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_синий">
    <p:bg>
      <p:bgPr>
        <a:solidFill>
          <a:srgbClr val="04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90600" y="2533650"/>
            <a:ext cx="10363200" cy="130683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33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7401"/>
            <a:ext cx="4516655" cy="174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8" descr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320" y="1169469"/>
            <a:ext cx="4980681" cy="298016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D570BD-52D8-1C20-9992-6871B65867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82662" y="2583543"/>
            <a:ext cx="5016276" cy="3593420"/>
          </a:xfrm>
          <a:prstGeom prst="rect">
            <a:avLst/>
          </a:prstGeom>
        </p:spPr>
        <p:txBody>
          <a:bodyPr/>
          <a:lstStyle>
            <a:lvl1pPr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718457" indent="-261257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219200" indent="-304800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704109" indent="-332509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161309" indent="-332509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82662" y="2583543"/>
            <a:ext cx="10364787" cy="35934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657225" indent="-200025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38300" indent="-2667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95500" indent="-2667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без фон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0600" y="737052"/>
            <a:ext cx="10356850" cy="106272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82662" y="1994261"/>
            <a:ext cx="5020628" cy="38883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628650" indent="-17145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10342" indent="-195942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аблиц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0600" y="1276992"/>
            <a:ext cx="10356850" cy="1062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1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1346D922-5B95-733E-2D54-2D5CDBD3DB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iver@iidf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9129D-85B2-647C-316B-F463A2D8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83795-F643-6F2A-B47F-737609B25C6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8B71D2-05A9-A197-3D70-B3FA6144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0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Группа 8"/>
          <p:cNvGrpSpPr/>
          <p:nvPr/>
        </p:nvGrpSpPr>
        <p:grpSpPr>
          <a:xfrm>
            <a:off x="836333" y="646767"/>
            <a:ext cx="10508756" cy="5495071"/>
            <a:chOff x="-1" y="-1"/>
            <a:chExt cx="10508754" cy="5495070"/>
          </a:xfrm>
        </p:grpSpPr>
        <p:grpSp>
          <p:nvGrpSpPr>
            <p:cNvPr id="277" name="Группа 4"/>
            <p:cNvGrpSpPr/>
            <p:nvPr/>
          </p:nvGrpSpPr>
          <p:grpSpPr>
            <a:xfrm>
              <a:off x="2306194" y="448535"/>
              <a:ext cx="8202559" cy="4391532"/>
              <a:chOff x="0" y="0"/>
              <a:chExt cx="8202557" cy="4391530"/>
            </a:xfrm>
          </p:grpSpPr>
          <p:sp>
            <p:nvSpPr>
              <p:cNvPr id="275" name="TextBox 2"/>
              <p:cNvSpPr txBox="1"/>
              <p:nvPr/>
            </p:nvSpPr>
            <p:spPr>
              <a:xfrm>
                <a:off x="0" y="0"/>
                <a:ext cx="8202557" cy="892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</a:t>
                </a:r>
                <a:r>
                  <a:rPr b="1" dirty="0" err="1"/>
                  <a:t>опыта</a:t>
                </a:r>
                <a:r>
                  <a:rPr b="1" dirty="0"/>
                  <a:t> в </a:t>
                </a:r>
                <a:r>
                  <a:rPr b="1" dirty="0" err="1"/>
                  <a:t>разработке</a:t>
                </a:r>
                <a:r>
                  <a:rPr b="1" dirty="0"/>
                  <a:t> </a:t>
                </a:r>
                <a:r>
                  <a:rPr b="1" dirty="0" err="1"/>
                  <a:t>продукта</a:t>
                </a:r>
                <a:r>
                  <a:rPr b="1" dirty="0"/>
                  <a:t> и (</a:t>
                </a:r>
                <a:r>
                  <a:rPr b="1" dirty="0" err="1"/>
                  <a:t>или</a:t>
                </a:r>
                <a:r>
                  <a:rPr b="1" dirty="0"/>
                  <a:t>) </a:t>
                </a:r>
                <a:r>
                  <a:rPr b="1" dirty="0" err="1"/>
                  <a:t>продажах</a:t>
                </a:r>
                <a:r>
                  <a:rPr b="1" dirty="0"/>
                  <a:t> у </a:t>
                </a:r>
                <a:r>
                  <a:rPr b="1" dirty="0" err="1"/>
                  <a:t>членов</a:t>
                </a:r>
                <a:r>
                  <a:rPr b="1" dirty="0"/>
                  <a:t> </a:t>
                </a:r>
                <a:r>
                  <a:rPr b="1" dirty="0" err="1"/>
                  <a:t>команды</a:t>
                </a:r>
                <a:endParaRPr b="1" dirty="0"/>
              </a:p>
            </p:txBody>
          </p:sp>
          <p:sp>
            <p:nvSpPr>
              <p:cNvPr id="276" name="TextBox 3"/>
              <p:cNvSpPr txBox="1"/>
              <p:nvPr/>
            </p:nvSpPr>
            <p:spPr>
              <a:xfrm>
                <a:off x="0" y="1124229"/>
                <a:ext cx="8167415" cy="3267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sz="1600" dirty="0" err="1"/>
                  <a:t>Оценивается</a:t>
                </a:r>
                <a:r>
                  <a:rPr sz="1600" dirty="0"/>
                  <a:t> </a:t>
                </a:r>
                <a:r>
                  <a:rPr sz="1600" dirty="0" err="1"/>
                  <a:t>наличие</a:t>
                </a:r>
                <a:r>
                  <a:rPr sz="1600" dirty="0"/>
                  <a:t> </a:t>
                </a:r>
                <a:r>
                  <a:rPr sz="1600" dirty="0" err="1"/>
                  <a:t>предпринимательского</a:t>
                </a:r>
                <a:r>
                  <a:rPr sz="1600" dirty="0"/>
                  <a:t> и (</a:t>
                </a:r>
                <a:r>
                  <a:rPr sz="1600" dirty="0" err="1"/>
                  <a:t>или</a:t>
                </a:r>
                <a:r>
                  <a:rPr sz="1600" dirty="0"/>
                  <a:t>) </a:t>
                </a:r>
                <a:r>
                  <a:rPr sz="1600" dirty="0" err="1"/>
                  <a:t>отраслевого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 у </a:t>
                </a:r>
                <a:r>
                  <a:rPr sz="1600" dirty="0" err="1"/>
                  <a:t>руководителя</a:t>
                </a:r>
                <a:r>
                  <a:rPr sz="1600" dirty="0"/>
                  <a:t> и у </a:t>
                </a:r>
                <a:r>
                  <a:rPr sz="1600" dirty="0" err="1"/>
                  <a:t>членов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: 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0 </a:t>
                </a:r>
                <a:r>
                  <a:rPr sz="1600" dirty="0" err="1"/>
                  <a:t>баллов</a:t>
                </a:r>
                <a:r>
                  <a:rPr sz="1600" dirty="0"/>
                  <a:t> – у </a:t>
                </a:r>
                <a:r>
                  <a:rPr sz="1600" dirty="0" err="1"/>
                  <a:t>руководителя</a:t>
                </a:r>
                <a:r>
                  <a:rPr sz="1600" dirty="0"/>
                  <a:t> </a:t>
                </a:r>
                <a:r>
                  <a:rPr sz="1600" dirty="0" err="1"/>
                  <a:t>проекта</a:t>
                </a:r>
                <a:r>
                  <a:rPr sz="1600" dirty="0"/>
                  <a:t> и у </a:t>
                </a:r>
                <a:r>
                  <a:rPr sz="1600" dirty="0" err="1"/>
                  <a:t>членов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нет</a:t>
                </a:r>
                <a:r>
                  <a:rPr sz="1600" dirty="0"/>
                  <a:t> </a:t>
                </a:r>
                <a:r>
                  <a:rPr sz="1600" dirty="0" err="1"/>
                  <a:t>предпринимательского</a:t>
                </a:r>
                <a:r>
                  <a:rPr sz="1600" dirty="0"/>
                  <a:t> и </a:t>
                </a:r>
                <a:r>
                  <a:rPr sz="1600" dirty="0" err="1"/>
                  <a:t>отраслевого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,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закрыта</a:t>
                </a:r>
                <a:r>
                  <a:rPr sz="1600" dirty="0"/>
                  <a:t> </a:t>
                </a:r>
                <a:r>
                  <a:rPr sz="1600" dirty="0" err="1"/>
                  <a:t>одна</a:t>
                </a:r>
                <a:r>
                  <a:rPr sz="1600" dirty="0"/>
                  <a:t> </a:t>
                </a:r>
                <a:r>
                  <a:rPr sz="1600" dirty="0" err="1"/>
                  <a:t>или</a:t>
                </a:r>
                <a:r>
                  <a:rPr sz="1600" dirty="0"/>
                  <a:t> </a:t>
                </a:r>
                <a:r>
                  <a:rPr sz="1600" dirty="0" err="1"/>
                  <a:t>несколько</a:t>
                </a:r>
                <a:r>
                  <a:rPr sz="1600" dirty="0"/>
                  <a:t> </a:t>
                </a:r>
                <a:r>
                  <a:rPr sz="1600" dirty="0" err="1"/>
                  <a:t>компетенций</a:t>
                </a:r>
                <a:r>
                  <a:rPr sz="1600" dirty="0"/>
                  <a:t> (СЕО,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);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 50 </a:t>
                </a:r>
                <a:r>
                  <a:rPr sz="1600" dirty="0" err="1"/>
                  <a:t>баллов</a:t>
                </a:r>
                <a:r>
                  <a:rPr sz="1600" dirty="0"/>
                  <a:t> –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есть</a:t>
                </a:r>
                <a:r>
                  <a:rPr sz="1600" dirty="0"/>
                  <a:t> 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, </a:t>
                </a:r>
                <a:r>
                  <a:rPr sz="1600" dirty="0" err="1"/>
                  <a:t>но</a:t>
                </a:r>
                <a:r>
                  <a:rPr sz="1600" dirty="0"/>
                  <a:t> либо </a:t>
                </a:r>
                <a:r>
                  <a:rPr sz="1600" dirty="0" err="1"/>
                  <a:t>часть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имеет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 в </a:t>
                </a:r>
                <a:r>
                  <a:rPr sz="1600" dirty="0" err="1"/>
                  <a:t>нужной</a:t>
                </a:r>
                <a:r>
                  <a:rPr sz="1600" dirty="0"/>
                  <a:t> </a:t>
                </a:r>
                <a:r>
                  <a:rPr sz="1600" dirty="0" err="1"/>
                  <a:t>сфере</a:t>
                </a:r>
                <a:r>
                  <a:rPr sz="1600" dirty="0"/>
                  <a:t>, либо </a:t>
                </a:r>
                <a:r>
                  <a:rPr sz="1600" dirty="0" err="1"/>
                  <a:t>члены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проекта</a:t>
                </a:r>
                <a:r>
                  <a:rPr sz="1600" dirty="0"/>
                  <a:t> </a:t>
                </a:r>
                <a:r>
                  <a:rPr sz="1600" dirty="0" err="1"/>
                  <a:t>заняты</a:t>
                </a:r>
                <a:r>
                  <a:rPr sz="1600" dirty="0"/>
                  <a:t> в </a:t>
                </a:r>
                <a:r>
                  <a:rPr sz="1600" dirty="0" err="1"/>
                  <a:t>других</a:t>
                </a:r>
                <a:r>
                  <a:rPr sz="1600" dirty="0"/>
                  <a:t> </a:t>
                </a:r>
                <a:r>
                  <a:rPr sz="1600" dirty="0" err="1"/>
                  <a:t>проектах</a:t>
                </a:r>
                <a:r>
                  <a:rPr sz="16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 100 </a:t>
                </a:r>
                <a:r>
                  <a:rPr sz="1600" dirty="0" err="1"/>
                  <a:t>баллов</a:t>
                </a:r>
                <a:r>
                  <a:rPr sz="1600" dirty="0"/>
                  <a:t> – -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есть</a:t>
                </a:r>
                <a:r>
                  <a:rPr sz="1600" dirty="0"/>
                  <a:t> 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, и </a:t>
                </a:r>
                <a:r>
                  <a:rPr sz="1600" dirty="0" err="1"/>
                  <a:t>все</a:t>
                </a:r>
                <a:r>
                  <a:rPr sz="1600" dirty="0"/>
                  <a:t> </a:t>
                </a:r>
                <a:r>
                  <a:rPr sz="1600" dirty="0" err="1"/>
                  <a:t>члены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имеют</a:t>
                </a:r>
                <a:r>
                  <a:rPr sz="1600" dirty="0"/>
                  <a:t> </a:t>
                </a:r>
                <a:r>
                  <a:rPr sz="1600" dirty="0" err="1"/>
                  <a:t>профильный</a:t>
                </a:r>
                <a:r>
                  <a:rPr sz="1600" dirty="0"/>
                  <a:t> </a:t>
                </a:r>
                <a:r>
                  <a:rPr sz="1600" dirty="0" err="1"/>
                  <a:t>опыт</a:t>
                </a:r>
                <a:r>
                  <a:rPr sz="1600" dirty="0"/>
                  <a:t>.</a:t>
                </a:r>
              </a:p>
            </p:txBody>
          </p:sp>
        </p:grpSp>
        <p:grpSp>
          <p:nvGrpSpPr>
            <p:cNvPr id="280" name="Группа 7"/>
            <p:cNvGrpSpPr/>
            <p:nvPr/>
          </p:nvGrpSpPr>
          <p:grpSpPr>
            <a:xfrm>
              <a:off x="-1" y="-1"/>
              <a:ext cx="1951473" cy="5495070"/>
              <a:chOff x="-1" y="0"/>
              <a:chExt cx="1951471" cy="5495068"/>
            </a:xfrm>
          </p:grpSpPr>
          <p:sp>
            <p:nvSpPr>
              <p:cNvPr id="278" name="Прямоугольник 5"/>
              <p:cNvSpPr/>
              <p:nvPr/>
            </p:nvSpPr>
            <p:spPr>
              <a:xfrm>
                <a:off x="-2" y="-1"/>
                <a:ext cx="1951473" cy="549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9" name="TextBox 6"/>
              <p:cNvSpPr txBox="1"/>
              <p:nvPr/>
            </p:nvSpPr>
            <p:spPr>
              <a:xfrm>
                <a:off x="681345" y="242168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8</a:t>
                </a:r>
              </a:p>
            </p:txBody>
          </p:sp>
        </p:grpSp>
      </p:grpSp>
      <p:sp>
        <p:nvSpPr>
          <p:cNvPr id="282" name="TextBox 16"/>
          <p:cNvSpPr txBox="1"/>
          <p:nvPr/>
        </p:nvSpPr>
        <p:spPr>
          <a:xfrm>
            <a:off x="5688236" y="5718516"/>
            <a:ext cx="27298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Заголовок 3"/>
          <p:cNvSpPr txBox="1">
            <a:spLocks noGrp="1"/>
          </p:cNvSpPr>
          <p:nvPr>
            <p:ph type="title"/>
          </p:nvPr>
        </p:nvSpPr>
        <p:spPr>
          <a:xfrm>
            <a:off x="990600" y="1276992"/>
            <a:ext cx="10356850" cy="1062721"/>
          </a:xfrm>
          <a:prstGeom prst="rect">
            <a:avLst/>
          </a:prstGeom>
        </p:spPr>
        <p:txBody>
          <a:bodyPr/>
          <a:lstStyle>
            <a:lvl1pPr defTabSz="813816">
              <a:defRPr sz="6408"/>
            </a:lvl1pPr>
          </a:lstStyle>
          <a:p>
            <a:r>
              <a:t>Остались вопросы?</a:t>
            </a:r>
          </a:p>
        </p:txBody>
      </p:sp>
      <p:sp>
        <p:nvSpPr>
          <p:cNvPr id="285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1066014" y="2952204"/>
            <a:ext cx="3722802" cy="117673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85215">
              <a:spcBef>
                <a:spcPts val="600"/>
              </a:spcBef>
              <a:defRPr sz="1536"/>
            </a:pPr>
            <a:r>
              <a:rPr sz="1800" dirty="0" err="1"/>
              <a:t>Напишите</a:t>
            </a:r>
            <a:r>
              <a:rPr sz="1800" dirty="0"/>
              <a:t> </a:t>
            </a:r>
            <a:r>
              <a:rPr sz="1800" dirty="0" err="1"/>
              <a:t>нам</a:t>
            </a:r>
            <a:r>
              <a:rPr sz="1800" dirty="0"/>
              <a:t>!</a:t>
            </a:r>
          </a:p>
          <a:p>
            <a:pPr defTabSz="585215">
              <a:spcBef>
                <a:spcPts val="600"/>
              </a:spcBef>
              <a:defRPr sz="1536"/>
            </a:pPr>
            <a:endParaRPr sz="1800" dirty="0"/>
          </a:p>
          <a:p>
            <a:pPr defTabSz="585215">
              <a:spcBef>
                <a:spcPts val="600"/>
              </a:spcBef>
              <a:defRPr sz="1536"/>
            </a:pPr>
            <a:r>
              <a:rPr sz="1800" dirty="0"/>
              <a:t>В </a:t>
            </a:r>
            <a:r>
              <a:rPr sz="1800" dirty="0" err="1"/>
              <a:t>любое</a:t>
            </a:r>
            <a:r>
              <a:rPr sz="1800" dirty="0"/>
              <a:t> </a:t>
            </a:r>
            <a:r>
              <a:rPr sz="1800" dirty="0" err="1"/>
              <a:t>время</a:t>
            </a:r>
            <a:r>
              <a:rPr sz="1800" dirty="0"/>
              <a:t>: 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driver@iidf.ru</a:t>
            </a:r>
            <a:r>
              <a:rPr sz="1800" dirty="0"/>
              <a:t>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19" descr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300"/>
            <a:ext cx="4826566" cy="186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Рисунок 16" descr="Рисунок 16"/>
          <p:cNvPicPr>
            <a:picLocks noChangeAspect="1"/>
          </p:cNvPicPr>
          <p:nvPr/>
        </p:nvPicPr>
        <p:blipFill>
          <a:blip r:embed="rId3"/>
          <a:srcRect l="11772" t="5916" r="46345" b="2054"/>
          <a:stretch>
            <a:fillRect/>
          </a:stretch>
        </p:blipFill>
        <p:spPr>
          <a:xfrm>
            <a:off x="8077200" y="-38101"/>
            <a:ext cx="3638551" cy="533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2" y="16663"/>
                </a:lnTo>
                <a:lnTo>
                  <a:pt x="14890" y="21600"/>
                </a:lnTo>
                <a:lnTo>
                  <a:pt x="21600" y="10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Объект 6" descr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0"/>
            <a:ext cx="1104900" cy="379798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Заголовок 2"/>
          <p:cNvSpPr txBox="1">
            <a:spLocks noGrp="1"/>
          </p:cNvSpPr>
          <p:nvPr>
            <p:ph type="title"/>
          </p:nvPr>
        </p:nvSpPr>
        <p:spPr>
          <a:xfrm>
            <a:off x="941880" y="1076543"/>
            <a:ext cx="10356851" cy="1062721"/>
          </a:xfrm>
          <a:prstGeom prst="rect">
            <a:avLst/>
          </a:prstGeom>
        </p:spPr>
        <p:txBody>
          <a:bodyPr/>
          <a:lstStyle/>
          <a:p>
            <a:pPr defTabSz="411479">
              <a:defRPr sz="3239"/>
            </a:pPr>
            <a:r>
              <a:t>Формальная </a:t>
            </a:r>
            <a:br/>
            <a:r>
              <a:t>проверка</a:t>
            </a:r>
          </a:p>
        </p:txBody>
      </p:sp>
      <p:sp>
        <p:nvSpPr>
          <p:cNvPr id="209" name="Объект 1"/>
          <p:cNvSpPr txBox="1">
            <a:spLocks noGrp="1"/>
          </p:cNvSpPr>
          <p:nvPr>
            <p:ph type="body" sz="quarter" idx="1"/>
          </p:nvPr>
        </p:nvSpPr>
        <p:spPr>
          <a:xfrm>
            <a:off x="941879" y="2661160"/>
            <a:ext cx="7354032" cy="2273644"/>
          </a:xfrm>
          <a:prstGeom prst="rect">
            <a:avLst/>
          </a:prstGeom>
        </p:spPr>
        <p:txBody>
          <a:bodyPr/>
          <a:lstStyle/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/>
              <a:t>В </a:t>
            </a:r>
            <a:r>
              <a:rPr dirty="0" err="1"/>
              <a:t>конкурсной</a:t>
            </a:r>
            <a:r>
              <a:rPr dirty="0"/>
              <a:t> </a:t>
            </a:r>
            <a:r>
              <a:rPr dirty="0" err="1"/>
              <a:t>документации</a:t>
            </a:r>
            <a:r>
              <a:rPr dirty="0"/>
              <a:t> </a:t>
            </a:r>
            <a:r>
              <a:rPr dirty="0" err="1"/>
              <a:t>перечислены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документы</a:t>
            </a:r>
            <a:endParaRPr dirty="0"/>
          </a:p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/>
              <a:t>К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допускаются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юридические</a:t>
            </a:r>
            <a:r>
              <a:rPr dirty="0"/>
              <a:t> </a:t>
            </a:r>
            <a:r>
              <a:rPr dirty="0" err="1"/>
              <a:t>лица</a:t>
            </a:r>
            <a:endParaRPr dirty="0"/>
          </a:p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 err="1"/>
              <a:t>Компания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иметь</a:t>
            </a:r>
            <a:r>
              <a:rPr dirty="0"/>
              <a:t> </a:t>
            </a:r>
            <a:r>
              <a:rPr dirty="0" err="1"/>
              <a:t>непогашенные</a:t>
            </a:r>
            <a:r>
              <a:rPr dirty="0"/>
              <a:t> </a:t>
            </a:r>
            <a:r>
              <a:rPr dirty="0" err="1"/>
              <a:t>обязательства</a:t>
            </a:r>
            <a:r>
              <a:rPr dirty="0"/>
              <a:t> </a:t>
            </a:r>
            <a:r>
              <a:rPr dirty="0" err="1"/>
              <a:t>перед</a:t>
            </a:r>
            <a:r>
              <a:rPr dirty="0"/>
              <a:t> </a:t>
            </a:r>
            <a:r>
              <a:rPr dirty="0" err="1"/>
              <a:t>государством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Группа 8"/>
          <p:cNvGrpSpPr/>
          <p:nvPr/>
        </p:nvGrpSpPr>
        <p:grpSpPr>
          <a:xfrm>
            <a:off x="836334" y="334536"/>
            <a:ext cx="10636087" cy="5796153"/>
            <a:chOff x="-1" y="-1"/>
            <a:chExt cx="10636086" cy="5796152"/>
          </a:xfrm>
        </p:grpSpPr>
        <p:grpSp>
          <p:nvGrpSpPr>
            <p:cNvPr id="213" name="Группа 4"/>
            <p:cNvGrpSpPr/>
            <p:nvPr/>
          </p:nvGrpSpPr>
          <p:grpSpPr>
            <a:xfrm>
              <a:off x="2283210" y="937926"/>
              <a:ext cx="8352875" cy="4013483"/>
              <a:chOff x="0" y="0"/>
              <a:chExt cx="8352873" cy="4013482"/>
            </a:xfrm>
          </p:grpSpPr>
          <p:sp>
            <p:nvSpPr>
              <p:cNvPr id="211" name="TextBox 2"/>
              <p:cNvSpPr/>
              <p:nvPr/>
            </p:nvSpPr>
            <p:spPr>
              <a:xfrm>
                <a:off x="0" y="0"/>
                <a:ext cx="8352873" cy="1815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800"/>
                </a:lvl1pPr>
              </a:lstStyle>
              <a:p>
                <a:pPr algn="l"/>
                <a:r>
                  <a:rPr b="1" dirty="0" err="1"/>
                  <a:t>Соответствие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</a:t>
                </a:r>
                <a:r>
                  <a:rPr b="1" dirty="0" err="1"/>
                  <a:t>технологической</a:t>
                </a:r>
                <a:r>
                  <a:rPr b="1" dirty="0"/>
                  <a:t> </a:t>
                </a:r>
                <a:r>
                  <a:rPr b="1" dirty="0" err="1"/>
                  <a:t>компании</a:t>
                </a:r>
                <a:r>
                  <a:rPr b="1" dirty="0"/>
                  <a:t> </a:t>
                </a:r>
                <a:r>
                  <a:rPr b="1" dirty="0" err="1"/>
                  <a:t>целям</a:t>
                </a:r>
                <a:r>
                  <a:rPr b="1" dirty="0"/>
                  <a:t> и </a:t>
                </a:r>
                <a:r>
                  <a:rPr b="1" dirty="0" err="1"/>
                  <a:t>задачам</a:t>
                </a:r>
                <a:r>
                  <a:rPr b="1" dirty="0"/>
                  <a:t> </a:t>
                </a:r>
                <a:r>
                  <a:rPr b="1" dirty="0" err="1"/>
                  <a:t>федерального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«</a:t>
                </a:r>
                <a:r>
                  <a:rPr b="1" dirty="0" err="1"/>
                  <a:t>Цифровые</a:t>
                </a:r>
                <a:r>
                  <a:rPr b="1" dirty="0"/>
                  <a:t> </a:t>
                </a:r>
                <a:r>
                  <a:rPr b="1" dirty="0" err="1"/>
                  <a:t>технологии</a:t>
                </a:r>
                <a:r>
                  <a:rPr b="1" dirty="0"/>
                  <a:t>» </a:t>
                </a:r>
                <a:r>
                  <a:rPr b="1" dirty="0" err="1"/>
                  <a:t>национальной</a:t>
                </a:r>
                <a:r>
                  <a:rPr b="1" dirty="0"/>
                  <a:t> </a:t>
                </a:r>
                <a:r>
                  <a:rPr b="1" dirty="0" err="1"/>
                  <a:t>программы</a:t>
                </a:r>
                <a:r>
                  <a:rPr b="1" dirty="0"/>
                  <a:t> «</a:t>
                </a:r>
                <a:r>
                  <a:rPr b="1" dirty="0" err="1"/>
                  <a:t>Цифровая</a:t>
                </a:r>
                <a:r>
                  <a:rPr b="1" dirty="0"/>
                  <a:t> </a:t>
                </a:r>
                <a:r>
                  <a:rPr b="1" dirty="0" err="1"/>
                  <a:t>экономика</a:t>
                </a:r>
                <a:r>
                  <a:rPr b="1" dirty="0"/>
                  <a:t> </a:t>
                </a:r>
                <a:r>
                  <a:rPr b="1" dirty="0" err="1"/>
                  <a:t>Российской</a:t>
                </a:r>
                <a:r>
                  <a:rPr b="1" dirty="0"/>
                  <a:t> </a:t>
                </a:r>
                <a:r>
                  <a:rPr b="1" dirty="0" err="1"/>
                  <a:t>Федерации</a:t>
                </a:r>
                <a:r>
                  <a:rPr b="1" dirty="0"/>
                  <a:t>»</a:t>
                </a:r>
              </a:p>
            </p:txBody>
          </p:sp>
          <p:sp>
            <p:nvSpPr>
              <p:cNvPr id="212" name="TextBox 3"/>
              <p:cNvSpPr/>
              <p:nvPr/>
            </p:nvSpPr>
            <p:spPr>
              <a:xfrm>
                <a:off x="22982" y="2509868"/>
                <a:ext cx="8167415" cy="1503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  <a:defRPr b="1"/>
                </a:pPr>
                <a:r>
                  <a:rPr dirty="0"/>
                  <a:t>1. </a:t>
                </a:r>
                <a:r>
                  <a:rPr dirty="0" err="1"/>
                  <a:t>Особо</a:t>
                </a:r>
                <a:r>
                  <a:rPr dirty="0"/>
                  <a:t> </a:t>
                </a:r>
                <a:r>
                  <a:rPr dirty="0" err="1"/>
                  <a:t>значимые</a:t>
                </a:r>
                <a:r>
                  <a:rPr dirty="0"/>
                  <a:t> </a:t>
                </a:r>
                <a:r>
                  <a:rPr dirty="0" err="1"/>
                  <a:t>проекты</a:t>
                </a:r>
                <a:r>
                  <a:rPr lang="ru-RU" dirty="0"/>
                  <a:t> и проекты, включенные в дорожные карты ДК НИПО и ДК НОПО (утверждены протоколом Правительственной комиссии)</a:t>
                </a:r>
                <a:endParaRPr b="0" dirty="0"/>
              </a:p>
              <a:p>
                <a:pPr algn="just">
                  <a:lnSpc>
                    <a:spcPct val="130000"/>
                  </a:lnSpc>
                  <a:defRPr b="1"/>
                </a:pPr>
                <a:r>
                  <a:rPr b="0" dirty="0"/>
                  <a:t>2. </a:t>
                </a:r>
                <a:r>
                  <a:rPr dirty="0" err="1"/>
                  <a:t>Проекты</a:t>
                </a:r>
                <a:r>
                  <a:rPr dirty="0"/>
                  <a:t>, в </a:t>
                </a:r>
                <a:r>
                  <a:rPr dirty="0" err="1"/>
                  <a:t>которых</a:t>
                </a:r>
                <a:r>
                  <a:rPr dirty="0"/>
                  <a:t> </a:t>
                </a:r>
                <a:r>
                  <a:rPr dirty="0" err="1"/>
                  <a:t>заинтересованы</a:t>
                </a:r>
                <a:r>
                  <a:rPr dirty="0"/>
                  <a:t> </a:t>
                </a:r>
                <a:r>
                  <a:rPr dirty="0" err="1"/>
                  <a:t>Центры</a:t>
                </a:r>
                <a:r>
                  <a:rPr dirty="0"/>
                  <a:t> </a:t>
                </a:r>
                <a:r>
                  <a:rPr dirty="0" err="1"/>
                  <a:t>компетенций</a:t>
                </a:r>
                <a:r>
                  <a:rPr dirty="0"/>
                  <a:t> в </a:t>
                </a:r>
                <a:r>
                  <a:rPr dirty="0" err="1"/>
                  <a:t>сфере</a:t>
                </a:r>
                <a:r>
                  <a:rPr dirty="0"/>
                  <a:t> </a:t>
                </a:r>
                <a:r>
                  <a:rPr dirty="0" err="1"/>
                  <a:t>цифровых</a:t>
                </a:r>
                <a:r>
                  <a:rPr dirty="0"/>
                  <a:t> </a:t>
                </a:r>
                <a:r>
                  <a:rPr dirty="0" err="1"/>
                  <a:t>технологий</a:t>
                </a:r>
                <a:r>
                  <a:rPr lang="ru-RU" dirty="0"/>
                  <a:t> (получены рекомендации от ИЦК или ЦКР)</a:t>
                </a:r>
                <a:endParaRPr dirty="0"/>
              </a:p>
            </p:txBody>
          </p:sp>
        </p:grpSp>
        <p:grpSp>
          <p:nvGrpSpPr>
            <p:cNvPr id="216" name="Группа 7"/>
            <p:cNvGrpSpPr/>
            <p:nvPr/>
          </p:nvGrpSpPr>
          <p:grpSpPr>
            <a:xfrm>
              <a:off x="-1" y="-1"/>
              <a:ext cx="1951467" cy="5796152"/>
              <a:chOff x="-1" y="0"/>
              <a:chExt cx="1951465" cy="5796150"/>
            </a:xfrm>
          </p:grpSpPr>
          <p:sp>
            <p:nvSpPr>
              <p:cNvPr id="214" name="Прямоугольник 5"/>
              <p:cNvSpPr/>
              <p:nvPr/>
            </p:nvSpPr>
            <p:spPr>
              <a:xfrm>
                <a:off x="-2" y="-1"/>
                <a:ext cx="1951466" cy="5796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" name="TextBox 6"/>
              <p:cNvSpPr txBox="1"/>
              <p:nvPr/>
            </p:nvSpPr>
            <p:spPr>
              <a:xfrm>
                <a:off x="681345" y="2718783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sp>
        <p:nvSpPr>
          <p:cNvPr id="218" name="TextBox 16"/>
          <p:cNvSpPr txBox="1"/>
          <p:nvPr/>
        </p:nvSpPr>
        <p:spPr>
          <a:xfrm>
            <a:off x="5775221" y="5705314"/>
            <a:ext cx="264283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Группа 8"/>
          <p:cNvGrpSpPr/>
          <p:nvPr/>
        </p:nvGrpSpPr>
        <p:grpSpPr>
          <a:xfrm>
            <a:off x="836333" y="457198"/>
            <a:ext cx="10503343" cy="5673491"/>
            <a:chOff x="-1" y="-1"/>
            <a:chExt cx="10503341" cy="5673489"/>
          </a:xfrm>
        </p:grpSpPr>
        <p:grpSp>
          <p:nvGrpSpPr>
            <p:cNvPr id="222" name="Группа 4"/>
            <p:cNvGrpSpPr/>
            <p:nvPr/>
          </p:nvGrpSpPr>
          <p:grpSpPr>
            <a:xfrm>
              <a:off x="2300781" y="705144"/>
              <a:ext cx="8202559" cy="4517788"/>
              <a:chOff x="0" y="0"/>
              <a:chExt cx="8202557" cy="4517786"/>
            </a:xfrm>
          </p:grpSpPr>
          <p:sp>
            <p:nvSpPr>
              <p:cNvPr id="220" name="TextBox 2"/>
              <p:cNvSpPr txBox="1"/>
              <p:nvPr/>
            </p:nvSpPr>
            <p:spPr>
              <a:xfrm>
                <a:off x="0" y="0"/>
                <a:ext cx="8202557" cy="1815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8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у </a:t>
                </a:r>
                <a:r>
                  <a:rPr b="1" dirty="0" err="1"/>
                  <a:t>технологической</a:t>
                </a:r>
                <a:r>
                  <a:rPr b="1" dirty="0"/>
                  <a:t> </a:t>
                </a:r>
                <a:r>
                  <a:rPr b="1" dirty="0" err="1"/>
                  <a:t>компании</a:t>
                </a:r>
                <a:r>
                  <a:rPr b="1" dirty="0"/>
                  <a:t> </a:t>
                </a:r>
                <a:r>
                  <a:rPr b="1" dirty="0" err="1"/>
                  <a:t>кадровых</a:t>
                </a:r>
                <a:r>
                  <a:rPr b="1" dirty="0"/>
                  <a:t>, </a:t>
                </a:r>
                <a:r>
                  <a:rPr b="1" dirty="0" err="1"/>
                  <a:t>финансовых</a:t>
                </a:r>
                <a:r>
                  <a:rPr b="1" dirty="0"/>
                  <a:t> и </a:t>
                </a:r>
                <a:r>
                  <a:rPr b="1" dirty="0" err="1"/>
                  <a:t>материальных</a:t>
                </a:r>
                <a:r>
                  <a:rPr b="1" dirty="0"/>
                  <a:t> </a:t>
                </a:r>
                <a:r>
                  <a:rPr b="1" dirty="0" err="1"/>
                  <a:t>ресурсов</a:t>
                </a:r>
                <a:r>
                  <a:rPr b="1" dirty="0"/>
                  <a:t> </a:t>
                </a:r>
                <a:r>
                  <a:rPr b="1" dirty="0" err="1"/>
                  <a:t>для</a:t>
                </a:r>
                <a:r>
                  <a:rPr b="1" dirty="0"/>
                  <a:t> </a:t>
                </a:r>
                <a:r>
                  <a:rPr b="1" dirty="0" err="1"/>
                  <a:t>реализации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</a:t>
                </a:r>
                <a:r>
                  <a:rPr b="1" dirty="0" err="1"/>
                  <a:t>на</a:t>
                </a:r>
                <a:r>
                  <a:rPr b="1" dirty="0"/>
                  <a:t> </a:t>
                </a:r>
                <a:r>
                  <a:rPr b="1" dirty="0" err="1"/>
                  <a:t>момент</a:t>
                </a:r>
                <a:r>
                  <a:rPr b="1" dirty="0"/>
                  <a:t> </a:t>
                </a:r>
                <a:r>
                  <a:rPr b="1" dirty="0" err="1"/>
                  <a:t>подачи</a:t>
                </a:r>
                <a:r>
                  <a:rPr b="1" dirty="0"/>
                  <a:t> </a:t>
                </a:r>
                <a:r>
                  <a:rPr b="1" dirty="0" err="1"/>
                  <a:t>заявки</a:t>
                </a:r>
                <a:r>
                  <a:rPr b="1" dirty="0"/>
                  <a:t> и</a:t>
                </a:r>
                <a:r>
                  <a:rPr lang="ru-RU" b="1" dirty="0"/>
                  <a:t> </a:t>
                </a:r>
                <a:r>
                  <a:rPr b="1" dirty="0" err="1"/>
                  <a:t>прохождения</a:t>
                </a:r>
                <a:r>
                  <a:rPr b="1" dirty="0"/>
                  <a:t> </a:t>
                </a:r>
                <a:r>
                  <a:rPr b="1" dirty="0" err="1"/>
                  <a:t>акселерационной</a:t>
                </a:r>
                <a:r>
                  <a:rPr b="1" dirty="0"/>
                  <a:t> </a:t>
                </a:r>
                <a:r>
                  <a:rPr b="1" dirty="0" err="1"/>
                  <a:t>программы</a:t>
                </a:r>
                <a:endParaRPr b="1" dirty="0"/>
              </a:p>
            </p:txBody>
          </p:sp>
          <p:sp>
            <p:nvSpPr>
              <p:cNvPr id="221" name="TextBox 3"/>
              <p:cNvSpPr txBox="1"/>
              <p:nvPr/>
            </p:nvSpPr>
            <p:spPr>
              <a:xfrm>
                <a:off x="14767" y="1788453"/>
                <a:ext cx="8167415" cy="2729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dirty="0" err="1"/>
                  <a:t>Оцениваются</a:t>
                </a:r>
                <a:r>
                  <a:rPr dirty="0"/>
                  <a:t> </a:t>
                </a:r>
                <a:r>
                  <a:rPr dirty="0" err="1"/>
                  <a:t>заявленные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ресурсы</a:t>
                </a:r>
                <a:r>
                  <a:rPr dirty="0"/>
                  <a:t>. «</a:t>
                </a:r>
                <a:r>
                  <a:rPr dirty="0" err="1"/>
                  <a:t>Да</a:t>
                </a:r>
                <a:r>
                  <a:rPr dirty="0"/>
                  <a:t>», </a:t>
                </a:r>
                <a:r>
                  <a:rPr dirty="0" err="1"/>
                  <a:t>если</a:t>
                </a:r>
                <a:r>
                  <a:rPr dirty="0"/>
                  <a:t> </a:t>
                </a:r>
                <a:r>
                  <a:rPr dirty="0" err="1"/>
                  <a:t>выполняются</a:t>
                </a:r>
                <a:r>
                  <a:rPr dirty="0"/>
                  <a:t> </a:t>
                </a:r>
                <a:r>
                  <a:rPr dirty="0" err="1"/>
                  <a:t>все</a:t>
                </a:r>
                <a:r>
                  <a:rPr dirty="0"/>
                  <a:t> </a:t>
                </a:r>
                <a:r>
                  <a:rPr dirty="0" err="1"/>
                  <a:t>условия</a:t>
                </a:r>
                <a:r>
                  <a:rPr dirty="0"/>
                  <a:t>: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1. в </a:t>
                </a:r>
                <a:r>
                  <a:rPr dirty="0" err="1"/>
                  <a:t>команде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менее</a:t>
                </a:r>
                <a:r>
                  <a:rPr dirty="0"/>
                  <a:t> </a:t>
                </a:r>
                <a:r>
                  <a:rPr dirty="0" err="1"/>
                  <a:t>двух</a:t>
                </a:r>
                <a:r>
                  <a:rPr dirty="0"/>
                  <a:t> </a:t>
                </a:r>
                <a:r>
                  <a:rPr dirty="0" err="1"/>
                  <a:t>человек</a:t>
                </a:r>
                <a:r>
                  <a:rPr dirty="0"/>
                  <a:t>;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2. </a:t>
                </a:r>
                <a:r>
                  <a:rPr dirty="0" err="1"/>
                  <a:t>один</a:t>
                </a:r>
                <a:r>
                  <a:rPr dirty="0"/>
                  <a:t> </a:t>
                </a:r>
                <a:r>
                  <a:rPr dirty="0" err="1"/>
                  <a:t>из</a:t>
                </a:r>
                <a:r>
                  <a:rPr dirty="0"/>
                  <a:t> </a:t>
                </a:r>
                <a:r>
                  <a:rPr dirty="0" err="1"/>
                  <a:t>членов</a:t>
                </a:r>
                <a:r>
                  <a:rPr dirty="0"/>
                  <a:t> </a:t>
                </a:r>
                <a:r>
                  <a:rPr dirty="0" err="1"/>
                  <a:t>команды</a:t>
                </a:r>
                <a:r>
                  <a:rPr dirty="0"/>
                  <a:t> </a:t>
                </a:r>
                <a:r>
                  <a:rPr dirty="0" err="1"/>
                  <a:t>обладает</a:t>
                </a:r>
                <a:r>
                  <a:rPr dirty="0"/>
                  <a:t> </a:t>
                </a:r>
                <a:r>
                  <a:rPr dirty="0" err="1"/>
                  <a:t>опытом</a:t>
                </a:r>
                <a:r>
                  <a:rPr dirty="0"/>
                  <a:t> в </a:t>
                </a:r>
                <a:r>
                  <a:rPr dirty="0" err="1"/>
                  <a:t>разработке</a:t>
                </a:r>
                <a:r>
                  <a:rPr dirty="0"/>
                  <a:t> </a:t>
                </a:r>
                <a:r>
                  <a:rPr dirty="0" err="1"/>
                  <a:t>продукта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продажах</a:t>
                </a:r>
                <a:r>
                  <a:rPr dirty="0"/>
                  <a:t>;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3. </a:t>
                </a:r>
                <a:r>
                  <a:rPr dirty="0" err="1"/>
                  <a:t>участник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обладает</a:t>
                </a:r>
                <a:r>
                  <a:rPr dirty="0"/>
                  <a:t> </a:t>
                </a:r>
                <a:r>
                  <a:rPr dirty="0" err="1"/>
                  <a:t>финансовыми</a:t>
                </a:r>
                <a:r>
                  <a:rPr dirty="0"/>
                  <a:t> и </a:t>
                </a:r>
                <a:r>
                  <a:rPr dirty="0" err="1"/>
                  <a:t>материальными</a:t>
                </a:r>
                <a:r>
                  <a:rPr dirty="0"/>
                  <a:t> </a:t>
                </a:r>
                <a:r>
                  <a:rPr dirty="0" err="1"/>
                  <a:t>ресурсами</a:t>
                </a:r>
                <a:r>
                  <a:rPr dirty="0"/>
                  <a:t>, </a:t>
                </a:r>
                <a:r>
                  <a:rPr dirty="0" err="1"/>
                  <a:t>достаточными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реализации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период</a:t>
                </a:r>
                <a:r>
                  <a:rPr dirty="0"/>
                  <a:t> </a:t>
                </a:r>
                <a:r>
                  <a:rPr dirty="0" err="1"/>
                  <a:t>акселератора</a:t>
                </a:r>
                <a:r>
                  <a:rPr dirty="0"/>
                  <a:t> (</a:t>
                </a:r>
                <a:r>
                  <a:rPr dirty="0" err="1"/>
                  <a:t>до</a:t>
                </a:r>
                <a:r>
                  <a:rPr dirty="0"/>
                  <a:t> 3 </a:t>
                </a:r>
                <a:r>
                  <a:rPr dirty="0" err="1"/>
                  <a:t>месяцев</a:t>
                </a:r>
                <a:r>
                  <a:rPr dirty="0"/>
                  <a:t>).</a:t>
                </a:r>
              </a:p>
            </p:txBody>
          </p:sp>
        </p:grpSp>
        <p:grpSp>
          <p:nvGrpSpPr>
            <p:cNvPr id="225" name="Группа 7"/>
            <p:cNvGrpSpPr/>
            <p:nvPr/>
          </p:nvGrpSpPr>
          <p:grpSpPr>
            <a:xfrm>
              <a:off x="-1" y="-1"/>
              <a:ext cx="1951467" cy="5673489"/>
              <a:chOff x="-1" y="0"/>
              <a:chExt cx="1951465" cy="5673487"/>
            </a:xfrm>
          </p:grpSpPr>
          <p:sp>
            <p:nvSpPr>
              <p:cNvPr id="223" name="Прямоугольник 5"/>
              <p:cNvSpPr/>
              <p:nvPr/>
            </p:nvSpPr>
            <p:spPr>
              <a:xfrm>
                <a:off x="-2" y="0"/>
                <a:ext cx="1951466" cy="5673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TextBox 6"/>
              <p:cNvSpPr txBox="1"/>
              <p:nvPr/>
            </p:nvSpPr>
            <p:spPr>
              <a:xfrm>
                <a:off x="681345" y="2639959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sp>
        <p:nvSpPr>
          <p:cNvPr id="227" name="TextBox 16"/>
          <p:cNvSpPr txBox="1"/>
          <p:nvPr/>
        </p:nvSpPr>
        <p:spPr>
          <a:xfrm>
            <a:off x="5686012" y="5707365"/>
            <a:ext cx="264283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Группа 8"/>
          <p:cNvGrpSpPr/>
          <p:nvPr/>
        </p:nvGrpSpPr>
        <p:grpSpPr>
          <a:xfrm>
            <a:off x="836333" y="345687"/>
            <a:ext cx="10520913" cy="5785001"/>
            <a:chOff x="-1" y="-1"/>
            <a:chExt cx="10520911" cy="5785000"/>
          </a:xfrm>
        </p:grpSpPr>
        <p:grpSp>
          <p:nvGrpSpPr>
            <p:cNvPr id="231" name="Группа 4"/>
            <p:cNvGrpSpPr/>
            <p:nvPr/>
          </p:nvGrpSpPr>
          <p:grpSpPr>
            <a:xfrm>
              <a:off x="2318351" y="757004"/>
              <a:ext cx="8202559" cy="4008658"/>
              <a:chOff x="0" y="0"/>
              <a:chExt cx="8202557" cy="4008656"/>
            </a:xfrm>
          </p:grpSpPr>
          <p:sp>
            <p:nvSpPr>
              <p:cNvPr id="229" name="TextBox 2"/>
              <p:cNvSpPr txBox="1"/>
              <p:nvPr/>
            </p:nvSpPr>
            <p:spPr>
              <a:xfrm>
                <a:off x="0" y="0"/>
                <a:ext cx="8202557" cy="2114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Уровень</a:t>
                </a:r>
                <a:r>
                  <a:rPr b="1" dirty="0"/>
                  <a:t> </a:t>
                </a:r>
                <a:r>
                  <a:rPr b="1" dirty="0" err="1"/>
                  <a:t>готовности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, </a:t>
                </a:r>
                <a:r>
                  <a:rPr b="1" dirty="0" err="1"/>
                  <a:t>определяемый</a:t>
                </a:r>
                <a:r>
                  <a:rPr b="1" dirty="0"/>
                  <a:t> в </a:t>
                </a:r>
                <a:r>
                  <a:rPr b="1" dirty="0" err="1"/>
                  <a:t>соответствии</a:t>
                </a:r>
                <a:r>
                  <a:rPr b="1" dirty="0"/>
                  <a:t> с </a:t>
                </a:r>
                <a:r>
                  <a:rPr b="1" dirty="0" err="1"/>
                  <a:t>пунктом</a:t>
                </a:r>
                <a:r>
                  <a:rPr b="1" dirty="0"/>
                  <a:t> 5.1.2 </a:t>
                </a:r>
                <a:r>
                  <a:rPr b="1" dirty="0" err="1"/>
                  <a:t>национального</a:t>
                </a:r>
                <a:r>
                  <a:rPr b="1" dirty="0"/>
                  <a:t> </a:t>
                </a:r>
                <a:r>
                  <a:rPr b="1" dirty="0" err="1"/>
                  <a:t>стандарта</a:t>
                </a:r>
                <a:r>
                  <a:rPr b="1" dirty="0"/>
                  <a:t> </a:t>
                </a:r>
                <a:r>
                  <a:rPr b="1" dirty="0" err="1"/>
                  <a:t>Российской</a:t>
                </a:r>
                <a:r>
                  <a:rPr b="1" dirty="0"/>
                  <a:t> </a:t>
                </a:r>
                <a:r>
                  <a:rPr b="1" dirty="0" err="1"/>
                  <a:t>Федерации</a:t>
                </a:r>
                <a:r>
                  <a:rPr b="1" dirty="0"/>
                  <a:t> ГОСТ Р 58048-2017 «</a:t>
                </a:r>
                <a:r>
                  <a:rPr b="1" dirty="0" err="1"/>
                  <a:t>Трансфер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. </a:t>
                </a:r>
                <a:r>
                  <a:rPr b="1" dirty="0" err="1"/>
                  <a:t>Методические</a:t>
                </a:r>
                <a:r>
                  <a:rPr b="1" dirty="0"/>
                  <a:t> </a:t>
                </a:r>
                <a:r>
                  <a:rPr b="1" dirty="0" err="1"/>
                  <a:t>указания</a:t>
                </a:r>
                <a:r>
                  <a:rPr b="1" dirty="0"/>
                  <a:t> </a:t>
                </a:r>
                <a:r>
                  <a:rPr b="1" dirty="0" err="1"/>
                  <a:t>по</a:t>
                </a:r>
                <a:r>
                  <a:rPr b="1" dirty="0"/>
                  <a:t> </a:t>
                </a:r>
                <a:r>
                  <a:rPr b="1" dirty="0" err="1"/>
                  <a:t>оценке</a:t>
                </a:r>
                <a:r>
                  <a:rPr b="1" dirty="0"/>
                  <a:t> </a:t>
                </a:r>
                <a:r>
                  <a:rPr b="1" dirty="0" err="1"/>
                  <a:t>уровня</a:t>
                </a:r>
                <a:r>
                  <a:rPr b="1" dirty="0"/>
                  <a:t> </a:t>
                </a:r>
                <a:r>
                  <a:rPr b="1" dirty="0" err="1"/>
                  <a:t>зрелости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»</a:t>
                </a:r>
              </a:p>
            </p:txBody>
          </p:sp>
          <p:sp>
            <p:nvSpPr>
              <p:cNvPr id="230" name="TextBox 3"/>
              <p:cNvSpPr txBox="1"/>
              <p:nvPr/>
            </p:nvSpPr>
            <p:spPr>
              <a:xfrm>
                <a:off x="17573" y="2505042"/>
                <a:ext cx="8167415" cy="1503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соответствие</a:t>
                </a:r>
                <a:r>
                  <a:rPr dirty="0"/>
                  <a:t> </a:t>
                </a:r>
                <a:r>
                  <a:rPr dirty="0" err="1"/>
                  <a:t>уровню</a:t>
                </a:r>
                <a:r>
                  <a:rPr dirty="0"/>
                  <a:t> </a:t>
                </a:r>
                <a:r>
                  <a:rPr dirty="0" err="1"/>
                  <a:t>зрелости</a:t>
                </a:r>
                <a:r>
                  <a:rPr dirty="0"/>
                  <a:t> </a:t>
                </a:r>
                <a:r>
                  <a:rPr dirty="0" err="1"/>
                  <a:t>технологий</a:t>
                </a:r>
                <a:r>
                  <a:rPr dirty="0"/>
                  <a:t>.</a:t>
                </a:r>
              </a:p>
              <a:p>
                <a:pPr>
                  <a:lnSpc>
                    <a:spcPct val="130000"/>
                  </a:lnSpc>
                </a:pPr>
                <a:endParaRPr dirty="0"/>
              </a:p>
              <a:p>
                <a:pPr>
                  <a:lnSpc>
                    <a:spcPct val="130000"/>
                  </a:lnSpc>
                </a:pPr>
                <a:r>
                  <a:rPr dirty="0" err="1"/>
                  <a:t>Проекты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стадии</a:t>
                </a:r>
                <a:r>
                  <a:rPr dirty="0"/>
                  <a:t> </a:t>
                </a:r>
                <a:r>
                  <a:rPr dirty="0" err="1"/>
                  <a:t>идеи</a:t>
                </a:r>
                <a:r>
                  <a:rPr dirty="0"/>
                  <a:t>, </a:t>
                </a:r>
                <a:r>
                  <a:rPr dirty="0" err="1"/>
                  <a:t>создания</a:t>
                </a:r>
                <a:r>
                  <a:rPr dirty="0"/>
                  <a:t> </a:t>
                </a:r>
                <a:r>
                  <a:rPr dirty="0" err="1"/>
                  <a:t>технического</a:t>
                </a:r>
                <a:r>
                  <a:rPr dirty="0"/>
                  <a:t> </a:t>
                </a:r>
                <a:r>
                  <a:rPr dirty="0" err="1"/>
                  <a:t>задания</a:t>
                </a:r>
                <a:r>
                  <a:rPr dirty="0"/>
                  <a:t>,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имеющие</a:t>
                </a:r>
                <a:r>
                  <a:rPr dirty="0"/>
                  <a:t> </a:t>
                </a:r>
                <a:r>
                  <a:rPr dirty="0" err="1"/>
                  <a:t>действующего</a:t>
                </a:r>
                <a:r>
                  <a:rPr dirty="0"/>
                  <a:t> </a:t>
                </a:r>
                <a:r>
                  <a:rPr dirty="0" err="1"/>
                  <a:t>базового</a:t>
                </a:r>
                <a:r>
                  <a:rPr dirty="0"/>
                  <a:t> </a:t>
                </a:r>
                <a:r>
                  <a:rPr dirty="0" err="1"/>
                  <a:t>функционала</a:t>
                </a:r>
                <a:r>
                  <a:rPr dirty="0"/>
                  <a:t>,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допускаются</a:t>
                </a:r>
                <a:r>
                  <a:rPr dirty="0"/>
                  <a:t> к </a:t>
                </a:r>
                <a:r>
                  <a:rPr dirty="0" err="1"/>
                  <a:t>участию</a:t>
                </a:r>
                <a:endParaRPr dirty="0"/>
              </a:p>
            </p:txBody>
          </p:sp>
        </p:grpSp>
        <p:grpSp>
          <p:nvGrpSpPr>
            <p:cNvPr id="234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32" name="Прямоугольник 5"/>
              <p:cNvSpPr/>
              <p:nvPr/>
            </p:nvSpPr>
            <p:spPr>
              <a:xfrm>
                <a:off x="-2" y="-1"/>
                <a:ext cx="1951467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TextBox 6"/>
              <p:cNvSpPr txBox="1"/>
              <p:nvPr/>
            </p:nvSpPr>
            <p:spPr>
              <a:xfrm>
                <a:off x="681345" y="271161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236" name="TextBox 16"/>
          <p:cNvSpPr txBox="1"/>
          <p:nvPr/>
        </p:nvSpPr>
        <p:spPr>
          <a:xfrm>
            <a:off x="4918795" y="5707365"/>
            <a:ext cx="363307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Группа 8"/>
          <p:cNvGrpSpPr/>
          <p:nvPr/>
        </p:nvGrpSpPr>
        <p:grpSpPr>
          <a:xfrm>
            <a:off x="836333" y="345687"/>
            <a:ext cx="10473612" cy="5785001"/>
            <a:chOff x="-1" y="-1"/>
            <a:chExt cx="10473611" cy="5785000"/>
          </a:xfrm>
        </p:grpSpPr>
        <p:grpSp>
          <p:nvGrpSpPr>
            <p:cNvPr id="240" name="Группа 4"/>
            <p:cNvGrpSpPr/>
            <p:nvPr/>
          </p:nvGrpSpPr>
          <p:grpSpPr>
            <a:xfrm>
              <a:off x="2241518" y="969051"/>
              <a:ext cx="8232092" cy="4287761"/>
              <a:chOff x="0" y="0"/>
              <a:chExt cx="8232091" cy="4287759"/>
            </a:xfrm>
          </p:grpSpPr>
          <p:sp>
            <p:nvSpPr>
              <p:cNvPr id="238" name="TextBox 2"/>
              <p:cNvSpPr txBox="1"/>
              <p:nvPr/>
            </p:nvSpPr>
            <p:spPr>
              <a:xfrm>
                <a:off x="29533" y="0"/>
                <a:ext cx="8202558" cy="1292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</a:t>
                </a:r>
                <a:r>
                  <a:rPr b="1" dirty="0" err="1"/>
                  <a:t>конкурентного</a:t>
                </a:r>
                <a:r>
                  <a:rPr b="1" dirty="0"/>
                  <a:t> </a:t>
                </a:r>
                <a:r>
                  <a:rPr b="1" dirty="0" err="1"/>
                  <a:t>преимущества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(</a:t>
                </a:r>
                <a:r>
                  <a:rPr b="1" dirty="0" err="1"/>
                  <a:t>сравнение</a:t>
                </a:r>
                <a:r>
                  <a:rPr b="1" dirty="0"/>
                  <a:t> с </a:t>
                </a:r>
                <a:r>
                  <a:rPr b="1" dirty="0" err="1"/>
                  <a:t>существующими</a:t>
                </a:r>
                <a:r>
                  <a:rPr b="1" dirty="0"/>
                  <a:t> </a:t>
                </a:r>
                <a:r>
                  <a:rPr b="1" dirty="0" err="1"/>
                  <a:t>аналогами</a:t>
                </a:r>
                <a:r>
                  <a:rPr b="1" dirty="0"/>
                  <a:t> </a:t>
                </a:r>
                <a:r>
                  <a:rPr b="1" dirty="0" err="1"/>
                  <a:t>на</a:t>
                </a:r>
                <a:r>
                  <a:rPr lang="ru-RU" b="1" dirty="0"/>
                  <a:t> </a:t>
                </a:r>
                <a:r>
                  <a:rPr b="1" dirty="0" err="1"/>
                  <a:t>российском</a:t>
                </a:r>
                <a:r>
                  <a:rPr b="1" dirty="0"/>
                  <a:t> и </a:t>
                </a:r>
                <a:r>
                  <a:rPr b="1" dirty="0" err="1"/>
                  <a:t>зарубежных</a:t>
                </a:r>
                <a:r>
                  <a:rPr b="1" dirty="0"/>
                  <a:t> </a:t>
                </a:r>
                <a:r>
                  <a:rPr b="1" dirty="0" err="1"/>
                  <a:t>рынках</a:t>
                </a:r>
                <a:r>
                  <a:rPr b="1" dirty="0"/>
                  <a:t>)</a:t>
                </a:r>
              </a:p>
            </p:txBody>
          </p:sp>
          <p:sp>
            <p:nvSpPr>
              <p:cNvPr id="239" name="TextBox 3"/>
              <p:cNvSpPr txBox="1"/>
              <p:nvPr/>
            </p:nvSpPr>
            <p:spPr>
              <a:xfrm>
                <a:off x="0" y="1343752"/>
                <a:ext cx="8167415" cy="29440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наличие</a:t>
                </a:r>
                <a:r>
                  <a:rPr dirty="0"/>
                  <a:t> </a:t>
                </a:r>
                <a:r>
                  <a:rPr dirty="0" err="1"/>
                  <a:t>конкурентного</a:t>
                </a:r>
                <a:r>
                  <a:rPr dirty="0"/>
                  <a:t> </a:t>
                </a:r>
                <a:r>
                  <a:rPr dirty="0" err="1"/>
                  <a:t>преимущества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: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конкурентного</a:t>
                </a:r>
                <a:r>
                  <a:rPr dirty="0"/>
                  <a:t> </a:t>
                </a:r>
                <a:r>
                  <a:rPr dirty="0" err="1"/>
                  <a:t>преимущества</a:t>
                </a:r>
                <a:r>
                  <a:rPr dirty="0"/>
                  <a:t> </a:t>
                </a:r>
                <a:r>
                  <a:rPr dirty="0" err="1"/>
                  <a:t>нет</a:t>
                </a:r>
                <a:r>
                  <a:rPr dirty="0"/>
                  <a:t>;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50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имеется</a:t>
                </a:r>
                <a:r>
                  <a:rPr dirty="0"/>
                  <a:t> </a:t>
                </a:r>
                <a:r>
                  <a:rPr dirty="0" err="1"/>
                  <a:t>незначительное</a:t>
                </a:r>
                <a:r>
                  <a:rPr dirty="0"/>
                  <a:t> </a:t>
                </a:r>
                <a:r>
                  <a:rPr dirty="0" err="1"/>
                  <a:t>преимущество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над</a:t>
                </a:r>
                <a:r>
                  <a:rPr dirty="0"/>
                  <a:t> </a:t>
                </a:r>
                <a:r>
                  <a:rPr dirty="0" err="1"/>
                  <a:t>российскими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иностранными</a:t>
                </a:r>
                <a:r>
                  <a:rPr dirty="0"/>
                  <a:t> </a:t>
                </a:r>
                <a:r>
                  <a:rPr dirty="0" err="1"/>
                  <a:t>аналогами</a:t>
                </a:r>
                <a:r>
                  <a:rPr dirty="0"/>
                  <a:t> </a:t>
                </a:r>
                <a:r>
                  <a:rPr dirty="0" err="1"/>
                  <a:t>по</a:t>
                </a:r>
                <a:r>
                  <a:rPr dirty="0"/>
                  <a:t> </a:t>
                </a:r>
                <a:r>
                  <a:rPr dirty="0" err="1"/>
                  <a:t>одному</a:t>
                </a:r>
                <a:r>
                  <a:rPr dirty="0"/>
                  <a:t> </a:t>
                </a:r>
                <a:r>
                  <a:rPr dirty="0" err="1"/>
                  <a:t>или</a:t>
                </a:r>
                <a:r>
                  <a:rPr dirty="0"/>
                  <a:t> </a:t>
                </a:r>
                <a:r>
                  <a:rPr dirty="0" err="1"/>
                  <a:t>нескольким</a:t>
                </a:r>
                <a:r>
                  <a:rPr dirty="0"/>
                  <a:t> </a:t>
                </a:r>
                <a:r>
                  <a:rPr dirty="0" err="1"/>
                  <a:t>параметрам</a:t>
                </a:r>
                <a:r>
                  <a:rPr dirty="0"/>
                  <a:t> </a:t>
                </a:r>
                <a:r>
                  <a:rPr dirty="0" err="1"/>
                  <a:t>или</a:t>
                </a:r>
                <a:r>
                  <a:rPr dirty="0"/>
                  <a:t> </a:t>
                </a:r>
                <a:r>
                  <a:rPr dirty="0" err="1"/>
                  <a:t>имеет</a:t>
                </a:r>
                <a:r>
                  <a:rPr dirty="0"/>
                  <a:t> </a:t>
                </a:r>
                <a:r>
                  <a:rPr dirty="0" err="1"/>
                  <a:t>потенциал</a:t>
                </a:r>
                <a:r>
                  <a:rPr dirty="0"/>
                  <a:t> </a:t>
                </a:r>
                <a:r>
                  <a:rPr dirty="0" err="1"/>
                  <a:t>импортозамещения</a:t>
                </a:r>
                <a:r>
                  <a:rPr dirty="0"/>
                  <a:t>;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100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технология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уникальна</a:t>
                </a:r>
                <a:r>
                  <a:rPr dirty="0"/>
                  <a:t>,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российском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иностранных</a:t>
                </a:r>
                <a:r>
                  <a:rPr dirty="0"/>
                  <a:t> </a:t>
                </a:r>
                <a:r>
                  <a:rPr dirty="0" err="1"/>
                  <a:t>рынках</a:t>
                </a:r>
                <a:r>
                  <a:rPr dirty="0"/>
                  <a:t> </a:t>
                </a:r>
                <a:r>
                  <a:rPr dirty="0" err="1"/>
                  <a:t>отсутствуют</a:t>
                </a:r>
                <a:r>
                  <a:rPr dirty="0"/>
                  <a:t> </a:t>
                </a:r>
                <a:r>
                  <a:rPr dirty="0" err="1"/>
                  <a:t>аналогичные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и </a:t>
                </a:r>
                <a:r>
                  <a:rPr dirty="0" err="1"/>
                  <a:t>имеет</a:t>
                </a:r>
                <a:r>
                  <a:rPr dirty="0"/>
                  <a:t> </a:t>
                </a:r>
                <a:r>
                  <a:rPr dirty="0" err="1"/>
                  <a:t>потенциал</a:t>
                </a:r>
                <a:r>
                  <a:rPr dirty="0"/>
                  <a:t> </a:t>
                </a:r>
                <a:r>
                  <a:rPr dirty="0" err="1"/>
                  <a:t>импортозамещения</a:t>
                </a:r>
                <a:endParaRPr dirty="0"/>
              </a:p>
            </p:txBody>
          </p:sp>
        </p:grpSp>
        <p:grpSp>
          <p:nvGrpSpPr>
            <p:cNvPr id="243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41" name="Прямоугольник 5"/>
              <p:cNvSpPr/>
              <p:nvPr/>
            </p:nvSpPr>
            <p:spPr>
              <a:xfrm>
                <a:off x="-2" y="-1"/>
                <a:ext cx="1951466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sp>
        <p:nvSpPr>
          <p:cNvPr id="245" name="TextBox 16"/>
          <p:cNvSpPr txBox="1"/>
          <p:nvPr/>
        </p:nvSpPr>
        <p:spPr>
          <a:xfrm>
            <a:off x="5699388" y="5707365"/>
            <a:ext cx="23172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Группа 8"/>
          <p:cNvGrpSpPr/>
          <p:nvPr/>
        </p:nvGrpSpPr>
        <p:grpSpPr>
          <a:xfrm>
            <a:off x="841745" y="345687"/>
            <a:ext cx="10602395" cy="5785001"/>
            <a:chOff x="-1" y="-1"/>
            <a:chExt cx="10602393" cy="5785000"/>
          </a:xfrm>
        </p:grpSpPr>
        <p:grpSp>
          <p:nvGrpSpPr>
            <p:cNvPr id="249" name="Группа 4"/>
            <p:cNvGrpSpPr/>
            <p:nvPr/>
          </p:nvGrpSpPr>
          <p:grpSpPr>
            <a:xfrm>
              <a:off x="2300781" y="953509"/>
              <a:ext cx="8301611" cy="3689146"/>
              <a:chOff x="0" y="953503"/>
              <a:chExt cx="8301609" cy="3689142"/>
            </a:xfrm>
          </p:grpSpPr>
          <p:sp>
            <p:nvSpPr>
              <p:cNvPr id="247" name="TextBox 2"/>
              <p:cNvSpPr/>
              <p:nvPr/>
            </p:nvSpPr>
            <p:spPr>
              <a:xfrm>
                <a:off x="0" y="953503"/>
                <a:ext cx="8301609" cy="1938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sz="2400" b="1" dirty="0" err="1"/>
                  <a:t>Уровень</a:t>
                </a:r>
                <a:r>
                  <a:rPr sz="2400" b="1" dirty="0"/>
                  <a:t> </a:t>
                </a:r>
                <a:r>
                  <a:rPr sz="2400" b="1" dirty="0" err="1"/>
                  <a:t>готовности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, </a:t>
                </a:r>
                <a:r>
                  <a:rPr sz="2400" b="1" dirty="0" err="1"/>
                  <a:t>определяемый</a:t>
                </a:r>
                <a:r>
                  <a:rPr sz="2400" b="1" dirty="0"/>
                  <a:t> в</a:t>
                </a:r>
                <a:r>
                  <a:rPr lang="ru-RU" sz="2400" b="1" dirty="0"/>
                  <a:t> </a:t>
                </a:r>
                <a:r>
                  <a:rPr sz="2400" b="1" dirty="0" err="1"/>
                  <a:t>соответствии</a:t>
                </a:r>
                <a:r>
                  <a:rPr sz="2400" b="1" dirty="0"/>
                  <a:t> с </a:t>
                </a:r>
                <a:r>
                  <a:rPr sz="2400" b="1" dirty="0" err="1"/>
                  <a:t>пунктом</a:t>
                </a:r>
                <a:r>
                  <a:rPr sz="2400" b="1" dirty="0"/>
                  <a:t> 5.1.2 </a:t>
                </a:r>
                <a:r>
                  <a:rPr sz="2400" b="1" dirty="0" err="1"/>
                  <a:t>национального</a:t>
                </a:r>
                <a:r>
                  <a:rPr sz="2400" b="1" dirty="0"/>
                  <a:t> </a:t>
                </a:r>
                <a:r>
                  <a:rPr sz="2400" b="1" dirty="0" err="1"/>
                  <a:t>стандарта</a:t>
                </a:r>
                <a:r>
                  <a:rPr sz="2400" b="1" dirty="0"/>
                  <a:t> </a:t>
                </a:r>
                <a:r>
                  <a:rPr sz="2400" b="1" dirty="0" err="1"/>
                  <a:t>Российской</a:t>
                </a:r>
                <a:r>
                  <a:rPr sz="2400" b="1" dirty="0"/>
                  <a:t> </a:t>
                </a:r>
                <a:r>
                  <a:rPr sz="2400" b="1" dirty="0" err="1"/>
                  <a:t>Федерации</a:t>
                </a:r>
                <a:r>
                  <a:rPr sz="2400" b="1" dirty="0"/>
                  <a:t> ГОСТ Р 58048-2017 «</a:t>
                </a:r>
                <a:r>
                  <a:rPr sz="2400" b="1" dirty="0" err="1"/>
                  <a:t>Трансфер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. </a:t>
                </a:r>
                <a:r>
                  <a:rPr sz="2400" b="1" dirty="0" err="1"/>
                  <a:t>Методические</a:t>
                </a:r>
                <a:r>
                  <a:rPr sz="2400" b="1" dirty="0"/>
                  <a:t> </a:t>
                </a:r>
                <a:r>
                  <a:rPr sz="2400" b="1" dirty="0" err="1"/>
                  <a:t>указания</a:t>
                </a:r>
                <a:r>
                  <a:rPr sz="2400" b="1" dirty="0"/>
                  <a:t> </a:t>
                </a:r>
                <a:r>
                  <a:rPr sz="2400" b="1" dirty="0" err="1"/>
                  <a:t>по</a:t>
                </a:r>
                <a:r>
                  <a:rPr sz="2400" b="1" dirty="0"/>
                  <a:t> </a:t>
                </a:r>
                <a:r>
                  <a:rPr sz="2400" b="1" dirty="0" err="1"/>
                  <a:t>оценке</a:t>
                </a:r>
                <a:r>
                  <a:rPr sz="2400" b="1" dirty="0"/>
                  <a:t> </a:t>
                </a:r>
                <a:r>
                  <a:rPr sz="2400" b="1" dirty="0" err="1"/>
                  <a:t>уровня</a:t>
                </a:r>
                <a:r>
                  <a:rPr sz="2400" b="1" dirty="0"/>
                  <a:t> </a:t>
                </a:r>
                <a:r>
                  <a:rPr sz="2400" b="1" dirty="0" err="1"/>
                  <a:t>зрелости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»</a:t>
                </a:r>
              </a:p>
            </p:txBody>
          </p:sp>
          <p:sp>
            <p:nvSpPr>
              <p:cNvPr id="248" name="TextBox 3"/>
              <p:cNvSpPr/>
              <p:nvPr/>
            </p:nvSpPr>
            <p:spPr>
              <a:xfrm>
                <a:off x="0" y="2892490"/>
                <a:ext cx="8167414" cy="17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sz="1400" dirty="0" err="1"/>
                  <a:t>Оцениваются</a:t>
                </a:r>
                <a:r>
                  <a:rPr sz="1400" dirty="0"/>
                  <a:t> </a:t>
                </a:r>
                <a:r>
                  <a:rPr sz="1400" dirty="0" err="1"/>
                  <a:t>представленные</a:t>
                </a:r>
                <a:r>
                  <a:rPr sz="1400" dirty="0"/>
                  <a:t> </a:t>
                </a:r>
                <a:r>
                  <a:rPr sz="1400" dirty="0" err="1"/>
                  <a:t>сведения</a:t>
                </a:r>
                <a:r>
                  <a:rPr sz="1400" dirty="0"/>
                  <a:t> </a:t>
                </a:r>
                <a:r>
                  <a:rPr sz="1400" dirty="0" err="1"/>
                  <a:t>об</a:t>
                </a:r>
                <a:r>
                  <a:rPr sz="1400" dirty="0"/>
                  <a:t> </a:t>
                </a:r>
                <a:r>
                  <a:rPr sz="1400" dirty="0" err="1"/>
                  <a:t>уровне</a:t>
                </a:r>
                <a:r>
                  <a:rPr sz="1400" dirty="0"/>
                  <a:t> </a:t>
                </a:r>
                <a:r>
                  <a:rPr sz="1400" dirty="0" err="1"/>
                  <a:t>готовности</a:t>
                </a:r>
                <a:r>
                  <a:rPr sz="1400" dirty="0"/>
                  <a:t> </a:t>
                </a:r>
                <a:r>
                  <a:rPr sz="1400" dirty="0" err="1"/>
                  <a:t>технологии</a:t>
                </a:r>
                <a:r>
                  <a:rPr sz="1400" dirty="0"/>
                  <a:t>, </a:t>
                </a:r>
                <a:r>
                  <a:rPr sz="1400" dirty="0" err="1"/>
                  <a:t>подтверждающие</a:t>
                </a:r>
                <a:r>
                  <a:rPr sz="1400" dirty="0"/>
                  <a:t> </a:t>
                </a:r>
                <a:r>
                  <a:rPr sz="1400" dirty="0" err="1"/>
                  <a:t>определенный</a:t>
                </a:r>
                <a:r>
                  <a:rPr sz="1400" dirty="0"/>
                  <a:t> </a:t>
                </a:r>
                <a:r>
                  <a:rPr sz="1400" dirty="0" err="1"/>
                  <a:t>уровень</a:t>
                </a:r>
                <a:r>
                  <a:rPr sz="1400" dirty="0"/>
                  <a:t> </a:t>
                </a:r>
                <a:r>
                  <a:rPr sz="1400" dirty="0" err="1"/>
                  <a:t>готовности</a:t>
                </a:r>
                <a:r>
                  <a:rPr sz="1400" dirty="0"/>
                  <a:t> </a:t>
                </a:r>
                <a:r>
                  <a:rPr sz="1400" dirty="0" err="1"/>
                  <a:t>технологии</a:t>
                </a:r>
                <a:r>
                  <a:rPr sz="1400" dirty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5 – УГТ 6;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25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7;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50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8;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100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9. </a:t>
                </a:r>
              </a:p>
            </p:txBody>
          </p:sp>
        </p:grpSp>
        <p:grpSp>
          <p:nvGrpSpPr>
            <p:cNvPr id="252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50" name="Прямоугольник 5"/>
              <p:cNvSpPr/>
              <p:nvPr/>
            </p:nvSpPr>
            <p:spPr>
              <a:xfrm>
                <a:off x="-2" y="-1"/>
                <a:ext cx="1951466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1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sp>
        <p:nvSpPr>
          <p:cNvPr id="254" name="TextBox 16"/>
          <p:cNvSpPr txBox="1"/>
          <p:nvPr/>
        </p:nvSpPr>
        <p:spPr>
          <a:xfrm>
            <a:off x="6200118" y="5707365"/>
            <a:ext cx="23517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  <p:sp>
        <p:nvSpPr>
          <p:cNvPr id="255" name="Прямоугольник 1"/>
          <p:cNvSpPr txBox="1"/>
          <p:nvPr/>
        </p:nvSpPr>
        <p:spPr>
          <a:xfrm>
            <a:off x="3101974" y="5113771"/>
            <a:ext cx="820255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 i="1"/>
            </a:lvl1pPr>
          </a:lstStyle>
          <a:p>
            <a:r>
              <a:rPr dirty="0" err="1"/>
              <a:t>Проект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находиться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ниже</a:t>
            </a:r>
            <a:r>
              <a:rPr dirty="0"/>
              <a:t> </a:t>
            </a:r>
            <a:r>
              <a:rPr dirty="0" err="1"/>
              <a:t>стадии</a:t>
            </a:r>
            <a:r>
              <a:rPr dirty="0"/>
              <a:t> </a:t>
            </a:r>
            <a:r>
              <a:rPr dirty="0" err="1"/>
              <a:t>минимально</a:t>
            </a:r>
            <a:r>
              <a:rPr dirty="0"/>
              <a:t> </a:t>
            </a:r>
            <a:r>
              <a:rPr dirty="0" err="1"/>
              <a:t>жизнеспособного</a:t>
            </a:r>
            <a:r>
              <a:rPr dirty="0"/>
              <a:t> </a:t>
            </a:r>
            <a:r>
              <a:rPr dirty="0" err="1"/>
              <a:t>продукта</a:t>
            </a:r>
            <a:r>
              <a:rPr dirty="0"/>
              <a:t> (УГТ5),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идти</a:t>
            </a:r>
            <a:r>
              <a:rPr dirty="0"/>
              <a:t> к </a:t>
            </a:r>
            <a:r>
              <a:rPr dirty="0" err="1"/>
              <a:t>потенциальным</a:t>
            </a:r>
            <a:r>
              <a:rPr dirty="0"/>
              <a:t> </a:t>
            </a:r>
            <a:r>
              <a:rPr dirty="0" err="1"/>
              <a:t>клиентам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Группа 8"/>
          <p:cNvGrpSpPr/>
          <p:nvPr/>
        </p:nvGrpSpPr>
        <p:grpSpPr>
          <a:xfrm>
            <a:off x="836333" y="356838"/>
            <a:ext cx="10491183" cy="5785001"/>
            <a:chOff x="-1" y="-1"/>
            <a:chExt cx="10491181" cy="5785000"/>
          </a:xfrm>
        </p:grpSpPr>
        <p:grpSp>
          <p:nvGrpSpPr>
            <p:cNvPr id="259" name="Группа 4"/>
            <p:cNvGrpSpPr/>
            <p:nvPr/>
          </p:nvGrpSpPr>
          <p:grpSpPr>
            <a:xfrm>
              <a:off x="2288622" y="865645"/>
              <a:ext cx="8202558" cy="4216739"/>
              <a:chOff x="0" y="0"/>
              <a:chExt cx="8202557" cy="4216737"/>
            </a:xfrm>
          </p:grpSpPr>
          <p:sp>
            <p:nvSpPr>
              <p:cNvPr id="257" name="TextBox 2"/>
              <p:cNvSpPr txBox="1"/>
              <p:nvPr/>
            </p:nvSpPr>
            <p:spPr>
              <a:xfrm>
                <a:off x="0" y="0"/>
                <a:ext cx="8202557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sz="2400" b="1" dirty="0" err="1"/>
                  <a:t>Прогнозная</a:t>
                </a:r>
                <a:r>
                  <a:rPr sz="2400" b="1" dirty="0"/>
                  <a:t> </a:t>
                </a:r>
                <a:r>
                  <a:rPr sz="2400" b="1" dirty="0" err="1"/>
                  <a:t>оценка</a:t>
                </a:r>
                <a:r>
                  <a:rPr sz="2400" b="1" dirty="0"/>
                  <a:t> </a:t>
                </a:r>
                <a:r>
                  <a:rPr sz="2400" b="1" dirty="0" err="1"/>
                  <a:t>годового</a:t>
                </a:r>
                <a:r>
                  <a:rPr sz="2400" b="1" dirty="0"/>
                  <a:t> </a:t>
                </a:r>
                <a:r>
                  <a:rPr sz="2400" b="1" dirty="0" err="1"/>
                  <a:t>оборота</a:t>
                </a:r>
                <a:r>
                  <a:rPr sz="2400" b="1" dirty="0"/>
                  <a:t> </a:t>
                </a:r>
                <a:r>
                  <a:rPr sz="2400" b="1" dirty="0" err="1"/>
                  <a:t>участника</a:t>
                </a:r>
                <a:r>
                  <a:rPr sz="2400" b="1" dirty="0"/>
                  <a:t> </a:t>
                </a:r>
                <a:r>
                  <a:rPr sz="2400" b="1" dirty="0" err="1"/>
                  <a:t>конкурсного</a:t>
                </a:r>
                <a:r>
                  <a:rPr sz="2400" b="1" dirty="0"/>
                  <a:t> </a:t>
                </a:r>
                <a:r>
                  <a:rPr sz="2400" b="1" dirty="0" err="1"/>
                  <a:t>отбора</a:t>
                </a:r>
                <a:r>
                  <a:rPr sz="2400" b="1" dirty="0"/>
                  <a:t> (</a:t>
                </a:r>
                <a:r>
                  <a:rPr sz="2400" b="1" dirty="0" err="1"/>
                  <a:t>реально</a:t>
                </a:r>
                <a:r>
                  <a:rPr sz="2400" b="1" dirty="0"/>
                  <a:t> </a:t>
                </a:r>
                <a:r>
                  <a:rPr sz="2400" b="1" dirty="0" err="1"/>
                  <a:t>достижимый</a:t>
                </a:r>
                <a:r>
                  <a:rPr sz="2400" b="1" dirty="0"/>
                  <a:t> </a:t>
                </a:r>
                <a:r>
                  <a:rPr sz="2400" b="1" dirty="0" err="1"/>
                  <a:t>объем</a:t>
                </a:r>
                <a:r>
                  <a:rPr sz="2400" b="1" dirty="0"/>
                  <a:t> </a:t>
                </a:r>
                <a:r>
                  <a:rPr sz="2400" b="1" dirty="0" err="1"/>
                  <a:t>рынка</a:t>
                </a:r>
                <a:r>
                  <a:rPr sz="2400" b="1" dirty="0"/>
                  <a:t>)</a:t>
                </a:r>
              </a:p>
            </p:txBody>
          </p:sp>
          <p:sp>
            <p:nvSpPr>
              <p:cNvPr id="258" name="TextBox 3"/>
              <p:cNvSpPr txBox="1"/>
              <p:nvPr/>
            </p:nvSpPr>
            <p:spPr>
              <a:xfrm>
                <a:off x="2806" y="966896"/>
                <a:ext cx="8167416" cy="3249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заявленная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прогнозная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компании</a:t>
                </a:r>
                <a:r>
                  <a:rPr dirty="0"/>
                  <a:t> (</a:t>
                </a:r>
                <a:r>
                  <a:rPr dirty="0" err="1"/>
                  <a:t>реально</a:t>
                </a:r>
                <a:r>
                  <a:rPr dirty="0"/>
                  <a:t> </a:t>
                </a:r>
                <a:r>
                  <a:rPr dirty="0" err="1"/>
                  <a:t>достижимый</a:t>
                </a:r>
                <a:r>
                  <a:rPr dirty="0"/>
                  <a:t> </a:t>
                </a:r>
                <a:r>
                  <a:rPr dirty="0" err="1"/>
                  <a:t>объем</a:t>
                </a:r>
                <a:r>
                  <a:rPr dirty="0"/>
                  <a:t> </a:t>
                </a:r>
                <a:r>
                  <a:rPr dirty="0" err="1"/>
                  <a:t>рынка</a:t>
                </a:r>
                <a:r>
                  <a:rPr dirty="0"/>
                  <a:t>). </a:t>
                </a:r>
                <a:r>
                  <a:rPr dirty="0" err="1"/>
                  <a:t>Объем</a:t>
                </a:r>
                <a:r>
                  <a:rPr dirty="0"/>
                  <a:t> </a:t>
                </a:r>
                <a:r>
                  <a:rPr dirty="0" err="1"/>
                  <a:t>рынка</a:t>
                </a:r>
                <a:r>
                  <a:rPr dirty="0"/>
                  <a:t> </a:t>
                </a:r>
                <a:r>
                  <a:rPr dirty="0" err="1"/>
                  <a:t>рассчитывается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основании</a:t>
                </a:r>
                <a:r>
                  <a:rPr dirty="0"/>
                  <a:t> </a:t>
                </a:r>
                <a:r>
                  <a:rPr dirty="0" err="1"/>
                  <a:t>статистических</a:t>
                </a:r>
                <a:r>
                  <a:rPr dirty="0"/>
                  <a:t> </a:t>
                </a:r>
                <a:r>
                  <a:rPr dirty="0" err="1"/>
                  <a:t>данных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подтвержденных</a:t>
                </a:r>
                <a:r>
                  <a:rPr dirty="0"/>
                  <a:t> </a:t>
                </a:r>
                <a:r>
                  <a:rPr dirty="0" err="1"/>
                  <a:t>результатов</a:t>
                </a:r>
                <a:r>
                  <a:rPr dirty="0"/>
                  <a:t> </a:t>
                </a:r>
                <a:r>
                  <a:rPr dirty="0" err="1"/>
                  <a:t>маркетинговых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аналитических</a:t>
                </a:r>
                <a:r>
                  <a:rPr dirty="0"/>
                  <a:t> </a:t>
                </a:r>
                <a:r>
                  <a:rPr dirty="0" err="1"/>
                  <a:t>исследований</a:t>
                </a:r>
                <a:r>
                  <a:rPr dirty="0"/>
                  <a:t> </a:t>
                </a:r>
                <a:r>
                  <a:rPr b="1" dirty="0"/>
                  <a:t>(в </a:t>
                </a:r>
                <a:r>
                  <a:rPr b="1" dirty="0" err="1"/>
                  <a:t>анкете</a:t>
                </a:r>
                <a:r>
                  <a:rPr b="1" dirty="0"/>
                  <a:t> </a:t>
                </a:r>
                <a:r>
                  <a:rPr b="1" dirty="0" err="1"/>
                  <a:t>указываются</a:t>
                </a:r>
                <a:r>
                  <a:rPr b="1" dirty="0"/>
                  <a:t> </a:t>
                </a:r>
                <a:r>
                  <a:rPr b="1" dirty="0" err="1"/>
                  <a:t>сведения</a:t>
                </a:r>
                <a:r>
                  <a:rPr b="1" dirty="0"/>
                  <a:t> </a:t>
                </a:r>
                <a:r>
                  <a:rPr b="1" dirty="0" err="1"/>
                  <a:t>об</a:t>
                </a:r>
                <a:r>
                  <a:rPr b="1" dirty="0"/>
                  <a:t> </a:t>
                </a:r>
                <a:r>
                  <a:rPr b="1" dirty="0" err="1"/>
                  <a:t>источниках</a:t>
                </a:r>
                <a:r>
                  <a:rPr b="1" dirty="0"/>
                  <a:t> </a:t>
                </a:r>
                <a:r>
                  <a:rPr b="1" dirty="0" err="1"/>
                  <a:t>информации</a:t>
                </a:r>
                <a:r>
                  <a:rPr b="1" dirty="0"/>
                  <a:t>)</a:t>
                </a:r>
                <a:r>
                  <a:rPr dirty="0"/>
                  <a:t>: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до</a:t>
                </a:r>
                <a:r>
                  <a:rPr dirty="0"/>
                  <a:t> 120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50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от</a:t>
                </a:r>
                <a:r>
                  <a:rPr dirty="0"/>
                  <a:t> 120 </a:t>
                </a:r>
                <a:r>
                  <a:rPr dirty="0" err="1"/>
                  <a:t>до</a:t>
                </a:r>
                <a:r>
                  <a:rPr dirty="0"/>
                  <a:t> 800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100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более</a:t>
                </a:r>
                <a:r>
                  <a:rPr dirty="0"/>
                  <a:t> 800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</a:t>
                </a:r>
              </a:p>
            </p:txBody>
          </p:sp>
        </p:grpSp>
        <p:grpSp>
          <p:nvGrpSpPr>
            <p:cNvPr id="262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60" name="Прямоугольник 5"/>
              <p:cNvSpPr/>
              <p:nvPr/>
            </p:nvSpPr>
            <p:spPr>
              <a:xfrm>
                <a:off x="-2" y="-1"/>
                <a:ext cx="1951467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sp>
        <p:nvSpPr>
          <p:cNvPr id="264" name="TextBox 16"/>
          <p:cNvSpPr txBox="1"/>
          <p:nvPr/>
        </p:nvSpPr>
        <p:spPr>
          <a:xfrm>
            <a:off x="5732839" y="5718516"/>
            <a:ext cx="227262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Группа 8"/>
          <p:cNvGrpSpPr/>
          <p:nvPr/>
        </p:nvGrpSpPr>
        <p:grpSpPr>
          <a:xfrm>
            <a:off x="836333" y="646767"/>
            <a:ext cx="10473614" cy="5495071"/>
            <a:chOff x="-1" y="-1"/>
            <a:chExt cx="10473612" cy="5495070"/>
          </a:xfrm>
        </p:grpSpPr>
        <p:grpSp>
          <p:nvGrpSpPr>
            <p:cNvPr id="268" name="Группа 4"/>
            <p:cNvGrpSpPr/>
            <p:nvPr/>
          </p:nvGrpSpPr>
          <p:grpSpPr>
            <a:xfrm>
              <a:off x="2306194" y="883536"/>
              <a:ext cx="8167417" cy="3690159"/>
              <a:chOff x="0" y="188536"/>
              <a:chExt cx="8167415" cy="3690158"/>
            </a:xfrm>
          </p:grpSpPr>
          <p:sp>
            <p:nvSpPr>
              <p:cNvPr id="266" name="TextBox 2"/>
              <p:cNvSpPr txBox="1"/>
              <p:nvPr/>
            </p:nvSpPr>
            <p:spPr>
              <a:xfrm>
                <a:off x="1" y="188536"/>
                <a:ext cx="7132685" cy="1292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Годовой</a:t>
                </a:r>
                <a:r>
                  <a:rPr b="1" dirty="0"/>
                  <a:t> </a:t>
                </a:r>
                <a:r>
                  <a:rPr b="1" dirty="0" err="1"/>
                  <a:t>оборот</a:t>
                </a:r>
                <a:r>
                  <a:rPr b="1" dirty="0"/>
                  <a:t> </a:t>
                </a:r>
                <a:r>
                  <a:rPr b="1" dirty="0" err="1"/>
                  <a:t>участника</a:t>
                </a:r>
                <a:r>
                  <a:rPr b="1" dirty="0"/>
                  <a:t> </a:t>
                </a:r>
                <a:r>
                  <a:rPr b="1" dirty="0" err="1"/>
                  <a:t>конкурсного</a:t>
                </a:r>
                <a:r>
                  <a:rPr b="1" dirty="0"/>
                  <a:t> </a:t>
                </a:r>
                <a:r>
                  <a:rPr b="1" dirty="0" err="1"/>
                  <a:t>отбора</a:t>
                </a:r>
                <a:r>
                  <a:rPr b="1" dirty="0"/>
                  <a:t> </a:t>
                </a:r>
                <a:r>
                  <a:rPr b="1" dirty="0" err="1"/>
                  <a:t>за</a:t>
                </a:r>
                <a:r>
                  <a:rPr b="1" dirty="0"/>
                  <a:t> </a:t>
                </a:r>
                <a:r>
                  <a:rPr b="1" dirty="0" err="1"/>
                  <a:t>календарный</a:t>
                </a:r>
                <a:r>
                  <a:rPr b="1" dirty="0"/>
                  <a:t> </a:t>
                </a:r>
                <a:r>
                  <a:rPr b="1" dirty="0" err="1"/>
                  <a:t>год</a:t>
                </a:r>
                <a:r>
                  <a:rPr b="1" dirty="0"/>
                  <a:t>, </a:t>
                </a:r>
                <a:r>
                  <a:rPr b="1" dirty="0" err="1"/>
                  <a:t>предшествующий</a:t>
                </a:r>
                <a:r>
                  <a:rPr b="1" dirty="0"/>
                  <a:t> </a:t>
                </a:r>
                <a:r>
                  <a:rPr b="1" dirty="0" err="1"/>
                  <a:t>году</a:t>
                </a:r>
                <a:r>
                  <a:rPr b="1" dirty="0"/>
                  <a:t> </a:t>
                </a:r>
                <a:r>
                  <a:rPr b="1" dirty="0" err="1"/>
                  <a:t>подачи</a:t>
                </a:r>
                <a:r>
                  <a:rPr b="1" dirty="0"/>
                  <a:t> </a:t>
                </a:r>
                <a:r>
                  <a:rPr b="1" dirty="0" err="1"/>
                  <a:t>заявки</a:t>
                </a:r>
                <a:r>
                  <a:rPr b="1" dirty="0"/>
                  <a:t> (</a:t>
                </a:r>
                <a:r>
                  <a:rPr b="1" dirty="0" err="1"/>
                  <a:t>фактические</a:t>
                </a:r>
                <a:r>
                  <a:rPr b="1" dirty="0"/>
                  <a:t> </a:t>
                </a:r>
                <a:r>
                  <a:rPr b="1" dirty="0" err="1"/>
                  <a:t>продажи</a:t>
                </a:r>
                <a:r>
                  <a:rPr b="1" dirty="0"/>
                  <a:t>)</a:t>
                </a:r>
              </a:p>
            </p:txBody>
          </p:sp>
          <p:sp>
            <p:nvSpPr>
              <p:cNvPr id="267" name="TextBox 3"/>
              <p:cNvSpPr txBox="1"/>
              <p:nvPr/>
            </p:nvSpPr>
            <p:spPr>
              <a:xfrm>
                <a:off x="0" y="2087229"/>
                <a:ext cx="8167415" cy="17914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t>Оценивается годовая выручка за предыдущий год (сейчас – 2023):</a:t>
                </a:r>
              </a:p>
              <a:p>
                <a:pPr algn="just">
                  <a:lnSpc>
                    <a:spcPct val="130000"/>
                  </a:lnSpc>
                </a:pPr>
                <a:r>
                  <a:t>0 баллов – нет продаж, годовая выручка 0 млн руб.;</a:t>
                </a:r>
              </a:p>
              <a:p>
                <a:pPr algn="just">
                  <a:lnSpc>
                    <a:spcPct val="130000"/>
                  </a:lnSpc>
                </a:pPr>
                <a:r>
                  <a:t>50 баллов – годовая выручка до 15,0 млн руб.;</a:t>
                </a:r>
              </a:p>
              <a:p>
                <a:pPr algn="just">
                  <a:lnSpc>
                    <a:spcPct val="130000"/>
                  </a:lnSpc>
                </a:pPr>
                <a:r>
                  <a:t>100 баллов – годовая выручка более 15,0 млн руб.</a:t>
                </a:r>
              </a:p>
              <a:p>
                <a:pPr algn="just">
                  <a:lnSpc>
                    <a:spcPct val="130000"/>
                  </a:lnSpc>
                </a:pPr>
                <a:r>
                  <a:t>Для оценки критерия используется официальная отчетность ФНС</a:t>
                </a:r>
              </a:p>
            </p:txBody>
          </p:sp>
        </p:grpSp>
        <p:grpSp>
          <p:nvGrpSpPr>
            <p:cNvPr id="271" name="Группа 7"/>
            <p:cNvGrpSpPr/>
            <p:nvPr/>
          </p:nvGrpSpPr>
          <p:grpSpPr>
            <a:xfrm>
              <a:off x="-1" y="-1"/>
              <a:ext cx="1951473" cy="5495070"/>
              <a:chOff x="-1" y="0"/>
              <a:chExt cx="1951471" cy="5495068"/>
            </a:xfrm>
          </p:grpSpPr>
          <p:sp>
            <p:nvSpPr>
              <p:cNvPr id="269" name="Прямоугольник 5"/>
              <p:cNvSpPr/>
              <p:nvPr/>
            </p:nvSpPr>
            <p:spPr>
              <a:xfrm>
                <a:off x="-2" y="-1"/>
                <a:ext cx="1951473" cy="549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0" name="TextBox 6"/>
              <p:cNvSpPr txBox="1"/>
              <p:nvPr/>
            </p:nvSpPr>
            <p:spPr>
              <a:xfrm>
                <a:off x="681345" y="242168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7</a:t>
                </a:r>
              </a:p>
            </p:txBody>
          </p:sp>
        </p:grpSp>
      </p:grpSp>
      <p:sp>
        <p:nvSpPr>
          <p:cNvPr id="273" name="TextBox 16"/>
          <p:cNvSpPr txBox="1"/>
          <p:nvPr/>
        </p:nvSpPr>
        <p:spPr>
          <a:xfrm>
            <a:off x="5699388" y="5707365"/>
            <a:ext cx="225031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04ADEE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685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Core Sans C 55 Medium</vt:lpstr>
      <vt:lpstr>Segoe UI</vt:lpstr>
      <vt:lpstr>Segoe UI Semibold</vt:lpstr>
      <vt:lpstr>Segoe UI Semilight</vt:lpstr>
      <vt:lpstr>Wingdings</vt:lpstr>
      <vt:lpstr>Тема Office</vt:lpstr>
      <vt:lpstr>Презентация PowerPoint</vt:lpstr>
      <vt:lpstr>Формальная  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Остались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конкурсного отбора</dc:title>
  <dc:creator>Скрытникова Инна Рустамовна</dc:creator>
  <cp:lastModifiedBy>Светлана И. Васильева</cp:lastModifiedBy>
  <cp:revision>2</cp:revision>
  <dcterms:modified xsi:type="dcterms:W3CDTF">2024-04-03T03:39:21Z</dcterms:modified>
</cp:coreProperties>
</file>