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9" r:id="rId3"/>
    <p:sldId id="266" r:id="rId4"/>
    <p:sldId id="260" r:id="rId5"/>
    <p:sldId id="272" r:id="rId6"/>
    <p:sldId id="263" r:id="rId7"/>
    <p:sldId id="264" r:id="rId8"/>
    <p:sldId id="265" r:id="rId9"/>
    <p:sldId id="261" r:id="rId10"/>
    <p:sldId id="262" r:id="rId11"/>
    <p:sldId id="268" r:id="rId12"/>
    <p:sldId id="275" r:id="rId13"/>
    <p:sldId id="276" r:id="rId14"/>
    <p:sldId id="277" r:id="rId15"/>
    <p:sldId id="278" r:id="rId16"/>
    <p:sldId id="279" r:id="rId17"/>
    <p:sldId id="281" r:id="rId18"/>
    <p:sldId id="274" r:id="rId1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424E"/>
    <a:srgbClr val="FFCCCC"/>
    <a:srgbClr val="FF6161"/>
    <a:srgbClr val="FF3737"/>
    <a:srgbClr val="990099"/>
    <a:srgbClr val="22CD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37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RST-SERVER-NEW\Documents\&#1056;&#1057;&#1058;_&#1046;&#1050;&#1061;\&#1043;&#1088;&#1103;&#1079;&#1085;&#1086;&#1074;&#1072;\&#1055;&#1088;&#1086;&#1095;&#1077;&#1077;\&#1050;&#1053;&#1044;\&#1055;&#1091;&#1073;&#1083;&#1080;&#1095;&#1085;&#1099;&#1077;%20&#1089;&#1083;&#1091;&#1096;&#1072;&#1085;&#1080;&#1103;\2%20&#1082;&#1074;%202022%20&#1075;&#1086;&#1076;&#1072;\19.8.1%20(&#1090;&#1072;&#1088;%20&#1088;&#1077;&#1096;&#1077;&#1085;&#1080;&#1077;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RST-SERVER-NEW\Documents\&#1056;&#1057;&#1058;_&#1046;&#1050;&#1061;\&#1043;&#1088;&#1103;&#1079;&#1085;&#1086;&#1074;&#1072;\&#1055;&#1088;&#1086;&#1095;&#1077;&#1077;\&#1050;&#1053;&#1044;\&#1055;&#1091;&#1073;&#1083;&#1080;&#1095;&#1085;&#1099;&#1077;%20&#1089;&#1083;&#1091;&#1096;&#1072;&#1085;&#1080;&#1103;\2%20&#1082;&#1074;%202022%20&#1075;&#1086;&#1076;&#1072;\19.7.1%20(&#1090;&#1072;&#1088;%20&#1079;&#1072;&#1103;&#1074;&#1082;&#1072;)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Привлечены к административной ответственности</c:v>
                </c:pt>
                <c:pt idx="1">
                  <c:v>Прекращено по малозначительности</c:v>
                </c:pt>
                <c:pt idx="2">
                  <c:v>Наложен штраф</c:v>
                </c:pt>
                <c:pt idx="3">
                  <c:v>Предостережение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101</c:v>
                </c:pt>
                <c:pt idx="1">
                  <c:v>63</c:v>
                </c:pt>
                <c:pt idx="2">
                  <c:v>38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EA424E"/>
            </a:solidFill>
          </c:spPr>
          <c:invertIfNegative val="0"/>
          <c:dLbls>
            <c:txPr>
              <a:bodyPr/>
              <a:lstStyle/>
              <a:p>
                <a:pPr>
                  <a:defRPr sz="105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Привлечены к административной ответственности</c:v>
                </c:pt>
                <c:pt idx="1">
                  <c:v>Прекращено по малозначительности</c:v>
                </c:pt>
                <c:pt idx="2">
                  <c:v>Наложен штраф</c:v>
                </c:pt>
                <c:pt idx="3">
                  <c:v>Предостережение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27</c:v>
                </c:pt>
                <c:pt idx="1">
                  <c:v>8</c:v>
                </c:pt>
                <c:pt idx="2">
                  <c:v>17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62688"/>
        <c:axId val="8189824"/>
      </c:barChart>
      <c:catAx>
        <c:axId val="81626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5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189824"/>
        <c:crosses val="autoZero"/>
        <c:auto val="1"/>
        <c:lblAlgn val="ctr"/>
        <c:lblOffset val="100"/>
        <c:noMultiLvlLbl val="0"/>
      </c:catAx>
      <c:valAx>
        <c:axId val="8189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16268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05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'2021'!$R$239:$R$242</c:f>
              <c:strCache>
                <c:ptCount val="4"/>
                <c:pt idx="0">
                  <c:v>Привлечены к административной ответственности</c:v>
                </c:pt>
                <c:pt idx="1">
                  <c:v>Прекращено (малозначительность, отсутствие состава)</c:v>
                </c:pt>
                <c:pt idx="2">
                  <c:v>Предупреждение</c:v>
                </c:pt>
                <c:pt idx="3">
                  <c:v>Штраф</c:v>
                </c:pt>
              </c:strCache>
            </c:strRef>
          </c:cat>
          <c:val>
            <c:numRef>
              <c:f>'2021'!$S$239:$S$242</c:f>
              <c:numCache>
                <c:formatCode>General</c:formatCode>
                <c:ptCount val="4"/>
                <c:pt idx="0">
                  <c:v>98</c:v>
                </c:pt>
                <c:pt idx="1">
                  <c:v>9</c:v>
                </c:pt>
                <c:pt idx="2">
                  <c:v>67</c:v>
                </c:pt>
                <c:pt idx="3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51904"/>
        <c:axId val="8653824"/>
      </c:barChart>
      <c:catAx>
        <c:axId val="8651904"/>
        <c:scaling>
          <c:orientation val="minMax"/>
        </c:scaling>
        <c:delete val="0"/>
        <c:axPos val="b"/>
        <c:majorTickMark val="out"/>
        <c:minorTickMark val="none"/>
        <c:tickLblPos val="nextTo"/>
        <c:crossAx val="8653824"/>
        <c:crosses val="autoZero"/>
        <c:auto val="1"/>
        <c:lblAlgn val="ctr"/>
        <c:lblOffset val="100"/>
        <c:noMultiLvlLbl val="0"/>
      </c:catAx>
      <c:valAx>
        <c:axId val="8653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6519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EA424E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FE09-4F2F-8E70-1D3324421F2D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FE09-4F2F-8E70-1D3324421F2D}"/>
              </c:ext>
            </c:extLst>
          </c:dPt>
          <c:dLbls>
            <c:dLbl>
              <c:idx val="1"/>
              <c:layout>
                <c:manualLayout>
                  <c:x val="-3.6337022161004734E-3"/>
                  <c:y val="-2.79720279720279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5.5716767313541957E-2"/>
                      <c:h val="7.482517482517482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E09-4F2F-8E70-1D3324421F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Количество организаций, предоставивших предложение</c:v>
                </c:pt>
                <c:pt idx="1">
                  <c:v>Количество организаций, не предоставивших предложение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</c:v>
                </c:pt>
                <c:pt idx="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E09-4F2F-8E70-1D3324421F2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8619392"/>
        <c:axId val="38637568"/>
      </c:barChart>
      <c:catAx>
        <c:axId val="386193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8637568"/>
        <c:crosses val="autoZero"/>
        <c:auto val="1"/>
        <c:lblAlgn val="ctr"/>
        <c:lblOffset val="100"/>
        <c:noMultiLvlLbl val="0"/>
      </c:catAx>
      <c:valAx>
        <c:axId val="38637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8619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A53895-A49E-4CC8-9613-6FEB23384325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19EBCE-0369-4896-AA25-5C0B59F172FD}">
      <dgm:prSet phldrT="[Текст]"/>
      <dgm:spPr>
        <a:solidFill>
          <a:srgbClr val="FFCCCC"/>
        </a:solidFill>
        <a:ln>
          <a:solidFill>
            <a:srgbClr val="C00000"/>
          </a:solidFill>
        </a:ln>
      </dgm:spPr>
      <dgm:t>
        <a:bodyPr/>
        <a:lstStyle/>
        <a:p>
          <a:r>
            <a:rPr lang="ru-RU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Региональный государственный контроль (надзор) в области регулирования цен (тарифов)</a:t>
          </a:r>
          <a:endParaRPr lang="ru-RU" dirty="0">
            <a:solidFill>
              <a:sysClr val="windowText" lastClr="000000"/>
            </a:solidFill>
          </a:endParaRPr>
        </a:p>
      </dgm:t>
    </dgm:pt>
    <dgm:pt modelId="{8E348FE2-948A-42C6-ADD6-3C4EB168716C}" type="parTrans" cxnId="{1925944B-06C4-4DDF-A1FB-98A36F7DBB7C}">
      <dgm:prSet/>
      <dgm:spPr/>
      <dgm:t>
        <a:bodyPr/>
        <a:lstStyle/>
        <a:p>
          <a:endParaRPr lang="ru-RU"/>
        </a:p>
      </dgm:t>
    </dgm:pt>
    <dgm:pt modelId="{0AF1A55E-B987-4BBB-89F6-C4C1589CD926}" type="sibTrans" cxnId="{1925944B-06C4-4DDF-A1FB-98A36F7DBB7C}">
      <dgm:prSet/>
      <dgm:spPr/>
      <dgm:t>
        <a:bodyPr/>
        <a:lstStyle/>
        <a:p>
          <a:endParaRPr lang="ru-RU"/>
        </a:p>
      </dgm:t>
    </dgm:pt>
    <dgm:pt modelId="{EEC6D2E3-C271-4A5A-BFF8-FDA62E961B97}">
      <dgm:prSet phldrT="[Текст]"/>
      <dgm:spPr>
        <a:ln>
          <a:solidFill>
            <a:srgbClr val="C00000"/>
          </a:solidFill>
        </a:ln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сферах теплоснабжения, водоснабжения, водоотведения </a:t>
          </a:r>
        </a:p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 обращения твердых коммунальных отходов </a:t>
          </a:r>
          <a:endParaRPr lang="ru-RU" dirty="0"/>
        </a:p>
      </dgm:t>
    </dgm:pt>
    <dgm:pt modelId="{4F9B921F-FA94-420F-8821-1B883D4791DF}" type="parTrans" cxnId="{835B1735-71FA-4110-947D-AC58F170CC9F}">
      <dgm:prSet/>
      <dgm:spPr>
        <a:ln>
          <a:solidFill>
            <a:srgbClr val="C00000"/>
          </a:solidFill>
        </a:ln>
      </dgm:spPr>
      <dgm:t>
        <a:bodyPr/>
        <a:lstStyle/>
        <a:p>
          <a:endParaRPr lang="ru-RU"/>
        </a:p>
      </dgm:t>
    </dgm:pt>
    <dgm:pt modelId="{B6E16ED9-1934-4C64-ADB5-C645B70AD66A}" type="sibTrans" cxnId="{835B1735-71FA-4110-947D-AC58F170CC9F}">
      <dgm:prSet/>
      <dgm:spPr/>
      <dgm:t>
        <a:bodyPr/>
        <a:lstStyle/>
        <a:p>
          <a:endParaRPr lang="ru-RU"/>
        </a:p>
      </dgm:t>
    </dgm:pt>
    <dgm:pt modelId="{F3E80740-628F-4032-AB61-BD1A64415E23}">
      <dgm:prSet phldrT="[Текст]"/>
      <dgm:spPr>
        <a:ln>
          <a:solidFill>
            <a:srgbClr val="C00000"/>
          </a:solidFill>
        </a:ln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сфере электроснабжения</a:t>
          </a:r>
          <a:endParaRPr lang="ru-RU" dirty="0"/>
        </a:p>
      </dgm:t>
    </dgm:pt>
    <dgm:pt modelId="{5073408A-A703-42D7-ABFF-86BB99EB3A86}" type="parTrans" cxnId="{454A4981-2076-4275-8420-D275D2A3502F}">
      <dgm:prSet/>
      <dgm:spPr>
        <a:ln>
          <a:solidFill>
            <a:srgbClr val="C00000"/>
          </a:solidFill>
        </a:ln>
      </dgm:spPr>
      <dgm:t>
        <a:bodyPr/>
        <a:lstStyle/>
        <a:p>
          <a:endParaRPr lang="ru-RU"/>
        </a:p>
      </dgm:t>
    </dgm:pt>
    <dgm:pt modelId="{AD87815E-EFB4-47D5-9EAA-4D0BA1D4F127}" type="sibTrans" cxnId="{454A4981-2076-4275-8420-D275D2A3502F}">
      <dgm:prSet/>
      <dgm:spPr/>
      <dgm:t>
        <a:bodyPr/>
        <a:lstStyle/>
        <a:p>
          <a:endParaRPr lang="ru-RU"/>
        </a:p>
      </dgm:t>
    </dgm:pt>
    <dgm:pt modelId="{D54B8D46-8F69-427C-AF88-B44DECC2B6EE}" type="pres">
      <dgm:prSet presAssocID="{84A53895-A49E-4CC8-9613-6FEB2338432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F334C95-6ECA-44B4-A450-C081E516F06B}" type="pres">
      <dgm:prSet presAssocID="{4F19EBCE-0369-4896-AA25-5C0B59F172FD}" presName="root" presStyleCnt="0"/>
      <dgm:spPr/>
    </dgm:pt>
    <dgm:pt modelId="{7DB3A05D-EA11-4A93-A732-D73A2D75C8A0}" type="pres">
      <dgm:prSet presAssocID="{4F19EBCE-0369-4896-AA25-5C0B59F172FD}" presName="rootComposite" presStyleCnt="0"/>
      <dgm:spPr/>
    </dgm:pt>
    <dgm:pt modelId="{038A8BE7-A9CB-4254-8B22-EC7E151778F8}" type="pres">
      <dgm:prSet presAssocID="{4F19EBCE-0369-4896-AA25-5C0B59F172FD}" presName="rootText" presStyleLbl="node1" presStyleIdx="0" presStyleCnt="1" custScaleX="127574" custLinFactNeighborY="646"/>
      <dgm:spPr/>
      <dgm:t>
        <a:bodyPr/>
        <a:lstStyle/>
        <a:p>
          <a:endParaRPr lang="ru-RU"/>
        </a:p>
      </dgm:t>
    </dgm:pt>
    <dgm:pt modelId="{F8DCAFE6-88EB-40E8-B78F-4B1BFD300012}" type="pres">
      <dgm:prSet presAssocID="{4F19EBCE-0369-4896-AA25-5C0B59F172FD}" presName="rootConnector" presStyleLbl="node1" presStyleIdx="0" presStyleCnt="1"/>
      <dgm:spPr/>
    </dgm:pt>
    <dgm:pt modelId="{FCF317BC-E883-4D1F-B420-25FCC474907A}" type="pres">
      <dgm:prSet presAssocID="{4F19EBCE-0369-4896-AA25-5C0B59F172FD}" presName="childShape" presStyleCnt="0"/>
      <dgm:spPr/>
    </dgm:pt>
    <dgm:pt modelId="{4D3C4F0B-F5BD-4D04-8768-D7B3F4B7A2DE}" type="pres">
      <dgm:prSet presAssocID="{4F9B921F-FA94-420F-8821-1B883D4791DF}" presName="Name13" presStyleLbl="parChTrans1D2" presStyleIdx="0" presStyleCnt="2"/>
      <dgm:spPr/>
    </dgm:pt>
    <dgm:pt modelId="{D53F69D5-080E-4D05-AB2A-30764BA9F14E}" type="pres">
      <dgm:prSet presAssocID="{EEC6D2E3-C271-4A5A-BFF8-FDA62E961B97}" presName="childText" presStyleLbl="bgAcc1" presStyleIdx="0" presStyleCnt="2" custScaleX="170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DBDBAB-B52F-441B-A9AB-DFFB8DA5B3A3}" type="pres">
      <dgm:prSet presAssocID="{5073408A-A703-42D7-ABFF-86BB99EB3A86}" presName="Name13" presStyleLbl="parChTrans1D2" presStyleIdx="1" presStyleCnt="2"/>
      <dgm:spPr/>
    </dgm:pt>
    <dgm:pt modelId="{CB1BD396-1B6D-4B75-8141-202FC744FB8B}" type="pres">
      <dgm:prSet presAssocID="{F3E80740-628F-4032-AB61-BD1A64415E23}" presName="childText" presStyleLbl="bgAcc1" presStyleIdx="1" presStyleCnt="2" custScaleX="1692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1C4921-6FAD-4C9F-9F84-FCD9D85B253E}" type="presOf" srcId="{84A53895-A49E-4CC8-9613-6FEB23384325}" destId="{D54B8D46-8F69-427C-AF88-B44DECC2B6EE}" srcOrd="0" destOrd="0" presId="urn:microsoft.com/office/officeart/2005/8/layout/hierarchy3"/>
    <dgm:cxn modelId="{835B1735-71FA-4110-947D-AC58F170CC9F}" srcId="{4F19EBCE-0369-4896-AA25-5C0B59F172FD}" destId="{EEC6D2E3-C271-4A5A-BFF8-FDA62E961B97}" srcOrd="0" destOrd="0" parTransId="{4F9B921F-FA94-420F-8821-1B883D4791DF}" sibTransId="{B6E16ED9-1934-4C64-ADB5-C645B70AD66A}"/>
    <dgm:cxn modelId="{02D7309A-C098-4206-878E-9081E582243C}" type="presOf" srcId="{4F9B921F-FA94-420F-8821-1B883D4791DF}" destId="{4D3C4F0B-F5BD-4D04-8768-D7B3F4B7A2DE}" srcOrd="0" destOrd="0" presId="urn:microsoft.com/office/officeart/2005/8/layout/hierarchy3"/>
    <dgm:cxn modelId="{D044DD9F-972C-4358-9928-28261E3186F7}" type="presOf" srcId="{5073408A-A703-42D7-ABFF-86BB99EB3A86}" destId="{42DBDBAB-B52F-441B-A9AB-DFFB8DA5B3A3}" srcOrd="0" destOrd="0" presId="urn:microsoft.com/office/officeart/2005/8/layout/hierarchy3"/>
    <dgm:cxn modelId="{454A4981-2076-4275-8420-D275D2A3502F}" srcId="{4F19EBCE-0369-4896-AA25-5C0B59F172FD}" destId="{F3E80740-628F-4032-AB61-BD1A64415E23}" srcOrd="1" destOrd="0" parTransId="{5073408A-A703-42D7-ABFF-86BB99EB3A86}" sibTransId="{AD87815E-EFB4-47D5-9EAA-4D0BA1D4F127}"/>
    <dgm:cxn modelId="{90B5663E-F594-46C4-AC13-6201C061B51E}" type="presOf" srcId="{EEC6D2E3-C271-4A5A-BFF8-FDA62E961B97}" destId="{D53F69D5-080E-4D05-AB2A-30764BA9F14E}" srcOrd="0" destOrd="0" presId="urn:microsoft.com/office/officeart/2005/8/layout/hierarchy3"/>
    <dgm:cxn modelId="{E54BC963-F762-4BC0-BEE2-E46889879701}" type="presOf" srcId="{4F19EBCE-0369-4896-AA25-5C0B59F172FD}" destId="{F8DCAFE6-88EB-40E8-B78F-4B1BFD300012}" srcOrd="1" destOrd="0" presId="urn:microsoft.com/office/officeart/2005/8/layout/hierarchy3"/>
    <dgm:cxn modelId="{FE7CF897-DA79-4D7A-B223-83DD2BA0DC51}" type="presOf" srcId="{F3E80740-628F-4032-AB61-BD1A64415E23}" destId="{CB1BD396-1B6D-4B75-8141-202FC744FB8B}" srcOrd="0" destOrd="0" presId="urn:microsoft.com/office/officeart/2005/8/layout/hierarchy3"/>
    <dgm:cxn modelId="{1925944B-06C4-4DDF-A1FB-98A36F7DBB7C}" srcId="{84A53895-A49E-4CC8-9613-6FEB23384325}" destId="{4F19EBCE-0369-4896-AA25-5C0B59F172FD}" srcOrd="0" destOrd="0" parTransId="{8E348FE2-948A-42C6-ADD6-3C4EB168716C}" sibTransId="{0AF1A55E-B987-4BBB-89F6-C4C1589CD926}"/>
    <dgm:cxn modelId="{4E61B805-481D-41BB-B5A8-A87393F497EB}" type="presOf" srcId="{4F19EBCE-0369-4896-AA25-5C0B59F172FD}" destId="{038A8BE7-A9CB-4254-8B22-EC7E151778F8}" srcOrd="0" destOrd="0" presId="urn:microsoft.com/office/officeart/2005/8/layout/hierarchy3"/>
    <dgm:cxn modelId="{1CB66F33-36BF-46EC-AEB7-9DA8A7C18367}" type="presParOf" srcId="{D54B8D46-8F69-427C-AF88-B44DECC2B6EE}" destId="{DF334C95-6ECA-44B4-A450-C081E516F06B}" srcOrd="0" destOrd="0" presId="urn:microsoft.com/office/officeart/2005/8/layout/hierarchy3"/>
    <dgm:cxn modelId="{5D5FC956-D689-4CA0-986D-F31C9A267857}" type="presParOf" srcId="{DF334C95-6ECA-44B4-A450-C081E516F06B}" destId="{7DB3A05D-EA11-4A93-A732-D73A2D75C8A0}" srcOrd="0" destOrd="0" presId="urn:microsoft.com/office/officeart/2005/8/layout/hierarchy3"/>
    <dgm:cxn modelId="{09B672F9-DD89-43B9-9EF2-0BBA7F9B5FEA}" type="presParOf" srcId="{7DB3A05D-EA11-4A93-A732-D73A2D75C8A0}" destId="{038A8BE7-A9CB-4254-8B22-EC7E151778F8}" srcOrd="0" destOrd="0" presId="urn:microsoft.com/office/officeart/2005/8/layout/hierarchy3"/>
    <dgm:cxn modelId="{995AA000-B628-430B-A74D-6FEADCB4E31B}" type="presParOf" srcId="{7DB3A05D-EA11-4A93-A732-D73A2D75C8A0}" destId="{F8DCAFE6-88EB-40E8-B78F-4B1BFD300012}" srcOrd="1" destOrd="0" presId="urn:microsoft.com/office/officeart/2005/8/layout/hierarchy3"/>
    <dgm:cxn modelId="{4A978E66-8B92-4DD3-B5A3-E4206D5942E6}" type="presParOf" srcId="{DF334C95-6ECA-44B4-A450-C081E516F06B}" destId="{FCF317BC-E883-4D1F-B420-25FCC474907A}" srcOrd="1" destOrd="0" presId="urn:microsoft.com/office/officeart/2005/8/layout/hierarchy3"/>
    <dgm:cxn modelId="{0C8E72AC-A7C0-401B-B936-02934632043A}" type="presParOf" srcId="{FCF317BC-E883-4D1F-B420-25FCC474907A}" destId="{4D3C4F0B-F5BD-4D04-8768-D7B3F4B7A2DE}" srcOrd="0" destOrd="0" presId="urn:microsoft.com/office/officeart/2005/8/layout/hierarchy3"/>
    <dgm:cxn modelId="{FB8DD2F5-A298-4602-A222-170CAAAD0379}" type="presParOf" srcId="{FCF317BC-E883-4D1F-B420-25FCC474907A}" destId="{D53F69D5-080E-4D05-AB2A-30764BA9F14E}" srcOrd="1" destOrd="0" presId="urn:microsoft.com/office/officeart/2005/8/layout/hierarchy3"/>
    <dgm:cxn modelId="{0BE06887-3886-411E-AD9C-35EA5F9CF32B}" type="presParOf" srcId="{FCF317BC-E883-4D1F-B420-25FCC474907A}" destId="{42DBDBAB-B52F-441B-A9AB-DFFB8DA5B3A3}" srcOrd="2" destOrd="0" presId="urn:microsoft.com/office/officeart/2005/8/layout/hierarchy3"/>
    <dgm:cxn modelId="{11817A09-2990-4E7B-82CD-537F74F7305B}" type="presParOf" srcId="{FCF317BC-E883-4D1F-B420-25FCC474907A}" destId="{CB1BD396-1B6D-4B75-8141-202FC744FB8B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664C27-F28A-4CC5-94D8-B75C5EE689F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2CA8A6D8-6CC3-4040-9FB4-13A1DF9AC205}">
      <dgm:prSet phldrT="[Текст]" custT="1"/>
      <dgm:spPr>
        <a:solidFill>
          <a:srgbClr val="FFCCCC"/>
        </a:solidFill>
        <a:ln w="19050">
          <a:solidFill>
            <a:srgbClr val="C00000"/>
          </a:solidFill>
        </a:ln>
      </dgm:spPr>
      <dgm:t>
        <a:bodyPr/>
        <a:lstStyle/>
        <a:p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РСТ Забайкальского края утверждает тарифы для </a:t>
          </a:r>
          <a:r>
            <a:rPr lang="ru-RU" sz="2000" kern="1200" dirty="0" err="1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ресурсоснабжающей</a:t>
          </a: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 организации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ea typeface="+mj-ea"/>
            <a:cs typeface="Times New Roman" panose="02020603050405020304" pitchFamily="18" charset="0"/>
          </a:endParaRPr>
        </a:p>
      </dgm:t>
    </dgm:pt>
    <dgm:pt modelId="{C06B68F5-11BD-44CD-B98E-87BD12E08F74}" type="parTrans" cxnId="{0D796C87-0416-44E5-A41F-F6F356ACD8E6}">
      <dgm:prSet/>
      <dgm:spPr/>
      <dgm:t>
        <a:bodyPr/>
        <a:lstStyle/>
        <a:p>
          <a:endParaRPr lang="ru-RU"/>
        </a:p>
      </dgm:t>
    </dgm:pt>
    <dgm:pt modelId="{E31D83AF-D451-40A0-8D56-9A2436BA727B}" type="sibTrans" cxnId="{0D796C87-0416-44E5-A41F-F6F356ACD8E6}">
      <dgm:prSet/>
      <dgm:spPr/>
      <dgm:t>
        <a:bodyPr/>
        <a:lstStyle/>
        <a:p>
          <a:endParaRPr lang="ru-RU"/>
        </a:p>
      </dgm:t>
    </dgm:pt>
    <dgm:pt modelId="{1FB2D852-C9B0-48F5-BE87-57C02939D213}">
      <dgm:prSet phldrT="[Текст]" custT="1"/>
      <dgm:spPr>
        <a:solidFill>
          <a:srgbClr val="FFCCCC"/>
        </a:solidFill>
        <a:ln w="19050">
          <a:solidFill>
            <a:srgbClr val="C00000"/>
          </a:solidFill>
        </a:ln>
      </dgm:spPr>
      <dgm:t>
        <a:bodyPr/>
        <a:lstStyle/>
        <a:p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У организации возникает обязанность раскрыть информацию о принятых тарифных решениях 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ea typeface="+mj-ea"/>
            <a:cs typeface="Times New Roman" panose="02020603050405020304" pitchFamily="18" charset="0"/>
          </a:endParaRPr>
        </a:p>
      </dgm:t>
    </dgm:pt>
    <dgm:pt modelId="{2078D96D-8F81-47D0-8118-94B205AC4D98}" type="parTrans" cxnId="{A34FFD15-8D7D-407B-B060-A7CAAAEF1E2B}">
      <dgm:prSet/>
      <dgm:spPr/>
      <dgm:t>
        <a:bodyPr/>
        <a:lstStyle/>
        <a:p>
          <a:endParaRPr lang="ru-RU"/>
        </a:p>
      </dgm:t>
    </dgm:pt>
    <dgm:pt modelId="{C0F42347-A584-4603-A7D6-AF975D84C26A}" type="sibTrans" cxnId="{A34FFD15-8D7D-407B-B060-A7CAAAEF1E2B}">
      <dgm:prSet/>
      <dgm:spPr/>
      <dgm:t>
        <a:bodyPr/>
        <a:lstStyle/>
        <a:p>
          <a:endParaRPr lang="ru-RU"/>
        </a:p>
      </dgm:t>
    </dgm:pt>
    <dgm:pt modelId="{11456EF0-54D0-4210-B64C-16AF75370977}" type="pres">
      <dgm:prSet presAssocID="{79664C27-F28A-4CC5-94D8-B75C5EE689F2}" presName="Name0" presStyleCnt="0">
        <dgm:presLayoutVars>
          <dgm:dir/>
          <dgm:animLvl val="lvl"/>
          <dgm:resizeHandles val="exact"/>
        </dgm:presLayoutVars>
      </dgm:prSet>
      <dgm:spPr/>
    </dgm:pt>
    <dgm:pt modelId="{3DF4AFBE-D6F6-4907-8BE8-556385F8584A}" type="pres">
      <dgm:prSet presAssocID="{2CA8A6D8-6CC3-4040-9FB4-13A1DF9AC205}" presName="parTxOnly" presStyleLbl="node1" presStyleIdx="0" presStyleCnt="2" custScaleX="148417" custScaleY="1318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DEF6FA-3882-4FB1-93DD-3AA2BD6B4BAD}" type="pres">
      <dgm:prSet presAssocID="{E31D83AF-D451-40A0-8D56-9A2436BA727B}" presName="parTxOnlySpace" presStyleCnt="0"/>
      <dgm:spPr/>
    </dgm:pt>
    <dgm:pt modelId="{9958C011-F49B-41A9-9B1E-73726EBB123F}" type="pres">
      <dgm:prSet presAssocID="{1FB2D852-C9B0-48F5-BE87-57C02939D213}" presName="parTxOnly" presStyleLbl="node1" presStyleIdx="1" presStyleCnt="2" custScaleX="134603" custScaleY="132297" custLinFactNeighborX="-10115" custLinFactNeighborY="12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796C87-0416-44E5-A41F-F6F356ACD8E6}" srcId="{79664C27-F28A-4CC5-94D8-B75C5EE689F2}" destId="{2CA8A6D8-6CC3-4040-9FB4-13A1DF9AC205}" srcOrd="0" destOrd="0" parTransId="{C06B68F5-11BD-44CD-B98E-87BD12E08F74}" sibTransId="{E31D83AF-D451-40A0-8D56-9A2436BA727B}"/>
    <dgm:cxn modelId="{45E2CD29-69EB-478F-9AAE-FFF753357D64}" type="presOf" srcId="{79664C27-F28A-4CC5-94D8-B75C5EE689F2}" destId="{11456EF0-54D0-4210-B64C-16AF75370977}" srcOrd="0" destOrd="0" presId="urn:microsoft.com/office/officeart/2005/8/layout/chevron1"/>
    <dgm:cxn modelId="{A34FFD15-8D7D-407B-B060-A7CAAAEF1E2B}" srcId="{79664C27-F28A-4CC5-94D8-B75C5EE689F2}" destId="{1FB2D852-C9B0-48F5-BE87-57C02939D213}" srcOrd="1" destOrd="0" parTransId="{2078D96D-8F81-47D0-8118-94B205AC4D98}" sibTransId="{C0F42347-A584-4603-A7D6-AF975D84C26A}"/>
    <dgm:cxn modelId="{224EE640-6E5F-49B8-9809-58BC8230D101}" type="presOf" srcId="{2CA8A6D8-6CC3-4040-9FB4-13A1DF9AC205}" destId="{3DF4AFBE-D6F6-4907-8BE8-556385F8584A}" srcOrd="0" destOrd="0" presId="urn:microsoft.com/office/officeart/2005/8/layout/chevron1"/>
    <dgm:cxn modelId="{C7C51F03-7B55-4125-8234-813A5A7BEA55}" type="presOf" srcId="{1FB2D852-C9B0-48F5-BE87-57C02939D213}" destId="{9958C011-F49B-41A9-9B1E-73726EBB123F}" srcOrd="0" destOrd="0" presId="urn:microsoft.com/office/officeart/2005/8/layout/chevron1"/>
    <dgm:cxn modelId="{C82D85E7-1D2B-4F61-B95C-863D10A4048A}" type="presParOf" srcId="{11456EF0-54D0-4210-B64C-16AF75370977}" destId="{3DF4AFBE-D6F6-4907-8BE8-556385F8584A}" srcOrd="0" destOrd="0" presId="urn:microsoft.com/office/officeart/2005/8/layout/chevron1"/>
    <dgm:cxn modelId="{F2EE5057-FA19-4A3E-A82D-F1B46643F072}" type="presParOf" srcId="{11456EF0-54D0-4210-B64C-16AF75370977}" destId="{11DEF6FA-3882-4FB1-93DD-3AA2BD6B4BAD}" srcOrd="1" destOrd="0" presId="urn:microsoft.com/office/officeart/2005/8/layout/chevron1"/>
    <dgm:cxn modelId="{52F91606-A1B9-4E31-965B-9053C2BC70BE}" type="presParOf" srcId="{11456EF0-54D0-4210-B64C-16AF75370977}" destId="{9958C011-F49B-41A9-9B1E-73726EBB123F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4E566E-E0B3-4C1E-9A86-F5080941CED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A82945-8AC5-4265-BB3A-71620E43D285}">
      <dgm:prSet phldrT="[Текст]" custT="1"/>
      <dgm:spPr>
        <a:solidFill>
          <a:srgbClr val="FFCCCC"/>
        </a:solidFill>
        <a:ln w="19050">
          <a:solidFill>
            <a:srgbClr val="C00000"/>
          </a:solidFill>
        </a:ln>
      </dgm:spPr>
      <dgm:t>
        <a:bodyPr/>
        <a:lstStyle/>
        <a:p>
          <a:r>
            <a:rPr lang="ru-RU" sz="2000" dirty="0" smtClean="0"/>
            <a:t>1</a:t>
          </a:r>
          <a:endParaRPr lang="ru-RU" sz="2000" dirty="0"/>
        </a:p>
      </dgm:t>
    </dgm:pt>
    <dgm:pt modelId="{086AFE2F-7924-4D29-B503-BE0E817A04EF}" type="parTrans" cxnId="{69D2568D-B638-4E30-82E7-FE2E2ACE7BD3}">
      <dgm:prSet/>
      <dgm:spPr/>
      <dgm:t>
        <a:bodyPr/>
        <a:lstStyle/>
        <a:p>
          <a:endParaRPr lang="ru-RU"/>
        </a:p>
      </dgm:t>
    </dgm:pt>
    <dgm:pt modelId="{173F555E-D6CB-4440-A4D4-36BBF46D48E0}" type="sibTrans" cxnId="{69D2568D-B638-4E30-82E7-FE2E2ACE7BD3}">
      <dgm:prSet/>
      <dgm:spPr/>
      <dgm:t>
        <a:bodyPr/>
        <a:lstStyle/>
        <a:p>
          <a:endParaRPr lang="ru-RU"/>
        </a:p>
      </dgm:t>
    </dgm:pt>
    <dgm:pt modelId="{282330AF-C78A-4CE7-9A3B-D0B388F49AB1}">
      <dgm:prSet phldrT="[Текст]"/>
      <dgm:spPr>
        <a:ln w="19050">
          <a:solidFill>
            <a:srgbClr val="C00000"/>
          </a:solidFill>
        </a:ln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Следить за изменениями требований законодательства по стандартам 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раскрытия информации в 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правовых системах Консультант, Гарант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31D2B4-7B7D-4CB7-B183-060EB0F8C89C}" type="parTrans" cxnId="{2F3D034C-C33E-41E7-AB61-79B784831043}">
      <dgm:prSet/>
      <dgm:spPr/>
      <dgm:t>
        <a:bodyPr/>
        <a:lstStyle/>
        <a:p>
          <a:endParaRPr lang="ru-RU"/>
        </a:p>
      </dgm:t>
    </dgm:pt>
    <dgm:pt modelId="{FC9A6393-E99F-4DBF-ABAE-3FF8684B41AE}" type="sibTrans" cxnId="{2F3D034C-C33E-41E7-AB61-79B784831043}">
      <dgm:prSet/>
      <dgm:spPr/>
      <dgm:t>
        <a:bodyPr/>
        <a:lstStyle/>
        <a:p>
          <a:endParaRPr lang="ru-RU"/>
        </a:p>
      </dgm:t>
    </dgm:pt>
    <dgm:pt modelId="{0A1D8E07-569F-40F0-A80F-DABB5C611D90}">
      <dgm:prSet phldrT="[Текст]" custT="1"/>
      <dgm:spPr>
        <a:solidFill>
          <a:srgbClr val="FFCCCC"/>
        </a:solidFill>
        <a:ln w="19050">
          <a:solidFill>
            <a:srgbClr val="C00000"/>
          </a:solidFill>
        </a:ln>
      </dgm:spPr>
      <dgm:t>
        <a:bodyPr/>
        <a:lstStyle/>
        <a:p>
          <a:r>
            <a:rPr lang="ru-RU" sz="2000" dirty="0" smtClean="0"/>
            <a:t>2</a:t>
          </a:r>
          <a:endParaRPr lang="ru-RU" sz="2000" dirty="0"/>
        </a:p>
      </dgm:t>
    </dgm:pt>
    <dgm:pt modelId="{3B42F703-3116-4243-91CC-B5143AA1E1E0}" type="parTrans" cxnId="{F35526BA-A011-4D18-B811-BE43D736C787}">
      <dgm:prSet/>
      <dgm:spPr/>
      <dgm:t>
        <a:bodyPr/>
        <a:lstStyle/>
        <a:p>
          <a:endParaRPr lang="ru-RU"/>
        </a:p>
      </dgm:t>
    </dgm:pt>
    <dgm:pt modelId="{AB6872E4-4F7D-49CA-BBAD-77C05C62C6AB}" type="sibTrans" cxnId="{F35526BA-A011-4D18-B811-BE43D736C787}">
      <dgm:prSet/>
      <dgm:spPr/>
      <dgm:t>
        <a:bodyPr/>
        <a:lstStyle/>
        <a:p>
          <a:endParaRPr lang="ru-RU"/>
        </a:p>
      </dgm:t>
    </dgm:pt>
    <dgm:pt modelId="{34BEBB25-D40B-4339-A68A-2731DEACBFF1}">
      <dgm:prSet phldrT="[Текст]"/>
      <dgm:spPr>
        <a:ln w="19050">
          <a:solidFill>
            <a:srgbClr val="C00000"/>
          </a:solidFill>
        </a:ln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Смотреть информацию на официальном сайте РСТ Забайкальского края (https://rst.75.ru/)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4E5F96-480B-4438-A6F7-CC312025EBA0}" type="parTrans" cxnId="{38772D83-293B-454D-8EB8-19CEB203D62D}">
      <dgm:prSet/>
      <dgm:spPr/>
      <dgm:t>
        <a:bodyPr/>
        <a:lstStyle/>
        <a:p>
          <a:endParaRPr lang="ru-RU"/>
        </a:p>
      </dgm:t>
    </dgm:pt>
    <dgm:pt modelId="{7BBA8F5D-019F-4222-AA72-9F220A4A3839}" type="sibTrans" cxnId="{38772D83-293B-454D-8EB8-19CEB203D62D}">
      <dgm:prSet/>
      <dgm:spPr/>
      <dgm:t>
        <a:bodyPr/>
        <a:lstStyle/>
        <a:p>
          <a:endParaRPr lang="ru-RU"/>
        </a:p>
      </dgm:t>
    </dgm:pt>
    <dgm:pt modelId="{B639A80A-AB65-4A1E-9E4B-DECB382B7355}">
      <dgm:prSet phldrT="[Текст]" custT="1"/>
      <dgm:spPr>
        <a:solidFill>
          <a:srgbClr val="FFCCCC"/>
        </a:solidFill>
        <a:ln w="19050">
          <a:solidFill>
            <a:srgbClr val="C00000"/>
          </a:solidFill>
        </a:ln>
      </dgm:spPr>
      <dgm:t>
        <a:bodyPr/>
        <a:lstStyle/>
        <a:p>
          <a:r>
            <a:rPr lang="ru-RU" sz="2000" dirty="0" smtClean="0"/>
            <a:t>3</a:t>
          </a:r>
          <a:endParaRPr lang="ru-RU" sz="2000" dirty="0"/>
        </a:p>
      </dgm:t>
    </dgm:pt>
    <dgm:pt modelId="{1821B20B-7013-412D-A665-308CA49CD124}" type="parTrans" cxnId="{D04BE915-AA3A-48B6-A8F2-899CDCB21272}">
      <dgm:prSet/>
      <dgm:spPr/>
      <dgm:t>
        <a:bodyPr/>
        <a:lstStyle/>
        <a:p>
          <a:endParaRPr lang="ru-RU"/>
        </a:p>
      </dgm:t>
    </dgm:pt>
    <dgm:pt modelId="{9B8859C8-8A40-4A4F-941E-38611F4E22AF}" type="sibTrans" cxnId="{D04BE915-AA3A-48B6-A8F2-899CDCB21272}">
      <dgm:prSet/>
      <dgm:spPr/>
      <dgm:t>
        <a:bodyPr/>
        <a:lstStyle/>
        <a:p>
          <a:endParaRPr lang="ru-RU"/>
        </a:p>
      </dgm:t>
    </dgm:pt>
    <dgm:pt modelId="{0023A1F5-F623-4912-B379-F7843ADCA171}">
      <dgm:prSet phldrT="[Текст]"/>
      <dgm:spPr>
        <a:ln w="19050">
          <a:solidFill>
            <a:srgbClr val="C00000"/>
          </a:solidFill>
        </a:ln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Проверять после каждой отправки шаблона наличие размещенной информации на портале (http://ri.eias.ru)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61397A-9131-4F70-88DA-F1B332B5E234}" type="parTrans" cxnId="{E88EEE59-F12A-418A-BB67-7CE073CB2C3F}">
      <dgm:prSet/>
      <dgm:spPr/>
      <dgm:t>
        <a:bodyPr/>
        <a:lstStyle/>
        <a:p>
          <a:endParaRPr lang="ru-RU"/>
        </a:p>
      </dgm:t>
    </dgm:pt>
    <dgm:pt modelId="{96A82408-8F24-4230-921B-3422FB783708}" type="sibTrans" cxnId="{E88EEE59-F12A-418A-BB67-7CE073CB2C3F}">
      <dgm:prSet/>
      <dgm:spPr/>
      <dgm:t>
        <a:bodyPr/>
        <a:lstStyle/>
        <a:p>
          <a:endParaRPr lang="ru-RU"/>
        </a:p>
      </dgm:t>
    </dgm:pt>
    <dgm:pt modelId="{9DCFEAFE-5184-4860-B143-3986C495716B}" type="pres">
      <dgm:prSet presAssocID="{014E566E-E0B3-4C1E-9A86-F5080941CED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C6CA30-DC7F-4509-8773-AB49838C0F63}" type="pres">
      <dgm:prSet presAssocID="{DEA82945-8AC5-4265-BB3A-71620E43D285}" presName="composite" presStyleCnt="0"/>
      <dgm:spPr/>
    </dgm:pt>
    <dgm:pt modelId="{A8990641-CEFD-4C9D-A75F-4FFF7C796F16}" type="pres">
      <dgm:prSet presAssocID="{DEA82945-8AC5-4265-BB3A-71620E43D28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ED743F-9E95-4E73-9967-615EC8AE6563}" type="pres">
      <dgm:prSet presAssocID="{DEA82945-8AC5-4265-BB3A-71620E43D28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857476-DCE5-4288-ABD2-2E94BF90C376}" type="pres">
      <dgm:prSet presAssocID="{173F555E-D6CB-4440-A4D4-36BBF46D48E0}" presName="sp" presStyleCnt="0"/>
      <dgm:spPr/>
    </dgm:pt>
    <dgm:pt modelId="{F9779A95-BF77-48BD-BF7D-1A4DD1AE58DF}" type="pres">
      <dgm:prSet presAssocID="{0A1D8E07-569F-40F0-A80F-DABB5C611D90}" presName="composite" presStyleCnt="0"/>
      <dgm:spPr/>
    </dgm:pt>
    <dgm:pt modelId="{F9A5203D-7FB5-4018-8890-B926D191D5B8}" type="pres">
      <dgm:prSet presAssocID="{0A1D8E07-569F-40F0-A80F-DABB5C611D9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3178FA-E282-4E29-99F6-FD1A5776FCD4}" type="pres">
      <dgm:prSet presAssocID="{0A1D8E07-569F-40F0-A80F-DABB5C611D9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A62926-8273-4266-9AF3-EED07543E286}" type="pres">
      <dgm:prSet presAssocID="{AB6872E4-4F7D-49CA-BBAD-77C05C62C6AB}" presName="sp" presStyleCnt="0"/>
      <dgm:spPr/>
    </dgm:pt>
    <dgm:pt modelId="{B53F5976-7164-4CF7-9966-7FF280094FF9}" type="pres">
      <dgm:prSet presAssocID="{B639A80A-AB65-4A1E-9E4B-DECB382B7355}" presName="composite" presStyleCnt="0"/>
      <dgm:spPr/>
    </dgm:pt>
    <dgm:pt modelId="{2BF467BF-1B8A-4358-AC70-90647FACEE10}" type="pres">
      <dgm:prSet presAssocID="{B639A80A-AB65-4A1E-9E4B-DECB382B735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77BB3C-02C0-42C6-85B0-FE430B6F567E}" type="pres">
      <dgm:prSet presAssocID="{B639A80A-AB65-4A1E-9E4B-DECB382B735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8EEE59-F12A-418A-BB67-7CE073CB2C3F}" srcId="{B639A80A-AB65-4A1E-9E4B-DECB382B7355}" destId="{0023A1F5-F623-4912-B379-F7843ADCA171}" srcOrd="0" destOrd="0" parTransId="{DA61397A-9131-4F70-88DA-F1B332B5E234}" sibTransId="{96A82408-8F24-4230-921B-3422FB783708}"/>
    <dgm:cxn modelId="{9D7A1FE8-3B15-4EDF-B15E-16FB634E616E}" type="presOf" srcId="{DEA82945-8AC5-4265-BB3A-71620E43D285}" destId="{A8990641-CEFD-4C9D-A75F-4FFF7C796F16}" srcOrd="0" destOrd="0" presId="urn:microsoft.com/office/officeart/2005/8/layout/chevron2"/>
    <dgm:cxn modelId="{6E0CC51C-CB9A-4EFA-B961-ED4CD20F216F}" type="presOf" srcId="{B639A80A-AB65-4A1E-9E4B-DECB382B7355}" destId="{2BF467BF-1B8A-4358-AC70-90647FACEE10}" srcOrd="0" destOrd="0" presId="urn:microsoft.com/office/officeart/2005/8/layout/chevron2"/>
    <dgm:cxn modelId="{65662FC7-DB8F-4D42-9239-647429D910DF}" type="presOf" srcId="{0023A1F5-F623-4912-B379-F7843ADCA171}" destId="{BC77BB3C-02C0-42C6-85B0-FE430B6F567E}" srcOrd="0" destOrd="0" presId="urn:microsoft.com/office/officeart/2005/8/layout/chevron2"/>
    <dgm:cxn modelId="{F35526BA-A011-4D18-B811-BE43D736C787}" srcId="{014E566E-E0B3-4C1E-9A86-F5080941CEDD}" destId="{0A1D8E07-569F-40F0-A80F-DABB5C611D90}" srcOrd="1" destOrd="0" parTransId="{3B42F703-3116-4243-91CC-B5143AA1E1E0}" sibTransId="{AB6872E4-4F7D-49CA-BBAD-77C05C62C6AB}"/>
    <dgm:cxn modelId="{69D2568D-B638-4E30-82E7-FE2E2ACE7BD3}" srcId="{014E566E-E0B3-4C1E-9A86-F5080941CEDD}" destId="{DEA82945-8AC5-4265-BB3A-71620E43D285}" srcOrd="0" destOrd="0" parTransId="{086AFE2F-7924-4D29-B503-BE0E817A04EF}" sibTransId="{173F555E-D6CB-4440-A4D4-36BBF46D48E0}"/>
    <dgm:cxn modelId="{1E3BB4D1-2DEE-4DDD-9DD1-749D7E3A0CBA}" type="presOf" srcId="{014E566E-E0B3-4C1E-9A86-F5080941CEDD}" destId="{9DCFEAFE-5184-4860-B143-3986C495716B}" srcOrd="0" destOrd="0" presId="urn:microsoft.com/office/officeart/2005/8/layout/chevron2"/>
    <dgm:cxn modelId="{2F3D034C-C33E-41E7-AB61-79B784831043}" srcId="{DEA82945-8AC5-4265-BB3A-71620E43D285}" destId="{282330AF-C78A-4CE7-9A3B-D0B388F49AB1}" srcOrd="0" destOrd="0" parTransId="{9331D2B4-7B7D-4CB7-B183-060EB0F8C89C}" sibTransId="{FC9A6393-E99F-4DBF-ABAE-3FF8684B41AE}"/>
    <dgm:cxn modelId="{38772D83-293B-454D-8EB8-19CEB203D62D}" srcId="{0A1D8E07-569F-40F0-A80F-DABB5C611D90}" destId="{34BEBB25-D40B-4339-A68A-2731DEACBFF1}" srcOrd="0" destOrd="0" parTransId="{904E5F96-480B-4438-A6F7-CC312025EBA0}" sibTransId="{7BBA8F5D-019F-4222-AA72-9F220A4A3839}"/>
    <dgm:cxn modelId="{3CA959E5-EA83-431C-864A-9590135DB0EB}" type="presOf" srcId="{282330AF-C78A-4CE7-9A3B-D0B388F49AB1}" destId="{66ED743F-9E95-4E73-9967-615EC8AE6563}" srcOrd="0" destOrd="0" presId="urn:microsoft.com/office/officeart/2005/8/layout/chevron2"/>
    <dgm:cxn modelId="{D04BE915-AA3A-48B6-A8F2-899CDCB21272}" srcId="{014E566E-E0B3-4C1E-9A86-F5080941CEDD}" destId="{B639A80A-AB65-4A1E-9E4B-DECB382B7355}" srcOrd="2" destOrd="0" parTransId="{1821B20B-7013-412D-A665-308CA49CD124}" sibTransId="{9B8859C8-8A40-4A4F-941E-38611F4E22AF}"/>
    <dgm:cxn modelId="{9A71C0AD-F29A-46C2-882E-AAC835E0A63D}" type="presOf" srcId="{34BEBB25-D40B-4339-A68A-2731DEACBFF1}" destId="{A23178FA-E282-4E29-99F6-FD1A5776FCD4}" srcOrd="0" destOrd="0" presId="urn:microsoft.com/office/officeart/2005/8/layout/chevron2"/>
    <dgm:cxn modelId="{63AC5E20-8669-42BF-A1C4-046E85EA8B0D}" type="presOf" srcId="{0A1D8E07-569F-40F0-A80F-DABB5C611D90}" destId="{F9A5203D-7FB5-4018-8890-B926D191D5B8}" srcOrd="0" destOrd="0" presId="urn:microsoft.com/office/officeart/2005/8/layout/chevron2"/>
    <dgm:cxn modelId="{6D90C1CD-521B-4DD6-B619-AF98AB365B44}" type="presParOf" srcId="{9DCFEAFE-5184-4860-B143-3986C495716B}" destId="{06C6CA30-DC7F-4509-8773-AB49838C0F63}" srcOrd="0" destOrd="0" presId="urn:microsoft.com/office/officeart/2005/8/layout/chevron2"/>
    <dgm:cxn modelId="{48E86FC8-86E3-41D3-B5BF-686BF693AFF5}" type="presParOf" srcId="{06C6CA30-DC7F-4509-8773-AB49838C0F63}" destId="{A8990641-CEFD-4C9D-A75F-4FFF7C796F16}" srcOrd="0" destOrd="0" presId="urn:microsoft.com/office/officeart/2005/8/layout/chevron2"/>
    <dgm:cxn modelId="{DE59DE42-F99B-40F8-84E1-958BE60DDAF4}" type="presParOf" srcId="{06C6CA30-DC7F-4509-8773-AB49838C0F63}" destId="{66ED743F-9E95-4E73-9967-615EC8AE6563}" srcOrd="1" destOrd="0" presId="urn:microsoft.com/office/officeart/2005/8/layout/chevron2"/>
    <dgm:cxn modelId="{6157221D-54AB-430A-8278-73DF06FAE001}" type="presParOf" srcId="{9DCFEAFE-5184-4860-B143-3986C495716B}" destId="{5B857476-DCE5-4288-ABD2-2E94BF90C376}" srcOrd="1" destOrd="0" presId="urn:microsoft.com/office/officeart/2005/8/layout/chevron2"/>
    <dgm:cxn modelId="{6343104A-4F8E-44E2-8481-0CAED46DBB5B}" type="presParOf" srcId="{9DCFEAFE-5184-4860-B143-3986C495716B}" destId="{F9779A95-BF77-48BD-BF7D-1A4DD1AE58DF}" srcOrd="2" destOrd="0" presId="urn:microsoft.com/office/officeart/2005/8/layout/chevron2"/>
    <dgm:cxn modelId="{F7F9B2B4-7F14-45C1-B6D3-DFCF8A777457}" type="presParOf" srcId="{F9779A95-BF77-48BD-BF7D-1A4DD1AE58DF}" destId="{F9A5203D-7FB5-4018-8890-B926D191D5B8}" srcOrd="0" destOrd="0" presId="urn:microsoft.com/office/officeart/2005/8/layout/chevron2"/>
    <dgm:cxn modelId="{095F0EF3-4141-4CED-87EE-6E75AF480331}" type="presParOf" srcId="{F9779A95-BF77-48BD-BF7D-1A4DD1AE58DF}" destId="{A23178FA-E282-4E29-99F6-FD1A5776FCD4}" srcOrd="1" destOrd="0" presId="urn:microsoft.com/office/officeart/2005/8/layout/chevron2"/>
    <dgm:cxn modelId="{CDAD9762-AD72-4B95-941A-CF60BEEFE362}" type="presParOf" srcId="{9DCFEAFE-5184-4860-B143-3986C495716B}" destId="{30A62926-8273-4266-9AF3-EED07543E286}" srcOrd="3" destOrd="0" presId="urn:microsoft.com/office/officeart/2005/8/layout/chevron2"/>
    <dgm:cxn modelId="{F5F59FE1-0F80-45EF-909A-08A27FC3C4B1}" type="presParOf" srcId="{9DCFEAFE-5184-4860-B143-3986C495716B}" destId="{B53F5976-7164-4CF7-9966-7FF280094FF9}" srcOrd="4" destOrd="0" presId="urn:microsoft.com/office/officeart/2005/8/layout/chevron2"/>
    <dgm:cxn modelId="{439C9916-BB7B-4243-AC14-D86041B44130}" type="presParOf" srcId="{B53F5976-7164-4CF7-9966-7FF280094FF9}" destId="{2BF467BF-1B8A-4358-AC70-90647FACEE10}" srcOrd="0" destOrd="0" presId="urn:microsoft.com/office/officeart/2005/8/layout/chevron2"/>
    <dgm:cxn modelId="{09B2DD61-2C09-48CA-9E83-433003771300}" type="presParOf" srcId="{B53F5976-7164-4CF7-9966-7FF280094FF9}" destId="{BC77BB3C-02C0-42C6-85B0-FE430B6F567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A20A67-F114-4771-B75A-C840FDBDBCC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A22086-BA43-4FDE-88F9-4BB54AE6B7A9}">
      <dgm:prSet phldrT="[Текст]" custT="1"/>
      <dgm:spPr>
        <a:solidFill>
          <a:srgbClr val="FFCCCC"/>
        </a:solidFill>
        <a:ln>
          <a:solidFill>
            <a:srgbClr val="C00000"/>
          </a:solidFill>
        </a:ln>
      </dgm:spPr>
      <dgm:t>
        <a:bodyPr/>
        <a:lstStyle/>
        <a:p>
          <a:r>
            <a:rPr lang="ru-RU" sz="18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Плановые, документарные и выездные проверки</a:t>
          </a:r>
          <a:endParaRPr lang="ru-RU" sz="1800" dirty="0">
            <a:solidFill>
              <a:sysClr val="windowText" lastClr="000000"/>
            </a:solidFill>
          </a:endParaRPr>
        </a:p>
      </dgm:t>
    </dgm:pt>
    <dgm:pt modelId="{7E2069D4-36E9-4922-8CDB-494B72F8DFC0}" type="parTrans" cxnId="{34676933-5E7C-46A3-B87B-D0443ECD8D98}">
      <dgm:prSet/>
      <dgm:spPr/>
      <dgm:t>
        <a:bodyPr/>
        <a:lstStyle/>
        <a:p>
          <a:endParaRPr lang="ru-RU"/>
        </a:p>
      </dgm:t>
    </dgm:pt>
    <dgm:pt modelId="{F485E1BB-27C0-4C44-8526-FAEB31E74AE8}" type="sibTrans" cxnId="{34676933-5E7C-46A3-B87B-D0443ECD8D98}">
      <dgm:prSet/>
      <dgm:spPr/>
      <dgm:t>
        <a:bodyPr/>
        <a:lstStyle/>
        <a:p>
          <a:endParaRPr lang="ru-RU"/>
        </a:p>
      </dgm:t>
    </dgm:pt>
    <dgm:pt modelId="{1D826893-DF13-4CB2-8675-DA6947931F9E}">
      <dgm:prSet phldrT="[Текст]" custT="1"/>
      <dgm:spPr>
        <a:solidFill>
          <a:schemeClr val="accent3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ru-RU" sz="16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2021 год</a:t>
          </a:r>
          <a:endParaRPr lang="ru-RU" sz="16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43635E-45BB-4D51-9D98-7D8BAB6269AF}" type="parTrans" cxnId="{91C1C575-B548-4F9D-9D5B-51AA27A76518}">
      <dgm:prSet/>
      <dgm:spPr>
        <a:ln>
          <a:solidFill>
            <a:srgbClr val="C00000"/>
          </a:solidFill>
        </a:ln>
      </dgm:spPr>
      <dgm:t>
        <a:bodyPr/>
        <a:lstStyle/>
        <a:p>
          <a:endParaRPr lang="ru-RU"/>
        </a:p>
      </dgm:t>
    </dgm:pt>
    <dgm:pt modelId="{868E3E76-1FDF-451A-8F40-A607A97EA4C2}" type="sibTrans" cxnId="{91C1C575-B548-4F9D-9D5B-51AA27A76518}">
      <dgm:prSet/>
      <dgm:spPr/>
      <dgm:t>
        <a:bodyPr/>
        <a:lstStyle/>
        <a:p>
          <a:endParaRPr lang="ru-RU"/>
        </a:p>
      </dgm:t>
    </dgm:pt>
    <dgm:pt modelId="{43C0A475-0203-4BE7-81FD-2BD8E1046B60}">
      <dgm:prSet phldrT="[Текст]" custT="1"/>
      <dgm:spPr>
        <a:solidFill>
          <a:schemeClr val="accent3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ru-RU" sz="16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2022 год</a:t>
          </a:r>
          <a:endParaRPr lang="ru-RU" sz="16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BC198B-2A6D-4173-84E0-254EF2E4D404}" type="parTrans" cxnId="{FE01FD9F-DBF6-4684-96E3-931066E04FF7}">
      <dgm:prSet/>
      <dgm:spPr>
        <a:ln>
          <a:solidFill>
            <a:srgbClr val="C00000"/>
          </a:solidFill>
        </a:ln>
      </dgm:spPr>
      <dgm:t>
        <a:bodyPr/>
        <a:lstStyle/>
        <a:p>
          <a:endParaRPr lang="ru-RU"/>
        </a:p>
      </dgm:t>
    </dgm:pt>
    <dgm:pt modelId="{6E743732-4802-4E77-902F-7EF1E97D505C}" type="sibTrans" cxnId="{FE01FD9F-DBF6-4684-96E3-931066E04FF7}">
      <dgm:prSet/>
      <dgm:spPr/>
      <dgm:t>
        <a:bodyPr/>
        <a:lstStyle/>
        <a:p>
          <a:endParaRPr lang="ru-RU"/>
        </a:p>
      </dgm:t>
    </dgm:pt>
    <dgm:pt modelId="{0B82AE67-00E4-4606-B163-D9A07AF22750}">
      <dgm:prSet phldrT="[Текст]" custT="1"/>
      <dgm:spPr>
        <a:solidFill>
          <a:schemeClr val="accent3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ru-RU" sz="16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2023 год</a:t>
          </a:r>
          <a:endParaRPr lang="ru-RU" sz="16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E3BD03-C3E5-46ED-B9E0-E32A5E3AF005}" type="parTrans" cxnId="{C72C2247-B6CB-4EE1-94E0-E23B354C5012}">
      <dgm:prSet/>
      <dgm:spPr>
        <a:ln>
          <a:solidFill>
            <a:srgbClr val="C00000"/>
          </a:solidFill>
        </a:ln>
      </dgm:spPr>
      <dgm:t>
        <a:bodyPr/>
        <a:lstStyle/>
        <a:p>
          <a:endParaRPr lang="ru-RU"/>
        </a:p>
      </dgm:t>
    </dgm:pt>
    <dgm:pt modelId="{39AD2088-3E04-4B32-B0B1-58DBBDC82438}" type="sibTrans" cxnId="{C72C2247-B6CB-4EE1-94E0-E23B354C5012}">
      <dgm:prSet/>
      <dgm:spPr/>
      <dgm:t>
        <a:bodyPr/>
        <a:lstStyle/>
        <a:p>
          <a:endParaRPr lang="ru-RU"/>
        </a:p>
      </dgm:t>
    </dgm:pt>
    <dgm:pt modelId="{2EC72EA3-A668-4D98-A49B-EAB6CD5AC1FE}" type="pres">
      <dgm:prSet presAssocID="{CEA20A67-F114-4771-B75A-C840FDBDBCC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9455A89-340C-4BEA-A3CA-DA5D644EE39A}" type="pres">
      <dgm:prSet presAssocID="{88A22086-BA43-4FDE-88F9-4BB54AE6B7A9}" presName="hierRoot1" presStyleCnt="0">
        <dgm:presLayoutVars>
          <dgm:hierBranch val="init"/>
        </dgm:presLayoutVars>
      </dgm:prSet>
      <dgm:spPr/>
    </dgm:pt>
    <dgm:pt modelId="{DD7F7AF2-73A4-44DA-B37D-858019FE9FF6}" type="pres">
      <dgm:prSet presAssocID="{88A22086-BA43-4FDE-88F9-4BB54AE6B7A9}" presName="rootComposite1" presStyleCnt="0"/>
      <dgm:spPr/>
    </dgm:pt>
    <dgm:pt modelId="{C25CEA4B-181E-45F6-ABEF-0E9467972B9E}" type="pres">
      <dgm:prSet presAssocID="{88A22086-BA43-4FDE-88F9-4BB54AE6B7A9}" presName="rootText1" presStyleLbl="node0" presStyleIdx="0" presStyleCnt="1" custScaleX="235869" custScaleY="345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7B1993-DE63-4A34-9355-5C420E8BFEE0}" type="pres">
      <dgm:prSet presAssocID="{88A22086-BA43-4FDE-88F9-4BB54AE6B7A9}" presName="rootConnector1" presStyleLbl="node1" presStyleIdx="0" presStyleCnt="0"/>
      <dgm:spPr/>
    </dgm:pt>
    <dgm:pt modelId="{3E9A79F8-BF8D-4612-9255-AF77DBB1B73D}" type="pres">
      <dgm:prSet presAssocID="{88A22086-BA43-4FDE-88F9-4BB54AE6B7A9}" presName="hierChild2" presStyleCnt="0"/>
      <dgm:spPr/>
    </dgm:pt>
    <dgm:pt modelId="{26DD527E-FEF1-4498-804B-D3401C0DE016}" type="pres">
      <dgm:prSet presAssocID="{AD43635E-45BB-4D51-9D98-7D8BAB6269AF}" presName="Name37" presStyleLbl="parChTrans1D2" presStyleIdx="0" presStyleCnt="3"/>
      <dgm:spPr/>
    </dgm:pt>
    <dgm:pt modelId="{B1D8287C-AA03-4855-B347-DE8AD7931D48}" type="pres">
      <dgm:prSet presAssocID="{1D826893-DF13-4CB2-8675-DA6947931F9E}" presName="hierRoot2" presStyleCnt="0">
        <dgm:presLayoutVars>
          <dgm:hierBranch val="init"/>
        </dgm:presLayoutVars>
      </dgm:prSet>
      <dgm:spPr/>
    </dgm:pt>
    <dgm:pt modelId="{BAA05F7E-66AD-4849-A30E-CB5FD1A63909}" type="pres">
      <dgm:prSet presAssocID="{1D826893-DF13-4CB2-8675-DA6947931F9E}" presName="rootComposite" presStyleCnt="0"/>
      <dgm:spPr/>
    </dgm:pt>
    <dgm:pt modelId="{34CF9E2B-0137-4272-A1D1-A6904E940FA0}" type="pres">
      <dgm:prSet presAssocID="{1D826893-DF13-4CB2-8675-DA6947931F9E}" presName="rootText" presStyleLbl="node2" presStyleIdx="0" presStyleCnt="3" custScaleY="20058">
        <dgm:presLayoutVars>
          <dgm:chPref val="3"/>
        </dgm:presLayoutVars>
      </dgm:prSet>
      <dgm:spPr/>
    </dgm:pt>
    <dgm:pt modelId="{DBE0A024-A085-4842-89DB-13362716DB13}" type="pres">
      <dgm:prSet presAssocID="{1D826893-DF13-4CB2-8675-DA6947931F9E}" presName="rootConnector" presStyleLbl="node2" presStyleIdx="0" presStyleCnt="3"/>
      <dgm:spPr/>
    </dgm:pt>
    <dgm:pt modelId="{0C739BBE-C494-4B65-AAA8-7603017E0F2A}" type="pres">
      <dgm:prSet presAssocID="{1D826893-DF13-4CB2-8675-DA6947931F9E}" presName="hierChild4" presStyleCnt="0"/>
      <dgm:spPr/>
    </dgm:pt>
    <dgm:pt modelId="{3392AC3C-A44B-47B0-909E-83D5AC7EC61B}" type="pres">
      <dgm:prSet presAssocID="{1D826893-DF13-4CB2-8675-DA6947931F9E}" presName="hierChild5" presStyleCnt="0"/>
      <dgm:spPr/>
    </dgm:pt>
    <dgm:pt modelId="{80C03E11-9465-4E03-884C-F212EDB05261}" type="pres">
      <dgm:prSet presAssocID="{F7BC198B-2A6D-4173-84E0-254EF2E4D404}" presName="Name37" presStyleLbl="parChTrans1D2" presStyleIdx="1" presStyleCnt="3"/>
      <dgm:spPr/>
    </dgm:pt>
    <dgm:pt modelId="{D624157A-7F83-4F11-B7C5-2EAE35456316}" type="pres">
      <dgm:prSet presAssocID="{43C0A475-0203-4BE7-81FD-2BD8E1046B60}" presName="hierRoot2" presStyleCnt="0">
        <dgm:presLayoutVars>
          <dgm:hierBranch val="init"/>
        </dgm:presLayoutVars>
      </dgm:prSet>
      <dgm:spPr/>
    </dgm:pt>
    <dgm:pt modelId="{8BFA466B-DE5A-4A23-B574-A1CA111359E2}" type="pres">
      <dgm:prSet presAssocID="{43C0A475-0203-4BE7-81FD-2BD8E1046B60}" presName="rootComposite" presStyleCnt="0"/>
      <dgm:spPr/>
    </dgm:pt>
    <dgm:pt modelId="{4FFA9C4E-6B5E-447C-96A4-86ABCDDF2B3A}" type="pres">
      <dgm:prSet presAssocID="{43C0A475-0203-4BE7-81FD-2BD8E1046B60}" presName="rootText" presStyleLbl="node2" presStyleIdx="1" presStyleCnt="3" custScaleY="21191">
        <dgm:presLayoutVars>
          <dgm:chPref val="3"/>
        </dgm:presLayoutVars>
      </dgm:prSet>
      <dgm:spPr/>
    </dgm:pt>
    <dgm:pt modelId="{9B82B097-268B-4565-92B7-2566BFA1CBE3}" type="pres">
      <dgm:prSet presAssocID="{43C0A475-0203-4BE7-81FD-2BD8E1046B60}" presName="rootConnector" presStyleLbl="node2" presStyleIdx="1" presStyleCnt="3"/>
      <dgm:spPr/>
    </dgm:pt>
    <dgm:pt modelId="{1591C478-5519-4557-A6E4-30B821B62227}" type="pres">
      <dgm:prSet presAssocID="{43C0A475-0203-4BE7-81FD-2BD8E1046B60}" presName="hierChild4" presStyleCnt="0"/>
      <dgm:spPr/>
    </dgm:pt>
    <dgm:pt modelId="{4B319E1A-8E59-4BD3-A97D-E780DA369589}" type="pres">
      <dgm:prSet presAssocID="{43C0A475-0203-4BE7-81FD-2BD8E1046B60}" presName="hierChild5" presStyleCnt="0"/>
      <dgm:spPr/>
    </dgm:pt>
    <dgm:pt modelId="{A2383CCC-2D51-42FF-92FB-EF3BACE823AB}" type="pres">
      <dgm:prSet presAssocID="{6DE3BD03-C3E5-46ED-B9E0-E32A5E3AF005}" presName="Name37" presStyleLbl="parChTrans1D2" presStyleIdx="2" presStyleCnt="3"/>
      <dgm:spPr/>
    </dgm:pt>
    <dgm:pt modelId="{A3EFEF8D-04C7-4492-88B6-5B460883F5BF}" type="pres">
      <dgm:prSet presAssocID="{0B82AE67-00E4-4606-B163-D9A07AF22750}" presName="hierRoot2" presStyleCnt="0">
        <dgm:presLayoutVars>
          <dgm:hierBranch val="init"/>
        </dgm:presLayoutVars>
      </dgm:prSet>
      <dgm:spPr/>
    </dgm:pt>
    <dgm:pt modelId="{B7176FFA-C098-4C82-A312-C2C3023F59C4}" type="pres">
      <dgm:prSet presAssocID="{0B82AE67-00E4-4606-B163-D9A07AF22750}" presName="rootComposite" presStyleCnt="0"/>
      <dgm:spPr/>
    </dgm:pt>
    <dgm:pt modelId="{A33DD2A8-1FCE-488E-8A54-A5ADCF94257E}" type="pres">
      <dgm:prSet presAssocID="{0B82AE67-00E4-4606-B163-D9A07AF22750}" presName="rootText" presStyleLbl="node2" presStyleIdx="2" presStyleCnt="3" custScaleY="20565">
        <dgm:presLayoutVars>
          <dgm:chPref val="3"/>
        </dgm:presLayoutVars>
      </dgm:prSet>
      <dgm:spPr/>
    </dgm:pt>
    <dgm:pt modelId="{EB407C8D-7DF9-45DB-A789-6742CACE7A3D}" type="pres">
      <dgm:prSet presAssocID="{0B82AE67-00E4-4606-B163-D9A07AF22750}" presName="rootConnector" presStyleLbl="node2" presStyleIdx="2" presStyleCnt="3"/>
      <dgm:spPr/>
    </dgm:pt>
    <dgm:pt modelId="{A1659F17-6B76-4B32-9E81-46FADBA040CB}" type="pres">
      <dgm:prSet presAssocID="{0B82AE67-00E4-4606-B163-D9A07AF22750}" presName="hierChild4" presStyleCnt="0"/>
      <dgm:spPr/>
    </dgm:pt>
    <dgm:pt modelId="{C98F00E5-C369-492D-B477-3A8FF6402DC8}" type="pres">
      <dgm:prSet presAssocID="{0B82AE67-00E4-4606-B163-D9A07AF22750}" presName="hierChild5" presStyleCnt="0"/>
      <dgm:spPr/>
    </dgm:pt>
    <dgm:pt modelId="{F78B60F8-C498-45AC-B5C3-CDE7F83FC7CB}" type="pres">
      <dgm:prSet presAssocID="{88A22086-BA43-4FDE-88F9-4BB54AE6B7A9}" presName="hierChild3" presStyleCnt="0"/>
      <dgm:spPr/>
    </dgm:pt>
  </dgm:ptLst>
  <dgm:cxnLst>
    <dgm:cxn modelId="{91C1C575-B548-4F9D-9D5B-51AA27A76518}" srcId="{88A22086-BA43-4FDE-88F9-4BB54AE6B7A9}" destId="{1D826893-DF13-4CB2-8675-DA6947931F9E}" srcOrd="0" destOrd="0" parTransId="{AD43635E-45BB-4D51-9D98-7D8BAB6269AF}" sibTransId="{868E3E76-1FDF-451A-8F40-A607A97EA4C2}"/>
    <dgm:cxn modelId="{EFAC6EA3-77A1-45C8-9784-DF6C964FBAC5}" type="presOf" srcId="{43C0A475-0203-4BE7-81FD-2BD8E1046B60}" destId="{4FFA9C4E-6B5E-447C-96A4-86ABCDDF2B3A}" srcOrd="0" destOrd="0" presId="urn:microsoft.com/office/officeart/2005/8/layout/orgChart1"/>
    <dgm:cxn modelId="{A7F882FE-07D4-41F8-BF5F-6578151E1FA0}" type="presOf" srcId="{1D826893-DF13-4CB2-8675-DA6947931F9E}" destId="{DBE0A024-A085-4842-89DB-13362716DB13}" srcOrd="1" destOrd="0" presId="urn:microsoft.com/office/officeart/2005/8/layout/orgChart1"/>
    <dgm:cxn modelId="{C577E655-C428-4319-BD96-02563739E8C0}" type="presOf" srcId="{43C0A475-0203-4BE7-81FD-2BD8E1046B60}" destId="{9B82B097-268B-4565-92B7-2566BFA1CBE3}" srcOrd="1" destOrd="0" presId="urn:microsoft.com/office/officeart/2005/8/layout/orgChart1"/>
    <dgm:cxn modelId="{4A7FBE1D-D4D7-4DDC-BFEB-FFE24892B7E1}" type="presOf" srcId="{88A22086-BA43-4FDE-88F9-4BB54AE6B7A9}" destId="{C25CEA4B-181E-45F6-ABEF-0E9467972B9E}" srcOrd="0" destOrd="0" presId="urn:microsoft.com/office/officeart/2005/8/layout/orgChart1"/>
    <dgm:cxn modelId="{34676933-5E7C-46A3-B87B-D0443ECD8D98}" srcId="{CEA20A67-F114-4771-B75A-C840FDBDBCCC}" destId="{88A22086-BA43-4FDE-88F9-4BB54AE6B7A9}" srcOrd="0" destOrd="0" parTransId="{7E2069D4-36E9-4922-8CDB-494B72F8DFC0}" sibTransId="{F485E1BB-27C0-4C44-8526-FAEB31E74AE8}"/>
    <dgm:cxn modelId="{0FDF828A-D9B6-4D0D-B6C8-D0B778A37ECF}" type="presOf" srcId="{1D826893-DF13-4CB2-8675-DA6947931F9E}" destId="{34CF9E2B-0137-4272-A1D1-A6904E940FA0}" srcOrd="0" destOrd="0" presId="urn:microsoft.com/office/officeart/2005/8/layout/orgChart1"/>
    <dgm:cxn modelId="{FE01FD9F-DBF6-4684-96E3-931066E04FF7}" srcId="{88A22086-BA43-4FDE-88F9-4BB54AE6B7A9}" destId="{43C0A475-0203-4BE7-81FD-2BD8E1046B60}" srcOrd="1" destOrd="0" parTransId="{F7BC198B-2A6D-4173-84E0-254EF2E4D404}" sibTransId="{6E743732-4802-4E77-902F-7EF1E97D505C}"/>
    <dgm:cxn modelId="{3C30C65D-FEA4-4F3E-91F2-532C396B69A4}" type="presOf" srcId="{0B82AE67-00E4-4606-B163-D9A07AF22750}" destId="{EB407C8D-7DF9-45DB-A789-6742CACE7A3D}" srcOrd="1" destOrd="0" presId="urn:microsoft.com/office/officeart/2005/8/layout/orgChart1"/>
    <dgm:cxn modelId="{6DBE38F8-D2CC-458F-BB99-B5E4F8E616AB}" type="presOf" srcId="{88A22086-BA43-4FDE-88F9-4BB54AE6B7A9}" destId="{EC7B1993-DE63-4A34-9355-5C420E8BFEE0}" srcOrd="1" destOrd="0" presId="urn:microsoft.com/office/officeart/2005/8/layout/orgChart1"/>
    <dgm:cxn modelId="{CA4F66E1-410A-4077-9653-F5C12939F936}" type="presOf" srcId="{0B82AE67-00E4-4606-B163-D9A07AF22750}" destId="{A33DD2A8-1FCE-488E-8A54-A5ADCF94257E}" srcOrd="0" destOrd="0" presId="urn:microsoft.com/office/officeart/2005/8/layout/orgChart1"/>
    <dgm:cxn modelId="{38EE94B9-8F10-4CD0-9D46-742BE31DFD3D}" type="presOf" srcId="{6DE3BD03-C3E5-46ED-B9E0-E32A5E3AF005}" destId="{A2383CCC-2D51-42FF-92FB-EF3BACE823AB}" srcOrd="0" destOrd="0" presId="urn:microsoft.com/office/officeart/2005/8/layout/orgChart1"/>
    <dgm:cxn modelId="{B6CDB4EC-1F0A-4E2C-B077-07D2260B2C2A}" type="presOf" srcId="{CEA20A67-F114-4771-B75A-C840FDBDBCCC}" destId="{2EC72EA3-A668-4D98-A49B-EAB6CD5AC1FE}" srcOrd="0" destOrd="0" presId="urn:microsoft.com/office/officeart/2005/8/layout/orgChart1"/>
    <dgm:cxn modelId="{C72C2247-B6CB-4EE1-94E0-E23B354C5012}" srcId="{88A22086-BA43-4FDE-88F9-4BB54AE6B7A9}" destId="{0B82AE67-00E4-4606-B163-D9A07AF22750}" srcOrd="2" destOrd="0" parTransId="{6DE3BD03-C3E5-46ED-B9E0-E32A5E3AF005}" sibTransId="{39AD2088-3E04-4B32-B0B1-58DBBDC82438}"/>
    <dgm:cxn modelId="{E49B1287-8793-4AB7-B515-9E3423D838EC}" type="presOf" srcId="{F7BC198B-2A6D-4173-84E0-254EF2E4D404}" destId="{80C03E11-9465-4E03-884C-F212EDB05261}" srcOrd="0" destOrd="0" presId="urn:microsoft.com/office/officeart/2005/8/layout/orgChart1"/>
    <dgm:cxn modelId="{0A79BFE1-1CAC-44AB-A4EA-2EFDF8F7E504}" type="presOf" srcId="{AD43635E-45BB-4D51-9D98-7D8BAB6269AF}" destId="{26DD527E-FEF1-4498-804B-D3401C0DE016}" srcOrd="0" destOrd="0" presId="urn:microsoft.com/office/officeart/2005/8/layout/orgChart1"/>
    <dgm:cxn modelId="{EBDAA9D1-772F-481B-A3F1-DCECE3FB5AF9}" type="presParOf" srcId="{2EC72EA3-A668-4D98-A49B-EAB6CD5AC1FE}" destId="{99455A89-340C-4BEA-A3CA-DA5D644EE39A}" srcOrd="0" destOrd="0" presId="urn:microsoft.com/office/officeart/2005/8/layout/orgChart1"/>
    <dgm:cxn modelId="{B091D1B1-5822-400C-898F-AE7A96FBFE6C}" type="presParOf" srcId="{99455A89-340C-4BEA-A3CA-DA5D644EE39A}" destId="{DD7F7AF2-73A4-44DA-B37D-858019FE9FF6}" srcOrd="0" destOrd="0" presId="urn:microsoft.com/office/officeart/2005/8/layout/orgChart1"/>
    <dgm:cxn modelId="{231449A9-DCCD-44C0-B2E6-6FAE133376A9}" type="presParOf" srcId="{DD7F7AF2-73A4-44DA-B37D-858019FE9FF6}" destId="{C25CEA4B-181E-45F6-ABEF-0E9467972B9E}" srcOrd="0" destOrd="0" presId="urn:microsoft.com/office/officeart/2005/8/layout/orgChart1"/>
    <dgm:cxn modelId="{FD978D9D-E304-4296-A1B5-A96F64504059}" type="presParOf" srcId="{DD7F7AF2-73A4-44DA-B37D-858019FE9FF6}" destId="{EC7B1993-DE63-4A34-9355-5C420E8BFEE0}" srcOrd="1" destOrd="0" presId="urn:microsoft.com/office/officeart/2005/8/layout/orgChart1"/>
    <dgm:cxn modelId="{499E2ED8-0DDB-409D-B36B-AAF128CBF58A}" type="presParOf" srcId="{99455A89-340C-4BEA-A3CA-DA5D644EE39A}" destId="{3E9A79F8-BF8D-4612-9255-AF77DBB1B73D}" srcOrd="1" destOrd="0" presId="urn:microsoft.com/office/officeart/2005/8/layout/orgChart1"/>
    <dgm:cxn modelId="{B5A2498E-A199-4F9D-8300-31122ADE5181}" type="presParOf" srcId="{3E9A79F8-BF8D-4612-9255-AF77DBB1B73D}" destId="{26DD527E-FEF1-4498-804B-D3401C0DE016}" srcOrd="0" destOrd="0" presId="urn:microsoft.com/office/officeart/2005/8/layout/orgChart1"/>
    <dgm:cxn modelId="{4DF22B4F-62FD-403E-B838-D52E783DED55}" type="presParOf" srcId="{3E9A79F8-BF8D-4612-9255-AF77DBB1B73D}" destId="{B1D8287C-AA03-4855-B347-DE8AD7931D48}" srcOrd="1" destOrd="0" presId="urn:microsoft.com/office/officeart/2005/8/layout/orgChart1"/>
    <dgm:cxn modelId="{66791413-53F2-4F60-9B4E-1B4557D5EC2D}" type="presParOf" srcId="{B1D8287C-AA03-4855-B347-DE8AD7931D48}" destId="{BAA05F7E-66AD-4849-A30E-CB5FD1A63909}" srcOrd="0" destOrd="0" presId="urn:microsoft.com/office/officeart/2005/8/layout/orgChart1"/>
    <dgm:cxn modelId="{2D430B7B-6093-49CE-A0A3-B56048102420}" type="presParOf" srcId="{BAA05F7E-66AD-4849-A30E-CB5FD1A63909}" destId="{34CF9E2B-0137-4272-A1D1-A6904E940FA0}" srcOrd="0" destOrd="0" presId="urn:microsoft.com/office/officeart/2005/8/layout/orgChart1"/>
    <dgm:cxn modelId="{AEFE5B54-9C8E-40AA-B975-B72A13A0B82D}" type="presParOf" srcId="{BAA05F7E-66AD-4849-A30E-CB5FD1A63909}" destId="{DBE0A024-A085-4842-89DB-13362716DB13}" srcOrd="1" destOrd="0" presId="urn:microsoft.com/office/officeart/2005/8/layout/orgChart1"/>
    <dgm:cxn modelId="{8D998EDB-05EC-416A-B22A-84F4C5BAF8FC}" type="presParOf" srcId="{B1D8287C-AA03-4855-B347-DE8AD7931D48}" destId="{0C739BBE-C494-4B65-AAA8-7603017E0F2A}" srcOrd="1" destOrd="0" presId="urn:microsoft.com/office/officeart/2005/8/layout/orgChart1"/>
    <dgm:cxn modelId="{4A4D890C-3951-4DAA-A647-D4515D973850}" type="presParOf" srcId="{B1D8287C-AA03-4855-B347-DE8AD7931D48}" destId="{3392AC3C-A44B-47B0-909E-83D5AC7EC61B}" srcOrd="2" destOrd="0" presId="urn:microsoft.com/office/officeart/2005/8/layout/orgChart1"/>
    <dgm:cxn modelId="{4B8E964A-C491-458C-8255-17F404838493}" type="presParOf" srcId="{3E9A79F8-BF8D-4612-9255-AF77DBB1B73D}" destId="{80C03E11-9465-4E03-884C-F212EDB05261}" srcOrd="2" destOrd="0" presId="urn:microsoft.com/office/officeart/2005/8/layout/orgChart1"/>
    <dgm:cxn modelId="{B41E1A00-366A-4BCB-A380-8680CA3B37CB}" type="presParOf" srcId="{3E9A79F8-BF8D-4612-9255-AF77DBB1B73D}" destId="{D624157A-7F83-4F11-B7C5-2EAE35456316}" srcOrd="3" destOrd="0" presId="urn:microsoft.com/office/officeart/2005/8/layout/orgChart1"/>
    <dgm:cxn modelId="{6EDE0E94-8E32-4D6C-85E1-A5FC05694F1D}" type="presParOf" srcId="{D624157A-7F83-4F11-B7C5-2EAE35456316}" destId="{8BFA466B-DE5A-4A23-B574-A1CA111359E2}" srcOrd="0" destOrd="0" presId="urn:microsoft.com/office/officeart/2005/8/layout/orgChart1"/>
    <dgm:cxn modelId="{0E406EC7-2A78-40C4-AFB6-568FFF897F85}" type="presParOf" srcId="{8BFA466B-DE5A-4A23-B574-A1CA111359E2}" destId="{4FFA9C4E-6B5E-447C-96A4-86ABCDDF2B3A}" srcOrd="0" destOrd="0" presId="urn:microsoft.com/office/officeart/2005/8/layout/orgChart1"/>
    <dgm:cxn modelId="{2634A445-ACA2-4480-967E-5371098BDB3F}" type="presParOf" srcId="{8BFA466B-DE5A-4A23-B574-A1CA111359E2}" destId="{9B82B097-268B-4565-92B7-2566BFA1CBE3}" srcOrd="1" destOrd="0" presId="urn:microsoft.com/office/officeart/2005/8/layout/orgChart1"/>
    <dgm:cxn modelId="{19E865A7-6095-4600-A843-5C2AFE0AFB40}" type="presParOf" srcId="{D624157A-7F83-4F11-B7C5-2EAE35456316}" destId="{1591C478-5519-4557-A6E4-30B821B62227}" srcOrd="1" destOrd="0" presId="urn:microsoft.com/office/officeart/2005/8/layout/orgChart1"/>
    <dgm:cxn modelId="{8CA74EA0-15D2-4AE1-B781-EC14224CDF03}" type="presParOf" srcId="{D624157A-7F83-4F11-B7C5-2EAE35456316}" destId="{4B319E1A-8E59-4BD3-A97D-E780DA369589}" srcOrd="2" destOrd="0" presId="urn:microsoft.com/office/officeart/2005/8/layout/orgChart1"/>
    <dgm:cxn modelId="{6AF49C95-FE0C-49FA-AF17-08145493D1C2}" type="presParOf" srcId="{3E9A79F8-BF8D-4612-9255-AF77DBB1B73D}" destId="{A2383CCC-2D51-42FF-92FB-EF3BACE823AB}" srcOrd="4" destOrd="0" presId="urn:microsoft.com/office/officeart/2005/8/layout/orgChart1"/>
    <dgm:cxn modelId="{98A4D021-08B0-41FD-AF24-152CACF4CD94}" type="presParOf" srcId="{3E9A79F8-BF8D-4612-9255-AF77DBB1B73D}" destId="{A3EFEF8D-04C7-4492-88B6-5B460883F5BF}" srcOrd="5" destOrd="0" presId="urn:microsoft.com/office/officeart/2005/8/layout/orgChart1"/>
    <dgm:cxn modelId="{4CB72DA7-7CFD-4952-B4C9-4DB3F5FDC5B0}" type="presParOf" srcId="{A3EFEF8D-04C7-4492-88B6-5B460883F5BF}" destId="{B7176FFA-C098-4C82-A312-C2C3023F59C4}" srcOrd="0" destOrd="0" presId="urn:microsoft.com/office/officeart/2005/8/layout/orgChart1"/>
    <dgm:cxn modelId="{E6D2833A-3A95-4320-A70C-93BA81E6953C}" type="presParOf" srcId="{B7176FFA-C098-4C82-A312-C2C3023F59C4}" destId="{A33DD2A8-1FCE-488E-8A54-A5ADCF94257E}" srcOrd="0" destOrd="0" presId="urn:microsoft.com/office/officeart/2005/8/layout/orgChart1"/>
    <dgm:cxn modelId="{8C4D3868-E982-4F67-AE45-0D59A3B39529}" type="presParOf" srcId="{B7176FFA-C098-4C82-A312-C2C3023F59C4}" destId="{EB407C8D-7DF9-45DB-A789-6742CACE7A3D}" srcOrd="1" destOrd="0" presId="urn:microsoft.com/office/officeart/2005/8/layout/orgChart1"/>
    <dgm:cxn modelId="{5C70BB10-E34E-4B69-BE75-D736AA285C7A}" type="presParOf" srcId="{A3EFEF8D-04C7-4492-88B6-5B460883F5BF}" destId="{A1659F17-6B76-4B32-9E81-46FADBA040CB}" srcOrd="1" destOrd="0" presId="urn:microsoft.com/office/officeart/2005/8/layout/orgChart1"/>
    <dgm:cxn modelId="{66B7D949-2CEB-410B-ACA7-F35EEB3A3087}" type="presParOf" srcId="{A3EFEF8D-04C7-4492-88B6-5B460883F5BF}" destId="{C98F00E5-C369-492D-B477-3A8FF6402DC8}" srcOrd="2" destOrd="0" presId="urn:microsoft.com/office/officeart/2005/8/layout/orgChart1"/>
    <dgm:cxn modelId="{50E18953-3B83-471A-8075-039DC2249194}" type="presParOf" srcId="{99455A89-340C-4BEA-A3CA-DA5D644EE39A}" destId="{F78B60F8-C498-45AC-B5C3-CDE7F83FC7C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8A8BE7-A9CB-4254-8B22-EC7E151778F8}">
      <dsp:nvSpPr>
        <dsp:cNvPr id="0" name=""/>
        <dsp:cNvSpPr/>
      </dsp:nvSpPr>
      <dsp:spPr>
        <a:xfrm>
          <a:off x="605058" y="9340"/>
          <a:ext cx="3343935" cy="1310586"/>
        </a:xfrm>
        <a:prstGeom prst="roundRect">
          <a:avLst>
            <a:gd name="adj" fmla="val 10000"/>
          </a:avLst>
        </a:prstGeom>
        <a:solidFill>
          <a:srgbClr val="FFCCCC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Региональный государственный контроль (надзор) в области регулирования цен (тарифов)</a:t>
          </a:r>
          <a:endParaRPr lang="ru-RU" sz="2000" kern="1200" dirty="0">
            <a:solidFill>
              <a:sysClr val="windowText" lastClr="000000"/>
            </a:solidFill>
          </a:endParaRPr>
        </a:p>
      </dsp:txBody>
      <dsp:txXfrm>
        <a:off x="643444" y="47726"/>
        <a:ext cx="3267163" cy="1233814"/>
      </dsp:txXfrm>
    </dsp:sp>
    <dsp:sp modelId="{4D3C4F0B-F5BD-4D04-8768-D7B3F4B7A2DE}">
      <dsp:nvSpPr>
        <dsp:cNvPr id="0" name=""/>
        <dsp:cNvSpPr/>
      </dsp:nvSpPr>
      <dsp:spPr>
        <a:xfrm>
          <a:off x="939452" y="1319926"/>
          <a:ext cx="334393" cy="974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4473"/>
              </a:lnTo>
              <a:lnTo>
                <a:pt x="334393" y="974473"/>
              </a:lnTo>
            </a:path>
          </a:pathLst>
        </a:custGeom>
        <a:noFill/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3F69D5-080E-4D05-AB2A-30764BA9F14E}">
      <dsp:nvSpPr>
        <dsp:cNvPr id="0" name=""/>
        <dsp:cNvSpPr/>
      </dsp:nvSpPr>
      <dsp:spPr>
        <a:xfrm>
          <a:off x="1273845" y="1639107"/>
          <a:ext cx="3582095" cy="1310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сферах теплоснабжения, водоснабжения, водоотведения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 обращения твердых коммунальных отходов </a:t>
          </a:r>
          <a:endParaRPr lang="ru-RU" sz="2000" kern="1200" dirty="0"/>
        </a:p>
      </dsp:txBody>
      <dsp:txXfrm>
        <a:off x="1312231" y="1677493"/>
        <a:ext cx="3505323" cy="1233814"/>
      </dsp:txXfrm>
    </dsp:sp>
    <dsp:sp modelId="{42DBDBAB-B52F-441B-A9AB-DFFB8DA5B3A3}">
      <dsp:nvSpPr>
        <dsp:cNvPr id="0" name=""/>
        <dsp:cNvSpPr/>
      </dsp:nvSpPr>
      <dsp:spPr>
        <a:xfrm>
          <a:off x="939452" y="1319926"/>
          <a:ext cx="334393" cy="26127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2706"/>
              </a:lnTo>
              <a:lnTo>
                <a:pt x="334393" y="2612706"/>
              </a:lnTo>
            </a:path>
          </a:pathLst>
        </a:custGeom>
        <a:noFill/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1BD396-1B6D-4B75-8141-202FC744FB8B}">
      <dsp:nvSpPr>
        <dsp:cNvPr id="0" name=""/>
        <dsp:cNvSpPr/>
      </dsp:nvSpPr>
      <dsp:spPr>
        <a:xfrm>
          <a:off x="1273845" y="3277340"/>
          <a:ext cx="3548229" cy="1310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сфере электроснабжения</a:t>
          </a:r>
          <a:endParaRPr lang="ru-RU" sz="2000" kern="1200" dirty="0"/>
        </a:p>
      </dsp:txBody>
      <dsp:txXfrm>
        <a:off x="1312231" y="3315726"/>
        <a:ext cx="3471457" cy="12338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F4AFBE-D6F6-4907-8BE8-556385F8584A}">
      <dsp:nvSpPr>
        <dsp:cNvPr id="0" name=""/>
        <dsp:cNvSpPr/>
      </dsp:nvSpPr>
      <dsp:spPr>
        <a:xfrm>
          <a:off x="766" y="0"/>
          <a:ext cx="4877959" cy="1262536"/>
        </a:xfrm>
        <a:prstGeom prst="chevron">
          <a:avLst/>
        </a:prstGeom>
        <a:solidFill>
          <a:srgbClr val="FFCCCC"/>
        </a:solidFill>
        <a:ln w="1905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РСТ Забайкальского края утверждает тарифы для </a:t>
          </a:r>
          <a:r>
            <a:rPr lang="ru-RU" sz="2000" kern="1200" dirty="0" err="1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ресурсоснабжающей</a:t>
          </a: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 организации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ea typeface="+mj-ea"/>
            <a:cs typeface="Times New Roman" panose="02020603050405020304" pitchFamily="18" charset="0"/>
          </a:endParaRPr>
        </a:p>
      </dsp:txBody>
      <dsp:txXfrm>
        <a:off x="632034" y="0"/>
        <a:ext cx="3615423" cy="1262536"/>
      </dsp:txXfrm>
    </dsp:sp>
    <dsp:sp modelId="{9958C011-F49B-41A9-9B1E-73726EBB123F}">
      <dsp:nvSpPr>
        <dsp:cNvPr id="0" name=""/>
        <dsp:cNvSpPr/>
      </dsp:nvSpPr>
      <dsp:spPr>
        <a:xfrm>
          <a:off x="4516816" y="-2058"/>
          <a:ext cx="4423940" cy="1266652"/>
        </a:xfrm>
        <a:prstGeom prst="chevron">
          <a:avLst/>
        </a:prstGeom>
        <a:solidFill>
          <a:srgbClr val="FFCCCC"/>
        </a:solidFill>
        <a:ln w="1905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У организации возникает обязанность раскрыть информацию о принятых тарифных решениях 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ea typeface="+mj-ea"/>
            <a:cs typeface="Times New Roman" panose="02020603050405020304" pitchFamily="18" charset="0"/>
          </a:endParaRPr>
        </a:p>
      </dsp:txBody>
      <dsp:txXfrm>
        <a:off x="5150142" y="-2058"/>
        <a:ext cx="3157288" cy="12666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990641-CEFD-4C9D-A75F-4FFF7C796F16}">
      <dsp:nvSpPr>
        <dsp:cNvPr id="0" name=""/>
        <dsp:cNvSpPr/>
      </dsp:nvSpPr>
      <dsp:spPr>
        <a:xfrm rot="5400000">
          <a:off x="-205393" y="206094"/>
          <a:ext cx="1369289" cy="958502"/>
        </a:xfrm>
        <a:prstGeom prst="chevron">
          <a:avLst/>
        </a:prstGeom>
        <a:solidFill>
          <a:srgbClr val="FFCCCC"/>
        </a:solidFill>
        <a:ln w="1905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</a:t>
          </a:r>
          <a:endParaRPr lang="ru-RU" sz="2000" kern="1200" dirty="0"/>
        </a:p>
      </dsp:txBody>
      <dsp:txXfrm rot="-5400000">
        <a:off x="1" y="479951"/>
        <a:ext cx="958502" cy="410787"/>
      </dsp:txXfrm>
    </dsp:sp>
    <dsp:sp modelId="{66ED743F-9E95-4E73-9967-615EC8AE6563}">
      <dsp:nvSpPr>
        <dsp:cNvPr id="0" name=""/>
        <dsp:cNvSpPr/>
      </dsp:nvSpPr>
      <dsp:spPr>
        <a:xfrm rot="5400000">
          <a:off x="2197066" y="-1237862"/>
          <a:ext cx="890038" cy="33671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Следить за изменениями требований законодательства по стандартам </a:t>
          </a:r>
          <a:r>
            <a:rPr lang="ru-RU" sz="14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раскрытия информации в 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правовых системах Консультант, Гарант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958503" y="44149"/>
        <a:ext cx="3323717" cy="803142"/>
      </dsp:txXfrm>
    </dsp:sp>
    <dsp:sp modelId="{F9A5203D-7FB5-4018-8890-B926D191D5B8}">
      <dsp:nvSpPr>
        <dsp:cNvPr id="0" name=""/>
        <dsp:cNvSpPr/>
      </dsp:nvSpPr>
      <dsp:spPr>
        <a:xfrm rot="5400000">
          <a:off x="-205393" y="1377904"/>
          <a:ext cx="1369289" cy="958502"/>
        </a:xfrm>
        <a:prstGeom prst="chevron">
          <a:avLst/>
        </a:prstGeom>
        <a:solidFill>
          <a:srgbClr val="FFCCCC"/>
        </a:solidFill>
        <a:ln w="1905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</a:t>
          </a:r>
          <a:endParaRPr lang="ru-RU" sz="2000" kern="1200" dirty="0"/>
        </a:p>
      </dsp:txBody>
      <dsp:txXfrm rot="-5400000">
        <a:off x="1" y="1651761"/>
        <a:ext cx="958502" cy="410787"/>
      </dsp:txXfrm>
    </dsp:sp>
    <dsp:sp modelId="{A23178FA-E282-4E29-99F6-FD1A5776FCD4}">
      <dsp:nvSpPr>
        <dsp:cNvPr id="0" name=""/>
        <dsp:cNvSpPr/>
      </dsp:nvSpPr>
      <dsp:spPr>
        <a:xfrm rot="5400000">
          <a:off x="2197066" y="-66052"/>
          <a:ext cx="890038" cy="33671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Смотреть информацию на официальном сайте РСТ Забайкальского края (https://rst.75.ru/)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958503" y="1215959"/>
        <a:ext cx="3323717" cy="803142"/>
      </dsp:txXfrm>
    </dsp:sp>
    <dsp:sp modelId="{2BF467BF-1B8A-4358-AC70-90647FACEE10}">
      <dsp:nvSpPr>
        <dsp:cNvPr id="0" name=""/>
        <dsp:cNvSpPr/>
      </dsp:nvSpPr>
      <dsp:spPr>
        <a:xfrm rot="5400000">
          <a:off x="-205393" y="2549713"/>
          <a:ext cx="1369289" cy="958502"/>
        </a:xfrm>
        <a:prstGeom prst="chevron">
          <a:avLst/>
        </a:prstGeom>
        <a:solidFill>
          <a:srgbClr val="FFCCCC"/>
        </a:solidFill>
        <a:ln w="1905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3</a:t>
          </a:r>
          <a:endParaRPr lang="ru-RU" sz="2000" kern="1200" dirty="0"/>
        </a:p>
      </dsp:txBody>
      <dsp:txXfrm rot="-5400000">
        <a:off x="1" y="2823570"/>
        <a:ext cx="958502" cy="410787"/>
      </dsp:txXfrm>
    </dsp:sp>
    <dsp:sp modelId="{BC77BB3C-02C0-42C6-85B0-FE430B6F567E}">
      <dsp:nvSpPr>
        <dsp:cNvPr id="0" name=""/>
        <dsp:cNvSpPr/>
      </dsp:nvSpPr>
      <dsp:spPr>
        <a:xfrm rot="5400000">
          <a:off x="2197066" y="1105756"/>
          <a:ext cx="890038" cy="33671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Проверять после каждой отправки шаблона наличие размещенной информации на портале (http://ri.eias.ru)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958503" y="2387767"/>
        <a:ext cx="3323717" cy="8031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383CCC-2D51-42FF-92FB-EF3BACE823AB}">
      <dsp:nvSpPr>
        <dsp:cNvPr id="0" name=""/>
        <dsp:cNvSpPr/>
      </dsp:nvSpPr>
      <dsp:spPr>
        <a:xfrm>
          <a:off x="5554132" y="370382"/>
          <a:ext cx="2588278" cy="4492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602"/>
              </a:lnTo>
              <a:lnTo>
                <a:pt x="2588278" y="224602"/>
              </a:lnTo>
              <a:lnTo>
                <a:pt x="2588278" y="449205"/>
              </a:lnTo>
            </a:path>
          </a:pathLst>
        </a:custGeom>
        <a:noFill/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C03E11-9465-4E03-884C-F212EDB05261}">
      <dsp:nvSpPr>
        <dsp:cNvPr id="0" name=""/>
        <dsp:cNvSpPr/>
      </dsp:nvSpPr>
      <dsp:spPr>
        <a:xfrm>
          <a:off x="5508412" y="370382"/>
          <a:ext cx="91440" cy="4492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9205"/>
              </a:lnTo>
            </a:path>
          </a:pathLst>
        </a:custGeom>
        <a:noFill/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DD527E-FEF1-4498-804B-D3401C0DE016}">
      <dsp:nvSpPr>
        <dsp:cNvPr id="0" name=""/>
        <dsp:cNvSpPr/>
      </dsp:nvSpPr>
      <dsp:spPr>
        <a:xfrm>
          <a:off x="2965854" y="370382"/>
          <a:ext cx="2588278" cy="449205"/>
        </a:xfrm>
        <a:custGeom>
          <a:avLst/>
          <a:gdLst/>
          <a:ahLst/>
          <a:cxnLst/>
          <a:rect l="0" t="0" r="0" b="0"/>
          <a:pathLst>
            <a:path>
              <a:moveTo>
                <a:pt x="2588278" y="0"/>
              </a:moveTo>
              <a:lnTo>
                <a:pt x="2588278" y="224602"/>
              </a:lnTo>
              <a:lnTo>
                <a:pt x="0" y="224602"/>
              </a:lnTo>
              <a:lnTo>
                <a:pt x="0" y="449205"/>
              </a:lnTo>
            </a:path>
          </a:pathLst>
        </a:custGeom>
        <a:noFill/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5CEA4B-181E-45F6-ABEF-0E9467972B9E}">
      <dsp:nvSpPr>
        <dsp:cNvPr id="0" name=""/>
        <dsp:cNvSpPr/>
      </dsp:nvSpPr>
      <dsp:spPr>
        <a:xfrm>
          <a:off x="3031427" y="569"/>
          <a:ext cx="5045411" cy="369813"/>
        </a:xfrm>
        <a:prstGeom prst="rect">
          <a:avLst/>
        </a:prstGeom>
        <a:solidFill>
          <a:srgbClr val="FFCCCC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Плановые, документарные и выездные проверки</a:t>
          </a:r>
          <a:endParaRPr lang="ru-RU" sz="1800" kern="1200" dirty="0">
            <a:solidFill>
              <a:sysClr val="windowText" lastClr="000000"/>
            </a:solidFill>
          </a:endParaRPr>
        </a:p>
      </dsp:txBody>
      <dsp:txXfrm>
        <a:off x="3031427" y="569"/>
        <a:ext cx="5045411" cy="369813"/>
      </dsp:txXfrm>
    </dsp:sp>
    <dsp:sp modelId="{34CF9E2B-0137-4272-A1D1-A6904E940FA0}">
      <dsp:nvSpPr>
        <dsp:cNvPr id="0" name=""/>
        <dsp:cNvSpPr/>
      </dsp:nvSpPr>
      <dsp:spPr>
        <a:xfrm>
          <a:off x="1896317" y="819588"/>
          <a:ext cx="2139073" cy="214527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2021 год</a:t>
          </a:r>
          <a:endParaRPr lang="ru-RU" sz="16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96317" y="819588"/>
        <a:ext cx="2139073" cy="214527"/>
      </dsp:txXfrm>
    </dsp:sp>
    <dsp:sp modelId="{4FFA9C4E-6B5E-447C-96A4-86ABCDDF2B3A}">
      <dsp:nvSpPr>
        <dsp:cNvPr id="0" name=""/>
        <dsp:cNvSpPr/>
      </dsp:nvSpPr>
      <dsp:spPr>
        <a:xfrm>
          <a:off x="4484596" y="819588"/>
          <a:ext cx="2139073" cy="226645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2022 год</a:t>
          </a:r>
          <a:endParaRPr lang="ru-RU" sz="16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84596" y="819588"/>
        <a:ext cx="2139073" cy="226645"/>
      </dsp:txXfrm>
    </dsp:sp>
    <dsp:sp modelId="{A33DD2A8-1FCE-488E-8A54-A5ADCF94257E}">
      <dsp:nvSpPr>
        <dsp:cNvPr id="0" name=""/>
        <dsp:cNvSpPr/>
      </dsp:nvSpPr>
      <dsp:spPr>
        <a:xfrm>
          <a:off x="7072875" y="819588"/>
          <a:ext cx="2139073" cy="219950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2023 год</a:t>
          </a:r>
          <a:endParaRPr lang="ru-RU" sz="16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72875" y="819588"/>
        <a:ext cx="2139073" cy="219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0.52635</cdr:x>
      <cdr:y>0.23711</cdr:y>
    </cdr:from>
    <cdr:to>
      <cdr:x>0.65242</cdr:x>
      <cdr:y>0.42941</cdr:y>
    </cdr:to>
    <cdr:pic>
      <cdr:nvPicPr>
        <cdr:cNvPr id="2" name="Рисунок 1" descr="Fichier:Exclamation mark 2.svg — Wikipédia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flipH="1">
          <a:off x="3569600" y="915442"/>
          <a:ext cx="854984" cy="742411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0.70619</cdr:x>
      <cdr:y>0.77662</cdr:y>
    </cdr:from>
    <cdr:to>
      <cdr:x>0.85082</cdr:x>
      <cdr:y>0.87993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33601" y="2975725"/>
          <a:ext cx="805589" cy="3958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9 %</a:t>
          </a:r>
        </a:p>
        <a:p xmlns:a="http://schemas.openxmlformats.org/drawingml/2006/main">
          <a:endParaRPr lang="ru-RU" sz="18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0.23029</cdr:x>
      <cdr:y>0.42843</cdr:y>
    </cdr:from>
    <cdr:to>
      <cdr:x>0.38871</cdr:x>
      <cdr:y>0.57017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207328" y="1556143"/>
          <a:ext cx="830510" cy="5148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800" b="1" dirty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rPr>
            <a:t>91 %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804CC1-EF56-4D11-BC2B-A405B5FB9E6F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42075-4A6F-4610-8BCB-17005811B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862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63367-6DF8-418A-8C89-2EA0FB49759E}" type="datetime1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574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D70CF-CA06-47D1-9153-AB00D61858F8}" type="datetime1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14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8C68-58F8-4902-8161-E18419E78B59}" type="datetime1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06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BE4E-E533-4AF8-BC40-12A1393AA649}" type="datetime1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406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257FA-6365-4457-8C98-C9EE34EC7C4E}" type="datetime1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35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005D-A7F8-4F17-87C5-49E2DAD922AE}" type="datetime1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306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40DC-BFEA-4CE6-943D-E3EC621EC3FE}" type="datetime1">
              <a:rPr lang="ru-RU" smtClean="0"/>
              <a:t>23.06.2022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244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CFA7-A162-4EDE-8B9B-3D327BF831AC}" type="datetime1">
              <a:rPr lang="ru-RU" smtClean="0"/>
              <a:t>23.06.2022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537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F023-F6C9-4B6D-A01C-AC7B371A92C9}" type="datetime1">
              <a:rPr lang="ru-RU" smtClean="0"/>
              <a:t>23.06.2022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856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BD80-F80C-414A-B8AD-1544DDFA4A09}" type="datetime1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150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44D9-D66A-4D29-9990-6734A1BE701D}" type="datetime1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707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78622-7910-4C2A-84B6-1212E672D9C1}" type="datetime1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B71E-1F03-4BBF-A555-CB3E676EB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32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jpeg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image" Target="../media/image31.png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6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5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4.png"/><Relationship Id="rId1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17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11" Type="http://schemas.microsoft.com/office/2007/relationships/hdphoto" Target="../media/hdphoto1.wdp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22.png"/><Relationship Id="rId4" Type="http://schemas.openxmlformats.org/officeDocument/2006/relationships/diagramLayout" Target="../diagrams/layout3.xml"/><Relationship Id="rId9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8760" y="287478"/>
            <a:ext cx="1409152" cy="1675716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1</a:t>
            </a:fld>
            <a:endParaRPr lang="ru-RU"/>
          </a:p>
        </p:txBody>
      </p:sp>
      <p:grpSp>
        <p:nvGrpSpPr>
          <p:cNvPr id="16" name="Группа 15"/>
          <p:cNvGrpSpPr/>
          <p:nvPr/>
        </p:nvGrpSpPr>
        <p:grpSpPr>
          <a:xfrm>
            <a:off x="601759" y="1067142"/>
            <a:ext cx="10373397" cy="4245965"/>
            <a:chOff x="449774" y="1365908"/>
            <a:chExt cx="10373397" cy="4245965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774" y="2188242"/>
              <a:ext cx="10373397" cy="3423631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98389" y="1365908"/>
              <a:ext cx="6990117" cy="2677656"/>
            </a:xfrm>
            <a:prstGeom prst="rect">
              <a:avLst/>
            </a:prstGeom>
            <a:gradFill flip="none" rotWithShape="1">
              <a:gsLst>
                <a:gs pos="21000">
                  <a:srgbClr val="990099">
                    <a:shade val="30000"/>
                    <a:satMod val="115000"/>
                  </a:srgbClr>
                </a:gs>
                <a:gs pos="48000">
                  <a:srgbClr val="990099">
                    <a:shade val="67500"/>
                    <a:satMod val="115000"/>
                    <a:alpha val="77000"/>
                  </a:srgbClr>
                </a:gs>
                <a:gs pos="100000">
                  <a:srgbClr val="990099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Правоприменительная </a:t>
              </a:r>
              <a:r>
                <a:rPr lang="ru-RU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практика </a:t>
              </a:r>
              <a:endPara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Региональной </a:t>
              </a:r>
              <a:r>
                <a:rPr lang="ru-RU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службы по тарифам и ценообразованию Забайкальского края в области регулирования тарифов на коммунальные услуги –  </a:t>
              </a:r>
              <a:r>
                <a:rPr lang="ru-RU" sz="2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региональный государственный </a:t>
              </a:r>
              <a:r>
                <a:rPr lang="ru-RU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контроль (надзор) в области регулирования цен (тарифов)</a:t>
              </a:r>
              <a:endPara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340445" y="5663236"/>
            <a:ext cx="3076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июня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01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2733" y="225302"/>
            <a:ext cx="10507288" cy="728685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контроль (надзор) в области регулирования тарифов на услуги теплоснабжения, водоснабжения, водоотведения и обращения твердых коммунальных отходов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8211" y="229284"/>
            <a:ext cx="960603" cy="1142316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40923" y="957969"/>
            <a:ext cx="1044909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10</a:t>
            </a:fld>
            <a:endParaRPr lang="ru-RU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551757" y="642915"/>
            <a:ext cx="10507288" cy="72868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Непредставление или несвоевременное представление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(ст. 19.7.1 КоАП РФ)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40923" y="1371600"/>
            <a:ext cx="1044909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7590" y="1796617"/>
            <a:ext cx="1147156" cy="4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Выноска 1 (без границы) 6"/>
          <p:cNvSpPr/>
          <p:nvPr/>
        </p:nvSpPr>
        <p:spPr>
          <a:xfrm>
            <a:off x="2062788" y="1796617"/>
            <a:ext cx="2277010" cy="537058"/>
          </a:xfrm>
          <a:prstGeom prst="callout1">
            <a:avLst>
              <a:gd name="adj1" fmla="val 77218"/>
              <a:gd name="adj2" fmla="val 12877"/>
              <a:gd name="adj3" fmla="val 173093"/>
              <a:gd name="adj4" fmla="val -2202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40 %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общего количества регулируемых организаций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6403" y="1585670"/>
            <a:ext cx="63873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600" dirty="0"/>
              <a:t>Результаты мониторинга предоставления тарифных заявок на </a:t>
            </a:r>
            <a:r>
              <a:rPr lang="ru-RU" sz="1600" dirty="0" smtClean="0"/>
              <a:t>2022 </a:t>
            </a:r>
            <a:r>
              <a:rPr lang="ru-RU" sz="1600" dirty="0"/>
              <a:t>год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65818" y="1504230"/>
            <a:ext cx="4842996" cy="584775"/>
          </a:xfrm>
          <a:prstGeom prst="rect">
            <a:avLst/>
          </a:prstGeom>
          <a:solidFill>
            <a:srgbClr val="FFCCCC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Тарифная заявка предоставляется ежегодно до 1 мая текущего года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53608" y="2231146"/>
            <a:ext cx="2286000" cy="954107"/>
          </a:xfrm>
          <a:prstGeom prst="rect">
            <a:avLst/>
          </a:prstGeom>
          <a:solidFill>
            <a:srgbClr val="FFCCCC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Тарифная заявка предоставлена в срок с приложением полного пакета документов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22813" y="2231146"/>
            <a:ext cx="2286000" cy="954107"/>
          </a:xfrm>
          <a:prstGeom prst="rect">
            <a:avLst/>
          </a:prstGeom>
          <a:solidFill>
            <a:srgbClr val="FFCCCC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Тарифная заявка не предоставлена, либо приложен неполный пакет документов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65818" y="3339641"/>
            <a:ext cx="2286000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регулирования открывает дело об установлении тарифов по инициативе организации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622813" y="3347290"/>
            <a:ext cx="2286000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регулирования открывает дело об установлении тарифов по своей инициативе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65818" y="4527723"/>
            <a:ext cx="4842995" cy="86177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к административной ответственности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Должностное лицо: от 3 до 5 тыс. руб.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Юридическое лицо: от 50 до 100 тыс. руб.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64746" y="5389497"/>
            <a:ext cx="107548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n>
                  <a:solidFill>
                    <a:srgbClr val="C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мониторинга предоставления тарифных заявок на </a:t>
            </a:r>
            <a:r>
              <a:rPr lang="ru-RU" sz="1600" dirty="0" smtClean="0">
                <a:ln>
                  <a:solidFill>
                    <a:srgbClr val="C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600" dirty="0" smtClean="0">
                <a:ln>
                  <a:solidFill>
                    <a:srgbClr val="C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1600" dirty="0" smtClean="0">
                <a:ln>
                  <a:solidFill>
                    <a:srgbClr val="C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238 (97 </a:t>
            </a:r>
            <a:r>
              <a:rPr lang="ru-RU" sz="1600" dirty="0" smtClean="0">
                <a:ln>
                  <a:solidFill>
                    <a:srgbClr val="C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%) </a:t>
            </a:r>
            <a:r>
              <a:rPr lang="ru-RU" sz="1600" dirty="0" err="1" smtClean="0">
                <a:ln>
                  <a:solidFill>
                    <a:srgbClr val="C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ресурсоснабжающих</a:t>
            </a:r>
            <a:r>
              <a:rPr lang="ru-RU" sz="1600" dirty="0" smtClean="0">
                <a:ln>
                  <a:solidFill>
                    <a:srgbClr val="C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организаций не </a:t>
            </a:r>
            <a:r>
              <a:rPr lang="ru-RU" sz="1600" dirty="0" smtClean="0">
                <a:ln>
                  <a:solidFill>
                    <a:srgbClr val="C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представили документы, либо не представили предложение об установлении тарифов!</a:t>
            </a:r>
          </a:p>
          <a:p>
            <a:pPr marL="285750" indent="-14288"/>
            <a:r>
              <a:rPr lang="ru-RU" sz="1600" dirty="0" smtClean="0">
                <a:ln>
                  <a:solidFill>
                    <a:srgbClr val="C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24 июня 2022 года:</a:t>
            </a:r>
          </a:p>
          <a:p>
            <a:pPr marL="285750" indent="255588">
              <a:buFont typeface="Wingdings" panose="05000000000000000000" pitchFamily="2" charset="2"/>
              <a:buChar char="ü"/>
            </a:pPr>
            <a:r>
              <a:rPr lang="ru-RU" sz="1600" dirty="0" smtClean="0">
                <a:ln>
                  <a:solidFill>
                    <a:srgbClr val="C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89 организациям объявлены предостережения</a:t>
            </a:r>
          </a:p>
          <a:p>
            <a:pPr marL="285750" indent="255588">
              <a:buFont typeface="Wingdings" panose="05000000000000000000" pitchFamily="2" charset="2"/>
              <a:buChar char="ü"/>
            </a:pPr>
            <a:r>
              <a:rPr lang="ru-RU" sz="1600" dirty="0" smtClean="0">
                <a:ln>
                  <a:solidFill>
                    <a:srgbClr val="C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149 дел на рассмотрении</a:t>
            </a:r>
          </a:p>
          <a:p>
            <a:pPr algn="ctr"/>
            <a:endParaRPr lang="ru-RU" sz="1600" dirty="0">
              <a:ln>
                <a:solidFill>
                  <a:srgbClr val="C00000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Прямая со стрелкой 27"/>
          <p:cNvCxnSpPr>
            <a:endCxn id="18" idx="0"/>
          </p:cNvCxnSpPr>
          <p:nvPr/>
        </p:nvCxnSpPr>
        <p:spPr>
          <a:xfrm>
            <a:off x="8196608" y="2089005"/>
            <a:ext cx="0" cy="142141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10764571" y="2083730"/>
            <a:ext cx="0" cy="142141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20" idx="0"/>
          </p:cNvCxnSpPr>
          <p:nvPr/>
        </p:nvCxnSpPr>
        <p:spPr>
          <a:xfrm>
            <a:off x="8208818" y="3185253"/>
            <a:ext cx="0" cy="154388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10812318" y="3185253"/>
            <a:ext cx="0" cy="154388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10812318" y="4310154"/>
            <a:ext cx="0" cy="217569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Рисунок 32" descr="Fichier:Exclamation mark 2.svg — Wikipédia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6403" y="5590660"/>
            <a:ext cx="1034523" cy="898311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418"/>
          <a:stretch/>
        </p:blipFill>
        <p:spPr>
          <a:xfrm>
            <a:off x="6780289" y="3262447"/>
            <a:ext cx="677640" cy="566385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000"/>
          <a:stretch/>
        </p:blipFill>
        <p:spPr>
          <a:xfrm>
            <a:off x="9377057" y="3228310"/>
            <a:ext cx="584524" cy="467619"/>
          </a:xfrm>
          <a:prstGeom prst="rect">
            <a:avLst/>
          </a:prstGeom>
        </p:spPr>
      </p:pic>
      <p:graphicFrame>
        <p:nvGraphicFramePr>
          <p:cNvPr id="40" name="Диаграмма 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9296050"/>
              </p:ext>
            </p:extLst>
          </p:nvPr>
        </p:nvGraphicFramePr>
        <p:xfrm>
          <a:off x="287866" y="2210920"/>
          <a:ext cx="6375400" cy="3114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41" name="Прямая соединительная линия 40"/>
          <p:cNvCxnSpPr/>
          <p:nvPr/>
        </p:nvCxnSpPr>
        <p:spPr>
          <a:xfrm flipV="1">
            <a:off x="5882162" y="3936427"/>
            <a:ext cx="103771" cy="33026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5985933" y="3924465"/>
            <a:ext cx="486833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665472" y="3542040"/>
            <a:ext cx="14555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516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4" name="Рисунок 43" descr="Fichier:Exclamation mark 2.svg — Wikipédia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62519" y="2744172"/>
            <a:ext cx="685761" cy="595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54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8760" y="287478"/>
            <a:ext cx="1409152" cy="1675716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11</a:t>
            </a:fld>
            <a:endParaRPr lang="ru-RU"/>
          </a:p>
        </p:txBody>
      </p:sp>
      <p:grpSp>
        <p:nvGrpSpPr>
          <p:cNvPr id="16" name="Группа 15"/>
          <p:cNvGrpSpPr/>
          <p:nvPr/>
        </p:nvGrpSpPr>
        <p:grpSpPr>
          <a:xfrm>
            <a:off x="601759" y="1067142"/>
            <a:ext cx="10373397" cy="4245965"/>
            <a:chOff x="449774" y="1365908"/>
            <a:chExt cx="10373397" cy="4245965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774" y="2188242"/>
              <a:ext cx="10373397" cy="3423631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98389" y="1365908"/>
              <a:ext cx="6990117" cy="1384995"/>
            </a:xfrm>
            <a:prstGeom prst="rect">
              <a:avLst/>
            </a:prstGeom>
            <a:gradFill flip="none" rotWithShape="1">
              <a:gsLst>
                <a:gs pos="21000">
                  <a:srgbClr val="990099">
                    <a:shade val="30000"/>
                    <a:satMod val="115000"/>
                  </a:srgbClr>
                </a:gs>
                <a:gs pos="48000">
                  <a:srgbClr val="990099">
                    <a:shade val="67500"/>
                    <a:satMod val="115000"/>
                    <a:alpha val="77000"/>
                  </a:srgbClr>
                </a:gs>
                <a:gs pos="100000">
                  <a:srgbClr val="990099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Региональный государственный </a:t>
              </a:r>
              <a:r>
                <a:rPr lang="ru-RU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контроль (надзор) в области регулирования тарифов на </a:t>
              </a:r>
              <a:r>
                <a:rPr lang="ru-RU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услуги в  сфере </a:t>
              </a:r>
              <a:r>
                <a:rPr lang="ru-RU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электроснабжения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340445" y="5663236"/>
            <a:ext cx="3076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2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26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111" y="40131"/>
            <a:ext cx="11047963" cy="728685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контроль (надзор) в области регулирования тарифов в сфере электроэнергетики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8211" y="229284"/>
            <a:ext cx="960603" cy="1142316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40923" y="957969"/>
            <a:ext cx="1044909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12</a:t>
            </a:fld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540916" y="768817"/>
            <a:ext cx="10507288" cy="7769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 раскрытия информации территориальными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сетевыми организациями и гарантирующими поставщиками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40923" y="1545752"/>
            <a:ext cx="1044909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2385" y="1689867"/>
            <a:ext cx="11380124" cy="584775"/>
          </a:xfrm>
          <a:prstGeom prst="rect">
            <a:avLst/>
          </a:prstGeom>
          <a:solidFill>
            <a:srgbClr val="FFCCCC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21 января 2004 года № 24 «Об утверждении стандартов раскрытия информации субъектами оптового и розничных рынков электрической энергии»</a:t>
            </a: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15"/>
          <a:stretch/>
        </p:blipFill>
        <p:spPr>
          <a:xfrm>
            <a:off x="4226098" y="2383108"/>
            <a:ext cx="1283099" cy="1064781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390035" y="3359784"/>
            <a:ext cx="3753174" cy="320087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Подпункт «г» пункта 12 Стандартов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(требование о раскрытии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о размере цен (тарифов)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долгосрочных параметров регулирования, 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подлежащих государственному регулированию)</a:t>
            </a: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Раскрывается </a:t>
            </a:r>
            <a:r>
              <a:rPr lang="ru-RU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10 дней 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представления в регулирующий орган предложения об установлении цен (тарифов) на официальном сайте в сети «Интернет» по форме приложения № 1 к Стандартам</a:t>
            </a:r>
          </a:p>
          <a:p>
            <a:pPr algn="ct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Стрелка вправо 28"/>
          <p:cNvSpPr/>
          <p:nvPr/>
        </p:nvSpPr>
        <p:spPr>
          <a:xfrm rot="5400000">
            <a:off x="1734231" y="2492604"/>
            <a:ext cx="1064781" cy="628862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5492591" y="3315446"/>
            <a:ext cx="2027859" cy="61555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Территориальные сетевые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488238" y="5208784"/>
            <a:ext cx="2032212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Гарантирующие поставщики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291392" y="2637910"/>
            <a:ext cx="3471117" cy="176971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подпункт «а» пункта 19 Стандартов</a:t>
            </a: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(требование о раскрытии информацию </a:t>
            </a:r>
            <a:r>
              <a:rPr lang="ru-RU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тарифах на услуги по передаче электрической энергии и размерах платы за технологическое присоединение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электрическим сетям на текущий период регулирования)</a:t>
            </a:r>
          </a:p>
          <a:p>
            <a:pPr algn="ctr"/>
            <a:r>
              <a:rPr lang="ru-RU" sz="10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Раскрывается на официальном сайте в сети «Интернет» ежегодно до 1 марта</a:t>
            </a:r>
          </a:p>
        </p:txBody>
      </p:sp>
      <p:pic>
        <p:nvPicPr>
          <p:cNvPr id="72" name="Рисунок 71" descr="Fichier:Exclamation mark 2.svg — Wikipédia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5708" y="4428199"/>
            <a:ext cx="912796" cy="780585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8291392" y="4563166"/>
            <a:ext cx="3471117" cy="198515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подпункт «а» пункта 49 и пункта 52 Стандартов</a:t>
            </a: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(требование о раскрытии информации </a:t>
            </a:r>
            <a:r>
              <a:rPr lang="ru-RU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размере регулируемой сбытовой надбавки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указанием решения уполномоченного регулирующего органа об установлении тарифа и </a:t>
            </a:r>
            <a:r>
              <a:rPr lang="ru-RU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тарифах для населения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ru-RU" sz="10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Раскрывается на официальном сайте в сети «Интернет» не реже одного раза в год</a:t>
            </a:r>
          </a:p>
        </p:txBody>
      </p:sp>
      <p:sp>
        <p:nvSpPr>
          <p:cNvPr id="34" name="Стрелка вправо 33"/>
          <p:cNvSpPr/>
          <p:nvPr/>
        </p:nvSpPr>
        <p:spPr>
          <a:xfrm rot="20181310">
            <a:off x="4223458" y="3946929"/>
            <a:ext cx="1151568" cy="189729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 rot="1318330">
            <a:off x="4250553" y="5020370"/>
            <a:ext cx="1151568" cy="199919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 flipV="1">
            <a:off x="7545904" y="3547112"/>
            <a:ext cx="654949" cy="111160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право 41"/>
          <p:cNvSpPr/>
          <p:nvPr/>
        </p:nvSpPr>
        <p:spPr>
          <a:xfrm flipV="1">
            <a:off x="7545904" y="5403814"/>
            <a:ext cx="654949" cy="111160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64408E2-CECA-42B8-8E4E-963B6AFFC27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56" t="-5746" r="1772" b="11251"/>
          <a:stretch/>
        </p:blipFill>
        <p:spPr>
          <a:xfrm>
            <a:off x="4305840" y="5555745"/>
            <a:ext cx="1040994" cy="108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6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8" grpId="0" animBg="1"/>
      <p:bldP spid="29" grpId="0" animBg="1"/>
      <p:bldP spid="57" grpId="0" animBg="1"/>
      <p:bldP spid="58" grpId="0" animBg="1"/>
      <p:bldP spid="65" grpId="0" animBg="1"/>
      <p:bldP spid="73" grpId="0" animBg="1"/>
      <p:bldP spid="34" grpId="0" animBg="1"/>
      <p:bldP spid="35" grpId="0" animBg="1"/>
      <p:bldP spid="41" grpId="0" animBg="1"/>
      <p:bldP spid="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49" y="11139"/>
            <a:ext cx="10994796" cy="728685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контроль (надзор) в области регулирования тарифов в сфере электроэнергетики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8211" y="229284"/>
            <a:ext cx="960603" cy="1142316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40923" y="957969"/>
            <a:ext cx="1044909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13</a:t>
            </a:fld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551757" y="642915"/>
            <a:ext cx="10507288" cy="72868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за нарушение стандартов раскрытия информации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40923" y="1371600"/>
            <a:ext cx="1044909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8737" y="2417066"/>
            <a:ext cx="11379405" cy="1293971"/>
          </a:xfrm>
          <a:prstGeom prst="roundRect">
            <a:avLst/>
          </a:prstGeom>
          <a:solidFill>
            <a:srgbClr val="FFCCCC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субъектом оптового рынка электрической энергии и мощности или розничного рынка электрической энергии установленных стандартами раскрытия информации порядка, способов или сроков опубликования информации либо предоставление заведомо ложной информации в печатных изданиях, в которых в соответствии с федеральными законами и законами субъектов Российской Федерации публикуются официальные материалы органов государственной власти, в электронных средствах массовой информации, а также нарушение порядка, способов или сроков предоставления информации по письменному запросу заинтересованных лиц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177978" y="3796629"/>
            <a:ext cx="8140481" cy="219489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Штраф: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должностных лиц - от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20 000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30 000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руб.;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юридических лиц - от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200 000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500 000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руб.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603"/>
          <a:stretch/>
        </p:blipFill>
        <p:spPr>
          <a:xfrm>
            <a:off x="8610600" y="4246687"/>
            <a:ext cx="1590704" cy="1294784"/>
          </a:xfrm>
          <a:prstGeom prst="rect">
            <a:avLst/>
          </a:prstGeom>
        </p:spPr>
      </p:pic>
      <p:pic>
        <p:nvPicPr>
          <p:cNvPr id="18" name="Рисунок 17" descr="Fichier:Exclamation mark 2.svg — Wikipédia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51373" y="4037011"/>
            <a:ext cx="1491114" cy="129478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98736" y="6080570"/>
            <a:ext cx="11379405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Календарь Стандартов на официальном сайте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РСТ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Забайкальского края (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https://rst.75.ru/deyatel-nost/raskrytie-informacii/v-sfere-elektroenergetiki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364F9C4-30AB-4810-A87E-CDCD350DF050}"/>
              </a:ext>
            </a:extLst>
          </p:cNvPr>
          <p:cNvSpPr txBox="1"/>
          <p:nvPr/>
        </p:nvSpPr>
        <p:spPr>
          <a:xfrm>
            <a:off x="398737" y="1526205"/>
            <a:ext cx="11379406" cy="400110"/>
          </a:xfrm>
          <a:prstGeom prst="rect">
            <a:avLst/>
          </a:prstGeom>
          <a:solidFill>
            <a:srgbClr val="FFCCCC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9.15 КоАП РФ</a:t>
            </a:r>
          </a:p>
        </p:txBody>
      </p:sp>
      <p:sp>
        <p:nvSpPr>
          <p:cNvPr id="19" name="Стрелка вправо 28">
            <a:extLst>
              <a:ext uri="{FF2B5EF4-FFF2-40B4-BE49-F238E27FC236}">
                <a16:creationId xmlns:a16="http://schemas.microsoft.com/office/drawing/2014/main" xmlns="" id="{1F28A2B4-FE8A-414F-9E8A-4D791AD8E93F}"/>
              </a:ext>
            </a:extLst>
          </p:cNvPr>
          <p:cNvSpPr/>
          <p:nvPr/>
        </p:nvSpPr>
        <p:spPr>
          <a:xfrm rot="5400000">
            <a:off x="3765840" y="2025356"/>
            <a:ext cx="477362" cy="279280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8">
            <a:extLst>
              <a:ext uri="{FF2B5EF4-FFF2-40B4-BE49-F238E27FC236}">
                <a16:creationId xmlns:a16="http://schemas.microsoft.com/office/drawing/2014/main" xmlns="" id="{5A07DAF3-1385-4D7B-952D-9BF60F77B352}"/>
              </a:ext>
            </a:extLst>
          </p:cNvPr>
          <p:cNvSpPr/>
          <p:nvPr/>
        </p:nvSpPr>
        <p:spPr>
          <a:xfrm rot="5400000">
            <a:off x="7948800" y="2034051"/>
            <a:ext cx="477362" cy="279280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0" grpId="0" animBg="1"/>
      <p:bldP spid="13" grpId="0" animBg="1"/>
      <p:bldP spid="14" grpId="0" animBg="1"/>
      <p:bldP spid="19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2733" y="225302"/>
            <a:ext cx="10507288" cy="728685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контроль (надзор) в области регулирования тарифов в сфере электроэнергетики в 2021 году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8211" y="229284"/>
            <a:ext cx="960603" cy="1142316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40923" y="957969"/>
            <a:ext cx="1044909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14</a:t>
            </a:fld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482023" y="884002"/>
            <a:ext cx="10507288" cy="72868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Обоснованность установления и применения цен (тарифов) на услуги по передаче электроэнергии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40923" y="1612687"/>
            <a:ext cx="1044909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30116" y="1744196"/>
            <a:ext cx="3770390" cy="1677382"/>
          </a:xfrm>
          <a:prstGeom prst="rect">
            <a:avLst/>
          </a:prstGeom>
          <a:solidFill>
            <a:srgbClr val="FFCCCC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2021 году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плановые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единительная линия 10"/>
          <p:cNvCxnSpPr>
            <a:cxnSpLocks/>
          </p:cNvCxnSpPr>
          <p:nvPr/>
        </p:nvCxnSpPr>
        <p:spPr>
          <a:xfrm>
            <a:off x="1338806" y="3407590"/>
            <a:ext cx="3287" cy="16666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Группа 26"/>
          <p:cNvGrpSpPr/>
          <p:nvPr/>
        </p:nvGrpSpPr>
        <p:grpSpPr>
          <a:xfrm>
            <a:off x="1330116" y="3571112"/>
            <a:ext cx="2976209" cy="2042979"/>
            <a:chOff x="1301404" y="3429349"/>
            <a:chExt cx="2976209" cy="2042979"/>
          </a:xfrm>
        </p:grpSpPr>
        <p:sp>
          <p:nvSpPr>
            <p:cNvPr id="14" name="TextBox 13"/>
            <p:cNvSpPr txBox="1"/>
            <p:nvPr/>
          </p:nvSpPr>
          <p:spPr>
            <a:xfrm>
              <a:off x="1531721" y="3429349"/>
              <a:ext cx="2738881" cy="10002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endParaRPr lang="ru-RU" sz="5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Филиал ПАО «</a:t>
              </a:r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Россети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Сибирь» – «Читаэнерго»</a:t>
              </a:r>
            </a:p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548593" y="4548998"/>
              <a:ext cx="2729020" cy="9233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ОАО «РЖД» (Забайкальская дирекция по энергообеспечению)</a:t>
              </a:r>
            </a:p>
          </p:txBody>
        </p:sp>
        <p:cxnSp>
          <p:nvCxnSpPr>
            <p:cNvPr id="22" name="Прямая со стрелкой 21"/>
            <p:cNvCxnSpPr>
              <a:cxnSpLocks/>
            </p:cNvCxnSpPr>
            <p:nvPr/>
          </p:nvCxnSpPr>
          <p:spPr>
            <a:xfrm>
              <a:off x="1301404" y="3848669"/>
              <a:ext cx="226869" cy="995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/>
            <p:nvPr/>
          </p:nvCxnSpPr>
          <p:spPr>
            <a:xfrm>
              <a:off x="1314901" y="4922528"/>
              <a:ext cx="226869" cy="995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4831894" y="3713189"/>
            <a:ext cx="2165158" cy="163449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мероприятия проведены, нарушений не выявлено</a:t>
            </a:r>
          </a:p>
        </p:txBody>
      </p:sp>
      <p:cxnSp>
        <p:nvCxnSpPr>
          <p:cNvPr id="36" name="Прямая со стрелкой 35"/>
          <p:cNvCxnSpPr>
            <a:cxnSpLocks/>
            <a:stCxn id="14" idx="3"/>
          </p:cNvCxnSpPr>
          <p:nvPr/>
        </p:nvCxnSpPr>
        <p:spPr>
          <a:xfrm>
            <a:off x="4299314" y="4071249"/>
            <a:ext cx="451387" cy="186351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Рисунок 3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11"/>
          <a:stretch/>
        </p:blipFill>
        <p:spPr>
          <a:xfrm>
            <a:off x="1338806" y="1806902"/>
            <a:ext cx="960952" cy="789798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15"/>
          <a:stretch/>
        </p:blipFill>
        <p:spPr>
          <a:xfrm>
            <a:off x="4035404" y="5155725"/>
            <a:ext cx="1667990" cy="1384182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D19474BA-22BD-4C9B-9DC0-38E9021CFA74}"/>
              </a:ext>
            </a:extLst>
          </p:cNvPr>
          <p:cNvSpPr txBox="1"/>
          <p:nvPr/>
        </p:nvSpPr>
        <p:spPr>
          <a:xfrm>
            <a:off x="7322602" y="1752133"/>
            <a:ext cx="3932135" cy="3893374"/>
          </a:xfrm>
          <a:prstGeom prst="rect">
            <a:avLst/>
          </a:prstGeom>
          <a:solidFill>
            <a:srgbClr val="FFCCCC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2022 году Постановлением Правительства РФ от 10 марта 2022 года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336 введен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мораторий (запрет)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проведение плановых проверок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ограничения на внеплановые проверки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Прямая со стрелкой 32">
            <a:extLst>
              <a:ext uri="{FF2B5EF4-FFF2-40B4-BE49-F238E27FC236}">
                <a16:creationId xmlns:a16="http://schemas.microsoft.com/office/drawing/2014/main" xmlns="" id="{67E4E9B3-DC91-42DD-B26A-95350C2143E0}"/>
              </a:ext>
            </a:extLst>
          </p:cNvPr>
          <p:cNvCxnSpPr>
            <a:cxnSpLocks/>
          </p:cNvCxnSpPr>
          <p:nvPr/>
        </p:nvCxnSpPr>
        <p:spPr>
          <a:xfrm flipV="1">
            <a:off x="4296945" y="4931151"/>
            <a:ext cx="478011" cy="8552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Рисунок 36">
            <a:extLst>
              <a:ext uri="{FF2B5EF4-FFF2-40B4-BE49-F238E27FC236}">
                <a16:creationId xmlns:a16="http://schemas.microsoft.com/office/drawing/2014/main" xmlns="" id="{62D59BE6-6415-4323-8785-7F564CC49D1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11"/>
          <a:stretch/>
        </p:blipFill>
        <p:spPr>
          <a:xfrm>
            <a:off x="7195720" y="1751943"/>
            <a:ext cx="960952" cy="789798"/>
          </a:xfrm>
          <a:prstGeom prst="rect">
            <a:avLst/>
          </a:prstGeom>
        </p:spPr>
      </p:pic>
      <p:sp>
        <p:nvSpPr>
          <p:cNvPr id="25" name="Знак умножения 24">
            <a:extLst>
              <a:ext uri="{FF2B5EF4-FFF2-40B4-BE49-F238E27FC236}">
                <a16:creationId xmlns:a16="http://schemas.microsoft.com/office/drawing/2014/main" xmlns="" id="{3515FCE9-BE55-458C-948A-77D1FFCD3929}"/>
              </a:ext>
            </a:extLst>
          </p:cNvPr>
          <p:cNvSpPr/>
          <p:nvPr/>
        </p:nvSpPr>
        <p:spPr>
          <a:xfrm>
            <a:off x="7594277" y="2056263"/>
            <a:ext cx="562395" cy="627109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47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0" grpId="0" animBg="1"/>
      <p:bldP spid="2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299" y="44718"/>
            <a:ext cx="10975746" cy="728685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контроль (надзор) в области регулирования тарифов в сфере электроэнергетики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8211" y="229284"/>
            <a:ext cx="960603" cy="1142316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40923" y="957969"/>
            <a:ext cx="1044909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15</a:t>
            </a:fld>
            <a:endParaRPr lang="ru-RU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551757" y="642915"/>
            <a:ext cx="10507288" cy="72868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Непредставление или несвоевременное представление сведений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(ст. 19.7.1 КоАП РФ)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40923" y="1371600"/>
            <a:ext cx="1044909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46436" y="1509084"/>
            <a:ext cx="63873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600" dirty="0"/>
              <a:t>Результаты мониторинга предоставления тарифных заявок на 2022 год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65817" y="1448481"/>
            <a:ext cx="4842996" cy="646986"/>
          </a:xfrm>
          <a:prstGeom prst="roundRect">
            <a:avLst/>
          </a:prstGeom>
          <a:solidFill>
            <a:srgbClr val="FFCCCC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Тарифная заявка предоставляется ежегодно </a:t>
            </a:r>
          </a:p>
          <a:p>
            <a:pPr algn="ctr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 1 мая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текущего года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053608" y="2231146"/>
            <a:ext cx="2286000" cy="1532334"/>
          </a:xfrm>
          <a:prstGeom prst="roundRect">
            <a:avLst/>
          </a:prstGeom>
          <a:solidFill>
            <a:srgbClr val="FFCCCC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Тарифная заявка предоставлена в срок с соблюдением требований пункта 9.1 Правил государственного регулирования № 1178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047107" y="3896514"/>
            <a:ext cx="2286000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регулирования открывает дело об установлении тарифов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22813" y="3904242"/>
            <a:ext cx="2286000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отказывает в открытии дела об установлении тарифов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047107" y="4800908"/>
            <a:ext cx="4861706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к административной ответственности</a:t>
            </a:r>
          </a:p>
          <a:p>
            <a:pPr algn="ctr"/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ШТРАФ</a:t>
            </a:r>
          </a:p>
          <a:p>
            <a:pPr algn="ctr"/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Должностное лицо: от 3 до 5 тыс. руб.</a:t>
            </a:r>
          </a:p>
          <a:p>
            <a:pPr algn="ctr"/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Юридическое лицо: от 50 до 100 тыс. руб.</a:t>
            </a:r>
            <a:endParaRPr lang="ru-RU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15200" y="5700166"/>
            <a:ext cx="45936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n>
                  <a:solidFill>
                    <a:srgbClr val="C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мониторинга предоставления тарифных заявок на 2023 год 1 (9,0 %) энергоснабжающая организация не представила документы</a:t>
            </a: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8208818" y="2089005"/>
            <a:ext cx="0" cy="142141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cxnSpLocks/>
          </p:cNvCxnSpPr>
          <p:nvPr/>
        </p:nvCxnSpPr>
        <p:spPr>
          <a:xfrm>
            <a:off x="10730503" y="4616212"/>
            <a:ext cx="0" cy="184696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Рисунок 32" descr="Fichier:Exclamation mark 2.svg — Wikipédia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33827" y="5789619"/>
            <a:ext cx="1034523" cy="898311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418"/>
          <a:stretch/>
        </p:blipFill>
        <p:spPr>
          <a:xfrm>
            <a:off x="6708287" y="3699461"/>
            <a:ext cx="677640" cy="566385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000"/>
          <a:stretch/>
        </p:blipFill>
        <p:spPr>
          <a:xfrm>
            <a:off x="9339608" y="3687545"/>
            <a:ext cx="722877" cy="578301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9588889" y="2231146"/>
            <a:ext cx="2286000" cy="1532334"/>
          </a:xfrm>
          <a:prstGeom prst="roundRect">
            <a:avLst/>
          </a:prstGeom>
          <a:solidFill>
            <a:srgbClr val="FFCCCC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Тарифная заявка предоставлена в срок с нарушением требований пункта 9.1 Правил государственного регулирования № 1178</a:t>
            </a:r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10730503" y="2089005"/>
            <a:ext cx="0" cy="142141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8190107" y="3754373"/>
            <a:ext cx="0" cy="142141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10730503" y="3763480"/>
            <a:ext cx="0" cy="142141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Диаграмма 23"/>
          <p:cNvGraphicFramePr/>
          <p:nvPr>
            <p:extLst>
              <p:ext uri="{D42A27DB-BD31-4B8C-83A1-F6EECF244321}">
                <p14:modId xmlns:p14="http://schemas.microsoft.com/office/powerpoint/2010/main" val="1316802388"/>
              </p:ext>
            </p:extLst>
          </p:nvPr>
        </p:nvGraphicFramePr>
        <p:xfrm>
          <a:off x="495637" y="2383427"/>
          <a:ext cx="5570168" cy="3831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6" name="Выноска 1 (без границы) 25"/>
          <p:cNvSpPr/>
          <p:nvPr/>
        </p:nvSpPr>
        <p:spPr>
          <a:xfrm>
            <a:off x="5164056" y="4229494"/>
            <a:ext cx="1593345" cy="738664"/>
          </a:xfrm>
          <a:prstGeom prst="callout1">
            <a:avLst>
              <a:gd name="adj1" fmla="val 56038"/>
              <a:gd name="adj2" fmla="val 47"/>
              <a:gd name="adj3" fmla="val 168432"/>
              <a:gd name="adj4" fmla="val -1151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Наложение штрафа </a:t>
            </a: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78309" y="1912891"/>
            <a:ext cx="1339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организаций</a:t>
            </a:r>
          </a:p>
        </p:txBody>
      </p:sp>
    </p:spTree>
    <p:extLst>
      <p:ext uri="{BB962C8B-B14F-4D97-AF65-F5344CB8AC3E}">
        <p14:creationId xmlns:p14="http://schemas.microsoft.com/office/powerpoint/2010/main" val="344933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  <p:bldP spid="20" grpId="0" animBg="1"/>
      <p:bldP spid="21" grpId="0" animBg="1"/>
      <p:bldP spid="22" grpId="0" animBg="1"/>
      <p:bldP spid="25" grpId="0"/>
      <p:bldP spid="4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76173" y="-66594"/>
            <a:ext cx="11342713" cy="728685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контроль (надзор) в области регулирования тарифов в сфере электроэнергетики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8211" y="229284"/>
            <a:ext cx="960603" cy="1142316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82733" y="953987"/>
            <a:ext cx="1044909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16</a:t>
            </a:fld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0" y="832557"/>
            <a:ext cx="10981705" cy="72868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Обоснованность применения установленных цен (тарифов) на электрическую энергию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2021 году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82733" y="1561242"/>
            <a:ext cx="1044909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23367" y="1911629"/>
            <a:ext cx="2748742" cy="1308050"/>
          </a:xfrm>
          <a:prstGeom prst="rect">
            <a:avLst/>
          </a:prstGeom>
          <a:solidFill>
            <a:srgbClr val="FFCCCC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Внеплановые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40348" y="3738707"/>
            <a:ext cx="6167299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правильности применения тарифов на электроэнергию (проверен факт завышения тарифов, нарушений не выявлено)</a:t>
            </a:r>
          </a:p>
        </p:txBody>
      </p:sp>
      <p:cxnSp>
        <p:nvCxnSpPr>
          <p:cNvPr id="36" name="Прямая со стрелкой 35"/>
          <p:cNvCxnSpPr>
            <a:cxnSpLocks/>
          </p:cNvCxnSpPr>
          <p:nvPr/>
        </p:nvCxnSpPr>
        <p:spPr>
          <a:xfrm flipV="1">
            <a:off x="4007670" y="4200372"/>
            <a:ext cx="1010652" cy="1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Рисунок 3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11"/>
          <a:stretch/>
        </p:blipFill>
        <p:spPr>
          <a:xfrm>
            <a:off x="1296300" y="2564765"/>
            <a:ext cx="643942" cy="52925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2CEDAAE5-CFD9-4D23-A42E-F8EBD45F45F8}"/>
              </a:ext>
            </a:extLst>
          </p:cNvPr>
          <p:cNvSpPr txBox="1"/>
          <p:nvPr/>
        </p:nvSpPr>
        <p:spPr>
          <a:xfrm>
            <a:off x="5032139" y="2195002"/>
            <a:ext cx="6175508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Обращения, жалобы юридических, физических лиц, ИП по факту применения неустановленных цен (тарифов)</a:t>
            </a:r>
          </a:p>
        </p:txBody>
      </p:sp>
      <p:sp>
        <p:nvSpPr>
          <p:cNvPr id="33" name="Стрелка влево 11">
            <a:extLst>
              <a:ext uri="{FF2B5EF4-FFF2-40B4-BE49-F238E27FC236}">
                <a16:creationId xmlns:a16="http://schemas.microsoft.com/office/drawing/2014/main" xmlns="" id="{DF0F0F24-ABC9-4752-BA80-4CFBFF934C20}"/>
              </a:ext>
            </a:extLst>
          </p:cNvPr>
          <p:cNvSpPr/>
          <p:nvPr/>
        </p:nvSpPr>
        <p:spPr>
          <a:xfrm>
            <a:off x="4097647" y="2310823"/>
            <a:ext cx="864970" cy="419704"/>
          </a:xfrm>
          <a:prstGeom prst="leftArrow">
            <a:avLst/>
          </a:prstGeom>
          <a:solidFill>
            <a:srgbClr val="FFCCCC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5A2C4788-9A99-45EF-A21C-855F18245AAF}"/>
              </a:ext>
            </a:extLst>
          </p:cNvPr>
          <p:cNvSpPr txBox="1"/>
          <p:nvPr/>
        </p:nvSpPr>
        <p:spPr>
          <a:xfrm>
            <a:off x="1296300" y="3738707"/>
            <a:ext cx="2794775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ДНТ «Светлый»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xmlns="" id="{1BF14468-99F5-48AC-BBC3-53799E338609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2693688" y="3264779"/>
            <a:ext cx="0" cy="473928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4286998E-75FE-4478-81F6-0D91C97AF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1198" y="4829763"/>
            <a:ext cx="1358859" cy="135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65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0" grpId="0" animBg="1"/>
      <p:bldP spid="31" grpId="0" animBg="1"/>
      <p:bldP spid="33" grpId="0" animBg="1"/>
      <p:bldP spid="2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271" y="160957"/>
            <a:ext cx="10890021" cy="728685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контроль (надзор) в области регулирования тарифов в сфере электроэнергетики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8211" y="229284"/>
            <a:ext cx="960603" cy="1142316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82733" y="1186744"/>
            <a:ext cx="1044909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17</a:t>
            </a:fld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5125576" y="1917517"/>
            <a:ext cx="6542101" cy="201757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Поступавшие обращения и жалобы чаще всего касались:</a:t>
            </a:r>
          </a:p>
          <a:p>
            <a:pPr algn="ctr"/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 садоводческими товариществами тарифов на электроэнергию;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расчета платы за технологическое присоединение к электрическим сетям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608101" y="1805351"/>
            <a:ext cx="3886173" cy="4099207"/>
            <a:chOff x="229750" y="1492888"/>
            <a:chExt cx="3886173" cy="4099207"/>
          </a:xfrm>
        </p:grpSpPr>
        <p:sp>
          <p:nvSpPr>
            <p:cNvPr id="10" name="TextBox 9"/>
            <p:cNvSpPr txBox="1"/>
            <p:nvPr/>
          </p:nvSpPr>
          <p:spPr>
            <a:xfrm>
              <a:off x="229750" y="1492888"/>
              <a:ext cx="3812281" cy="1328023"/>
            </a:xfrm>
            <a:prstGeom prst="roundRect">
              <a:avLst/>
            </a:prstGeom>
            <a:solidFill>
              <a:srgbClr val="FFCCCC"/>
            </a:solidFill>
            <a:ln w="19050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Итоги контрольно- надзорной деятельности за 2021-2022 годы</a:t>
              </a:r>
            </a:p>
          </p:txBody>
        </p:sp>
        <p:cxnSp>
          <p:nvCxnSpPr>
            <p:cNvPr id="11" name="Прямая соединительная линия 10"/>
            <p:cNvCxnSpPr>
              <a:cxnSpLocks/>
            </p:cNvCxnSpPr>
            <p:nvPr/>
          </p:nvCxnSpPr>
          <p:spPr>
            <a:xfrm>
              <a:off x="300755" y="2776315"/>
              <a:ext cx="5829" cy="2307948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Группа 26"/>
            <p:cNvGrpSpPr/>
            <p:nvPr/>
          </p:nvGrpSpPr>
          <p:grpSpPr>
            <a:xfrm>
              <a:off x="306584" y="3176651"/>
              <a:ext cx="3809339" cy="2415444"/>
              <a:chOff x="1304589" y="3882764"/>
              <a:chExt cx="4123622" cy="3445476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1548593" y="3882764"/>
                <a:ext cx="3879618" cy="144877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9050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ru-RU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число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плановых проверок – 2, без выявленных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нарушений</a:t>
                </a:r>
              </a:p>
              <a:p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540985" y="5879462"/>
                <a:ext cx="3879618" cy="144877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9050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ru-RU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число внеплановых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проверок –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без выявленных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нарушений</a:t>
                </a:r>
              </a:p>
              <a:p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4" name="Прямая со стрелкой 23"/>
              <p:cNvCxnSpPr/>
              <p:nvPr/>
            </p:nvCxnSpPr>
            <p:spPr>
              <a:xfrm>
                <a:off x="1304589" y="4607152"/>
                <a:ext cx="244005" cy="0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" name="Прямая со стрелкой 27"/>
            <p:cNvCxnSpPr/>
            <p:nvPr/>
          </p:nvCxnSpPr>
          <p:spPr>
            <a:xfrm>
              <a:off x="300755" y="5084263"/>
              <a:ext cx="245724" cy="698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15"/>
          <a:stretch/>
        </p:blipFill>
        <p:spPr>
          <a:xfrm>
            <a:off x="10258007" y="4889968"/>
            <a:ext cx="1882960" cy="1562575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6726755" y="4089278"/>
            <a:ext cx="3702541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жалоб и обращений в рамках предварительной проверки является приоритетным!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418"/>
          <a:stretch/>
        </p:blipFill>
        <p:spPr>
          <a:xfrm>
            <a:off x="6669680" y="4986007"/>
            <a:ext cx="677640" cy="566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87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8760" y="287478"/>
            <a:ext cx="1409152" cy="1675716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18</a:t>
            </a:fld>
            <a:endParaRPr lang="ru-RU"/>
          </a:p>
        </p:txBody>
      </p:sp>
      <p:grpSp>
        <p:nvGrpSpPr>
          <p:cNvPr id="16" name="Группа 15"/>
          <p:cNvGrpSpPr/>
          <p:nvPr/>
        </p:nvGrpSpPr>
        <p:grpSpPr>
          <a:xfrm>
            <a:off x="601759" y="1439974"/>
            <a:ext cx="10373397" cy="3873133"/>
            <a:chOff x="449774" y="1738740"/>
            <a:chExt cx="10373397" cy="3873133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774" y="2188242"/>
              <a:ext cx="10373397" cy="3423631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49774" y="1738740"/>
              <a:ext cx="6990117" cy="707886"/>
            </a:xfrm>
            <a:prstGeom prst="rect">
              <a:avLst/>
            </a:prstGeom>
            <a:gradFill flip="none" rotWithShape="1">
              <a:gsLst>
                <a:gs pos="21000">
                  <a:srgbClr val="990099">
                    <a:shade val="30000"/>
                    <a:satMod val="115000"/>
                  </a:srgbClr>
                </a:gs>
                <a:gs pos="48000">
                  <a:srgbClr val="990099">
                    <a:shade val="67500"/>
                    <a:satMod val="115000"/>
                    <a:alpha val="77000"/>
                  </a:srgbClr>
                </a:gs>
                <a:gs pos="100000">
                  <a:srgbClr val="990099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СПАСИБО ЗА ВНИМАНИЕ!</a:t>
              </a:r>
              <a:endPara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033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2733" y="38311"/>
            <a:ext cx="10507288" cy="728685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Структура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публичных обсуждений</a:t>
            </a:r>
          </a:p>
        </p:txBody>
      </p:sp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8211" y="229284"/>
            <a:ext cx="960603" cy="1142316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40923" y="957969"/>
            <a:ext cx="1044909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2</a:t>
            </a:fld>
            <a:endParaRPr lang="ru-RU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943917520"/>
              </p:ext>
            </p:extLst>
          </p:nvPr>
        </p:nvGraphicFramePr>
        <p:xfrm>
          <a:off x="1024466" y="1371600"/>
          <a:ext cx="5461000" cy="4588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3" name="Группа 32"/>
          <p:cNvGrpSpPr/>
          <p:nvPr/>
        </p:nvGrpSpPr>
        <p:grpSpPr>
          <a:xfrm>
            <a:off x="440923" y="3107935"/>
            <a:ext cx="1401742" cy="1108148"/>
            <a:chOff x="179462" y="2378639"/>
            <a:chExt cx="1401742" cy="1108148"/>
          </a:xfrm>
        </p:grpSpPr>
        <p:pic>
          <p:nvPicPr>
            <p:cNvPr id="34" name="Рисунок 33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333"/>
            <a:stretch/>
          </p:blipFill>
          <p:spPr>
            <a:xfrm flipH="1">
              <a:off x="945511" y="2948567"/>
              <a:ext cx="635693" cy="538220"/>
            </a:xfrm>
            <a:prstGeom prst="rect">
              <a:avLst/>
            </a:prstGeom>
          </p:spPr>
        </p:pic>
        <p:grpSp>
          <p:nvGrpSpPr>
            <p:cNvPr id="36" name="Группа 35"/>
            <p:cNvGrpSpPr/>
            <p:nvPr/>
          </p:nvGrpSpPr>
          <p:grpSpPr>
            <a:xfrm>
              <a:off x="179462" y="2378639"/>
              <a:ext cx="1401742" cy="1108148"/>
              <a:chOff x="168429" y="2358038"/>
              <a:chExt cx="1401742" cy="1108148"/>
            </a:xfrm>
          </p:grpSpPr>
          <p:pic>
            <p:nvPicPr>
              <p:cNvPr id="37" name="Рисунок 36"/>
              <p:cNvPicPr>
                <a:picLocks noChangeAspect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33750" b="15279"/>
              <a:stretch/>
            </p:blipFill>
            <p:spPr>
              <a:xfrm>
                <a:off x="168429" y="2373407"/>
                <a:ext cx="916955" cy="467377"/>
              </a:xfrm>
              <a:prstGeom prst="rect">
                <a:avLst/>
              </a:prstGeom>
            </p:spPr>
          </p:pic>
          <p:pic>
            <p:nvPicPr>
              <p:cNvPr id="40" name="Рисунок 39"/>
              <p:cNvPicPr>
                <a:picLocks noChangeAspect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25778"/>
              <a:stretch/>
            </p:blipFill>
            <p:spPr>
              <a:xfrm>
                <a:off x="168429" y="2830024"/>
                <a:ext cx="881612" cy="636162"/>
              </a:xfrm>
              <a:prstGeom prst="rect">
                <a:avLst/>
              </a:prstGeom>
            </p:spPr>
          </p:pic>
          <p:pic>
            <p:nvPicPr>
              <p:cNvPr id="44" name="Рисунок 43"/>
              <p:cNvPicPr>
                <a:picLocks noChangeAspect="1"/>
              </p:cNvPicPr>
              <p:nvPr/>
            </p:nvPicPr>
            <p:blipFill rotWithShape="1"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6444"/>
              <a:stretch/>
            </p:blipFill>
            <p:spPr>
              <a:xfrm>
                <a:off x="961302" y="2358038"/>
                <a:ext cx="608869" cy="438772"/>
              </a:xfrm>
              <a:prstGeom prst="rect">
                <a:avLst/>
              </a:prstGeom>
            </p:spPr>
          </p:pic>
        </p:grpSp>
      </p:grpSp>
      <p:pic>
        <p:nvPicPr>
          <p:cNvPr id="46" name="Рисунок 45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15"/>
          <a:stretch/>
        </p:blipFill>
        <p:spPr>
          <a:xfrm>
            <a:off x="471796" y="4700175"/>
            <a:ext cx="1524000" cy="1264692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7616294" y="3016143"/>
            <a:ext cx="3155656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раскрытия информации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ресурсоснабжающими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организациями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616294" y="4641428"/>
            <a:ext cx="3155656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Обоснованность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установления, изменения и применения цен (тарифов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231460" y="3677862"/>
            <a:ext cx="0" cy="1589612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5884327" y="3664259"/>
            <a:ext cx="347133" cy="1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5863160" y="5267474"/>
            <a:ext cx="368300" cy="2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6231460" y="4453927"/>
            <a:ext cx="347133" cy="1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6578593" y="3327321"/>
            <a:ext cx="0" cy="2209879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6578593" y="3327321"/>
            <a:ext cx="1037701" cy="0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6578592" y="5537200"/>
            <a:ext cx="1037701" cy="0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" name="Рисунок 60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66"/>
          <a:stretch/>
        </p:blipFill>
        <p:spPr>
          <a:xfrm>
            <a:off x="10509439" y="2534672"/>
            <a:ext cx="761162" cy="588632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6" t="10444" r="20000" b="15112"/>
          <a:stretch/>
        </p:blipFill>
        <p:spPr>
          <a:xfrm>
            <a:off x="10614513" y="4420143"/>
            <a:ext cx="551015" cy="560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76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8760" y="287478"/>
            <a:ext cx="1409152" cy="1675716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3</a:t>
            </a:fld>
            <a:endParaRPr lang="ru-RU"/>
          </a:p>
        </p:txBody>
      </p:sp>
      <p:grpSp>
        <p:nvGrpSpPr>
          <p:cNvPr id="16" name="Группа 15"/>
          <p:cNvGrpSpPr/>
          <p:nvPr/>
        </p:nvGrpSpPr>
        <p:grpSpPr>
          <a:xfrm>
            <a:off x="601759" y="1067142"/>
            <a:ext cx="10373397" cy="4245965"/>
            <a:chOff x="449774" y="1365908"/>
            <a:chExt cx="10373397" cy="4245965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774" y="2188242"/>
              <a:ext cx="10373397" cy="3423631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98389" y="1365908"/>
              <a:ext cx="6990117" cy="2246769"/>
            </a:xfrm>
            <a:prstGeom prst="rect">
              <a:avLst/>
            </a:prstGeom>
            <a:gradFill flip="none" rotWithShape="1">
              <a:gsLst>
                <a:gs pos="21000">
                  <a:srgbClr val="990099">
                    <a:shade val="30000"/>
                    <a:satMod val="115000"/>
                  </a:srgbClr>
                </a:gs>
                <a:gs pos="48000">
                  <a:srgbClr val="990099">
                    <a:shade val="67500"/>
                    <a:satMod val="115000"/>
                    <a:alpha val="77000"/>
                  </a:srgbClr>
                </a:gs>
                <a:gs pos="100000">
                  <a:srgbClr val="990099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Региональный государственный </a:t>
              </a:r>
              <a:r>
                <a:rPr lang="ru-RU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контроль (надзор) в области регулирования тарифов на услуги </a:t>
              </a:r>
              <a:r>
                <a:rPr lang="ru-RU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теплоснабжения, водоснабжения, водоотведения </a:t>
              </a:r>
              <a:r>
                <a:rPr lang="ru-RU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 обращения твердых коммунальных отходов </a:t>
              </a:r>
              <a:endPara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340445" y="5663236"/>
            <a:ext cx="3076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1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78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2733" y="225302"/>
            <a:ext cx="10507288" cy="728685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(надзор) в области регулирования тарифов на услуги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теплоснабжения, водоснабжения, водоотведения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обращения твердых коммунальных отходов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8211" y="229284"/>
            <a:ext cx="960603" cy="1142316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40923" y="957969"/>
            <a:ext cx="1044909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4</a:t>
            </a:fld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551757" y="642915"/>
            <a:ext cx="10507288" cy="72868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 раскрытия информации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ресурсоснабжающими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40923" y="1371600"/>
            <a:ext cx="1044909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35173" y="1835855"/>
            <a:ext cx="3630745" cy="707886"/>
          </a:xfrm>
          <a:prstGeom prst="rect">
            <a:avLst/>
          </a:prstGeom>
          <a:solidFill>
            <a:srgbClr val="FFCCCC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140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Теплоснабжение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81693" y="1815577"/>
            <a:ext cx="3630745" cy="707886"/>
          </a:xfrm>
          <a:prstGeom prst="rect">
            <a:avLst/>
          </a:prstGeom>
          <a:solidFill>
            <a:srgbClr val="FFCCCC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с ТКО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08433" y="1823345"/>
            <a:ext cx="3630745" cy="707886"/>
          </a:xfrm>
          <a:prstGeom prst="rect">
            <a:avLst/>
          </a:prstGeom>
          <a:solidFill>
            <a:srgbClr val="FFCCCC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Водоснабжение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водоотведение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1924178" y="2625833"/>
            <a:ext cx="658482" cy="1480342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40923" y="4188267"/>
            <a:ext cx="363074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июля 2013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570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166827" y="4188266"/>
            <a:ext cx="363074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21 июня 2016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564</a:t>
            </a:r>
          </a:p>
        </p:txBody>
      </p:sp>
      <p:pic>
        <p:nvPicPr>
          <p:cNvPr id="3" name="Рисунок 2" descr="Using color with braces employing the TikZ calligraphy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562060" y="-448206"/>
            <a:ext cx="815323" cy="1147364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308428" y="4188267"/>
            <a:ext cx="363074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17 января 2013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88103" y="5434921"/>
            <a:ext cx="9035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соблюдать состав и сроки раскрываемой информации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5794560" y="2622067"/>
            <a:ext cx="658482" cy="1480342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9667823" y="2661568"/>
            <a:ext cx="658482" cy="1480342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50" b="15279"/>
          <a:stretch/>
        </p:blipFill>
        <p:spPr>
          <a:xfrm>
            <a:off x="435172" y="1947685"/>
            <a:ext cx="900922" cy="459205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778"/>
          <a:stretch/>
        </p:blipFill>
        <p:spPr>
          <a:xfrm>
            <a:off x="4138634" y="1921510"/>
            <a:ext cx="757072" cy="546295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33"/>
          <a:stretch/>
        </p:blipFill>
        <p:spPr>
          <a:xfrm flipH="1">
            <a:off x="4616220" y="1958025"/>
            <a:ext cx="558972" cy="473263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89" b="28222"/>
          <a:stretch/>
        </p:blipFill>
        <p:spPr>
          <a:xfrm>
            <a:off x="8105044" y="1838157"/>
            <a:ext cx="1011112" cy="595433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30" t="22349" r="33492" b="39174"/>
          <a:stretch/>
        </p:blipFill>
        <p:spPr>
          <a:xfrm>
            <a:off x="1429782" y="5274335"/>
            <a:ext cx="740835" cy="843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30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2733" y="225302"/>
            <a:ext cx="10507288" cy="728685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контроль (надзор) в области регулирования тарифов на услуги теплоснабжения, водоснабжения, водоотведения и обращения твердых коммунальных отходов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8211" y="229284"/>
            <a:ext cx="960603" cy="1142316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40923" y="957969"/>
            <a:ext cx="1044909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5</a:t>
            </a:fld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5935133" y="1270000"/>
            <a:ext cx="5123912" cy="948267"/>
          </a:xfrm>
          <a:prstGeom prst="rect">
            <a:avLst/>
          </a:prstGeom>
          <a:solidFill>
            <a:srgbClr val="FFCCCC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Календарь раскрытия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ресурсоснабжающими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организациями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2022 год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0" t="1728" r="4219" b="11852"/>
          <a:stretch/>
        </p:blipFill>
        <p:spPr>
          <a:xfrm>
            <a:off x="551758" y="957969"/>
            <a:ext cx="4291176" cy="58569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Стрелка вниз 16"/>
          <p:cNvSpPr/>
          <p:nvPr/>
        </p:nvSpPr>
        <p:spPr>
          <a:xfrm>
            <a:off x="8224913" y="2218267"/>
            <a:ext cx="544352" cy="1083733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5935134" y="3302000"/>
            <a:ext cx="5123912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 на сайте РСТ Забайкальского края: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Деятельность/Раскрытие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информации/Раскрытие информации регулируемыми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организациями/Календарь РСО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42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2733" y="225302"/>
            <a:ext cx="10507288" cy="728685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контроль (надзор) в области регулирования тарифов на услуги теплоснабжения, водоснабжения, водоотведения и обращения твердых коммунальных отходов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8211" y="229284"/>
            <a:ext cx="960603" cy="1142316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40923" y="957969"/>
            <a:ext cx="1044909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6</a:t>
            </a:fld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551757" y="642915"/>
            <a:ext cx="10507288" cy="72868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за нарушение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стандартов раскрытия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40923" y="1371600"/>
            <a:ext cx="1044909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02693" y="2030573"/>
            <a:ext cx="10325819" cy="1384995"/>
          </a:xfrm>
          <a:prstGeom prst="rect">
            <a:avLst/>
          </a:prstGeom>
          <a:solidFill>
            <a:srgbClr val="FFCCCC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Непредставление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сведений или предоставление заведомо ложных сведений о своей деятельности субъектами естественных монополий, и (или) операторами по обращению с твердыми коммунальными отходами, региональными операторами по обращению с твердыми коммунальными отходами, и (или) теплоснабжающими организациями, а также должностными лицами федерального органа исполнительной власти в области государственного регулирования тарифов, должностными лицами органов исполнительной власти субъектов Российской Федерации в области государственного регулирования цен (тарифов) либо должностными лицами органов местного самоуправления, осуществляющих регулирование цен (тарифов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1757" y="1595887"/>
            <a:ext cx="3278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19.8.1 КоАП РФ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543969" y="3662572"/>
            <a:ext cx="7884543" cy="85401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Штраф*: 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должностных лиц - от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5 000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20 000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руб.;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юридических лиц - от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100 000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500 000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руб.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43969" y="4828323"/>
            <a:ext cx="7884543" cy="85401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совершение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административного правонарушения, предусмотренного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частью 1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должностным лицом, ранее подвергнутым административному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наказанию за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аналогичное правонарушение – влечет дисквалификацию от 1 года до 3 лет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100332" y="3823108"/>
            <a:ext cx="16391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1.</a:t>
            </a:r>
            <a:endParaRPr lang="ru-RU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00331" y="4960962"/>
            <a:ext cx="16391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2.</a:t>
            </a:r>
            <a:endParaRPr lang="ru-RU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603"/>
          <a:stretch/>
        </p:blipFill>
        <p:spPr>
          <a:xfrm>
            <a:off x="10480650" y="3719181"/>
            <a:ext cx="873150" cy="710717"/>
          </a:xfrm>
          <a:prstGeom prst="rect">
            <a:avLst/>
          </a:prstGeom>
        </p:spPr>
      </p:pic>
      <p:pic>
        <p:nvPicPr>
          <p:cNvPr id="18" name="Рисунок 17" descr="Fichier:Exclamation mark 2.svg — Wikipédia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80062" y="3983366"/>
            <a:ext cx="1491114" cy="129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40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2733" y="225302"/>
            <a:ext cx="10507288" cy="728685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контроль (надзор) в области регулирования тарифов на услуги теплоснабжения, водоснабжения, водоотведения и обращения твердых коммунальных отходов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8211" y="229284"/>
            <a:ext cx="960603" cy="1142316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40923" y="957969"/>
            <a:ext cx="1044909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7</a:t>
            </a:fld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551757" y="642915"/>
            <a:ext cx="10507288" cy="72868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о принятых тарифных решениях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40923" y="1371600"/>
            <a:ext cx="1044909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670580651"/>
              </p:ext>
            </p:extLst>
          </p:nvPr>
        </p:nvGraphicFramePr>
        <p:xfrm>
          <a:off x="1589903" y="1421541"/>
          <a:ext cx="8974768" cy="1262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8" name="Группа 17"/>
          <p:cNvGrpSpPr/>
          <p:nvPr/>
        </p:nvGrpSpPr>
        <p:grpSpPr>
          <a:xfrm>
            <a:off x="524492" y="2775070"/>
            <a:ext cx="11464307" cy="2469058"/>
            <a:chOff x="524492" y="2775070"/>
            <a:chExt cx="11464307" cy="2469058"/>
          </a:xfrm>
        </p:grpSpPr>
        <p:grpSp>
          <p:nvGrpSpPr>
            <p:cNvPr id="19" name="Группа 18"/>
            <p:cNvGrpSpPr/>
            <p:nvPr/>
          </p:nvGrpSpPr>
          <p:grpSpPr>
            <a:xfrm>
              <a:off x="524492" y="4177587"/>
              <a:ext cx="7572104" cy="814647"/>
              <a:chOff x="543095" y="3357738"/>
              <a:chExt cx="8279341" cy="814647"/>
            </a:xfrm>
          </p:grpSpPr>
          <p:sp>
            <p:nvSpPr>
              <p:cNvPr id="35" name="Скругленный прямоугольник 34"/>
              <p:cNvSpPr/>
              <p:nvPr/>
            </p:nvSpPr>
            <p:spPr>
              <a:xfrm>
                <a:off x="6855088" y="3357738"/>
                <a:ext cx="1967348" cy="814647"/>
              </a:xfrm>
              <a:prstGeom prst="roundRect">
                <a:avLst/>
              </a:prstGeom>
              <a:solidFill>
                <a:srgbClr val="FF6161"/>
              </a:solidFill>
              <a:ln>
                <a:solidFill>
                  <a:srgbClr val="EA424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Дата раскрытия информации</a:t>
                </a:r>
                <a:endParaRPr lang="ru-RU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36" name="Группа 35"/>
              <p:cNvGrpSpPr/>
              <p:nvPr/>
            </p:nvGrpSpPr>
            <p:grpSpPr>
              <a:xfrm>
                <a:off x="543095" y="3414946"/>
                <a:ext cx="6202783" cy="719386"/>
                <a:chOff x="543095" y="3414946"/>
                <a:chExt cx="6202783" cy="719386"/>
              </a:xfrm>
            </p:grpSpPr>
            <p:sp>
              <p:nvSpPr>
                <p:cNvPr id="37" name="Скругленный прямоугольник 36"/>
                <p:cNvSpPr/>
                <p:nvPr/>
              </p:nvSpPr>
              <p:spPr>
                <a:xfrm>
                  <a:off x="543095" y="3414946"/>
                  <a:ext cx="1967347" cy="719386"/>
                </a:xfrm>
                <a:prstGeom prst="roundRect">
                  <a:avLst/>
                </a:prstGeom>
                <a:solidFill>
                  <a:srgbClr val="FF6161"/>
                </a:solidFill>
                <a:ln>
                  <a:solidFill>
                    <a:srgbClr val="EA424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Дата принятия приказа</a:t>
                  </a:r>
                  <a:endParaRPr lang="ru-RU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8" name="Двойная стрелка влево/вправо 37"/>
                <p:cNvSpPr/>
                <p:nvPr/>
              </p:nvSpPr>
              <p:spPr>
                <a:xfrm>
                  <a:off x="2735678" y="3450888"/>
                  <a:ext cx="4010200" cy="683444"/>
                </a:xfrm>
                <a:prstGeom prst="leftRightArrow">
                  <a:avLst/>
                </a:prstGeom>
                <a:solidFill>
                  <a:srgbClr val="C00000"/>
                </a:solidFill>
                <a:ln>
                  <a:solidFill>
                    <a:srgbClr val="EA424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Более 30 календарных дней</a:t>
                  </a:r>
                  <a:endPara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22" name="Группа 21"/>
            <p:cNvGrpSpPr/>
            <p:nvPr/>
          </p:nvGrpSpPr>
          <p:grpSpPr>
            <a:xfrm>
              <a:off x="524492" y="2940470"/>
              <a:ext cx="7572104" cy="814647"/>
              <a:chOff x="543095" y="3356652"/>
              <a:chExt cx="8279341" cy="814647"/>
            </a:xfrm>
          </p:grpSpPr>
          <p:sp>
            <p:nvSpPr>
              <p:cNvPr id="31" name="Скругленный прямоугольник 30"/>
              <p:cNvSpPr/>
              <p:nvPr/>
            </p:nvSpPr>
            <p:spPr>
              <a:xfrm>
                <a:off x="6855088" y="3356652"/>
                <a:ext cx="1967348" cy="814647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rgbClr val="22CD1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Дата раскрытия информации</a:t>
                </a:r>
                <a:endParaRPr lang="ru-RU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32" name="Группа 31"/>
              <p:cNvGrpSpPr/>
              <p:nvPr/>
            </p:nvGrpSpPr>
            <p:grpSpPr>
              <a:xfrm>
                <a:off x="543095" y="3414946"/>
                <a:ext cx="6202784" cy="719386"/>
                <a:chOff x="543095" y="3414946"/>
                <a:chExt cx="6202784" cy="719386"/>
              </a:xfrm>
            </p:grpSpPr>
            <p:sp>
              <p:nvSpPr>
                <p:cNvPr id="33" name="Скругленный прямоугольник 32"/>
                <p:cNvSpPr/>
                <p:nvPr/>
              </p:nvSpPr>
              <p:spPr>
                <a:xfrm>
                  <a:off x="543095" y="3414946"/>
                  <a:ext cx="1967347" cy="719386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rgbClr val="22CD1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Дата принятия приказа</a:t>
                  </a:r>
                  <a:endParaRPr lang="ru-RU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4" name="Двойная стрелка влево/вправо 33"/>
                <p:cNvSpPr/>
                <p:nvPr/>
              </p:nvSpPr>
              <p:spPr>
                <a:xfrm>
                  <a:off x="2735679" y="3450888"/>
                  <a:ext cx="4010200" cy="683444"/>
                </a:xfrm>
                <a:prstGeom prst="leftRightArrow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Не более 30 календарных дней</a:t>
                  </a:r>
                  <a:endPara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pic>
          <p:nvPicPr>
            <p:cNvPr id="26" name="Рисунок 25" descr="Download free photo of Check,correct,mark,choice,yes ...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53871" y="2775070"/>
              <a:ext cx="1113480" cy="1114351"/>
            </a:xfrm>
            <a:prstGeom prst="rect">
              <a:avLst/>
            </a:prstGeom>
          </p:spPr>
        </p:pic>
        <p:pic>
          <p:nvPicPr>
            <p:cNvPr id="27" name="Рисунок 26" descr="Red Close Button | PNG All"/>
            <p:cNvPicPr>
              <a:picLocks noChangeAspect="1"/>
            </p:cNvPicPr>
            <p:nvPr/>
          </p:nvPicPr>
          <p:blipFill>
            <a:blip r:embed="rId9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96915" y="4113953"/>
              <a:ext cx="982287" cy="982287"/>
            </a:xfrm>
            <a:prstGeom prst="rect">
              <a:avLst/>
            </a:prstGeom>
          </p:spPr>
        </p:pic>
        <p:grpSp>
          <p:nvGrpSpPr>
            <p:cNvPr id="28" name="Группа 27"/>
            <p:cNvGrpSpPr/>
            <p:nvPr/>
          </p:nvGrpSpPr>
          <p:grpSpPr>
            <a:xfrm>
              <a:off x="9479521" y="3889421"/>
              <a:ext cx="2509278" cy="1354707"/>
              <a:chOff x="9577957" y="4080585"/>
              <a:chExt cx="2509278" cy="1354707"/>
            </a:xfrm>
          </p:grpSpPr>
          <p:sp>
            <p:nvSpPr>
              <p:cNvPr id="29" name="Скругленный прямоугольник 28"/>
              <p:cNvSpPr/>
              <p:nvPr/>
            </p:nvSpPr>
            <p:spPr>
              <a:xfrm>
                <a:off x="9769510" y="4080585"/>
                <a:ext cx="2317725" cy="1354707"/>
              </a:xfrm>
              <a:prstGeom prst="roundRect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Наложение административного штрафа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!</a:t>
                </a:r>
              </a:p>
              <a:p>
                <a:pPr algn="ctr"/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в 2022 году – предостережение!!!)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Стрелка вправо 29"/>
              <p:cNvSpPr/>
              <p:nvPr/>
            </p:nvSpPr>
            <p:spPr>
              <a:xfrm>
                <a:off x="9577957" y="4531307"/>
                <a:ext cx="196453" cy="536341"/>
              </a:xfrm>
              <a:prstGeom prst="rightArrow">
                <a:avLst/>
              </a:prstGeom>
              <a:solidFill>
                <a:srgbClr val="C0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39" name="Рисунок 38" descr="Fichier:Exclamation mark 2.svg — Wikipédia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8789" y="5244128"/>
            <a:ext cx="1491114" cy="1294784"/>
          </a:xfrm>
          <a:prstGeom prst="rect">
            <a:avLst/>
          </a:prstGeom>
        </p:spPr>
      </p:pic>
      <p:sp>
        <p:nvSpPr>
          <p:cNvPr id="40" name="Прямоугольник 39"/>
          <p:cNvSpPr/>
          <p:nvPr/>
        </p:nvSpPr>
        <p:spPr>
          <a:xfrm>
            <a:off x="1325104" y="5470826"/>
            <a:ext cx="101034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Крайний срок раскрытия информации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принятым тарифным решениям необходимо высчитывать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4472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2733" y="225302"/>
            <a:ext cx="10507288" cy="728685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контроль (надзор) в области регулирования тарифов на услуги теплоснабжения, водоснабжения, водоотведения и обращения твердых коммунальных отходов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8211" y="229284"/>
            <a:ext cx="960603" cy="1142316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40923" y="957969"/>
            <a:ext cx="1044909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8</a:t>
            </a:fld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551757" y="642915"/>
            <a:ext cx="10507288" cy="72868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о принятых тарифных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(ст. </a:t>
            </a:r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19.8.1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КоАП РФ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40923" y="1371600"/>
            <a:ext cx="1044909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308139375"/>
              </p:ext>
            </p:extLst>
          </p:nvPr>
        </p:nvGraphicFramePr>
        <p:xfrm>
          <a:off x="7406256" y="2410443"/>
          <a:ext cx="4325668" cy="37143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5" name="Прямоугольник 44"/>
          <p:cNvSpPr/>
          <p:nvPr/>
        </p:nvSpPr>
        <p:spPr>
          <a:xfrm>
            <a:off x="1719880" y="1594184"/>
            <a:ext cx="4531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600" dirty="0"/>
              <a:t>Результаты мониторинга </a:t>
            </a:r>
            <a:r>
              <a:rPr lang="ru-RU" sz="1600" dirty="0" smtClean="0"/>
              <a:t>раскрытия информации </a:t>
            </a:r>
          </a:p>
          <a:p>
            <a:pPr algn="ctr">
              <a:defRPr sz="1400" b="0" i="0" u="none" strike="noStrike" kern="1200" spc="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600" dirty="0" smtClean="0"/>
              <a:t>о принятых тарифных решениях за </a:t>
            </a:r>
            <a:r>
              <a:rPr lang="ru-RU" sz="1600" dirty="0" smtClean="0"/>
              <a:t>2021-2022 </a:t>
            </a:r>
            <a:r>
              <a:rPr lang="ru-RU" sz="1600" dirty="0" smtClean="0"/>
              <a:t>год</a:t>
            </a:r>
            <a:endParaRPr lang="ru-RU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7425790" y="1622116"/>
            <a:ext cx="4288882" cy="584775"/>
          </a:xfrm>
          <a:prstGeom prst="rect">
            <a:avLst/>
          </a:prstGeom>
          <a:solidFill>
            <a:srgbClr val="FFCCCC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600" dirty="0"/>
              <a:t>Рекомендации </a:t>
            </a:r>
            <a:endParaRPr lang="ru-RU" sz="1600" dirty="0" smtClean="0"/>
          </a:p>
          <a:p>
            <a:pPr algn="ctr">
              <a:defRPr sz="1400" b="0" i="0" u="none" strike="noStrike" kern="1200" spc="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600" dirty="0" smtClean="0"/>
              <a:t>по </a:t>
            </a:r>
            <a:r>
              <a:rPr lang="ru-RU" sz="1600" dirty="0"/>
              <a:t>недопущению нарушений: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0718" y="2882554"/>
            <a:ext cx="470589" cy="47058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778" y="5182052"/>
            <a:ext cx="584529" cy="58452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369" y="4010098"/>
            <a:ext cx="891345" cy="514999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82975" y="1972211"/>
            <a:ext cx="1147156" cy="4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Диаграмма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0215362"/>
              </p:ext>
            </p:extLst>
          </p:nvPr>
        </p:nvGraphicFramePr>
        <p:xfrm>
          <a:off x="330200" y="2506133"/>
          <a:ext cx="6781800" cy="386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cxnSp>
        <p:nvCxnSpPr>
          <p:cNvPr id="24" name="Прямая соединительная линия 23"/>
          <p:cNvCxnSpPr/>
          <p:nvPr/>
        </p:nvCxnSpPr>
        <p:spPr>
          <a:xfrm flipV="1">
            <a:off x="4224867" y="4163986"/>
            <a:ext cx="359833" cy="61121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584699" y="4163986"/>
            <a:ext cx="973667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4584700" y="4720565"/>
            <a:ext cx="340168" cy="57956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924868" y="4720565"/>
            <a:ext cx="973667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487333" y="3856209"/>
            <a:ext cx="15578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1 345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79432" y="4412787"/>
            <a:ext cx="15578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132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58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2733" y="225302"/>
            <a:ext cx="10507288" cy="728685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контроль (надзор) в области регулирования тарифов на услуги теплоснабжения, водоснабжения, водоотведения и обращения твердых коммунальных отходов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8211" y="229284"/>
            <a:ext cx="960603" cy="1142316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40923" y="957969"/>
            <a:ext cx="1044909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B71E-1F03-4BBF-A555-CB3E676EBD08}" type="slidenum">
              <a:rPr lang="ru-RU" smtClean="0"/>
              <a:t>9</a:t>
            </a:fld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551757" y="642915"/>
            <a:ext cx="10507288" cy="72868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Обоснованность установления, изменения и применения цен (тарифов)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40923" y="1371600"/>
            <a:ext cx="1044909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736600" y="3534749"/>
            <a:ext cx="292946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Приказ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РСТ Забайкальского края </a:t>
            </a:r>
            <a:b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 29 октября 2020 года № 247</a:t>
            </a:r>
            <a:endParaRPr lang="ru-RU" sz="1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28135" y="4087924"/>
            <a:ext cx="2929466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Размещен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сайте Прокуратуры Забайкальского края </a:t>
            </a:r>
            <a:endParaRPr lang="ru-RU" sz="1200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4197390003"/>
              </p:ext>
            </p:extLst>
          </p:nvPr>
        </p:nvGraphicFramePr>
        <p:xfrm>
          <a:off x="135468" y="1552464"/>
          <a:ext cx="11108266" cy="10468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8" name="Рисунок 37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11"/>
          <a:stretch/>
        </p:blipFill>
        <p:spPr>
          <a:xfrm>
            <a:off x="2785463" y="1303867"/>
            <a:ext cx="643942" cy="529250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728135" y="2799598"/>
            <a:ext cx="2929466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проведения плановых проверок юридических лиц и 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предпринимателей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846931" y="4549589"/>
            <a:ext cx="6185" cy="165207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Группа 54"/>
          <p:cNvGrpSpPr/>
          <p:nvPr/>
        </p:nvGrpSpPr>
        <p:grpSpPr>
          <a:xfrm>
            <a:off x="846932" y="4777072"/>
            <a:ext cx="3453476" cy="1567773"/>
            <a:chOff x="1321722" y="3664997"/>
            <a:chExt cx="4106489" cy="2175120"/>
          </a:xfrm>
        </p:grpSpPr>
        <p:sp>
          <p:nvSpPr>
            <p:cNvPr id="56" name="TextBox 55"/>
            <p:cNvSpPr txBox="1"/>
            <p:nvPr/>
          </p:nvSpPr>
          <p:spPr>
            <a:xfrm>
              <a:off x="1548593" y="3664997"/>
              <a:ext cx="3879618" cy="3843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АО «</a:t>
              </a:r>
              <a:r>
                <a:rPr lang="ru-RU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ЗабТЭК</a:t>
              </a:r>
              <a:r>
                <a:rPr lang="ru-RU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lang="ru-RU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548593" y="4289426"/>
              <a:ext cx="3879618" cy="3843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ОАО «РЖД» (</a:t>
              </a:r>
              <a:r>
                <a:rPr lang="ru-RU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ЗабДТВ</a:t>
              </a:r>
              <a:r>
                <a:rPr lang="ru-RU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ru-RU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548591" y="4852644"/>
              <a:ext cx="3879619" cy="3843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АО «</a:t>
              </a:r>
              <a:r>
                <a:rPr lang="ru-RU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Интер</a:t>
              </a:r>
              <a:r>
                <a:rPr lang="ru-RU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РАО – </a:t>
              </a:r>
              <a:r>
                <a:rPr lang="ru-RU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Электрогенерация</a:t>
              </a:r>
              <a:r>
                <a:rPr lang="ru-RU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lang="ru-RU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548591" y="5455810"/>
              <a:ext cx="3879619" cy="3843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АО «</a:t>
              </a:r>
              <a:r>
                <a:rPr lang="ru-RU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Тепловодоканал</a:t>
              </a:r>
              <a:r>
                <a:rPr lang="ru-RU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lang="ru-RU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0" name="Прямая со стрелкой 59"/>
            <p:cNvCxnSpPr>
              <a:endCxn id="56" idx="1"/>
            </p:cNvCxnSpPr>
            <p:nvPr/>
          </p:nvCxnSpPr>
          <p:spPr>
            <a:xfrm>
              <a:off x="1321724" y="3848670"/>
              <a:ext cx="226869" cy="8483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 стрелкой 60"/>
            <p:cNvCxnSpPr/>
            <p:nvPr/>
          </p:nvCxnSpPr>
          <p:spPr>
            <a:xfrm>
              <a:off x="1336430" y="4477217"/>
              <a:ext cx="226869" cy="995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 стрелкой 61"/>
            <p:cNvCxnSpPr/>
            <p:nvPr/>
          </p:nvCxnSpPr>
          <p:spPr>
            <a:xfrm>
              <a:off x="1336430" y="5034928"/>
              <a:ext cx="226869" cy="995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 стрелкой 62"/>
            <p:cNvCxnSpPr/>
            <p:nvPr/>
          </p:nvCxnSpPr>
          <p:spPr>
            <a:xfrm>
              <a:off x="1321722" y="5640475"/>
              <a:ext cx="226869" cy="995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TextBox 67"/>
          <p:cNvSpPr txBox="1"/>
          <p:nvPr/>
        </p:nvSpPr>
        <p:spPr>
          <a:xfrm>
            <a:off x="4600257" y="4684740"/>
            <a:ext cx="6289764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Выявлено отсутствие ведения раздельного учета. Выдано предписание об устранении выявленных нарушений. Нарушение устранено.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600257" y="5171434"/>
            <a:ext cx="6289764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предоставлена не в полном объеме.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Возбуждено дело по ст. 19.7 КоАП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 и направлено для рассмотрения мировому судье.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600257" y="5655950"/>
            <a:ext cx="6289764" cy="38472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не выявлены</a:t>
            </a:r>
          </a:p>
          <a:p>
            <a:endParaRPr lang="ru-RU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598478" y="6070228"/>
            <a:ext cx="6291543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несоответствие оборудования. Должностное лицо привлечено к ответственности по ч.2 ст. 19.7.1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КоАП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РФ. Наложен штраф 5 000 руб.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2" name="Прямая со стрелкой 71"/>
          <p:cNvCxnSpPr>
            <a:stCxn id="56" idx="3"/>
            <a:endCxn id="68" idx="1"/>
          </p:cNvCxnSpPr>
          <p:nvPr/>
        </p:nvCxnSpPr>
        <p:spPr>
          <a:xfrm>
            <a:off x="4300408" y="4915572"/>
            <a:ext cx="299849" cy="1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4298630" y="5355333"/>
            <a:ext cx="299849" cy="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4300408" y="5764485"/>
            <a:ext cx="299849" cy="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>
            <a:off x="4298629" y="6208728"/>
            <a:ext cx="299849" cy="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Стрелка вправо 75"/>
          <p:cNvSpPr/>
          <p:nvPr/>
        </p:nvSpPr>
        <p:spPr>
          <a:xfrm rot="5400000">
            <a:off x="2217266" y="2598190"/>
            <a:ext cx="175241" cy="227580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Стрелка вправо 76"/>
          <p:cNvSpPr/>
          <p:nvPr/>
        </p:nvSpPr>
        <p:spPr>
          <a:xfrm rot="5400000">
            <a:off x="5603991" y="2598191"/>
            <a:ext cx="175241" cy="227580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Стрелка вправо 77"/>
          <p:cNvSpPr/>
          <p:nvPr/>
        </p:nvSpPr>
        <p:spPr>
          <a:xfrm rot="5400000">
            <a:off x="8203257" y="2598192"/>
            <a:ext cx="175241" cy="227580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TextBox 78"/>
          <p:cNvSpPr txBox="1"/>
          <p:nvPr/>
        </p:nvSpPr>
        <p:spPr>
          <a:xfrm>
            <a:off x="4200739" y="2805201"/>
            <a:ext cx="2929466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Правительства РФ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марта 2022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336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мораторий (запрет) на проведение плановых проверок и ограничения на внеплановые проверки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761999" y="2799597"/>
            <a:ext cx="2929466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проведения плановых проверок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разработки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35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4661</TotalTime>
  <Words>1665</Words>
  <Application>Microsoft Office PowerPoint</Application>
  <PresentationFormat>Произвольный</PresentationFormat>
  <Paragraphs>211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    Структура публичных обсуждений</vt:lpstr>
      <vt:lpstr>Презентация PowerPoint</vt:lpstr>
      <vt:lpstr>Государственный контроль (надзор) в области регулирования тарифов на услуги теплоснабжения, водоснабжения, водоотведения и обращения твердых коммунальных отходов </vt:lpstr>
      <vt:lpstr>Государственный контроль (надзор) в области регулирования тарифов на услуги теплоснабжения, водоснабжения, водоотведения и обращения твердых коммунальных отходов </vt:lpstr>
      <vt:lpstr>Государственный контроль (надзор) в области регулирования тарифов на услуги теплоснабжения, водоснабжения, водоотведения и обращения твердых коммунальных отходов </vt:lpstr>
      <vt:lpstr>Государственный контроль (надзор) в области регулирования тарифов на услуги теплоснабжения, водоснабжения, водоотведения и обращения твердых коммунальных отходов </vt:lpstr>
      <vt:lpstr>Государственный контроль (надзор) в области регулирования тарифов на услуги теплоснабжения, водоснабжения, водоотведения и обращения твердых коммунальных отходов </vt:lpstr>
      <vt:lpstr>Государственный контроль (надзор) в области регулирования тарифов на услуги теплоснабжения, водоснабжения, водоотведения и обращения твердых коммунальных отходов </vt:lpstr>
      <vt:lpstr>Государственный контроль (надзор) в области регулирования тарифов на услуги теплоснабжения, водоснабжения, водоотведения и обращения твердых коммунальных отходов </vt:lpstr>
      <vt:lpstr>Презентация PowerPoint</vt:lpstr>
      <vt:lpstr>Государственный контроль (надзор) в области регулирования тарифов в сфере электроэнергетики</vt:lpstr>
      <vt:lpstr>Государственный контроль (надзор) в области регулирования тарифов в сфере электроэнергетики</vt:lpstr>
      <vt:lpstr>Государственный контроль (надзор) в области регулирования тарифов в сфере электроэнергетики в 2021 году</vt:lpstr>
      <vt:lpstr>Государственный контроль (надзор) в области регулирования тарифов в сфере электроэнергетики</vt:lpstr>
      <vt:lpstr>Государственный контроль (надзор) в области регулирования тарифов в сфере электроэнергетики</vt:lpstr>
      <vt:lpstr>Государственный контроль (надзор) в области регулирования тарифов в сфере электроэнергетики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Региональная служба по тарифам и ценообразованию Забайкальского края</dc:title>
  <dc:creator>Юлия И. Казанова</dc:creator>
  <cp:lastModifiedBy>gryaznova</cp:lastModifiedBy>
  <cp:revision>248</cp:revision>
  <cp:lastPrinted>2022-06-23T10:45:12Z</cp:lastPrinted>
  <dcterms:created xsi:type="dcterms:W3CDTF">2020-10-19T07:58:42Z</dcterms:created>
  <dcterms:modified xsi:type="dcterms:W3CDTF">2022-06-24T00:41:06Z</dcterms:modified>
</cp:coreProperties>
</file>