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57" r:id="rId4"/>
    <p:sldId id="272" r:id="rId5"/>
    <p:sldId id="274" r:id="rId6"/>
    <p:sldId id="269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0732835514312"/>
          <c:y val="0.14018458999427441"/>
          <c:w val="0.87710880760084109"/>
          <c:h val="0.61550637684198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30</a:t>
                    </a:r>
                    <a:r>
                      <a: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327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88-4F08-8DF2-15DB9582377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32</a:t>
                    </a:r>
                    <a:r>
                      <a:rPr lang="en-US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408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88-4F08-8DF2-15DB958237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8-4F08-8DF2-15DB95823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года</c:v>
                </c:pt>
                <c:pt idx="1">
                  <c:v>2022 года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30327</c:v>
                </c:pt>
                <c:pt idx="1">
                  <c:v>32408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8-4F08-8DF2-15DB958237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года</c:v>
                </c:pt>
                <c:pt idx="1">
                  <c:v>2022 года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24962</c:v>
                </c:pt>
                <c:pt idx="1">
                  <c:v>11386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88-4F08-8DF2-15DB95823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73048302427832"/>
          <c:y val="0.88692694506840919"/>
          <c:w val="0.59807272376462306"/>
          <c:h val="6.067587774044766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10978</c:v>
                </c:pt>
                <c:pt idx="1">
                  <c:v>16200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 baseline="0" dirty="0"/>
                      <a:t> 075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8D8-4182-8901-ECC8E5417A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10784</c:v>
                </c:pt>
                <c:pt idx="1">
                  <c:v>5075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509162825229"/>
          <c:y val="0.17666875900435369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308</c:v>
                </c:pt>
                <c:pt idx="1">
                  <c:v>334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8128139006117931E-17"/>
                  <c:y val="-8.94869367745345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A4-4A49-B2DE-6314567F7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229</c:v>
                </c:pt>
                <c:pt idx="1">
                  <c:v>241</c:v>
                </c:pt>
                <c:pt idx="2">
                  <c:v>490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7629703577"/>
          <c:y val="0.85891975047077596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ru-RU" sz="1200" b="0"/>
              <a:t>Административные штрафы (млн. руб.)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наложено штрафов</c:v>
                </c:pt>
                <c:pt idx="1">
                  <c:v>взыскано штрафов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7.1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наложено штрафов</c:v>
                </c:pt>
                <c:pt idx="1">
                  <c:v>взыскано штрафов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3.01</c:v>
                </c:pt>
                <c:pt idx="1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881840657257723"/>
          <c:y val="0.20927997551153463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2404</c:v>
                </c:pt>
                <c:pt idx="1">
                  <c:v>300.3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1840</c:v>
                </c:pt>
                <c:pt idx="1">
                  <c:v>336.3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583424"/>
        <c:axId val="4584960"/>
      </c:barChart>
      <c:catAx>
        <c:axId val="45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584960"/>
        <c:crosses val="autoZero"/>
        <c:auto val="1"/>
        <c:lblAlgn val="ctr"/>
        <c:lblOffset val="100"/>
        <c:noMultiLvlLbl val="0"/>
      </c:catAx>
      <c:valAx>
        <c:axId val="45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13188011883432"/>
          <c:y val="0.91407470572099847"/>
          <c:w val="0.39792263724868054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1232850418203"/>
          <c:y val="0.26830854476523769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2257953108164E-2"/>
                  <c:y val="-1.35717410323709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квартал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1145</c:v>
                </c:pt>
                <c:pt idx="1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07137070207461E-2"/>
                      <c:h val="8.5648148148148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квартал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1262</c:v>
                </c:pt>
                <c:pt idx="1">
                  <c:v>623.70000000000005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770816"/>
        <c:axId val="5464832"/>
      </c:barChart>
      <c:catAx>
        <c:axId val="47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64832"/>
        <c:crosses val="autoZero"/>
        <c:auto val="1"/>
        <c:lblAlgn val="ctr"/>
        <c:lblOffset val="100"/>
        <c:noMultiLvlLbl val="0"/>
      </c:catAx>
      <c:valAx>
        <c:axId val="546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доходам </a:t>
            </a:r>
            <a:r>
              <a:rPr lang="ru-RU" sz="12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33669875814528"/>
          <c:y val="0.16739516441084037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1.42</c:v>
                </c:pt>
                <c:pt idx="1">
                  <c:v>6.18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5,100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17.7</c:v>
                </c:pt>
                <c:pt idx="1">
                  <c:v>5.85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103870848"/>
        <c:axId val="103872384"/>
      </c:barChart>
      <c:catAx>
        <c:axId val="1038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872384"/>
        <c:crosses val="autoZero"/>
        <c:auto val="1"/>
        <c:lblAlgn val="ctr"/>
        <c:lblOffset val="100"/>
        <c:noMultiLvlLbl val="0"/>
      </c:catAx>
      <c:valAx>
        <c:axId val="1038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(млн. руб.)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33669875814528"/>
          <c:y val="0.16739516441084037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2021</c:v>
                </c:pt>
                <c:pt idx="1">
                  <c:v>I полугодие  2022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полугодие 2021</c:v>
                </c:pt>
                <c:pt idx="1">
                  <c:v>I полугодие  2022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3.6</c:v>
                </c:pt>
                <c:pt idx="1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103870848"/>
        <c:axId val="103872384"/>
      </c:barChart>
      <c:catAx>
        <c:axId val="1038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872384"/>
        <c:crosses val="autoZero"/>
        <c:auto val="1"/>
        <c:lblAlgn val="ctr"/>
        <c:lblOffset val="100"/>
        <c:noMultiLvlLbl val="0"/>
      </c:catAx>
      <c:valAx>
        <c:axId val="1038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0.33332</cdr:x>
      <cdr:y>0.15264</cdr:y>
    </cdr:from>
    <cdr:to>
      <cdr:x>0.39832</cdr:x>
      <cdr:y>0.23278</cdr:y>
    </cdr:to>
    <cdr:pic>
      <cdr:nvPicPr>
        <cdr:cNvPr id="22" name="Рисунок 2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1726799" flipH="1">
          <a:off x="1770348" y="487590"/>
          <a:ext cx="345234" cy="2560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0.30731</cdr:x>
      <cdr:y>0.05845</cdr:y>
    </cdr:from>
    <cdr:to>
      <cdr:x>0.69269</cdr:x>
      <cdr:y>0.12738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742977" y="181018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поступлений</a:t>
          </a:r>
        </a:p>
      </cdr:txBody>
    </cdr:sp>
  </cdr:relSizeAnchor>
  <cdr:relSizeAnchor xmlns:cdr="http://schemas.openxmlformats.org/drawingml/2006/chartDrawing">
    <cdr:from>
      <cdr:x>0.86124</cdr:x>
      <cdr:y>0.19812</cdr:y>
    </cdr:from>
    <cdr:to>
      <cdr:x>0.94737</cdr:x>
      <cdr:y>0.27673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4298" y="632892"/>
          <a:ext cx="457473" cy="251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0.83566</cdr:x>
      <cdr:y>0.65666</cdr:y>
    </cdr:from>
    <cdr:to>
      <cdr:x>0.93896</cdr:x>
      <cdr:y>0.74995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38423" y="2097643"/>
          <a:ext cx="548657" cy="298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5 075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0.77516</cdr:x>
      <cdr:y>0.55536</cdr:y>
    </cdr:from>
    <cdr:to>
      <cdr:x>0.84089</cdr:x>
      <cdr:y>0.67747</cdr:y>
    </cdr:to>
    <cdr:sp macro="" textlink="">
      <cdr:nvSpPr>
        <cdr:cNvPr id="27" name="Прямоугольник 26">
          <a:extLst xmlns:a="http://schemas.openxmlformats.org/drawingml/2006/main">
            <a:ext uri="{FF2B5EF4-FFF2-40B4-BE49-F238E27FC236}">
              <a16:creationId xmlns:a16="http://schemas.microsoft.com/office/drawing/2014/main" id="{3CB9D99F-CB59-409B-9329-9E4434CDAF4C}"/>
            </a:ext>
          </a:extLst>
        </cdr:cNvPr>
        <cdr:cNvSpPr/>
      </cdr:nvSpPr>
      <cdr:spPr>
        <a:xfrm xmlns:a="http://schemas.openxmlformats.org/drawingml/2006/main">
          <a:off x="4117098" y="1774064"/>
          <a:ext cx="349134" cy="390080"/>
        </a:xfrm>
        <a:prstGeom xmlns:a="http://schemas.openxmlformats.org/drawingml/2006/main" prst="rect">
          <a:avLst/>
        </a:prstGeom>
        <a:pattFill xmlns:a="http://schemas.openxmlformats.org/drawingml/2006/main" prst="wdDnDiag">
          <a:fgClr>
            <a:schemeClr val="tx1"/>
          </a:fgClr>
          <a:bgClr>
            <a:schemeClr val="bg1"/>
          </a:bgClr>
        </a:patt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0.30649</cdr:x>
      <cdr:y>0.12287</cdr:y>
    </cdr:from>
    <cdr:to>
      <cdr:x>0.41038</cdr:x>
      <cdr:y>0.19628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647691" y="352305"/>
          <a:ext cx="558518" cy="210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2 %</a:t>
          </a:r>
        </a:p>
      </cdr:txBody>
    </cdr:sp>
  </cdr:relSizeAnchor>
  <cdr:relSizeAnchor xmlns:cdr="http://schemas.openxmlformats.org/drawingml/2006/chartDrawing">
    <cdr:from>
      <cdr:x>0.82404</cdr:x>
      <cdr:y>0.09939</cdr:y>
    </cdr:from>
    <cdr:to>
      <cdr:x>0.9513</cdr:x>
      <cdr:y>0.19385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30062" y="284994"/>
          <a:ext cx="684156" cy="2708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1 полугодие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  <cdr:relSizeAnchor xmlns:cdr="http://schemas.openxmlformats.org/drawingml/2006/chartDrawing">
    <cdr:from>
      <cdr:x>0.44025</cdr:x>
      <cdr:y>0.36279</cdr:y>
    </cdr:from>
    <cdr:to>
      <cdr:x>0.50076</cdr:x>
      <cdr:y>0.43629</cdr:y>
    </cdr:to>
    <cdr:pic>
      <cdr:nvPicPr>
        <cdr:cNvPr id="22" name="Рисунок 2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219437" flipH="1">
          <a:off x="2623991" y="1262868"/>
          <a:ext cx="360628" cy="25583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0.48278</cdr:x>
      <cdr:y>0.36839</cdr:y>
    </cdr:from>
    <cdr:to>
      <cdr:x>0.59296</cdr:x>
      <cdr:y>0.43883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2877473" y="1282337"/>
          <a:ext cx="656706" cy="2452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28 %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0.32307</cdr:x>
      <cdr:y>0.1445</cdr:y>
    </cdr:from>
    <cdr:to>
      <cdr:x>0.42696</cdr:x>
      <cdr:y>0.22474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61168" y="389967"/>
          <a:ext cx="598497" cy="2165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57 %</a:t>
          </a:r>
        </a:p>
      </cdr:txBody>
    </cdr:sp>
  </cdr:relSizeAnchor>
  <cdr:relSizeAnchor xmlns:cdr="http://schemas.openxmlformats.org/drawingml/2006/chartDrawing">
    <cdr:from>
      <cdr:x>0.61986</cdr:x>
      <cdr:y>0.19977</cdr:y>
    </cdr:from>
    <cdr:to>
      <cdr:x>0.72485</cdr:x>
      <cdr:y>0.29423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570943" y="539137"/>
          <a:ext cx="604834" cy="2549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41,6 %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0.71834</cdr:x>
      <cdr:y>0.42489</cdr:y>
    </cdr:from>
    <cdr:to>
      <cdr:x>0.79061</cdr:x>
      <cdr:y>0.4972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8203" y="1282572"/>
          <a:ext cx="384137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0.3182</cdr:x>
      <cdr:y>0.20116</cdr:y>
    </cdr:from>
    <cdr:to>
      <cdr:x>0.41774</cdr:x>
      <cdr:y>0.28814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1894895" flipH="1">
          <a:off x="1691322" y="607210"/>
          <a:ext cx="529065" cy="2625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0.3739</cdr:x>
      <cdr:y>0.14559</cdr:y>
    </cdr:from>
    <cdr:to>
      <cdr:x>0.47327</cdr:x>
      <cdr:y>0.2179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987399" y="439468"/>
          <a:ext cx="528181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23,5 %</a:t>
          </a:r>
        </a:p>
      </cdr:txBody>
    </cdr:sp>
  </cdr:relSizeAnchor>
  <cdr:relSizeAnchor xmlns:cdr="http://schemas.openxmlformats.org/drawingml/2006/chartDrawing">
    <cdr:from>
      <cdr:x>0.68716</cdr:x>
      <cdr:y>0.50899</cdr:y>
    </cdr:from>
    <cdr:to>
      <cdr:x>0.77002</cdr:x>
      <cdr:y>0.55627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652460" y="1536426"/>
          <a:ext cx="440425" cy="14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Times New Roman" panose="02020603050405020304" pitchFamily="18" charset="0"/>
              <a:cs typeface="Times New Roman" pitchFamily="18" charset="0"/>
            </a:rPr>
            <a:t>12 </a:t>
          </a:r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0.00234</cdr:x>
      <cdr:y>0.02299</cdr:y>
    </cdr:from>
    <cdr:to>
      <cdr:x>1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43" y="63066"/>
          <a:ext cx="5696563" cy="51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0.74035</cdr:x>
      <cdr:y>0.39544</cdr:y>
    </cdr:from>
    <cdr:to>
      <cdr:x>0.77604</cdr:x>
      <cdr:y>0.4944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652641" flipH="1">
          <a:off x="4193461" y="1118622"/>
          <a:ext cx="271467" cy="2037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0.71242</cdr:x>
      <cdr:y>0.30951</cdr:y>
    </cdr:from>
    <cdr:to>
      <cdr:x>0.76884</cdr:x>
      <cdr:y>0.43068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67878" y="849054"/>
          <a:ext cx="322153" cy="332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22%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0.31504</cdr:x>
      <cdr:y>0.19051</cdr:y>
    </cdr:from>
    <cdr:to>
      <cdr:x>0.37213</cdr:x>
      <cdr:y>0.26193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573848" flipH="1">
          <a:off x="1798823" y="522612"/>
          <a:ext cx="325978" cy="19592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0.30325</cdr:x>
      <cdr:y>0.12472</cdr:y>
    </cdr:from>
    <cdr:to>
      <cdr:x>0.36513</cdr:x>
      <cdr:y>0.24972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731550" y="342119"/>
          <a:ext cx="353329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10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0.28447</cdr:x>
      <cdr:y>0.34868</cdr:y>
    </cdr:from>
    <cdr:to>
      <cdr:x>0.33118</cdr:x>
      <cdr:y>0.4838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6731536" flipH="1">
          <a:off x="1555427" y="1416928"/>
          <a:ext cx="504500" cy="27426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0.73171</cdr:x>
      <cdr:y>0.48574</cdr:y>
    </cdr:from>
    <cdr:to>
      <cdr:x>0.81825</cdr:x>
      <cdr:y>0.54956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1203603" flipH="1">
          <a:off x="4296923" y="1813536"/>
          <a:ext cx="508199" cy="2382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0.23494</cdr:x>
      <cdr:y>0.26999</cdr:y>
    </cdr:from>
    <cdr:to>
      <cdr:x>0.34195</cdr:x>
      <cdr:y>0.34355</cdr:y>
    </cdr:to>
    <cdr:sp macro="" textlink="">
      <cdr:nvSpPr>
        <cdr:cNvPr id="4" name="TextBox 1"/>
        <cdr:cNvSpPr txBox="1"/>
      </cdr:nvSpPr>
      <cdr:spPr>
        <a:xfrm xmlns:a="http://schemas.openxmlformats.org/drawingml/2006/main" rot="21341237">
          <a:off x="1379662" y="1008010"/>
          <a:ext cx="628407" cy="274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1250%</a:t>
          </a:r>
        </a:p>
      </cdr:txBody>
    </cdr:sp>
  </cdr:relSizeAnchor>
  <cdr:relSizeAnchor xmlns:cdr="http://schemas.openxmlformats.org/drawingml/2006/chartDrawing">
    <cdr:from>
      <cdr:x>0.75993</cdr:x>
      <cdr:y>0.41626</cdr:y>
    </cdr:from>
    <cdr:to>
      <cdr:x>0.86694</cdr:x>
      <cdr:y>0.48983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62610" y="1554154"/>
          <a:ext cx="628407" cy="274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82%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0.2859</cdr:x>
      <cdr:y>0.48027</cdr:y>
    </cdr:from>
    <cdr:to>
      <cdr:x>0.3326</cdr:x>
      <cdr:y>0.61539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545914" flipH="1">
          <a:off x="1563783" y="1908226"/>
          <a:ext cx="504500" cy="27426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0.71927</cdr:x>
      <cdr:y>0.26452</cdr:y>
    </cdr:from>
    <cdr:to>
      <cdr:x>0.75985</cdr:x>
      <cdr:y>0.40064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25945" flipH="1">
          <a:off x="4088905" y="1122554"/>
          <a:ext cx="508213" cy="2383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0.67131</cdr:x>
      <cdr:y>0.23046</cdr:y>
    </cdr:from>
    <cdr:to>
      <cdr:x>0.77832</cdr:x>
      <cdr:y>0.30403</cdr:y>
    </cdr:to>
    <cdr:sp macro="" textlink="">
      <cdr:nvSpPr>
        <cdr:cNvPr id="5" name="TextBox 1"/>
        <cdr:cNvSpPr txBox="1"/>
      </cdr:nvSpPr>
      <cdr:spPr>
        <a:xfrm xmlns:a="http://schemas.openxmlformats.org/drawingml/2006/main" rot="20131523">
          <a:off x="3942217" y="860422"/>
          <a:ext cx="628407" cy="274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170%</a:t>
          </a:r>
        </a:p>
      </cdr:txBody>
    </cdr:sp>
  </cdr:relSizeAnchor>
  <cdr:relSizeAnchor xmlns:cdr="http://schemas.openxmlformats.org/drawingml/2006/chartDrawing">
    <cdr:from>
      <cdr:x>0.25954</cdr:x>
      <cdr:y>0.40802</cdr:y>
    </cdr:from>
    <cdr:to>
      <cdr:x>0.36655</cdr:x>
      <cdr:y>0.48159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E422BA9-64C5-486D-B4E4-2DBE7F8EDC8D}"/>
            </a:ext>
          </a:extLst>
        </cdr:cNvPr>
        <cdr:cNvSpPr txBox="1"/>
      </cdr:nvSpPr>
      <cdr:spPr>
        <a:xfrm xmlns:a="http://schemas.openxmlformats.org/drawingml/2006/main" rot="20131523">
          <a:off x="1524137" y="1523361"/>
          <a:ext cx="628407" cy="274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507%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2 квартал 2022 года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 июля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91006913"/>
              </p:ext>
            </p:extLst>
          </p:nvPr>
        </p:nvGraphicFramePr>
        <p:xfrm>
          <a:off x="6099244" y="1127695"/>
          <a:ext cx="5311301" cy="319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0486122"/>
              </p:ext>
            </p:extLst>
          </p:nvPr>
        </p:nvGraphicFramePr>
        <p:xfrm>
          <a:off x="688317" y="1266873"/>
          <a:ext cx="5376049" cy="28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27792" flipH="1">
            <a:off x="2172136" y="1838501"/>
            <a:ext cx="378975" cy="2249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09662" flipH="1">
            <a:off x="4830684" y="1657700"/>
            <a:ext cx="371959" cy="2057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416485"/>
            <a:ext cx="10163168" cy="192116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11 386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2 611 млн. руб. (746 лицензий по 3 500 руб.), где 746 -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2 275 000 руб. (35 лицензий по 65 000 руб.); 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и продление на 2 года – 1 170 000 руб. (18 лицензий по 65 000 руб.); на 3 года – 1 950 000 руб. (15 лицензий по 65 000 руб.), на 5 лет – 3 380 000 руб. (13 лицензий по 65 000), количество решений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6951" y="1645836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216342" y="3291840"/>
            <a:ext cx="3491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8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20708798"/>
              </p:ext>
            </p:extLst>
          </p:nvPr>
        </p:nvGraphicFramePr>
        <p:xfrm>
          <a:off x="315883" y="727363"/>
          <a:ext cx="5960225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75833908"/>
              </p:ext>
            </p:extLst>
          </p:nvPr>
        </p:nvGraphicFramePr>
        <p:xfrm>
          <a:off x="515236" y="3886817"/>
          <a:ext cx="5760871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829671560"/>
              </p:ext>
            </p:extLst>
          </p:nvPr>
        </p:nvGraphicFramePr>
        <p:xfrm>
          <a:off x="6165635" y="1030484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040588342"/>
              </p:ext>
            </p:extLst>
          </p:nvPr>
        </p:nvGraphicFramePr>
        <p:xfrm>
          <a:off x="6152292" y="3978275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0249" flipH="1">
            <a:off x="2013714" y="4357691"/>
            <a:ext cx="444756" cy="22065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6651" flipH="1">
            <a:off x="4463333" y="4673615"/>
            <a:ext cx="415965" cy="24996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19437" flipH="1">
            <a:off x="1612778" y="1990232"/>
            <a:ext cx="360628" cy="2558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35485" y="2009700"/>
            <a:ext cx="656706" cy="245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17639" y="1357118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40148" flipH="1">
            <a:off x="10053453" y="2718106"/>
            <a:ext cx="529065" cy="2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8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57685724"/>
              </p:ext>
            </p:extLst>
          </p:nvPr>
        </p:nvGraphicFramePr>
        <p:xfrm>
          <a:off x="6003698" y="908418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лилиния 38">
            <a:extLst>
              <a:ext uri="{FF2B5EF4-FFF2-40B4-BE49-F238E27FC236}">
                <a16:creationId xmlns:a16="http://schemas.microsoft.com/office/drawing/2014/main" id="{4BF3F7BF-9A1E-4198-872F-14B491B845C6}"/>
              </a:ext>
            </a:extLst>
          </p:cNvPr>
          <p:cNvSpPr/>
          <p:nvPr/>
        </p:nvSpPr>
        <p:spPr>
          <a:xfrm>
            <a:off x="685096" y="4641988"/>
            <a:ext cx="10821807" cy="183711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2021 году план по доходам составлял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1 млн. 420 тыс.руб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.,  выполнен на 1250%,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фактически взыскано </a:t>
            </a:r>
            <a:r>
              <a:rPr lang="ru-RU" sz="2000" u="sng" kern="1200" dirty="0">
                <a:latin typeface="Times New Roman" pitchFamily="18" charset="0"/>
                <a:cs typeface="Times New Roman" pitchFamily="18" charset="0"/>
              </a:rPr>
              <a:t>17 млн. 749 тыс.руб.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2000" u="sng" kern="1200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 2022 год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 увеличен до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6 млн. 180 тыс.руб.,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который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полугодие 2022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выполнен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 82%,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фактическом поступлении 5 млн. 100 тыс.руб. 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885ADB7-B918-4574-919D-2D2022CC2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330202"/>
              </p:ext>
            </p:extLst>
          </p:nvPr>
        </p:nvGraphicFramePr>
        <p:xfrm>
          <a:off x="315883" y="974307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23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5FD340D-DA45-4BDE-BA79-1D5C9542003C}"/>
              </a:ext>
            </a:extLst>
          </p:cNvPr>
          <p:cNvSpPr txBox="1">
            <a:spLocks/>
          </p:cNvSpPr>
          <p:nvPr/>
        </p:nvSpPr>
        <p:spPr>
          <a:xfrm>
            <a:off x="315883" y="329886"/>
            <a:ext cx="10588435" cy="74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84D6176-2BC2-4803-892C-53A8EB666FCF}"/>
              </a:ext>
            </a:extLst>
          </p:cNvPr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65F1E-EBC9-47F9-B644-EEB683FE8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sp>
        <p:nvSpPr>
          <p:cNvPr id="7" name="Полилиния 38">
            <a:extLst>
              <a:ext uri="{FF2B5EF4-FFF2-40B4-BE49-F238E27FC236}">
                <a16:creationId xmlns:a16="http://schemas.microsoft.com/office/drawing/2014/main" id="{FA31AFEA-0408-4567-82DC-431388BD1EC0}"/>
              </a:ext>
            </a:extLst>
          </p:cNvPr>
          <p:cNvSpPr/>
          <p:nvPr/>
        </p:nvSpPr>
        <p:spPr>
          <a:xfrm>
            <a:off x="1360439" y="809031"/>
            <a:ext cx="9247047" cy="384218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Задолженность по оплате штрафов на 30.06.2022 - 12 млн.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2000" kern="1200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ECCBC-E376-48AA-9A9F-8886F85634F0}"/>
              </a:ext>
            </a:extLst>
          </p:cNvPr>
          <p:cNvSpPr txBox="1"/>
          <p:nvPr/>
        </p:nvSpPr>
        <p:spPr>
          <a:xfrm>
            <a:off x="756459" y="1267176"/>
            <a:ext cx="10415847" cy="4708981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состоит:</a:t>
            </a:r>
          </a:p>
          <a:p>
            <a:pPr algn="ct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лиц: 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11 млн. 560 тыс.руб.;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Индивидуальных предпринимателей: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 840 </a:t>
            </a:r>
            <a:r>
              <a:rPr lang="ru-RU" sz="1400" b="1" i="1" u="sng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Задолженность ликвидированных организаций  в сумме 6 млн. 152 тыс.руб.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в арбитражный суд Забайкальского края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исковых заявлений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привлечении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недобросовестных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ликвидаторов 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обществ к субсидиарной ответственности по долгам юридических лиц. 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удом удовлетворено 5 исков РСТ на общую сумму 2 млн. 050 тыс.руб. (Дело №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А78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-12464/2021,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А78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-12350/2021,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А78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-12349/2021,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А78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-12351/2021).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июне 2022 Суд апелляционной инстанции оставил без изменения решения суда 1 инстанции по указанным делам. </a:t>
            </a:r>
          </a:p>
          <a:p>
            <a:pPr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исковые заявления находятся на рассмотрении в суде.</a:t>
            </a:r>
          </a:p>
          <a:p>
            <a:pPr marL="342900" indent="-342900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Находятся на исполнении в УФССП – 65 дел на сумму 2 млн. 767 тыс.руб.: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ИП: 44 на сумму 475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ООО – 21 на сумму 2 млн. 292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в службу судебных приставов направлено 35 дел на сумму 1 млн. 942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службой судебных приставов взыскано 623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РСТ Забайкальского края проводятся дополнительные меры по взысканию задолженности:</a:t>
            </a:r>
          </a:p>
          <a:p>
            <a:pPr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уведомление должников о необходимости оплаты административных штрафов, путем направления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смс-уведомлений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обзвона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72 должников произвели оплату – 34. </a:t>
            </a:r>
          </a:p>
        </p:txBody>
      </p:sp>
    </p:spTree>
    <p:extLst>
      <p:ext uri="{BB962C8B-B14F-4D97-AF65-F5344CB8AC3E}">
        <p14:creationId xmlns:p14="http://schemas.microsoft.com/office/powerpoint/2010/main" val="123892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 июля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596</Words>
  <Application>Microsoft Office PowerPoint</Application>
  <PresentationFormat>Широкоэкранный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Вера Лосева</cp:lastModifiedBy>
  <cp:revision>210</cp:revision>
  <cp:lastPrinted>2022-07-04T01:41:25Z</cp:lastPrinted>
  <dcterms:created xsi:type="dcterms:W3CDTF">2021-06-30T03:08:43Z</dcterms:created>
  <dcterms:modified xsi:type="dcterms:W3CDTF">2022-07-05T08:43:37Z</dcterms:modified>
</cp:coreProperties>
</file>