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1"/>
  </p:notesMasterIdLst>
  <p:sldIdLst>
    <p:sldId id="396" r:id="rId2"/>
    <p:sldId id="443" r:id="rId3"/>
    <p:sldId id="444" r:id="rId4"/>
    <p:sldId id="446" r:id="rId5"/>
    <p:sldId id="438" r:id="rId6"/>
    <p:sldId id="458" r:id="rId7"/>
    <p:sldId id="459" r:id="rId8"/>
    <p:sldId id="439" r:id="rId9"/>
    <p:sldId id="466" r:id="rId10"/>
    <p:sldId id="455" r:id="rId11"/>
    <p:sldId id="462" r:id="rId12"/>
    <p:sldId id="463" r:id="rId13"/>
    <p:sldId id="464" r:id="rId14"/>
    <p:sldId id="467" r:id="rId15"/>
    <p:sldId id="469" r:id="rId16"/>
    <p:sldId id="470" r:id="rId17"/>
    <p:sldId id="460" r:id="rId18"/>
    <p:sldId id="465" r:id="rId19"/>
    <p:sldId id="397" r:id="rId2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рия Размахнина" initials="МР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CC3399"/>
    <a:srgbClr val="FF00FF"/>
    <a:srgbClr val="990099"/>
    <a:srgbClr val="FFCCCC"/>
    <a:srgbClr val="FF9999"/>
    <a:srgbClr val="7F7F7F"/>
    <a:srgbClr val="E6E6E6"/>
    <a:srgbClr val="C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45659" cy="498055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8055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31804CC1-EF56-4D11-BC2B-A405B5FB9E6F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9"/>
            <a:ext cx="5438140" cy="3908614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28584"/>
            <a:ext cx="2945659" cy="49805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4"/>
            <a:ext cx="2945659" cy="49805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B7A42075-4A6F-4610-8BCB-17005811B6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862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3367-6DF8-418A-8C89-2EA0FB4975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96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70CF-CA06-47D1-9153-AB00D61858F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70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8C68-58F8-4902-8161-E18419E78B5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3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BE4E-E533-4AF8-BC40-12A1393AA6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4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257FA-6365-4457-8C98-C9EE34EC7C4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96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005D-A7F8-4F17-87C5-49E2DAD922A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266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40DC-BFEA-4CE6-943D-E3EC621EC3F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47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CFA7-A162-4EDE-8B9B-3D327BF831A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F023-F6C9-4B6D-A01C-AC7B371A92C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980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BD80-F80C-414A-B8AD-1544DDFA4A0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524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44D9-D66A-4D29-9990-6734A1BE701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09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78622-7910-4C2A-84B6-1212E672D9C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14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760" y="287478"/>
            <a:ext cx="1409152" cy="1675716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529989" y="974285"/>
            <a:ext cx="10445167" cy="4338821"/>
            <a:chOff x="378004" y="1352297"/>
            <a:chExt cx="10445167" cy="4259576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0198" y="2191682"/>
              <a:ext cx="10362973" cy="342019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378004" y="1352297"/>
              <a:ext cx="8686800" cy="2084871"/>
            </a:xfrm>
            <a:prstGeom prst="rect">
              <a:avLst/>
            </a:prstGeom>
            <a:gradFill flip="none" rotWithShape="1">
              <a:gsLst>
                <a:gs pos="21000">
                  <a:srgbClr val="990099">
                    <a:shade val="30000"/>
                    <a:satMod val="115000"/>
                  </a:srgbClr>
                </a:gs>
                <a:gs pos="48000">
                  <a:srgbClr val="990099">
                    <a:shade val="67500"/>
                    <a:satMod val="115000"/>
                    <a:alpha val="77000"/>
                  </a:srgbClr>
                </a:gs>
                <a:gs pos="100000">
                  <a:srgbClr val="9900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Правоприменительная практика Региональной службы по тарифам и ценообразованию Забайкальского края при осуществлении регионального государственного контроля (надзора) в 2022 году</a:t>
              </a:r>
              <a:endPara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340445" y="5663236"/>
            <a:ext cx="3076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декабря 2022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381299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871" y="170551"/>
            <a:ext cx="780485" cy="928127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635855" y="993573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83256" y="993573"/>
            <a:ext cx="10568689" cy="5050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010544" y="3853127"/>
            <a:ext cx="5994399" cy="5042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02848" y="2188744"/>
            <a:ext cx="10568689" cy="2906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755247" y="3222634"/>
            <a:ext cx="10568689" cy="2906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a.d-cd.net/1502fas-96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050" y="4555381"/>
            <a:ext cx="4011985" cy="1950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2848" y="1260853"/>
            <a:ext cx="10559354" cy="3785652"/>
          </a:xfrm>
          <a:prstGeom prst="rect">
            <a:avLst/>
          </a:prstGeom>
          <a:gradFill flip="none" rotWithShape="1">
            <a:gsLst>
              <a:gs pos="99000">
                <a:srgbClr val="D60093"/>
              </a:gs>
              <a:gs pos="3000">
                <a:srgbClr val="990099">
                  <a:shade val="67500"/>
                  <a:satMod val="115000"/>
                  <a:alpha val="77000"/>
                </a:srgbClr>
              </a:gs>
              <a:gs pos="100000">
                <a:srgbClr val="990099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</a:p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Предельные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размеры платы за проведение технического осмотра транспортных средств и предельные размеры платы за выдачу дубликата диагностической карты на бумажном носителе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2" descr="https://a.d-cd.net/1502fas-96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4707781"/>
            <a:ext cx="4011985" cy="1950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06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0923" y="147010"/>
            <a:ext cx="10507288" cy="674258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Предельные размеры платы за проведение технического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осмотра на территории Забайкальского края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871" y="170551"/>
            <a:ext cx="780485" cy="928127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635855" y="993573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010544" y="3853127"/>
            <a:ext cx="5994399" cy="5042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02848" y="2188744"/>
            <a:ext cx="10568689" cy="2906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785111" y="5491315"/>
            <a:ext cx="10568689" cy="2906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pSp>
        <p:nvGrpSpPr>
          <p:cNvPr id="56" name="Группа 55"/>
          <p:cNvGrpSpPr/>
          <p:nvPr/>
        </p:nvGrpSpPr>
        <p:grpSpPr>
          <a:xfrm>
            <a:off x="1239501" y="2542585"/>
            <a:ext cx="9871282" cy="3478791"/>
            <a:chOff x="1197167" y="1469767"/>
            <a:chExt cx="9871282" cy="2801671"/>
          </a:xfrm>
        </p:grpSpPr>
        <p:sp>
          <p:nvSpPr>
            <p:cNvPr id="23" name="TextBox 22"/>
            <p:cNvSpPr txBox="1"/>
            <p:nvPr/>
          </p:nvSpPr>
          <p:spPr>
            <a:xfrm>
              <a:off x="2771017" y="2243208"/>
              <a:ext cx="8297432" cy="47095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Ежегодное</a:t>
              </a: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установление предельного размера </a:t>
              </a:r>
              <a:r>
                <a:rPr kumimoji="0" lang="ru-RU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платы за проведение технического осмотра транспортных</a:t>
              </a:r>
              <a:r>
                <a:rPr kumimoji="0" lang="ru-RU" sz="1600" b="0" i="0" u="none" strike="noStrike" kern="120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средств</a:t>
              </a:r>
              <a:r>
                <a:rPr kumimoji="0" lang="ru-RU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endPara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615694" y="1469767"/>
              <a:ext cx="9452755" cy="421379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Приказ ФАС России от 30 июня 2022 года № 489/22 </a:t>
              </a: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«ОБ УТВЕРЖДЕНИИ МЕТОДИКИ РАСЧЕТА ПРЕДЕЛЬНОГО РАЗМЕРА ПЛАТЫ ЗА ПРОВЕДЕНИЕ ТЕХНИЧЕСКОГО ОСМОТРА»</a:t>
              </a:r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>
              <a:off x="2136844" y="1942067"/>
              <a:ext cx="2047" cy="53661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>
              <a:endCxn id="23" idx="1"/>
            </p:cNvCxnSpPr>
            <p:nvPr/>
          </p:nvCxnSpPr>
          <p:spPr>
            <a:xfrm>
              <a:off x="1197167" y="2476583"/>
              <a:ext cx="1573850" cy="2102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>
              <a:off x="3452080" y="4089519"/>
              <a:ext cx="590080" cy="1152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/>
            <p:nvPr/>
          </p:nvCxnSpPr>
          <p:spPr>
            <a:xfrm>
              <a:off x="3452080" y="3265906"/>
              <a:ext cx="590081" cy="4653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042161" y="3008656"/>
              <a:ext cx="7026288" cy="52322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Методом индексации </a:t>
              </a:r>
              <a:r>
                <a:rPr kumimoji="0" lang="ru-RU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 учетом прогноза </a:t>
              </a: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социально-экономического развития </a:t>
              </a:r>
              <a:r>
                <a:rPr kumimoji="0" lang="ru-RU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/>
              </a:r>
              <a:br>
                <a:rPr kumimoji="0" lang="ru-RU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</a:br>
              <a:r>
                <a:rPr kumimoji="0" lang="ru-RU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Российской </a:t>
              </a: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Федерации</a:t>
              </a:r>
              <a:r>
                <a:rPr kumimoji="0" lang="ru-RU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042161" y="3850059"/>
              <a:ext cx="7013052" cy="421379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lvl="0" algn="ctr">
                <a:defRPr/>
              </a:pPr>
              <a:r>
                <a:rPr kumimoji="0" lang="ru-RU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ФАС </a:t>
              </a:r>
              <a:r>
                <a:rPr lang="ru-RU" sz="14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России утверждены </a:t>
              </a:r>
              <a:r>
                <a:rPr lang="ru-RU" sz="1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минимальные </a:t>
              </a:r>
              <a:r>
                <a:rPr lang="ru-RU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размеры платы </a:t>
              </a:r>
              <a:r>
                <a:rPr lang="ru-RU" sz="14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за проведение технического осмотра транспортных средств на 2023 год </a:t>
              </a: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cxnSp>
          <p:nvCxnSpPr>
            <p:cNvPr id="32" name="Прямая соединительная линия 31"/>
            <p:cNvCxnSpPr/>
            <p:nvPr/>
          </p:nvCxnSpPr>
          <p:spPr>
            <a:xfrm>
              <a:off x="3452080" y="2715751"/>
              <a:ext cx="0" cy="137376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880218" y="1387125"/>
            <a:ext cx="10217330" cy="61555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Федеральный закон от 1 июля 2011 года № 170-ФЗ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«О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ТЕХНИЧЕСКОМ ОСМОТРЕ ТРАНСПОРТНЫХ СРЕДСТВ И О ВНЕСЕНИИ ИЗМЕНЕНИЙ В ОТДЕЛЬНЫЕ ЗАКОНОДАТЕЛЬНЫЕ АКТЫ РОССИЙСКОЙ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ФЕДЕРАЦИИ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»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1239501" y="2000601"/>
            <a:ext cx="0" cy="179213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6" name="Picture 2" descr="https://image.shutterstock.com/shutterstock/photos/292260323/display_1500/stock-vector-mechanic-or-plumber-holding-a-huge-wrench-292260323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17"/>
          <a:stretch/>
        </p:blipFill>
        <p:spPr bwMode="auto">
          <a:xfrm>
            <a:off x="880219" y="4185343"/>
            <a:ext cx="1933132" cy="1836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50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6760" y="192518"/>
            <a:ext cx="10507288" cy="67425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Предельные размеры платы за проведение технического осмотра на территории Забайкальского края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35855" y="993573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5948" y="192518"/>
            <a:ext cx="780356" cy="9491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80218" y="1402514"/>
            <a:ext cx="10217330" cy="58477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Минимальные размеры платы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 проведение технического осмотра транспортных средств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2023 год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утвержденные Методикой ФАС России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253033"/>
              </p:ext>
            </p:extLst>
          </p:nvPr>
        </p:nvGraphicFramePr>
        <p:xfrm>
          <a:off x="880218" y="2396229"/>
          <a:ext cx="10259349" cy="39601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19175">
                  <a:extLst>
                    <a:ext uri="{9D8B030D-6E8A-4147-A177-3AD203B41FA5}">
                      <a16:colId xmlns:a16="http://schemas.microsoft.com/office/drawing/2014/main" val="2600827192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333113128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1916717588"/>
                    </a:ext>
                  </a:extLst>
                </a:gridCol>
                <a:gridCol w="2991774">
                  <a:extLst>
                    <a:ext uri="{9D8B030D-6E8A-4147-A177-3AD203B41FA5}">
                      <a16:colId xmlns:a16="http://schemas.microsoft.com/office/drawing/2014/main" val="2827375825"/>
                    </a:ext>
                  </a:extLst>
                </a:gridCol>
              </a:tblGrid>
              <a:tr h="63688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Тип, категория транспортного средства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Предельные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размеры платы </a:t>
                      </a:r>
                      <a:b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(2023 год)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04059118"/>
                  </a:ext>
                </a:extLst>
              </a:tr>
              <a:tr h="37463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М1 (не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более 8 мест для сидения)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913,00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2780609"/>
                  </a:ext>
                </a:extLst>
              </a:tr>
              <a:tr h="37463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М2 (более 8 мест,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масса ТС не более 5 тонн)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1 563,00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87007034"/>
                  </a:ext>
                </a:extLst>
              </a:tr>
              <a:tr h="42100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 (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8 мест, масса тс более 5 тонн)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1 888,00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4317507"/>
                  </a:ext>
                </a:extLst>
              </a:tr>
              <a:tr h="37463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N1 (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перевозка грузов, макс масса не более 3 тонн)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999,00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30326220"/>
                  </a:ext>
                </a:extLst>
              </a:tr>
              <a:tr h="32720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N2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(перевозка грузов, макс масса свыше 3 тонн, но более 12 тонн)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1 821,00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24984682"/>
                  </a:ext>
                </a:extLst>
              </a:tr>
              <a:tr h="32720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N3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(перевозка грузов, макс масса более 12 тонн)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1 966,00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38030341"/>
                  </a:ext>
                </a:extLst>
              </a:tr>
              <a:tr h="37463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O1</a:t>
                      </a:r>
                      <a:r>
                        <a:rPr lang="en-US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O2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(прицепы, масса не более 0,75 тонн)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753,00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81209301"/>
                  </a:ext>
                </a:extLst>
              </a:tr>
              <a:tr h="37463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O3 O4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(прицепы, масса свыше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3,5 тонн, но не более 10 тонн)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1 272,00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011280843"/>
                  </a:ext>
                </a:extLst>
              </a:tr>
              <a:tr h="37463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мототранспортные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средства)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321,00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82444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17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115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Предельные размеры платы за проведение технического осмотра на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Забайкальского края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7160" y="179606"/>
            <a:ext cx="780356" cy="926672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831273" y="1106278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449613"/>
              </p:ext>
            </p:extLst>
          </p:nvPr>
        </p:nvGraphicFramePr>
        <p:xfrm>
          <a:off x="838200" y="1330886"/>
          <a:ext cx="10442171" cy="45139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2450">
                  <a:extLst>
                    <a:ext uri="{9D8B030D-6E8A-4147-A177-3AD203B41FA5}">
                      <a16:colId xmlns:a16="http://schemas.microsoft.com/office/drawing/2014/main" val="3814687740"/>
                    </a:ext>
                  </a:extLst>
                </a:gridCol>
                <a:gridCol w="3254334">
                  <a:extLst>
                    <a:ext uri="{9D8B030D-6E8A-4147-A177-3AD203B41FA5}">
                      <a16:colId xmlns:a16="http://schemas.microsoft.com/office/drawing/2014/main" val="3697191020"/>
                    </a:ext>
                  </a:extLst>
                </a:gridCol>
                <a:gridCol w="1551879">
                  <a:extLst>
                    <a:ext uri="{9D8B030D-6E8A-4147-A177-3AD203B41FA5}">
                      <a16:colId xmlns:a16="http://schemas.microsoft.com/office/drawing/2014/main" val="2261942416"/>
                    </a:ext>
                  </a:extLst>
                </a:gridCol>
                <a:gridCol w="2118462">
                  <a:extLst>
                    <a:ext uri="{9D8B030D-6E8A-4147-A177-3AD203B41FA5}">
                      <a16:colId xmlns:a16="http://schemas.microsoft.com/office/drawing/2014/main" val="3894382612"/>
                    </a:ext>
                  </a:extLst>
                </a:gridCol>
                <a:gridCol w="1647825">
                  <a:extLst>
                    <a:ext uri="{9D8B030D-6E8A-4147-A177-3AD203B41FA5}">
                      <a16:colId xmlns:a16="http://schemas.microsoft.com/office/drawing/2014/main" val="4018073290"/>
                    </a:ext>
                  </a:extLst>
                </a:gridCol>
                <a:gridCol w="1317221">
                  <a:extLst>
                    <a:ext uri="{9D8B030D-6E8A-4147-A177-3AD203B41FA5}">
                      <a16:colId xmlns:a16="http://schemas.microsoft.com/office/drawing/2014/main" val="2932099141"/>
                    </a:ext>
                  </a:extLst>
                </a:gridCol>
              </a:tblGrid>
              <a:tr h="83192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Тип, категория транспортного средства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Предельные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размеры платы (действующие)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Предельные размеры платы за (с 1 января 2023г.)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руб.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Рост, 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00322064"/>
                  </a:ext>
                </a:extLst>
              </a:tr>
              <a:tr h="26068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М1 (не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более 8 мест для сидения)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492,00 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913,00 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421,00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166,25%</a:t>
                      </a: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75996574"/>
                  </a:ext>
                </a:extLst>
              </a:tr>
              <a:tr h="426895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М2 (более 8 мест,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масса ТС не более 5 тонн)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968,00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1 563,00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595,00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144,72%</a:t>
                      </a: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7269508"/>
                  </a:ext>
                </a:extLst>
              </a:tr>
              <a:tr h="30169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 (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8 мест, масса тс более 5 тонн)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1 181,00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1 888,00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707,00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143,25%</a:t>
                      </a: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63134374"/>
                  </a:ext>
                </a:extLst>
              </a:tr>
              <a:tr h="26068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 (Троллейбусы)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820,00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95,00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111,59%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32211595"/>
                  </a:ext>
                </a:extLst>
              </a:tr>
              <a:tr h="426895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N1 (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перевозка грузов, макс масса не более 3 т) 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474,00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170,54%</a:t>
                      </a: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23790894"/>
                  </a:ext>
                </a:extLst>
              </a:tr>
              <a:tr h="43447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N2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(перевозка грузов, макс масса свыше 3 тонн, но более 12 тонн)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1 033,00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821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788,00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157,90%</a:t>
                      </a: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0351583"/>
                  </a:ext>
                </a:extLst>
              </a:tr>
              <a:tr h="43447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N3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(перевозка грузов, макс масса более 12 тонн)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966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851,00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157,94%</a:t>
                      </a: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56047196"/>
                  </a:ext>
                </a:extLst>
              </a:tr>
              <a:tr h="30169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O1</a:t>
                      </a:r>
                      <a:r>
                        <a:rPr lang="en-US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O2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(прицепы, масса не более 0,75 тонн)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753,00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343,00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164,54%</a:t>
                      </a: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75224703"/>
                  </a:ext>
                </a:extLst>
              </a:tr>
              <a:tr h="43447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O3 O4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(прицепы, масса свыше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3,5 тонн, но не более 10 тонн)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722,00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272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550,00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157,93%</a:t>
                      </a: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44403656"/>
                  </a:ext>
                </a:extLst>
              </a:tr>
              <a:tr h="26068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мототранспортные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средства)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157,00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175,36%</a:t>
                      </a:r>
                    </a:p>
                  </a:txBody>
                  <a:tcPr marL="0" marR="0" marT="0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0347388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1273" y="6136699"/>
            <a:ext cx="10449098" cy="58477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Постановление Правительства Забайкальского края от 19 декабря 2022 года № 627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63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6553"/>
            <a:ext cx="10515600" cy="1542236"/>
          </a:xfrm>
        </p:spPr>
        <p:txBody>
          <a:bodyPr>
            <a:normAutofit/>
          </a:bodyPr>
          <a:lstStyle/>
          <a:p>
            <a:pPr lvl="0"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Предельные размеры платы за проведение технического осмотра на территории Забайкальского края </a:t>
            </a:r>
            <a:b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38200" y="1268649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7298" y="315122"/>
            <a:ext cx="780356" cy="9491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1564970"/>
            <a:ext cx="10449098" cy="58477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Установление предельных размеров платы за проведение технического осмотра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2024 год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093578" y="2162404"/>
            <a:ext cx="1367688" cy="81541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06216" y="2977822"/>
            <a:ext cx="4648550" cy="58477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Заявление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обосновывающие документы </a:t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 1 июля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>
            <a:endCxn id="27" idx="0"/>
          </p:cNvCxnSpPr>
          <p:nvPr/>
        </p:nvCxnSpPr>
        <p:spPr>
          <a:xfrm>
            <a:off x="7160313" y="2162404"/>
            <a:ext cx="1666645" cy="81541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06216" y="5628966"/>
            <a:ext cx="4648550" cy="58477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Методом экономически обоснованных затрат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36707" y="4904378"/>
            <a:ext cx="4980502" cy="132343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Методом индексации с учетом прогноза социально-экономического развития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3093578" y="3562597"/>
            <a:ext cx="0" cy="62963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06216" y="4168339"/>
            <a:ext cx="4648550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Предложения от 50 % и более операторов технического осмотра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66617" y="2977822"/>
            <a:ext cx="4920681" cy="120032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случае не предоставления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 1 августа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операторами технического осмотра предложений и обосновывающих материалов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3083608" y="4999336"/>
            <a:ext cx="0" cy="62963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27" idx="2"/>
            <a:endCxn id="21" idx="0"/>
          </p:cNvCxnSpPr>
          <p:nvPr/>
        </p:nvCxnSpPr>
        <p:spPr>
          <a:xfrm>
            <a:off x="8826958" y="4178151"/>
            <a:ext cx="0" cy="72622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10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0923" y="244774"/>
            <a:ext cx="10507288" cy="576493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государственный контроль (надзор) на территории Забайкальского края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871" y="170551"/>
            <a:ext cx="780485" cy="928127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635855" y="993573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010544" y="3853127"/>
            <a:ext cx="5994399" cy="5042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02848" y="2188744"/>
            <a:ext cx="10568689" cy="2906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785111" y="3197848"/>
            <a:ext cx="10568689" cy="2906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1139125" y="3070920"/>
            <a:ext cx="5509647" cy="245333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rgbClr val="FF0000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Постановление Правительства Забайкальского края от 13 декабря 2021 года № 492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 региональном государственном контроле (надзоре) за соблюдением предельных размеров платы за проведение технического осмотра транспортных средств и размеров платы за выдачу дубликата диагностической карты на бумажном носителе на территории Забайкальского края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1139125" y="1185931"/>
            <a:ext cx="9190495" cy="100281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rgbClr val="FF0000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 соблюдением предельных размеров платы за проведение технического осмотра транспортных средств и размеров платы за выдачу дубликата диагностической карты на бумажном носителе на территории Забайкальского края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3696346" y="2188744"/>
            <a:ext cx="2917" cy="8821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https://caradvise.com/wp-content/uploads/2019/07/Car-checklis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524" y="3070920"/>
            <a:ext cx="4321290" cy="3031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49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7665" y="-41861"/>
            <a:ext cx="10507288" cy="82599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государственный контроль (надзор)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871" y="170551"/>
            <a:ext cx="780485" cy="928127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772205" y="784138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16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534332" y="3031363"/>
          <a:ext cx="4121461" cy="893445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121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83578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Обобщение правоприменительной практики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1010544" y="3853127"/>
            <a:ext cx="5994399" cy="5042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02848" y="2188744"/>
            <a:ext cx="10568689" cy="2906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785111" y="3197848"/>
            <a:ext cx="10568689" cy="2906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/>
          </p:nvPr>
        </p:nvGraphicFramePr>
        <p:xfrm>
          <a:off x="577665" y="1178954"/>
          <a:ext cx="5095982" cy="63069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5095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069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Профилактические мероприятия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/>
          </p:nvPr>
        </p:nvGraphicFramePr>
        <p:xfrm>
          <a:off x="6377553" y="1205000"/>
          <a:ext cx="4836316" cy="60325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836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325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Контрольные мероприятия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/>
          </p:nvPr>
        </p:nvGraphicFramePr>
        <p:xfrm>
          <a:off x="1534332" y="1955759"/>
          <a:ext cx="4121461" cy="893445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121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42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ru-RU" sz="1800" b="1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Информирование</a:t>
                      </a:r>
                    </a:p>
                    <a:p>
                      <a:pPr algn="ctr"/>
                      <a:endParaRPr lang="ru-RU" sz="20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>
            <p:extLst/>
          </p:nvPr>
        </p:nvGraphicFramePr>
        <p:xfrm>
          <a:off x="7284203" y="2975945"/>
          <a:ext cx="3937100" cy="92475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93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24754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ru-RU" sz="1800" b="1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Документарная проверка</a:t>
                      </a:r>
                    </a:p>
                    <a:p>
                      <a:pPr algn="ctr"/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/>
          </p:nvPr>
        </p:nvGraphicFramePr>
        <p:xfrm>
          <a:off x="1534331" y="4086994"/>
          <a:ext cx="4113631" cy="75537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113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5537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Объявление предостережения</a:t>
                      </a:r>
                    </a:p>
                    <a:p>
                      <a:pPr algn="ctr"/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>
            <p:extLst/>
          </p:nvPr>
        </p:nvGraphicFramePr>
        <p:xfrm>
          <a:off x="1534331" y="5849722"/>
          <a:ext cx="4099631" cy="70278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099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8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Профилактический визит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/>
          </p:nvPr>
        </p:nvGraphicFramePr>
        <p:xfrm>
          <a:off x="1534331" y="5004556"/>
          <a:ext cx="4104772" cy="691725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104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172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Консультирование</a:t>
                      </a:r>
                    </a:p>
                    <a:p>
                      <a:pPr algn="ctr"/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/>
          </p:nvPr>
        </p:nvGraphicFramePr>
        <p:xfrm>
          <a:off x="7284202" y="4067184"/>
          <a:ext cx="3937101" cy="93829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937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829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ru-RU" sz="2000" b="1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Выездная проверка</a:t>
                      </a:r>
                    </a:p>
                    <a:p>
                      <a:pPr algn="ctr"/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>
            <p:extLst/>
          </p:nvPr>
        </p:nvGraphicFramePr>
        <p:xfrm>
          <a:off x="7284203" y="1960398"/>
          <a:ext cx="3929666" cy="87820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929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782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Инспекционный визит</a:t>
                      </a:r>
                    </a:p>
                    <a:p>
                      <a:pPr algn="ctr"/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Прямая со стрелкой 10"/>
          <p:cNvCxnSpPr>
            <a:stCxn id="2" idx="2"/>
            <a:endCxn id="22" idx="0"/>
          </p:cNvCxnSpPr>
          <p:nvPr/>
        </p:nvCxnSpPr>
        <p:spPr>
          <a:xfrm flipH="1">
            <a:off x="3125656" y="784138"/>
            <a:ext cx="2705653" cy="3948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2" idx="2"/>
            <a:endCxn id="19" idx="0"/>
          </p:cNvCxnSpPr>
          <p:nvPr/>
        </p:nvCxnSpPr>
        <p:spPr>
          <a:xfrm>
            <a:off x="5831309" y="784138"/>
            <a:ext cx="2964402" cy="4208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883040" y="1808251"/>
            <a:ext cx="9534" cy="442526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25" idx="1"/>
          </p:cNvCxnSpPr>
          <p:nvPr/>
        </p:nvCxnSpPr>
        <p:spPr>
          <a:xfrm>
            <a:off x="883039" y="2399501"/>
            <a:ext cx="651293" cy="298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3" idx="1"/>
          </p:cNvCxnSpPr>
          <p:nvPr/>
        </p:nvCxnSpPr>
        <p:spPr>
          <a:xfrm flipV="1">
            <a:off x="883039" y="3478085"/>
            <a:ext cx="651293" cy="1037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883039" y="4480137"/>
            <a:ext cx="662316" cy="132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21" idx="1"/>
          </p:cNvCxnSpPr>
          <p:nvPr/>
        </p:nvCxnSpPr>
        <p:spPr>
          <a:xfrm>
            <a:off x="892574" y="5350418"/>
            <a:ext cx="641757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892574" y="6233519"/>
            <a:ext cx="652781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694121" y="2414344"/>
            <a:ext cx="590081" cy="577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6694121" y="3472307"/>
            <a:ext cx="590081" cy="577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6694120" y="4564078"/>
            <a:ext cx="590081" cy="577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694120" y="1808251"/>
            <a:ext cx="7831" cy="275582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3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3645"/>
            <a:ext cx="10515600" cy="1231824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отнесения объектов контроля к категории риска при осуществлении регионального государственного контроля (надзора)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8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соблюдением предельных размеров платы за проведение технического осмотра транспортных средств и размеров платы за выдачу дубликата диагностической карты на бумажном </a:t>
            </a:r>
            <a:r>
              <a:rPr lang="ru-RU" sz="1800" b="1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носителе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247" y="1856757"/>
            <a:ext cx="10416289" cy="2258044"/>
          </a:xfrm>
        </p:spPr>
        <p:txBody>
          <a:bodyPr>
            <a:normAutofit/>
          </a:bodyPr>
          <a:lstStyle/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вступившего </a:t>
            </a:r>
            <a:r>
              <a:rPr lang="ru-RU" sz="170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законную силу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назначении административного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наказания;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нарушений обязательных требований в сфере технического осмотра транспортных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средств;</a:t>
            </a: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нарушений установленных предельных размеров платы за проведение технического осмотра;</a:t>
            </a: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неисполненных предписаний органов контроля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технического осмотра;  </a:t>
            </a: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неоплаченных либо несвоевременно оплаченных административных штрафов;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жалоб, поступивших в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контроля.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1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378886"/>
              </p:ext>
            </p:extLst>
          </p:nvPr>
        </p:nvGraphicFramePr>
        <p:xfrm>
          <a:off x="808336" y="4446787"/>
          <a:ext cx="10515600" cy="182494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796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271">
                  <a:extLst>
                    <a:ext uri="{9D8B030D-6E8A-4147-A177-3AD203B41FA5}">
                      <a16:colId xmlns:a16="http://schemas.microsoft.com/office/drawing/2014/main" val="245199854"/>
                    </a:ext>
                  </a:extLst>
                </a:gridCol>
                <a:gridCol w="2710621">
                  <a:extLst>
                    <a:ext uri="{9D8B030D-6E8A-4147-A177-3AD203B41FA5}">
                      <a16:colId xmlns:a16="http://schemas.microsoft.com/office/drawing/2014/main" val="1760048444"/>
                    </a:ext>
                  </a:extLst>
                </a:gridCol>
                <a:gridCol w="4829175">
                  <a:extLst>
                    <a:ext uri="{9D8B030D-6E8A-4147-A177-3AD203B41FA5}">
                      <a16:colId xmlns:a16="http://schemas.microsoft.com/office/drawing/2014/main" val="795511858"/>
                    </a:ext>
                  </a:extLst>
                </a:gridCol>
              </a:tblGrid>
              <a:tr h="473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Категория риска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Суммарное количество баллов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Периодичность проведения проверок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2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Значительный риск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и более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контрольное (надзорное) мероприятие в 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 года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6627280"/>
                  </a:ext>
                </a:extLst>
              </a:tr>
              <a:tr h="3992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риск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4 - 5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 контрольное (надзорное)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в 5 лет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82882396"/>
                  </a:ext>
                </a:extLst>
              </a:tr>
              <a:tr h="553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Низкий риск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0 - 3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плановые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контрольные (надзорные) мероприятия 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не проводятся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26061071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010544" y="3853127"/>
            <a:ext cx="5994399" cy="5042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02848" y="2188744"/>
            <a:ext cx="10568689" cy="2906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55247" y="3222634"/>
            <a:ext cx="10568689" cy="2906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55247" y="1566141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Рисунок 9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298" y="245237"/>
            <a:ext cx="780485" cy="92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36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838200" y="200025"/>
            <a:ext cx="10515600" cy="971551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Предельные размеры платы за проведение технического осмотра на территории Забайкальского края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35855" y="993573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Рисунок 6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871" y="170551"/>
            <a:ext cx="780485" cy="9281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5855" y="1117213"/>
            <a:ext cx="1044909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lvl="0" algn="ctr">
              <a:defRPr/>
            </a:pPr>
            <a:r>
              <a:rPr kumimoji="0" lang="ru-RU" sz="1600" b="1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Приказ Региональной</a:t>
            </a:r>
            <a:r>
              <a:rPr kumimoji="0" lang="ru-RU" sz="1600" b="1" u="sng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службы по тарифам и ценообразованию </a:t>
            </a:r>
            <a:r>
              <a:rPr kumimoji="0" lang="ru-RU" sz="1600" b="1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Забайкальского</a:t>
            </a:r>
            <a:r>
              <a:rPr kumimoji="0" lang="ru-RU" sz="1600" b="1" u="sng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края </a:t>
            </a:r>
            <a:br>
              <a:rPr kumimoji="0" lang="ru-RU" sz="1600" b="1" u="sng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600" b="1" u="sng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 15 июля 2022 года № 151-НПА</a:t>
            </a:r>
            <a:endParaRPr kumimoji="0" lang="ru-RU" sz="1600" b="1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279774"/>
              </p:ext>
            </p:extLst>
          </p:nvPr>
        </p:nvGraphicFramePr>
        <p:xfrm>
          <a:off x="513708" y="1825632"/>
          <a:ext cx="10571245" cy="4191713"/>
        </p:xfrm>
        <a:graphic>
          <a:graphicData uri="http://schemas.openxmlformats.org/drawingml/2006/table">
            <a:tbl>
              <a:tblPr firstRow="1" firstCol="1" bandRow="1"/>
              <a:tblGrid>
                <a:gridCol w="416824">
                  <a:extLst>
                    <a:ext uri="{9D8B030D-6E8A-4147-A177-3AD203B41FA5}">
                      <a16:colId xmlns:a16="http://schemas.microsoft.com/office/drawing/2014/main" val="2996973109"/>
                    </a:ext>
                  </a:extLst>
                </a:gridCol>
                <a:gridCol w="3109362">
                  <a:extLst>
                    <a:ext uri="{9D8B030D-6E8A-4147-A177-3AD203B41FA5}">
                      <a16:colId xmlns:a16="http://schemas.microsoft.com/office/drawing/2014/main" val="3675456226"/>
                    </a:ext>
                  </a:extLst>
                </a:gridCol>
                <a:gridCol w="3312655">
                  <a:extLst>
                    <a:ext uri="{9D8B030D-6E8A-4147-A177-3AD203B41FA5}">
                      <a16:colId xmlns:a16="http://schemas.microsoft.com/office/drawing/2014/main" val="3492633741"/>
                    </a:ext>
                  </a:extLst>
                </a:gridCol>
                <a:gridCol w="3732404">
                  <a:extLst>
                    <a:ext uri="{9D8B030D-6E8A-4147-A177-3AD203B41FA5}">
                      <a16:colId xmlns:a16="http://schemas.microsoft.com/office/drawing/2014/main" val="1832592384"/>
                    </a:ext>
                  </a:extLst>
                </a:gridCol>
              </a:tblGrid>
              <a:tr h="470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оператора технического осмотра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Адрес местонахождения пункта технического осмотра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Категория риска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7593665"/>
                  </a:ext>
                </a:extLst>
              </a:tr>
              <a:tr h="235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ООО «А.С.Т.О»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г.Чита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ул. Автомобильный проезд, д. 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Средняя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49658261"/>
                  </a:ext>
                </a:extLst>
              </a:tr>
              <a:tr h="235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ООО «ТЕХЭКСПЕРТ»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пгт. Новая Чара, ул. Магистральная, д. 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Средняя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7029713"/>
                  </a:ext>
                </a:extLst>
              </a:tr>
              <a:tr h="235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ИП Мищенко Юрий Владимирович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пгт. Карымское, ул. Рабочая, зд. 47а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Средняя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3092045"/>
                  </a:ext>
                </a:extLst>
              </a:tr>
              <a:tr h="235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ИП Цивинский Александр Иннокентьевич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г. Нерчинск, ул. Советская, д.76, стр. 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Средняя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42758223"/>
                  </a:ext>
                </a:extLst>
              </a:tr>
              <a:tr h="235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ИП Казицын Андрей Анатольевич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с. Улеты, ул. Дорожная, зд. 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Средняя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30686162"/>
                  </a:ext>
                </a:extLst>
              </a:tr>
              <a:tr h="235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ИП Михайлова Ольга Владимировна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г. Чита, тракт Агинский, д. 6а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Низкая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54639532"/>
                  </a:ext>
                </a:extLst>
              </a:tr>
              <a:tr h="235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ИП Мусин Шамиль Габдулкаримович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г. Чита, ул. Инструментальная, д. 9, стр. 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Низкая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64841225"/>
                  </a:ext>
                </a:extLst>
              </a:tr>
              <a:tr h="235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ООО «Альтаир-Н»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г. Чита,  ул. Кирова, д. 64  стр.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Низкая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83388660"/>
                  </a:ext>
                </a:extLst>
              </a:tr>
              <a:tr h="235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ООО«ЧИТА-АВТО»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г. Чита,  ул. Геодезическая, д. 62а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Низкая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32405786"/>
                  </a:ext>
                </a:extLst>
              </a:tr>
              <a:tr h="235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ИП Григорян Тигран Миасникович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пгт. Агинское, ул. Ленина, д.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Низкая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96166877"/>
                  </a:ext>
                </a:extLst>
              </a:tr>
              <a:tr h="235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ООО «ЮДЖИ ЛИМИТЕД»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г. Краснокаменск, пр-кт. Шахтеров, д. 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Низкая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95596101"/>
                  </a:ext>
                </a:extLst>
              </a:tr>
              <a:tr h="235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ИП Золотарев Вадим Евгеньевич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г. Нерчинск, ул. Октябрьская, зд. 67б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Низкая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76569315"/>
                  </a:ext>
                </a:extLst>
              </a:tr>
              <a:tr h="235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ИП Мишкилеева Ирина Викторовна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с. Улеты, ул. Колхозная, зд. 18а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Низкая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643142645"/>
                  </a:ext>
                </a:extLst>
              </a:tr>
              <a:tr h="235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ИП Сущих Николай Олегович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пгт. Чернышевск, ул. Лазо, д.23а, к. 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Низкая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05882637"/>
                  </a:ext>
                </a:extLst>
              </a:tr>
              <a:tr h="235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ИП Дорожкова Анна Сергеевна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с. Засопка, ул. Проезжая, д. 6, стр. 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Низкая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92793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9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760" y="287478"/>
            <a:ext cx="1409152" cy="1675716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19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601759" y="1067142"/>
            <a:ext cx="10373397" cy="4245965"/>
            <a:chOff x="449774" y="1365908"/>
            <a:chExt cx="10373397" cy="4245965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4" y="2188242"/>
              <a:ext cx="10373397" cy="342363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98389" y="1365908"/>
              <a:ext cx="6990117" cy="1200329"/>
            </a:xfrm>
            <a:prstGeom prst="rect">
              <a:avLst/>
            </a:prstGeom>
            <a:gradFill flip="none" rotWithShape="1">
              <a:gsLst>
                <a:gs pos="21000">
                  <a:srgbClr val="990099">
                    <a:shade val="30000"/>
                    <a:satMod val="115000"/>
                  </a:srgbClr>
                </a:gs>
                <a:gs pos="48000">
                  <a:srgbClr val="990099">
                    <a:shade val="67500"/>
                    <a:satMod val="115000"/>
                    <a:alpha val="77000"/>
                  </a:srgbClr>
                </a:gs>
                <a:gs pos="100000">
                  <a:srgbClr val="9900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3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Спасибо за внимание!</a:t>
              </a:r>
              <a:endPara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283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871" y="170551"/>
            <a:ext cx="780485" cy="928127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662643" y="431870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83256" y="993573"/>
            <a:ext cx="10568689" cy="5050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010544" y="3853127"/>
            <a:ext cx="5994399" cy="5042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02848" y="2188744"/>
            <a:ext cx="10568689" cy="2906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755247" y="3222634"/>
            <a:ext cx="10568689" cy="2906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media.gettyimages.com/vectors/open-drug-pills-container-drawing-vector-id50553796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276" y="3853127"/>
            <a:ext cx="3513832" cy="229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02849" y="1432463"/>
            <a:ext cx="10721088" cy="2554545"/>
          </a:xfrm>
          <a:prstGeom prst="rect">
            <a:avLst/>
          </a:prstGeom>
          <a:gradFill flip="none" rotWithShape="1">
            <a:gsLst>
              <a:gs pos="65000">
                <a:srgbClr val="CC3399"/>
              </a:gs>
              <a:gs pos="86000">
                <a:srgbClr val="7030A0"/>
              </a:gs>
              <a:gs pos="100000">
                <a:srgbClr val="990099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Лекарственные препараты, включенные в перечень жизненно необходимых и важнейших лекарственных  препаратов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17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47685" y="170551"/>
            <a:ext cx="9804259" cy="666357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Действующие оптовые и розничные надбавки, согласно приказу № 153-НПА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1 октября 2021 года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871" y="170551"/>
            <a:ext cx="780485" cy="928127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635855" y="993573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483256" y="993573"/>
            <a:ext cx="10568689" cy="5050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010544" y="3853127"/>
            <a:ext cx="5994399" cy="5042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02848" y="2188744"/>
            <a:ext cx="10568689" cy="2906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755247" y="3222634"/>
            <a:ext cx="10568689" cy="2906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67501"/>
              </p:ext>
            </p:extLst>
          </p:nvPr>
        </p:nvGraphicFramePr>
        <p:xfrm>
          <a:off x="602848" y="1150239"/>
          <a:ext cx="10472694" cy="5567366"/>
        </p:xfrm>
        <a:graphic>
          <a:graphicData uri="http://schemas.openxmlformats.org/drawingml/2006/table">
            <a:tbl>
              <a:tblPr firstRow="1" firstCol="1" bandRow="1"/>
              <a:tblGrid>
                <a:gridCol w="461122">
                  <a:extLst>
                    <a:ext uri="{9D8B030D-6E8A-4147-A177-3AD203B41FA5}">
                      <a16:colId xmlns:a16="http://schemas.microsoft.com/office/drawing/2014/main" val="2811506485"/>
                    </a:ext>
                  </a:extLst>
                </a:gridCol>
                <a:gridCol w="5570244">
                  <a:extLst>
                    <a:ext uri="{9D8B030D-6E8A-4147-A177-3AD203B41FA5}">
                      <a16:colId xmlns:a16="http://schemas.microsoft.com/office/drawing/2014/main" val="773979379"/>
                    </a:ext>
                  </a:extLst>
                </a:gridCol>
                <a:gridCol w="2058971">
                  <a:extLst>
                    <a:ext uri="{9D8B030D-6E8A-4147-A177-3AD203B41FA5}">
                      <a16:colId xmlns:a16="http://schemas.microsoft.com/office/drawing/2014/main" val="4055984290"/>
                    </a:ext>
                  </a:extLst>
                </a:gridCol>
                <a:gridCol w="2382357">
                  <a:extLst>
                    <a:ext uri="{9D8B030D-6E8A-4147-A177-3AD203B41FA5}">
                      <a16:colId xmlns:a16="http://schemas.microsoft.com/office/drawing/2014/main" val="2130967213"/>
                    </a:ext>
                  </a:extLst>
                </a:gridCol>
              </a:tblGrid>
              <a:tr h="3627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 п/п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Ценовые группы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Зона </a:t>
                      </a: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Зона </a:t>
                      </a: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00019893"/>
                  </a:ext>
                </a:extLst>
              </a:tr>
              <a:tr h="544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Предельные оптовые надбавки </a:t>
                      </a: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фактическим отпускным ценам производителей на наркотические и психотропные </a:t>
                      </a: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лекарственные препараты,%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837466"/>
                  </a:ext>
                </a:extLst>
              </a:tr>
              <a:tr h="297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0 до 100 рублей включительно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82759123"/>
                  </a:ext>
                </a:extLst>
              </a:tr>
              <a:tr h="297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свыше 100 рублей до 500 рублей включительно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40009368"/>
                  </a:ext>
                </a:extLst>
              </a:tr>
              <a:tr h="1813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свыше 500 рублей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96194430"/>
                  </a:ext>
                </a:extLst>
              </a:tr>
              <a:tr h="3627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Предельные оптовые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надбавки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фактическим отпускным ценам производителей (кроме наркотических  и психотропных лекарственных препаратов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),%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999703"/>
                  </a:ext>
                </a:extLst>
              </a:tr>
              <a:tr h="297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0 до 100 рублей включительно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0491129"/>
                  </a:ext>
                </a:extLst>
              </a:tr>
              <a:tr h="297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свыше 100 рублей до 500 рублей включительно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83360018"/>
                  </a:ext>
                </a:extLst>
              </a:tr>
              <a:tr h="1813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свыше 500 рублей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48664184"/>
                  </a:ext>
                </a:extLst>
              </a:tr>
              <a:tr h="544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Предельные розничные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надбавки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фактическим отпускным ценам производителей на наркотические и психотропные лекарственные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препараты,%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79982"/>
                  </a:ext>
                </a:extLst>
              </a:tr>
              <a:tr h="297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0 до 100 рублей включительно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38148513"/>
                  </a:ext>
                </a:extLst>
              </a:tr>
              <a:tr h="297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свыше 100 рублей до 500 рублей включительно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65826153"/>
                  </a:ext>
                </a:extLst>
              </a:tr>
              <a:tr h="1813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свыше 500 рублей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76382098"/>
                  </a:ext>
                </a:extLst>
              </a:tr>
              <a:tr h="3627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Предельные розничные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надбавки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фактическим отпускным ценам производителей (кроме наркотических  и психотропных лекарственных препаратов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),%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119000"/>
                  </a:ext>
                </a:extLst>
              </a:tr>
              <a:tr h="297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0 до 100 рублей включительно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10619021"/>
                  </a:ext>
                </a:extLst>
              </a:tr>
              <a:tr h="297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свыше 100 рублей до 500 рублей включительно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88020997"/>
                  </a:ext>
                </a:extLst>
              </a:tr>
              <a:tr h="1813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свыше 500 рублей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236" marR="62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34574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818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5473" y="403440"/>
            <a:ext cx="780356" cy="92667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5513" y="292617"/>
            <a:ext cx="106153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проведения анализа предельных оптовых и розничных надбавок на лекарственные препараты, включённые в перечень ЖНВЛП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310" y="3175994"/>
            <a:ext cx="10571380" cy="506012"/>
          </a:xfrm>
          <a:prstGeom prst="rect">
            <a:avLst/>
          </a:prstGeom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198209"/>
              </p:ext>
            </p:extLst>
          </p:nvPr>
        </p:nvGraphicFramePr>
        <p:xfrm>
          <a:off x="549437" y="1190979"/>
          <a:ext cx="4181663" cy="2491027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181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910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Методика от 9 сентября 2020 года № 820/20 «Об утверждении методики установления органами исполнительной власти субъектов РФ предельных размеров оптовых надбавок и предельных размеров розничных надбавок к фактическим отпускным ценам, установленным производителями лекарственных препаратов, на лекарственные препараты, включённые в перечень ЖНВЛП»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107070"/>
              </p:ext>
            </p:extLst>
          </p:nvPr>
        </p:nvGraphicFramePr>
        <p:xfrm>
          <a:off x="8476200" y="1204430"/>
          <a:ext cx="2602947" cy="2452223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602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2223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None/>
                      </a:pPr>
                      <a:r>
                        <a:rPr lang="ru-RU" sz="1600" b="1" u="non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</a:t>
                      </a:r>
                      <a:r>
                        <a:rPr lang="ru-RU" sz="1600" b="1" u="non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 пересмотре</a:t>
                      </a:r>
                      <a:r>
                        <a:rPr lang="ru-RU" sz="1600" b="1" u="non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предельных оптовых и предельных розничных надбавок, на лекарственные препараты, включённые в перечень ЖНВЛП </a:t>
                      </a:r>
                      <a:endParaRPr lang="ru-RU" sz="1600" b="1" u="none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894788"/>
              </p:ext>
            </p:extLst>
          </p:nvPr>
        </p:nvGraphicFramePr>
        <p:xfrm>
          <a:off x="4997949" y="1204430"/>
          <a:ext cx="3234681" cy="247757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234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7576"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</a:t>
                      </a:r>
                      <a:r>
                        <a:rPr lang="ru-RU" sz="1600" b="1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шаблонов аптечных организаций (срок предоставления шаблонов 1 июня 2023 года)</a:t>
                      </a:r>
                      <a:endParaRPr lang="ru-RU" sz="1600" b="1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0" name="Прямая соединительная линия 29"/>
          <p:cNvCxnSpPr/>
          <p:nvPr/>
        </p:nvCxnSpPr>
        <p:spPr>
          <a:xfrm>
            <a:off x="635855" y="946112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963977"/>
              </p:ext>
            </p:extLst>
          </p:nvPr>
        </p:nvGraphicFramePr>
        <p:xfrm>
          <a:off x="530269" y="4371096"/>
          <a:ext cx="2438962" cy="177285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43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728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Документы, подтверждающие доходы и затраты по статьям расходов</a:t>
                      </a:r>
                    </a:p>
                    <a:p>
                      <a:pPr algn="ctr"/>
                      <a:endParaRPr lang="ru-RU" sz="1600" b="1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152359"/>
              </p:ext>
            </p:extLst>
          </p:nvPr>
        </p:nvGraphicFramePr>
        <p:xfrm>
          <a:off x="3105783" y="4375675"/>
          <a:ext cx="2373353" cy="176827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73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682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3аверенная копия приказа об учетной политике аптечной организации</a:t>
                      </a:r>
                      <a:endParaRPr lang="ru-RU" sz="1600" b="1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366833"/>
              </p:ext>
            </p:extLst>
          </p:nvPr>
        </p:nvGraphicFramePr>
        <p:xfrm>
          <a:off x="5668586" y="4384217"/>
          <a:ext cx="2618164" cy="1746607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618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46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Заверенная копия бухгалтерского баланса с приложением статистической и  налоговой отчетности за отчетный период</a:t>
                      </a:r>
                    </a:p>
                    <a:p>
                      <a:pPr algn="ctr"/>
                      <a:endParaRPr lang="ru-RU" sz="1600" b="1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609099"/>
              </p:ext>
            </p:extLst>
          </p:nvPr>
        </p:nvGraphicFramePr>
        <p:xfrm>
          <a:off x="8476200" y="4399931"/>
          <a:ext cx="2602946" cy="172123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602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212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Пояснительная записка о деятельности организации с краткими комментарии по статьям затрат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7" name="Прямая со стрелкой 46"/>
          <p:cNvCxnSpPr/>
          <p:nvPr/>
        </p:nvCxnSpPr>
        <p:spPr>
          <a:xfrm>
            <a:off x="4731100" y="2280863"/>
            <a:ext cx="255209" cy="102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8220990" y="2291137"/>
            <a:ext cx="25521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>
            <a:endCxn id="32" idx="0"/>
          </p:cNvCxnSpPr>
          <p:nvPr/>
        </p:nvCxnSpPr>
        <p:spPr>
          <a:xfrm flipH="1">
            <a:off x="1749750" y="3682006"/>
            <a:ext cx="4846259" cy="6890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35" idx="0"/>
          </p:cNvCxnSpPr>
          <p:nvPr/>
        </p:nvCxnSpPr>
        <p:spPr>
          <a:xfrm>
            <a:off x="6596009" y="3682006"/>
            <a:ext cx="3181664" cy="7179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34" idx="0"/>
          </p:cNvCxnSpPr>
          <p:nvPr/>
        </p:nvCxnSpPr>
        <p:spPr>
          <a:xfrm>
            <a:off x="6596009" y="3682006"/>
            <a:ext cx="381659" cy="7022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33" idx="0"/>
          </p:cNvCxnSpPr>
          <p:nvPr/>
        </p:nvCxnSpPr>
        <p:spPr>
          <a:xfrm flipH="1">
            <a:off x="4292459" y="3682006"/>
            <a:ext cx="2303550" cy="6936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180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0923" y="244774"/>
            <a:ext cx="10507288" cy="576493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государственный контроль (надзор) на территории Забайкальского края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871" y="170551"/>
            <a:ext cx="780485" cy="928127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635855" y="993573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35854" y="1161145"/>
            <a:ext cx="10449099" cy="102759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rgbClr val="FF0000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 применением цен на лекарственные препараты, включенные в перечень жизненно необходимых и важнейших лекарственных препаратов на территории Забайкальского </a:t>
            </a:r>
            <a:r>
              <a:rPr lang="ru-RU" sz="18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края</a:t>
            </a:r>
          </a:p>
          <a:p>
            <a:endParaRPr lang="ru-RU" sz="1800" b="1" dirty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010544" y="3853127"/>
            <a:ext cx="5994399" cy="5042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02848" y="2188744"/>
            <a:ext cx="10568689" cy="2906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785111" y="3197848"/>
            <a:ext cx="10568689" cy="2906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635854" y="3275145"/>
            <a:ext cx="6113658" cy="245333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rgbClr val="FF0000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Забайкальского края от 13 декабря 2021 года № 491</a:t>
            </a:r>
            <a:br>
              <a:rPr lang="ru-RU" sz="18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 региональном государственном контроле (надзоре) за применением цен на лекарственные препараты, включенные в перечень жизненно необходимых и важнейших лекарственных препаратов на территории Забайкальского края</a:t>
            </a:r>
            <a:r>
              <a:rPr lang="ru-RU" sz="1800" b="1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1800" b="1" dirty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22" name="Прямая со стрелкой 21"/>
          <p:cNvCxnSpPr>
            <a:stCxn id="10" idx="2"/>
            <a:endCxn id="16" idx="0"/>
          </p:cNvCxnSpPr>
          <p:nvPr/>
        </p:nvCxnSpPr>
        <p:spPr>
          <a:xfrm flipH="1">
            <a:off x="3692683" y="2188744"/>
            <a:ext cx="2167721" cy="10864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s://www.sechenov.ru/upload/iblock/294/apteka_wrocla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226" y="3383914"/>
            <a:ext cx="3943727" cy="271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0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7665" y="74376"/>
            <a:ext cx="10507288" cy="825999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регулирование за применением цен на лекарственные препараты,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включенные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перечень жизненно необходимых и важнейших лекарственных препаратов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871" y="170551"/>
            <a:ext cx="780485" cy="928127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635855" y="993573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784330"/>
              </p:ext>
            </p:extLst>
          </p:nvPr>
        </p:nvGraphicFramePr>
        <p:xfrm>
          <a:off x="577665" y="4578529"/>
          <a:ext cx="4817316" cy="1228725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817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6425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закон от 31.07.2020 г. № 248-ФЗ</a:t>
                      </a:r>
                    </a:p>
                    <a:p>
                      <a:pPr algn="just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 государственном контроле (надзоре) и муниципальном контроле в Российской Федерации»</a:t>
                      </a:r>
                    </a:p>
                    <a:p>
                      <a:pPr algn="ctr"/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1010544" y="3853127"/>
            <a:ext cx="5994399" cy="5042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02848" y="2188744"/>
            <a:ext cx="10568689" cy="2906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788667"/>
              </p:ext>
            </p:extLst>
          </p:nvPr>
        </p:nvGraphicFramePr>
        <p:xfrm>
          <a:off x="5590145" y="4588243"/>
          <a:ext cx="5541264" cy="1198463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5541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984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Ключевым изменением является переход на профилактический режим работы (предупреждение совершения правонарушений)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Заголовок 1"/>
          <p:cNvSpPr txBox="1">
            <a:spLocks/>
          </p:cNvSpPr>
          <p:nvPr/>
        </p:nvSpPr>
        <p:spPr>
          <a:xfrm>
            <a:off x="785111" y="3197848"/>
            <a:ext cx="10568689" cy="2906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22726" y="2031371"/>
            <a:ext cx="5498409" cy="206210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R="105410" algn="just">
              <a:spcBef>
                <a:spcPts val="1080"/>
              </a:spcBef>
              <a:spcAft>
                <a:spcPts val="108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Принятие Постановления Правительства Российской Федерации ограничивающее проведение контрольных надзорных мероприятий прежде всего направлено на уход от излишнего вмешательства в хозяйственную деятельность добросовестных хозяйствующих субъектов, однако по-прежнему сохраняется возможность проведения контрольных надзорных мероприятий при выявлении угрозы жизни и здоровью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602848" y="1192664"/>
            <a:ext cx="10482105" cy="38904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законодательство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Соединительная линия уступом 10"/>
          <p:cNvCxnSpPr>
            <a:stCxn id="16" idx="1"/>
            <a:endCxn id="3" idx="1"/>
          </p:cNvCxnSpPr>
          <p:nvPr/>
        </p:nvCxnSpPr>
        <p:spPr>
          <a:xfrm rot="10800000" flipV="1">
            <a:off x="577666" y="1387185"/>
            <a:ext cx="25183" cy="3805705"/>
          </a:xfrm>
          <a:prstGeom prst="bentConnector3">
            <a:avLst>
              <a:gd name="adj1" fmla="val 1007755"/>
            </a:avLst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7" idx="1"/>
          </p:cNvCxnSpPr>
          <p:nvPr/>
        </p:nvCxnSpPr>
        <p:spPr>
          <a:xfrm>
            <a:off x="5390062" y="3057102"/>
            <a:ext cx="232664" cy="532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390062" y="5065776"/>
            <a:ext cx="215210" cy="91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262677"/>
              </p:ext>
            </p:extLst>
          </p:nvPr>
        </p:nvGraphicFramePr>
        <p:xfrm>
          <a:off x="612184" y="2031370"/>
          <a:ext cx="4736568" cy="208343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736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834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Правительства РФ от 10.03.2022 г. № 336 «Об особенностях организации и осуществления государственного контроля (надзора), муниципального контроля</a:t>
                      </a:r>
                      <a:endParaRPr lang="ru-RU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" name="Прямая со стрелкой 13"/>
          <p:cNvCxnSpPr/>
          <p:nvPr/>
        </p:nvCxnSpPr>
        <p:spPr>
          <a:xfrm rot="-180000">
            <a:off x="348712" y="3057102"/>
            <a:ext cx="263472" cy="159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06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7665" y="-41861"/>
            <a:ext cx="10507288" cy="82599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государственный контроль (надзор)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871" y="170551"/>
            <a:ext cx="780485" cy="928127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772205" y="784138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211187"/>
              </p:ext>
            </p:extLst>
          </p:nvPr>
        </p:nvGraphicFramePr>
        <p:xfrm>
          <a:off x="1534332" y="3031363"/>
          <a:ext cx="4121461" cy="893445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121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83578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Обобщение правоприменительной практики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1010544" y="3853127"/>
            <a:ext cx="5994399" cy="5042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02848" y="2188744"/>
            <a:ext cx="10568689" cy="2906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785111" y="3197848"/>
            <a:ext cx="10568689" cy="2906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379633"/>
              </p:ext>
            </p:extLst>
          </p:nvPr>
        </p:nvGraphicFramePr>
        <p:xfrm>
          <a:off x="577665" y="1178954"/>
          <a:ext cx="5095982" cy="63069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5095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069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Профилактические мероприятия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85763"/>
              </p:ext>
            </p:extLst>
          </p:nvPr>
        </p:nvGraphicFramePr>
        <p:xfrm>
          <a:off x="6377553" y="1205000"/>
          <a:ext cx="4836316" cy="60325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836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325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Контрольные мероприятия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282819"/>
              </p:ext>
            </p:extLst>
          </p:nvPr>
        </p:nvGraphicFramePr>
        <p:xfrm>
          <a:off x="1534332" y="1955759"/>
          <a:ext cx="4121461" cy="893445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121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42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ru-RU" sz="1800" b="1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Информирование</a:t>
                      </a:r>
                    </a:p>
                    <a:p>
                      <a:pPr algn="ctr"/>
                      <a:endParaRPr lang="ru-RU" sz="20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36224"/>
              </p:ext>
            </p:extLst>
          </p:nvPr>
        </p:nvGraphicFramePr>
        <p:xfrm>
          <a:off x="7284203" y="2975945"/>
          <a:ext cx="3937100" cy="92475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93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24754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ru-RU" sz="1800" b="1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Документарная проверка</a:t>
                      </a:r>
                    </a:p>
                    <a:p>
                      <a:pPr algn="ctr"/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843048"/>
              </p:ext>
            </p:extLst>
          </p:nvPr>
        </p:nvGraphicFramePr>
        <p:xfrm>
          <a:off x="1534331" y="4086994"/>
          <a:ext cx="4113631" cy="75537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113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5537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Объявление предостережения</a:t>
                      </a:r>
                    </a:p>
                    <a:p>
                      <a:pPr algn="ctr"/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170744"/>
              </p:ext>
            </p:extLst>
          </p:nvPr>
        </p:nvGraphicFramePr>
        <p:xfrm>
          <a:off x="1534331" y="5849722"/>
          <a:ext cx="4099631" cy="70278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099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278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Профилактический визит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128994"/>
              </p:ext>
            </p:extLst>
          </p:nvPr>
        </p:nvGraphicFramePr>
        <p:xfrm>
          <a:off x="1534331" y="5004556"/>
          <a:ext cx="4104772" cy="691725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104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172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Консультирование</a:t>
                      </a:r>
                    </a:p>
                    <a:p>
                      <a:pPr algn="ctr"/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792155"/>
              </p:ext>
            </p:extLst>
          </p:nvPr>
        </p:nvGraphicFramePr>
        <p:xfrm>
          <a:off x="7284202" y="4067184"/>
          <a:ext cx="3937101" cy="93829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937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829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ru-RU" sz="2000" b="1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Выездная проверка</a:t>
                      </a:r>
                    </a:p>
                    <a:p>
                      <a:pPr algn="ctr"/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41783"/>
              </p:ext>
            </p:extLst>
          </p:nvPr>
        </p:nvGraphicFramePr>
        <p:xfrm>
          <a:off x="7284203" y="1960398"/>
          <a:ext cx="3929666" cy="87820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929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7820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Инспекционный визит</a:t>
                      </a:r>
                    </a:p>
                    <a:p>
                      <a:pPr algn="ctr"/>
                      <a:endParaRPr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Прямая со стрелкой 10"/>
          <p:cNvCxnSpPr>
            <a:stCxn id="2" idx="2"/>
            <a:endCxn id="22" idx="0"/>
          </p:cNvCxnSpPr>
          <p:nvPr/>
        </p:nvCxnSpPr>
        <p:spPr>
          <a:xfrm flipH="1">
            <a:off x="3125656" y="784138"/>
            <a:ext cx="2705653" cy="3948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2" idx="2"/>
            <a:endCxn id="19" idx="0"/>
          </p:cNvCxnSpPr>
          <p:nvPr/>
        </p:nvCxnSpPr>
        <p:spPr>
          <a:xfrm>
            <a:off x="5831309" y="784138"/>
            <a:ext cx="2964402" cy="4208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883040" y="1808251"/>
            <a:ext cx="9534" cy="442526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25" idx="1"/>
          </p:cNvCxnSpPr>
          <p:nvPr/>
        </p:nvCxnSpPr>
        <p:spPr>
          <a:xfrm>
            <a:off x="883039" y="2399501"/>
            <a:ext cx="651293" cy="298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3" idx="1"/>
          </p:cNvCxnSpPr>
          <p:nvPr/>
        </p:nvCxnSpPr>
        <p:spPr>
          <a:xfrm flipV="1">
            <a:off x="883039" y="3478085"/>
            <a:ext cx="651293" cy="1037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883039" y="4480137"/>
            <a:ext cx="662316" cy="132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21" idx="1"/>
          </p:cNvCxnSpPr>
          <p:nvPr/>
        </p:nvCxnSpPr>
        <p:spPr>
          <a:xfrm>
            <a:off x="892574" y="5350418"/>
            <a:ext cx="641757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892574" y="6233519"/>
            <a:ext cx="652781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694121" y="2414344"/>
            <a:ext cx="590081" cy="577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6694121" y="3472307"/>
            <a:ext cx="590081" cy="577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6694120" y="4564078"/>
            <a:ext cx="590081" cy="577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694120" y="1808251"/>
            <a:ext cx="7831" cy="275582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69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0923" y="244774"/>
            <a:ext cx="10507288" cy="791222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отнесения объектов контроля к категории риска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осуществлении регионального государственного контроля (надзора) за применением цен на лекарственные препараты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871" y="170551"/>
            <a:ext cx="780485" cy="928127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635855" y="993573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83256" y="993573"/>
            <a:ext cx="10568689" cy="5050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835313"/>
              </p:ext>
            </p:extLst>
          </p:nvPr>
        </p:nvGraphicFramePr>
        <p:xfrm>
          <a:off x="585397" y="1274269"/>
          <a:ext cx="10738539" cy="462907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813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473">
                  <a:extLst>
                    <a:ext uri="{9D8B030D-6E8A-4147-A177-3AD203B41FA5}">
                      <a16:colId xmlns:a16="http://schemas.microsoft.com/office/drawing/2014/main" val="245199854"/>
                    </a:ext>
                  </a:extLst>
                </a:gridCol>
                <a:gridCol w="3756292">
                  <a:extLst>
                    <a:ext uri="{9D8B030D-6E8A-4147-A177-3AD203B41FA5}">
                      <a16:colId xmlns:a16="http://schemas.microsoft.com/office/drawing/2014/main" val="1760048444"/>
                    </a:ext>
                  </a:extLst>
                </a:gridCol>
                <a:gridCol w="3943354">
                  <a:extLst>
                    <a:ext uri="{9D8B030D-6E8A-4147-A177-3AD203B41FA5}">
                      <a16:colId xmlns:a16="http://schemas.microsoft.com/office/drawing/2014/main" val="795511858"/>
                    </a:ext>
                  </a:extLst>
                </a:gridCol>
              </a:tblGrid>
              <a:tr h="1824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Категория риска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Необходимая</a:t>
                      </a:r>
                      <a:r>
                        <a:rPr lang="ru-RU" sz="2000" b="0" baseline="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валовая выручка аптечной организации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Периодичность проведения проверок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Значительный риск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50 000 000,00 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рублей и более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000" b="0" baseline="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контрольное (надзорное) мероприятие в 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 года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6627280"/>
                  </a:ext>
                </a:extLst>
              </a:tr>
              <a:tr h="357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риск</a:t>
                      </a:r>
                      <a:endParaRPr lang="ru-RU" sz="2000" b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15 000 000,00 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рублей до </a:t>
                      </a:r>
                      <a:b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50 000 000,00 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рублей включительно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 контрольное (надзорное)</a:t>
                      </a:r>
                      <a:r>
                        <a:rPr lang="ru-RU" sz="2000" b="0" baseline="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мероприятие в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 лет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82882396"/>
                  </a:ext>
                </a:extLst>
              </a:tr>
              <a:tr h="178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Низкий риск</a:t>
                      </a:r>
                      <a:endParaRPr lang="ru-RU" sz="2000" b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15 000 000,00 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рублей включительно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плановые</a:t>
                      </a:r>
                      <a:r>
                        <a:rPr lang="ru-RU" sz="2000" b="0" baseline="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контрольные (надзорные) мероприятия 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не проводятся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0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26061071"/>
                  </a:ext>
                </a:extLst>
              </a:tr>
            </a:tbl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1010544" y="3853127"/>
            <a:ext cx="5994399" cy="5042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02848" y="2188744"/>
            <a:ext cx="10568689" cy="2906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755247" y="3222634"/>
            <a:ext cx="10568689" cy="2906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50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693196" y="97096"/>
            <a:ext cx="10364282" cy="798163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региональный контроль (надзор) за применением цен на лекарственные препараты, </a:t>
            </a:r>
            <a:r>
              <a:rPr lang="ru-RU" sz="1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включенные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перечень жизненно необходимых и важнейших лекарственных препаратов на территории Забайкальского края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35855" y="985824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Рисунок 6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871" y="170551"/>
            <a:ext cx="780485" cy="9281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0788" y="974893"/>
            <a:ext cx="1044909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lvl="0" algn="ctr">
              <a:defRPr/>
            </a:pPr>
            <a:r>
              <a:rPr kumimoji="0" lang="ru-RU" sz="1600" b="1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Приказ Региональной</a:t>
            </a:r>
            <a:r>
              <a:rPr kumimoji="0" lang="ru-RU" sz="1600" b="1" u="sng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службы по тарифам и ценообразованию </a:t>
            </a:r>
            <a:r>
              <a:rPr kumimoji="0" lang="ru-RU" sz="1600" b="1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Забайкальского</a:t>
            </a:r>
            <a:r>
              <a:rPr kumimoji="0" lang="ru-RU" sz="1600" b="1" u="sng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края от </a:t>
            </a:r>
            <a:r>
              <a:rPr lang="ru-RU" sz="16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r>
              <a:rPr kumimoji="0" lang="ru-RU" sz="1600" b="1" u="sng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августа 2022 года </a:t>
            </a:r>
            <a:br>
              <a:rPr kumimoji="0" lang="ru-RU" sz="1600" b="1" u="sng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1600" b="1" u="sng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№ </a:t>
            </a:r>
            <a:r>
              <a:rPr lang="ru-RU" sz="16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182</a:t>
            </a:r>
            <a:r>
              <a:rPr kumimoji="0" lang="ru-RU" sz="1600" b="1" u="sng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-НПА</a:t>
            </a:r>
            <a:endParaRPr kumimoji="0" lang="ru-RU" sz="1600" b="1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326267"/>
              </p:ext>
            </p:extLst>
          </p:nvPr>
        </p:nvGraphicFramePr>
        <p:xfrm>
          <a:off x="650788" y="1570599"/>
          <a:ext cx="10464031" cy="5085502"/>
        </p:xfrm>
        <a:graphic>
          <a:graphicData uri="http://schemas.openxmlformats.org/drawingml/2006/table">
            <a:tbl>
              <a:tblPr firstRow="1" firstCol="1" bandRow="1"/>
              <a:tblGrid>
                <a:gridCol w="510644">
                  <a:extLst>
                    <a:ext uri="{9D8B030D-6E8A-4147-A177-3AD203B41FA5}">
                      <a16:colId xmlns:a16="http://schemas.microsoft.com/office/drawing/2014/main" val="1918963454"/>
                    </a:ext>
                  </a:extLst>
                </a:gridCol>
                <a:gridCol w="2875517">
                  <a:extLst>
                    <a:ext uri="{9D8B030D-6E8A-4147-A177-3AD203B41FA5}">
                      <a16:colId xmlns:a16="http://schemas.microsoft.com/office/drawing/2014/main" val="4177657146"/>
                    </a:ext>
                  </a:extLst>
                </a:gridCol>
                <a:gridCol w="4187705">
                  <a:extLst>
                    <a:ext uri="{9D8B030D-6E8A-4147-A177-3AD203B41FA5}">
                      <a16:colId xmlns:a16="http://schemas.microsoft.com/office/drawing/2014/main" val="290129382"/>
                    </a:ext>
                  </a:extLst>
                </a:gridCol>
                <a:gridCol w="2890165">
                  <a:extLst>
                    <a:ext uri="{9D8B030D-6E8A-4147-A177-3AD203B41FA5}">
                      <a16:colId xmlns:a16="http://schemas.microsoft.com/office/drawing/2014/main" val="2670484757"/>
                    </a:ext>
                  </a:extLst>
                </a:gridCol>
              </a:tblGrid>
              <a:tr h="1773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 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аптечной организации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Юридический адрес аптечной организации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Категория риска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955265"/>
                  </a:ext>
                </a:extLst>
              </a:tr>
              <a:tr h="5155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Государственное унитарное предприятие Забайкальского края «Аптечный склад»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672016, Забайкальский край, г. Чита, </a:t>
                      </a:r>
                      <a:b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-д Аптечный, д. 16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значительный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24618321"/>
                  </a:ext>
                </a:extLst>
              </a:tr>
              <a:tr h="5059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Индивидуальный предприниматель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Дондокова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Баярма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Батомункуевна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687520, Забайкальский край, </a:t>
                      </a:r>
                      <a:b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Агинский р-н, пгт. Новоорловск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значительный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008438648"/>
                  </a:ext>
                </a:extLst>
              </a:tr>
              <a:tr h="4204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Общество с ограниченной ответственностью «</a:t>
                      </a:r>
                      <a:r>
                        <a:rPr lang="ru-RU" sz="1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Читафарм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680031, Хабаровский край, г. Хабаровск, ул. Карла Маркса, д. 182 к. а, а1, а2 </a:t>
                      </a:r>
                      <a:r>
                        <a:rPr lang="ru-RU" sz="1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помещ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211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значительный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98404103"/>
                  </a:ext>
                </a:extLst>
              </a:tr>
              <a:tr h="3546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Общество с ограниченной ответственностью «Аптека № 1»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672000, Забайкальский край, г. Чита, </a:t>
                      </a:r>
                      <a:b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ул. Чайковского, д. 2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средний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93118364"/>
                  </a:ext>
                </a:extLst>
              </a:tr>
              <a:tr h="4595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Индивидуальный предприниматель Аверина Татьяна Петровна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672000, Забайкальский </a:t>
                      </a:r>
                      <a:r>
                        <a:rPr lang="ru-RU" sz="10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край, г. Чита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средний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27476224"/>
                  </a:ext>
                </a:extLst>
              </a:tr>
              <a:tr h="4233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Индивидуальный предприниматель Щукина Татьяна Михайловна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674600, Забайкальский край, </a:t>
                      </a:r>
                      <a:r>
                        <a:rPr lang="ru-RU" sz="1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Борзинский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р-н, г. Борзя, ул. Ленина, д. 10 а, пом. 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средний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47674079"/>
                  </a:ext>
                </a:extLst>
              </a:tr>
              <a:tr h="5320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Общество с ограниченной ответственностью «Терских-Фарм»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674673, Забайкальский край, </a:t>
                      </a:r>
                      <a:b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Краснокаменский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р-н, г. Краснокаменск, </a:t>
                      </a:r>
                      <a:b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мкр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6-й, д. 630, </a:t>
                      </a:r>
                      <a:r>
                        <a:rPr lang="ru-RU" sz="1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помещ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средний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54890192"/>
                  </a:ext>
                </a:extLst>
              </a:tr>
              <a:tr h="4613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Муниципальное унитарное предприятие Аптека №26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673403, Забайкальский край,  Нерчинский р-н, </a:t>
                      </a:r>
                      <a:b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г. Нерчинск, ул. Шилова, д. 6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средний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03146949"/>
                  </a:ext>
                </a:extLst>
              </a:tr>
              <a:tr h="497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Муниципальное унитарное предприятие аптека №19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674500, Забайкальский край, </a:t>
                      </a:r>
                      <a:r>
                        <a:rPr lang="ru-RU" sz="1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Оловяннинский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b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р-н, </a:t>
                      </a:r>
                      <a:r>
                        <a:rPr lang="ru-RU" sz="1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пгт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Оловянная, ул. Московская, д. 54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средний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70725853"/>
                  </a:ext>
                </a:extLst>
              </a:tr>
              <a:tr h="738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Индивидуальный предприниматель Куйдина Надежда Валентиновна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674050, Забайкальский край, Улётовский р-н, </a:t>
                      </a:r>
                      <a:b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с. Улёты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средний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11352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13832"/>
      </p:ext>
    </p:extLst>
  </p:cSld>
  <p:clrMapOvr>
    <a:masterClrMapping/>
  </p:clrMapOvr>
</p:sld>
</file>

<file path=ppt/theme/theme1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10000</TotalTime>
  <Words>1952</Words>
  <Application>Microsoft Office PowerPoint</Application>
  <PresentationFormat>Широкоэкранный</PresentationFormat>
  <Paragraphs>415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MS Mincho</vt:lpstr>
      <vt:lpstr>Arial</vt:lpstr>
      <vt:lpstr>Calibri</vt:lpstr>
      <vt:lpstr>Calibri Light</vt:lpstr>
      <vt:lpstr>Times New Roman</vt:lpstr>
      <vt:lpstr>4_Тема Office</vt:lpstr>
      <vt:lpstr>Презентация PowerPoint</vt:lpstr>
      <vt:lpstr>Презентация PowerPoint</vt:lpstr>
      <vt:lpstr>Действующие оптовые и розничные надбавки, согласно приказу № 153-НПА  от 1 октября 2021 года</vt:lpstr>
      <vt:lpstr>Презентация PowerPoint</vt:lpstr>
      <vt:lpstr>Региональный государственный контроль (надзор) на территории Забайкальского края</vt:lpstr>
      <vt:lpstr>Нормативно-правовое регулирование за применением цен на лекарственные препараты, включенные в перечень жизненно необходимых и важнейших лекарственных препаратов</vt:lpstr>
      <vt:lpstr>Региональный государственный контроль (надзор)</vt:lpstr>
      <vt:lpstr>КРИТЕРИИ отнесения объектов контроля к категории риска при осуществлении регионального государственного контроля (надзора) за применением цен на лекарственные препараты</vt:lpstr>
      <vt:lpstr>Государственный региональный контроль (надзор) за применением цен на лекарственные препараты, включенные в перечень жизненно необходимых и важнейших лекарственных препаратов на территории Забайкальского края</vt:lpstr>
      <vt:lpstr>Презентация PowerPoint</vt:lpstr>
      <vt:lpstr>Предельные размеры платы за проведение технического осмотра на территории Забайкальского края </vt:lpstr>
      <vt:lpstr>Презентация PowerPoint</vt:lpstr>
      <vt:lpstr>Предельные размеры платы за проведение технического осмотра на  территории Забайкальского края</vt:lpstr>
      <vt:lpstr>Предельные размеры платы за проведение технического осмотра на территории Забайкальского края  </vt:lpstr>
      <vt:lpstr>Региональный государственный контроль (надзор) на территории Забайкальского края</vt:lpstr>
      <vt:lpstr>Региональный государственный контроль (надзор)</vt:lpstr>
      <vt:lpstr>КРИТЕРИИ отнесения объектов контроля к категории риска при осуществлении регионального государственного контроля (надзора) за соблюдением предельных размеров платы за проведение технического осмотра транспортных средств и размеров платы за выдачу дубликата диагностической карты на бумажном носителе</vt:lpstr>
      <vt:lpstr>Предельные размеры платы за проведение технического осмотра на территории Забайкальского края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Региональная служба по тарифам и ценообразованию Забайкальского края</dc:title>
  <dc:creator>Юлия И. Казанова</dc:creator>
  <cp:lastModifiedBy>Елена Руденок</cp:lastModifiedBy>
  <cp:revision>632</cp:revision>
  <cp:lastPrinted>2022-12-20T00:37:57Z</cp:lastPrinted>
  <dcterms:created xsi:type="dcterms:W3CDTF">2020-10-19T07:58:42Z</dcterms:created>
  <dcterms:modified xsi:type="dcterms:W3CDTF">2022-12-21T02:34:22Z</dcterms:modified>
</cp:coreProperties>
</file>