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6" r:id="rId4"/>
    <p:sldId id="260" r:id="rId5"/>
    <p:sldId id="272" r:id="rId6"/>
    <p:sldId id="263" r:id="rId7"/>
    <p:sldId id="264" r:id="rId8"/>
    <p:sldId id="265" r:id="rId9"/>
    <p:sldId id="261" r:id="rId10"/>
    <p:sldId id="262" r:id="rId11"/>
    <p:sldId id="268" r:id="rId12"/>
    <p:sldId id="275" r:id="rId13"/>
    <p:sldId id="276" r:id="rId14"/>
    <p:sldId id="277" r:id="rId15"/>
    <p:sldId id="278" r:id="rId16"/>
    <p:sldId id="279" r:id="rId17"/>
    <p:sldId id="280" r:id="rId18"/>
    <p:sldId id="274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24E"/>
    <a:srgbClr val="FFCCCC"/>
    <a:srgbClr val="FF6161"/>
    <a:srgbClr val="FF3737"/>
    <a:srgbClr val="990099"/>
    <a:srgbClr val="22C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ST-SERVER-NEW\Documents\&#1056;&#1057;&#1058;_&#1046;&#1050;&#1061;\&#1043;&#1088;&#1103;&#1079;&#1085;&#1086;&#1074;&#1072;\&#1055;&#1088;&#1086;&#1095;&#1077;&#1077;\&#1050;&#1053;&#1044;\&#1055;&#1091;&#1073;&#1083;&#1080;&#1095;&#1085;&#1099;&#1077;%20&#1089;&#1083;&#1091;&#1096;&#1072;&#1085;&#1080;&#1103;\2%20&#1082;&#1074;%202022%20&#1075;&#1086;&#1076;&#1072;\19.8.1%20(&#1090;&#1072;&#1088;%20&#1088;&#1077;&#1096;&#1077;&#1085;&#1080;&#1077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ST-SERVER-NEW\Documents\&#1056;&#1057;&#1058;_&#1046;&#1050;&#1061;\&#1043;&#1088;&#1103;&#1079;&#1085;&#1086;&#1074;&#1072;\&#1055;&#1088;&#1086;&#1095;&#1077;&#1077;\&#1050;&#1053;&#1044;\&#1055;&#1091;&#1073;&#1083;&#1080;&#1095;&#1085;&#1099;&#1077;%20&#1089;&#1083;&#1091;&#1096;&#1072;&#1085;&#1080;&#1103;\2%20&#1082;&#1074;%202022%20&#1075;&#1086;&#1076;&#1072;\19.7.1%20(&#1090;&#1072;&#1088;%20&#1079;&#1072;&#1103;&#1074;&#1082;&#1072;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7453183520599251E-3"/>
                  <c:y val="-6.030632088009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67-4AE5-85F7-77AC3EE548CF}"/>
                </c:ext>
              </c:extLst>
            </c:dLbl>
            <c:dLbl>
              <c:idx val="3"/>
              <c:layout>
                <c:manualLayout>
                  <c:x val="0"/>
                  <c:y val="-5.21886655615416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B67-4AE5-85F7-77AC3EE548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Привлечены к административной ответственности</c:v>
                </c:pt>
                <c:pt idx="1">
                  <c:v>Прекращено по малозначительности</c:v>
                </c:pt>
                <c:pt idx="2">
                  <c:v>Наложен штраф</c:v>
                </c:pt>
                <c:pt idx="3">
                  <c:v>Предостережение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4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A-4131-BDAA-E0BCA5F689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A42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Привлечены к административной ответственности</c:v>
                </c:pt>
                <c:pt idx="1">
                  <c:v>Прекращено по малозначительности</c:v>
                </c:pt>
                <c:pt idx="2">
                  <c:v>Наложен штраф</c:v>
                </c:pt>
                <c:pt idx="3">
                  <c:v>Предостережение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A-4131-BDAA-E0BCA5F68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2688"/>
        <c:axId val="8189824"/>
      </c:barChart>
      <c:catAx>
        <c:axId val="816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189824"/>
        <c:crosses val="autoZero"/>
        <c:auto val="1"/>
        <c:lblAlgn val="ctr"/>
        <c:lblOffset val="100"/>
        <c:noMultiLvlLbl val="0"/>
      </c:catAx>
      <c:valAx>
        <c:axId val="818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1626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'2021'!$R$239:$R$242</c:f>
              <c:strCache>
                <c:ptCount val="2"/>
                <c:pt idx="0">
                  <c:v>Предостережения</c:v>
                </c:pt>
                <c:pt idx="1">
                  <c:v>Количсетво организаций</c:v>
                </c:pt>
              </c:strCache>
            </c:strRef>
          </c:cat>
          <c:val>
            <c:numRef>
              <c:f>'2021'!$S$239:$S$242</c:f>
              <c:numCache>
                <c:formatCode>General</c:formatCode>
                <c:ptCount val="4"/>
                <c:pt idx="0">
                  <c:v>276</c:v>
                </c:pt>
                <c:pt idx="1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C-483F-8236-3E8EE3BD1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1904"/>
        <c:axId val="8653824"/>
      </c:barChart>
      <c:catAx>
        <c:axId val="865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53824"/>
        <c:crosses val="autoZero"/>
        <c:auto val="1"/>
        <c:lblAlgn val="ctr"/>
        <c:lblOffset val="100"/>
        <c:noMultiLvlLbl val="0"/>
      </c:catAx>
      <c:valAx>
        <c:axId val="865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5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737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09-4F2F-8E70-1D3324421F2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E09-4F2F-8E70-1D3324421F2D}"/>
              </c:ext>
            </c:extLst>
          </c:dPt>
          <c:dLbls>
            <c:dLbl>
              <c:idx val="1"/>
              <c:layout>
                <c:manualLayout>
                  <c:x val="-3.6337022161004734E-3"/>
                  <c:y val="-2.79720279720279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716767313541957E-2"/>
                      <c:h val="7.48251748251748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09-4F2F-8E70-1D3324421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организаций, предоставивших предложение</c:v>
                </c:pt>
                <c:pt idx="1">
                  <c:v>Количество организаций, не предоставивших предложение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9-4F2F-8E70-1D3324421F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4734208"/>
        <c:axId val="134737920"/>
      </c:barChart>
      <c:catAx>
        <c:axId val="13473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737920"/>
        <c:crosses val="autoZero"/>
        <c:auto val="1"/>
        <c:lblAlgn val="ctr"/>
        <c:lblOffset val="100"/>
        <c:noMultiLvlLbl val="0"/>
      </c:catAx>
      <c:valAx>
        <c:axId val="13473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73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53895-A49E-4CC8-9613-6FEB2338432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9EBCE-0369-4896-AA25-5C0B59F172FD}">
      <dgm:prSet phldrT="[Текст]"/>
      <dgm:spPr>
        <a:solidFill>
          <a:srgbClr val="FFCCC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государственный контроль (надзор) в области регулирования цен (тарифов)</a:t>
          </a:r>
          <a:endParaRPr lang="ru-RU" dirty="0">
            <a:solidFill>
              <a:sysClr val="windowText" lastClr="000000"/>
            </a:solidFill>
          </a:endParaRPr>
        </a:p>
      </dgm:t>
    </dgm:pt>
    <dgm:pt modelId="{8E348FE2-948A-42C6-ADD6-3C4EB168716C}" type="parTrans" cxnId="{1925944B-06C4-4DDF-A1FB-98A36F7DBB7C}">
      <dgm:prSet/>
      <dgm:spPr/>
      <dgm:t>
        <a:bodyPr/>
        <a:lstStyle/>
        <a:p>
          <a:endParaRPr lang="ru-RU"/>
        </a:p>
      </dgm:t>
    </dgm:pt>
    <dgm:pt modelId="{0AF1A55E-B987-4BBB-89F6-C4C1589CD926}" type="sibTrans" cxnId="{1925944B-06C4-4DDF-A1FB-98A36F7DBB7C}">
      <dgm:prSet/>
      <dgm:spPr/>
      <dgm:t>
        <a:bodyPr/>
        <a:lstStyle/>
        <a:p>
          <a:endParaRPr lang="ru-RU"/>
        </a:p>
      </dgm:t>
    </dgm:pt>
    <dgm:pt modelId="{EEC6D2E3-C271-4A5A-BFF8-FDA62E961B97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сферах теплоснабжения, водоснабжения, водоотведения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 обращения твердых коммунальных отходов </a:t>
          </a:r>
          <a:endParaRPr lang="ru-RU" dirty="0"/>
        </a:p>
      </dgm:t>
    </dgm:pt>
    <dgm:pt modelId="{4F9B921F-FA94-420F-8821-1B883D4791DF}" type="parTrans" cxnId="{835B1735-71FA-4110-947D-AC58F170CC9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B6E16ED9-1934-4C64-ADB5-C645B70AD66A}" type="sibTrans" cxnId="{835B1735-71FA-4110-947D-AC58F170CC9F}">
      <dgm:prSet/>
      <dgm:spPr/>
      <dgm:t>
        <a:bodyPr/>
        <a:lstStyle/>
        <a:p>
          <a:endParaRPr lang="ru-RU"/>
        </a:p>
      </dgm:t>
    </dgm:pt>
    <dgm:pt modelId="{F3E80740-628F-4032-AB61-BD1A64415E23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электроэнергетики</a:t>
          </a:r>
          <a:endParaRPr lang="ru-RU" dirty="0"/>
        </a:p>
      </dgm:t>
    </dgm:pt>
    <dgm:pt modelId="{5073408A-A703-42D7-ABFF-86BB99EB3A86}" type="parTrans" cxnId="{454A4981-2076-4275-8420-D275D2A3502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D87815E-EFB4-47D5-9EAA-4D0BA1D4F127}" type="sibTrans" cxnId="{454A4981-2076-4275-8420-D275D2A3502F}">
      <dgm:prSet/>
      <dgm:spPr/>
      <dgm:t>
        <a:bodyPr/>
        <a:lstStyle/>
        <a:p>
          <a:endParaRPr lang="ru-RU"/>
        </a:p>
      </dgm:t>
    </dgm:pt>
    <dgm:pt modelId="{D54B8D46-8F69-427C-AF88-B44DECC2B6EE}" type="pres">
      <dgm:prSet presAssocID="{84A53895-A49E-4CC8-9613-6FEB233843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334C95-6ECA-44B4-A450-C081E516F06B}" type="pres">
      <dgm:prSet presAssocID="{4F19EBCE-0369-4896-AA25-5C0B59F172FD}" presName="root" presStyleCnt="0"/>
      <dgm:spPr/>
    </dgm:pt>
    <dgm:pt modelId="{7DB3A05D-EA11-4A93-A732-D73A2D75C8A0}" type="pres">
      <dgm:prSet presAssocID="{4F19EBCE-0369-4896-AA25-5C0B59F172FD}" presName="rootComposite" presStyleCnt="0"/>
      <dgm:spPr/>
    </dgm:pt>
    <dgm:pt modelId="{038A8BE7-A9CB-4254-8B22-EC7E151778F8}" type="pres">
      <dgm:prSet presAssocID="{4F19EBCE-0369-4896-AA25-5C0B59F172FD}" presName="rootText" presStyleLbl="node1" presStyleIdx="0" presStyleCnt="1" custScaleX="127574" custLinFactNeighborY="646"/>
      <dgm:spPr/>
    </dgm:pt>
    <dgm:pt modelId="{F8DCAFE6-88EB-40E8-B78F-4B1BFD300012}" type="pres">
      <dgm:prSet presAssocID="{4F19EBCE-0369-4896-AA25-5C0B59F172FD}" presName="rootConnector" presStyleLbl="node1" presStyleIdx="0" presStyleCnt="1"/>
      <dgm:spPr/>
    </dgm:pt>
    <dgm:pt modelId="{FCF317BC-E883-4D1F-B420-25FCC474907A}" type="pres">
      <dgm:prSet presAssocID="{4F19EBCE-0369-4896-AA25-5C0B59F172FD}" presName="childShape" presStyleCnt="0"/>
      <dgm:spPr/>
    </dgm:pt>
    <dgm:pt modelId="{4D3C4F0B-F5BD-4D04-8768-D7B3F4B7A2DE}" type="pres">
      <dgm:prSet presAssocID="{4F9B921F-FA94-420F-8821-1B883D4791DF}" presName="Name13" presStyleLbl="parChTrans1D2" presStyleIdx="0" presStyleCnt="2"/>
      <dgm:spPr/>
    </dgm:pt>
    <dgm:pt modelId="{D53F69D5-080E-4D05-AB2A-30764BA9F14E}" type="pres">
      <dgm:prSet presAssocID="{EEC6D2E3-C271-4A5A-BFF8-FDA62E961B97}" presName="childText" presStyleLbl="bgAcc1" presStyleIdx="0" presStyleCnt="2" custScaleX="170825">
        <dgm:presLayoutVars>
          <dgm:bulletEnabled val="1"/>
        </dgm:presLayoutVars>
      </dgm:prSet>
      <dgm:spPr/>
    </dgm:pt>
    <dgm:pt modelId="{42DBDBAB-B52F-441B-A9AB-DFFB8DA5B3A3}" type="pres">
      <dgm:prSet presAssocID="{5073408A-A703-42D7-ABFF-86BB99EB3A86}" presName="Name13" presStyleLbl="parChTrans1D2" presStyleIdx="1" presStyleCnt="2"/>
      <dgm:spPr/>
    </dgm:pt>
    <dgm:pt modelId="{CB1BD396-1B6D-4B75-8141-202FC744FB8B}" type="pres">
      <dgm:prSet presAssocID="{F3E80740-628F-4032-AB61-BD1A64415E23}" presName="childText" presStyleLbl="bgAcc1" presStyleIdx="1" presStyleCnt="2" custScaleX="169210">
        <dgm:presLayoutVars>
          <dgm:bulletEnabled val="1"/>
        </dgm:presLayoutVars>
      </dgm:prSet>
      <dgm:spPr/>
    </dgm:pt>
  </dgm:ptLst>
  <dgm:cxnLst>
    <dgm:cxn modelId="{4E61B805-481D-41BB-B5A8-A87393F497EB}" type="presOf" srcId="{4F19EBCE-0369-4896-AA25-5C0B59F172FD}" destId="{038A8BE7-A9CB-4254-8B22-EC7E151778F8}" srcOrd="0" destOrd="0" presId="urn:microsoft.com/office/officeart/2005/8/layout/hierarchy3"/>
    <dgm:cxn modelId="{401C4921-6FAD-4C9F-9F84-FCD9D85B253E}" type="presOf" srcId="{84A53895-A49E-4CC8-9613-6FEB23384325}" destId="{D54B8D46-8F69-427C-AF88-B44DECC2B6EE}" srcOrd="0" destOrd="0" presId="urn:microsoft.com/office/officeart/2005/8/layout/hierarchy3"/>
    <dgm:cxn modelId="{835B1735-71FA-4110-947D-AC58F170CC9F}" srcId="{4F19EBCE-0369-4896-AA25-5C0B59F172FD}" destId="{EEC6D2E3-C271-4A5A-BFF8-FDA62E961B97}" srcOrd="0" destOrd="0" parTransId="{4F9B921F-FA94-420F-8821-1B883D4791DF}" sibTransId="{B6E16ED9-1934-4C64-ADB5-C645B70AD66A}"/>
    <dgm:cxn modelId="{90B5663E-F594-46C4-AC13-6201C061B51E}" type="presOf" srcId="{EEC6D2E3-C271-4A5A-BFF8-FDA62E961B97}" destId="{D53F69D5-080E-4D05-AB2A-30764BA9F14E}" srcOrd="0" destOrd="0" presId="urn:microsoft.com/office/officeart/2005/8/layout/hierarchy3"/>
    <dgm:cxn modelId="{E54BC963-F762-4BC0-BEE2-E46889879701}" type="presOf" srcId="{4F19EBCE-0369-4896-AA25-5C0B59F172FD}" destId="{F8DCAFE6-88EB-40E8-B78F-4B1BFD300012}" srcOrd="1" destOrd="0" presId="urn:microsoft.com/office/officeart/2005/8/layout/hierarchy3"/>
    <dgm:cxn modelId="{1925944B-06C4-4DDF-A1FB-98A36F7DBB7C}" srcId="{84A53895-A49E-4CC8-9613-6FEB23384325}" destId="{4F19EBCE-0369-4896-AA25-5C0B59F172FD}" srcOrd="0" destOrd="0" parTransId="{8E348FE2-948A-42C6-ADD6-3C4EB168716C}" sibTransId="{0AF1A55E-B987-4BBB-89F6-C4C1589CD926}"/>
    <dgm:cxn modelId="{454A4981-2076-4275-8420-D275D2A3502F}" srcId="{4F19EBCE-0369-4896-AA25-5C0B59F172FD}" destId="{F3E80740-628F-4032-AB61-BD1A64415E23}" srcOrd="1" destOrd="0" parTransId="{5073408A-A703-42D7-ABFF-86BB99EB3A86}" sibTransId="{AD87815E-EFB4-47D5-9EAA-4D0BA1D4F127}"/>
    <dgm:cxn modelId="{FE7CF897-DA79-4D7A-B223-83DD2BA0DC51}" type="presOf" srcId="{F3E80740-628F-4032-AB61-BD1A64415E23}" destId="{CB1BD396-1B6D-4B75-8141-202FC744FB8B}" srcOrd="0" destOrd="0" presId="urn:microsoft.com/office/officeart/2005/8/layout/hierarchy3"/>
    <dgm:cxn modelId="{02D7309A-C098-4206-878E-9081E582243C}" type="presOf" srcId="{4F9B921F-FA94-420F-8821-1B883D4791DF}" destId="{4D3C4F0B-F5BD-4D04-8768-D7B3F4B7A2DE}" srcOrd="0" destOrd="0" presId="urn:microsoft.com/office/officeart/2005/8/layout/hierarchy3"/>
    <dgm:cxn modelId="{D044DD9F-972C-4358-9928-28261E3186F7}" type="presOf" srcId="{5073408A-A703-42D7-ABFF-86BB99EB3A86}" destId="{42DBDBAB-B52F-441B-A9AB-DFFB8DA5B3A3}" srcOrd="0" destOrd="0" presId="urn:microsoft.com/office/officeart/2005/8/layout/hierarchy3"/>
    <dgm:cxn modelId="{1CB66F33-36BF-46EC-AEB7-9DA8A7C18367}" type="presParOf" srcId="{D54B8D46-8F69-427C-AF88-B44DECC2B6EE}" destId="{DF334C95-6ECA-44B4-A450-C081E516F06B}" srcOrd="0" destOrd="0" presId="urn:microsoft.com/office/officeart/2005/8/layout/hierarchy3"/>
    <dgm:cxn modelId="{5D5FC956-D689-4CA0-986D-F31C9A267857}" type="presParOf" srcId="{DF334C95-6ECA-44B4-A450-C081E516F06B}" destId="{7DB3A05D-EA11-4A93-A732-D73A2D75C8A0}" srcOrd="0" destOrd="0" presId="urn:microsoft.com/office/officeart/2005/8/layout/hierarchy3"/>
    <dgm:cxn modelId="{09B672F9-DD89-43B9-9EF2-0BBA7F9B5FEA}" type="presParOf" srcId="{7DB3A05D-EA11-4A93-A732-D73A2D75C8A0}" destId="{038A8BE7-A9CB-4254-8B22-EC7E151778F8}" srcOrd="0" destOrd="0" presId="urn:microsoft.com/office/officeart/2005/8/layout/hierarchy3"/>
    <dgm:cxn modelId="{995AA000-B628-430B-A74D-6FEADCB4E31B}" type="presParOf" srcId="{7DB3A05D-EA11-4A93-A732-D73A2D75C8A0}" destId="{F8DCAFE6-88EB-40E8-B78F-4B1BFD300012}" srcOrd="1" destOrd="0" presId="urn:microsoft.com/office/officeart/2005/8/layout/hierarchy3"/>
    <dgm:cxn modelId="{4A978E66-8B92-4DD3-B5A3-E4206D5942E6}" type="presParOf" srcId="{DF334C95-6ECA-44B4-A450-C081E516F06B}" destId="{FCF317BC-E883-4D1F-B420-25FCC474907A}" srcOrd="1" destOrd="0" presId="urn:microsoft.com/office/officeart/2005/8/layout/hierarchy3"/>
    <dgm:cxn modelId="{0C8E72AC-A7C0-401B-B936-02934632043A}" type="presParOf" srcId="{FCF317BC-E883-4D1F-B420-25FCC474907A}" destId="{4D3C4F0B-F5BD-4D04-8768-D7B3F4B7A2DE}" srcOrd="0" destOrd="0" presId="urn:microsoft.com/office/officeart/2005/8/layout/hierarchy3"/>
    <dgm:cxn modelId="{FB8DD2F5-A298-4602-A222-170CAAAD0379}" type="presParOf" srcId="{FCF317BC-E883-4D1F-B420-25FCC474907A}" destId="{D53F69D5-080E-4D05-AB2A-30764BA9F14E}" srcOrd="1" destOrd="0" presId="urn:microsoft.com/office/officeart/2005/8/layout/hierarchy3"/>
    <dgm:cxn modelId="{0BE06887-3886-411E-AD9C-35EA5F9CF32B}" type="presParOf" srcId="{FCF317BC-E883-4D1F-B420-25FCC474907A}" destId="{42DBDBAB-B52F-441B-A9AB-DFFB8DA5B3A3}" srcOrd="2" destOrd="0" presId="urn:microsoft.com/office/officeart/2005/8/layout/hierarchy3"/>
    <dgm:cxn modelId="{11817A09-2990-4E7B-82CD-537F74F7305B}" type="presParOf" srcId="{FCF317BC-E883-4D1F-B420-25FCC474907A}" destId="{CB1BD396-1B6D-4B75-8141-202FC744FB8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64C27-F28A-4CC5-94D8-B75C5EE689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CA8A6D8-6CC3-4040-9FB4-13A1DF9AC205}">
      <dgm:prSet phldrT="[Текст]" custT="1"/>
      <dgm:spPr>
        <a:solidFill>
          <a:srgbClr val="FFCCCC"/>
        </a:solidFill>
        <a:ln w="19050">
          <a:solidFill>
            <a:srgbClr val="C00000"/>
          </a:solidFill>
        </a:ln>
      </dgm:spPr>
      <dgm:t>
        <a:bodyPr/>
        <a:lstStyle/>
        <a:p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РСТ Забайкальского края утверждает тарифы для ресурсоснабжающей организации</a:t>
          </a:r>
        </a:p>
      </dgm:t>
    </dgm:pt>
    <dgm:pt modelId="{C06B68F5-11BD-44CD-B98E-87BD12E08F74}" type="parTrans" cxnId="{0D796C87-0416-44E5-A41F-F6F356ACD8E6}">
      <dgm:prSet/>
      <dgm:spPr/>
      <dgm:t>
        <a:bodyPr/>
        <a:lstStyle/>
        <a:p>
          <a:endParaRPr lang="ru-RU"/>
        </a:p>
      </dgm:t>
    </dgm:pt>
    <dgm:pt modelId="{E31D83AF-D451-40A0-8D56-9A2436BA727B}" type="sibTrans" cxnId="{0D796C87-0416-44E5-A41F-F6F356ACD8E6}">
      <dgm:prSet/>
      <dgm:spPr/>
      <dgm:t>
        <a:bodyPr/>
        <a:lstStyle/>
        <a:p>
          <a:endParaRPr lang="ru-RU"/>
        </a:p>
      </dgm:t>
    </dgm:pt>
    <dgm:pt modelId="{1FB2D852-C9B0-48F5-BE87-57C02939D213}">
      <dgm:prSet phldrT="[Текст]" custT="1"/>
      <dgm:spPr>
        <a:solidFill>
          <a:srgbClr val="FFCCCC"/>
        </a:solidFill>
        <a:ln w="19050">
          <a:solidFill>
            <a:srgbClr val="C00000"/>
          </a:solidFill>
        </a:ln>
      </dgm:spPr>
      <dgm:t>
        <a:bodyPr/>
        <a:lstStyle/>
        <a:p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У организации возникает обязанность раскрыть информацию о принятых тарифных решениях </a:t>
          </a:r>
        </a:p>
      </dgm:t>
    </dgm:pt>
    <dgm:pt modelId="{2078D96D-8F81-47D0-8118-94B205AC4D98}" type="parTrans" cxnId="{A34FFD15-8D7D-407B-B060-A7CAAAEF1E2B}">
      <dgm:prSet/>
      <dgm:spPr/>
      <dgm:t>
        <a:bodyPr/>
        <a:lstStyle/>
        <a:p>
          <a:endParaRPr lang="ru-RU"/>
        </a:p>
      </dgm:t>
    </dgm:pt>
    <dgm:pt modelId="{C0F42347-A584-4603-A7D6-AF975D84C26A}" type="sibTrans" cxnId="{A34FFD15-8D7D-407B-B060-A7CAAAEF1E2B}">
      <dgm:prSet/>
      <dgm:spPr/>
      <dgm:t>
        <a:bodyPr/>
        <a:lstStyle/>
        <a:p>
          <a:endParaRPr lang="ru-RU"/>
        </a:p>
      </dgm:t>
    </dgm:pt>
    <dgm:pt modelId="{11456EF0-54D0-4210-B64C-16AF75370977}" type="pres">
      <dgm:prSet presAssocID="{79664C27-F28A-4CC5-94D8-B75C5EE689F2}" presName="Name0" presStyleCnt="0">
        <dgm:presLayoutVars>
          <dgm:dir/>
          <dgm:animLvl val="lvl"/>
          <dgm:resizeHandles val="exact"/>
        </dgm:presLayoutVars>
      </dgm:prSet>
      <dgm:spPr/>
    </dgm:pt>
    <dgm:pt modelId="{3DF4AFBE-D6F6-4907-8BE8-556385F8584A}" type="pres">
      <dgm:prSet presAssocID="{2CA8A6D8-6CC3-4040-9FB4-13A1DF9AC205}" presName="parTxOnly" presStyleLbl="node1" presStyleIdx="0" presStyleCnt="2" custScaleX="148417" custScaleY="131867">
        <dgm:presLayoutVars>
          <dgm:chMax val="0"/>
          <dgm:chPref val="0"/>
          <dgm:bulletEnabled val="1"/>
        </dgm:presLayoutVars>
      </dgm:prSet>
      <dgm:spPr/>
    </dgm:pt>
    <dgm:pt modelId="{11DEF6FA-3882-4FB1-93DD-3AA2BD6B4BAD}" type="pres">
      <dgm:prSet presAssocID="{E31D83AF-D451-40A0-8D56-9A2436BA727B}" presName="parTxOnlySpace" presStyleCnt="0"/>
      <dgm:spPr/>
    </dgm:pt>
    <dgm:pt modelId="{9958C011-F49B-41A9-9B1E-73726EBB123F}" type="pres">
      <dgm:prSet presAssocID="{1FB2D852-C9B0-48F5-BE87-57C02939D213}" presName="parTxOnly" presStyleLbl="node1" presStyleIdx="1" presStyleCnt="2" custScaleX="134603" custScaleY="132297" custLinFactNeighborX="-10115" custLinFactNeighborY="1228">
        <dgm:presLayoutVars>
          <dgm:chMax val="0"/>
          <dgm:chPref val="0"/>
          <dgm:bulletEnabled val="1"/>
        </dgm:presLayoutVars>
      </dgm:prSet>
      <dgm:spPr/>
    </dgm:pt>
  </dgm:ptLst>
  <dgm:cxnLst>
    <dgm:cxn modelId="{C7C51F03-7B55-4125-8234-813A5A7BEA55}" type="presOf" srcId="{1FB2D852-C9B0-48F5-BE87-57C02939D213}" destId="{9958C011-F49B-41A9-9B1E-73726EBB123F}" srcOrd="0" destOrd="0" presId="urn:microsoft.com/office/officeart/2005/8/layout/chevron1"/>
    <dgm:cxn modelId="{A34FFD15-8D7D-407B-B060-A7CAAAEF1E2B}" srcId="{79664C27-F28A-4CC5-94D8-B75C5EE689F2}" destId="{1FB2D852-C9B0-48F5-BE87-57C02939D213}" srcOrd="1" destOrd="0" parTransId="{2078D96D-8F81-47D0-8118-94B205AC4D98}" sibTransId="{C0F42347-A584-4603-A7D6-AF975D84C26A}"/>
    <dgm:cxn modelId="{45E2CD29-69EB-478F-9AAE-FFF753357D64}" type="presOf" srcId="{79664C27-F28A-4CC5-94D8-B75C5EE689F2}" destId="{11456EF0-54D0-4210-B64C-16AF75370977}" srcOrd="0" destOrd="0" presId="urn:microsoft.com/office/officeart/2005/8/layout/chevron1"/>
    <dgm:cxn modelId="{224EE640-6E5F-49B8-9809-58BC8230D101}" type="presOf" srcId="{2CA8A6D8-6CC3-4040-9FB4-13A1DF9AC205}" destId="{3DF4AFBE-D6F6-4907-8BE8-556385F8584A}" srcOrd="0" destOrd="0" presId="urn:microsoft.com/office/officeart/2005/8/layout/chevron1"/>
    <dgm:cxn modelId="{0D796C87-0416-44E5-A41F-F6F356ACD8E6}" srcId="{79664C27-F28A-4CC5-94D8-B75C5EE689F2}" destId="{2CA8A6D8-6CC3-4040-9FB4-13A1DF9AC205}" srcOrd="0" destOrd="0" parTransId="{C06B68F5-11BD-44CD-B98E-87BD12E08F74}" sibTransId="{E31D83AF-D451-40A0-8D56-9A2436BA727B}"/>
    <dgm:cxn modelId="{C82D85E7-1D2B-4F61-B95C-863D10A4048A}" type="presParOf" srcId="{11456EF0-54D0-4210-B64C-16AF75370977}" destId="{3DF4AFBE-D6F6-4907-8BE8-556385F8584A}" srcOrd="0" destOrd="0" presId="urn:microsoft.com/office/officeart/2005/8/layout/chevron1"/>
    <dgm:cxn modelId="{F2EE5057-FA19-4A3E-A82D-F1B46643F072}" type="presParOf" srcId="{11456EF0-54D0-4210-B64C-16AF75370977}" destId="{11DEF6FA-3882-4FB1-93DD-3AA2BD6B4BAD}" srcOrd="1" destOrd="0" presId="urn:microsoft.com/office/officeart/2005/8/layout/chevron1"/>
    <dgm:cxn modelId="{52F91606-A1B9-4E31-965B-9053C2BC70BE}" type="presParOf" srcId="{11456EF0-54D0-4210-B64C-16AF75370977}" destId="{9958C011-F49B-41A9-9B1E-73726EBB123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4E566E-E0B3-4C1E-9A86-F5080941CED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A82945-8AC5-4265-BB3A-71620E43D285}">
      <dgm:prSet phldrT="[Текст]" custT="1"/>
      <dgm:spPr>
        <a:solidFill>
          <a:srgbClr val="FFCCCC"/>
        </a:solidFill>
        <a:ln w="19050">
          <a:solidFill>
            <a:srgbClr val="C00000"/>
          </a:solidFill>
        </a:ln>
      </dgm:spPr>
      <dgm:t>
        <a:bodyPr/>
        <a:lstStyle/>
        <a:p>
          <a:r>
            <a:rPr lang="ru-RU" sz="2000" dirty="0"/>
            <a:t>1</a:t>
          </a:r>
        </a:p>
      </dgm:t>
    </dgm:pt>
    <dgm:pt modelId="{086AFE2F-7924-4D29-B503-BE0E817A04EF}" type="parTrans" cxnId="{69D2568D-B638-4E30-82E7-FE2E2ACE7BD3}">
      <dgm:prSet/>
      <dgm:spPr/>
      <dgm:t>
        <a:bodyPr/>
        <a:lstStyle/>
        <a:p>
          <a:endParaRPr lang="ru-RU"/>
        </a:p>
      </dgm:t>
    </dgm:pt>
    <dgm:pt modelId="{173F555E-D6CB-4440-A4D4-36BBF46D48E0}" type="sibTrans" cxnId="{69D2568D-B638-4E30-82E7-FE2E2ACE7BD3}">
      <dgm:prSet/>
      <dgm:spPr/>
      <dgm:t>
        <a:bodyPr/>
        <a:lstStyle/>
        <a:p>
          <a:endParaRPr lang="ru-RU"/>
        </a:p>
      </dgm:t>
    </dgm:pt>
    <dgm:pt modelId="{282330AF-C78A-4CE7-9A3B-D0B388F49AB1}">
      <dgm:prSet phldrT="[Текст]"/>
      <dgm:spPr>
        <a:ln w="19050">
          <a:solidFill>
            <a:srgbClr val="C0000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Следить за изменениями требований законодательства по стандартам раскрытия информации в правовых системах Консультант, Гарант</a:t>
          </a:r>
        </a:p>
      </dgm:t>
    </dgm:pt>
    <dgm:pt modelId="{9331D2B4-7B7D-4CB7-B183-060EB0F8C89C}" type="parTrans" cxnId="{2F3D034C-C33E-41E7-AB61-79B784831043}">
      <dgm:prSet/>
      <dgm:spPr/>
      <dgm:t>
        <a:bodyPr/>
        <a:lstStyle/>
        <a:p>
          <a:endParaRPr lang="ru-RU"/>
        </a:p>
      </dgm:t>
    </dgm:pt>
    <dgm:pt modelId="{FC9A6393-E99F-4DBF-ABAE-3FF8684B41AE}" type="sibTrans" cxnId="{2F3D034C-C33E-41E7-AB61-79B784831043}">
      <dgm:prSet/>
      <dgm:spPr/>
      <dgm:t>
        <a:bodyPr/>
        <a:lstStyle/>
        <a:p>
          <a:endParaRPr lang="ru-RU"/>
        </a:p>
      </dgm:t>
    </dgm:pt>
    <dgm:pt modelId="{0A1D8E07-569F-40F0-A80F-DABB5C611D90}">
      <dgm:prSet phldrT="[Текст]" custT="1"/>
      <dgm:spPr>
        <a:solidFill>
          <a:srgbClr val="FFCCCC"/>
        </a:solidFill>
        <a:ln w="19050">
          <a:solidFill>
            <a:srgbClr val="C00000"/>
          </a:solidFill>
        </a:ln>
      </dgm:spPr>
      <dgm:t>
        <a:bodyPr/>
        <a:lstStyle/>
        <a:p>
          <a:r>
            <a:rPr lang="ru-RU" sz="2000" dirty="0"/>
            <a:t>2</a:t>
          </a:r>
        </a:p>
      </dgm:t>
    </dgm:pt>
    <dgm:pt modelId="{3B42F703-3116-4243-91CC-B5143AA1E1E0}" type="parTrans" cxnId="{F35526BA-A011-4D18-B811-BE43D736C787}">
      <dgm:prSet/>
      <dgm:spPr/>
      <dgm:t>
        <a:bodyPr/>
        <a:lstStyle/>
        <a:p>
          <a:endParaRPr lang="ru-RU"/>
        </a:p>
      </dgm:t>
    </dgm:pt>
    <dgm:pt modelId="{AB6872E4-4F7D-49CA-BBAD-77C05C62C6AB}" type="sibTrans" cxnId="{F35526BA-A011-4D18-B811-BE43D736C787}">
      <dgm:prSet/>
      <dgm:spPr/>
      <dgm:t>
        <a:bodyPr/>
        <a:lstStyle/>
        <a:p>
          <a:endParaRPr lang="ru-RU"/>
        </a:p>
      </dgm:t>
    </dgm:pt>
    <dgm:pt modelId="{34BEBB25-D40B-4339-A68A-2731DEACBFF1}">
      <dgm:prSet phldrT="[Текст]"/>
      <dgm:spPr>
        <a:ln w="19050">
          <a:solidFill>
            <a:srgbClr val="C0000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Смотреть информацию на официальном сайте РСТ Забайкальского края (https://rst.75.ru/)</a:t>
          </a:r>
        </a:p>
      </dgm:t>
    </dgm:pt>
    <dgm:pt modelId="{904E5F96-480B-4438-A6F7-CC312025EBA0}" type="parTrans" cxnId="{38772D83-293B-454D-8EB8-19CEB203D62D}">
      <dgm:prSet/>
      <dgm:spPr/>
      <dgm:t>
        <a:bodyPr/>
        <a:lstStyle/>
        <a:p>
          <a:endParaRPr lang="ru-RU"/>
        </a:p>
      </dgm:t>
    </dgm:pt>
    <dgm:pt modelId="{7BBA8F5D-019F-4222-AA72-9F220A4A3839}" type="sibTrans" cxnId="{38772D83-293B-454D-8EB8-19CEB203D62D}">
      <dgm:prSet/>
      <dgm:spPr/>
      <dgm:t>
        <a:bodyPr/>
        <a:lstStyle/>
        <a:p>
          <a:endParaRPr lang="ru-RU"/>
        </a:p>
      </dgm:t>
    </dgm:pt>
    <dgm:pt modelId="{B639A80A-AB65-4A1E-9E4B-DECB382B7355}">
      <dgm:prSet phldrT="[Текст]" custT="1"/>
      <dgm:spPr>
        <a:solidFill>
          <a:srgbClr val="FFCCCC"/>
        </a:solidFill>
        <a:ln w="19050">
          <a:solidFill>
            <a:srgbClr val="C00000"/>
          </a:solidFill>
        </a:ln>
      </dgm:spPr>
      <dgm:t>
        <a:bodyPr/>
        <a:lstStyle/>
        <a:p>
          <a:r>
            <a:rPr lang="ru-RU" sz="2000" dirty="0"/>
            <a:t>3</a:t>
          </a:r>
        </a:p>
      </dgm:t>
    </dgm:pt>
    <dgm:pt modelId="{1821B20B-7013-412D-A665-308CA49CD124}" type="parTrans" cxnId="{D04BE915-AA3A-48B6-A8F2-899CDCB21272}">
      <dgm:prSet/>
      <dgm:spPr/>
      <dgm:t>
        <a:bodyPr/>
        <a:lstStyle/>
        <a:p>
          <a:endParaRPr lang="ru-RU"/>
        </a:p>
      </dgm:t>
    </dgm:pt>
    <dgm:pt modelId="{9B8859C8-8A40-4A4F-941E-38611F4E22AF}" type="sibTrans" cxnId="{D04BE915-AA3A-48B6-A8F2-899CDCB21272}">
      <dgm:prSet/>
      <dgm:spPr/>
      <dgm:t>
        <a:bodyPr/>
        <a:lstStyle/>
        <a:p>
          <a:endParaRPr lang="ru-RU"/>
        </a:p>
      </dgm:t>
    </dgm:pt>
    <dgm:pt modelId="{0023A1F5-F623-4912-B379-F7843ADCA171}">
      <dgm:prSet phldrT="[Текст]"/>
      <dgm:spPr>
        <a:ln w="19050">
          <a:solidFill>
            <a:srgbClr val="C0000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Проверять после каждой отправки шаблона наличие размещенной информации на портале (http://ri.eias.ru)</a:t>
          </a:r>
        </a:p>
      </dgm:t>
    </dgm:pt>
    <dgm:pt modelId="{DA61397A-9131-4F70-88DA-F1B332B5E234}" type="parTrans" cxnId="{E88EEE59-F12A-418A-BB67-7CE073CB2C3F}">
      <dgm:prSet/>
      <dgm:spPr/>
      <dgm:t>
        <a:bodyPr/>
        <a:lstStyle/>
        <a:p>
          <a:endParaRPr lang="ru-RU"/>
        </a:p>
      </dgm:t>
    </dgm:pt>
    <dgm:pt modelId="{96A82408-8F24-4230-921B-3422FB783708}" type="sibTrans" cxnId="{E88EEE59-F12A-418A-BB67-7CE073CB2C3F}">
      <dgm:prSet/>
      <dgm:spPr/>
      <dgm:t>
        <a:bodyPr/>
        <a:lstStyle/>
        <a:p>
          <a:endParaRPr lang="ru-RU"/>
        </a:p>
      </dgm:t>
    </dgm:pt>
    <dgm:pt modelId="{9DCFEAFE-5184-4860-B143-3986C495716B}" type="pres">
      <dgm:prSet presAssocID="{014E566E-E0B3-4C1E-9A86-F5080941CEDD}" presName="linearFlow" presStyleCnt="0">
        <dgm:presLayoutVars>
          <dgm:dir/>
          <dgm:animLvl val="lvl"/>
          <dgm:resizeHandles val="exact"/>
        </dgm:presLayoutVars>
      </dgm:prSet>
      <dgm:spPr/>
    </dgm:pt>
    <dgm:pt modelId="{06C6CA30-DC7F-4509-8773-AB49838C0F63}" type="pres">
      <dgm:prSet presAssocID="{DEA82945-8AC5-4265-BB3A-71620E43D285}" presName="composite" presStyleCnt="0"/>
      <dgm:spPr/>
    </dgm:pt>
    <dgm:pt modelId="{A8990641-CEFD-4C9D-A75F-4FFF7C796F16}" type="pres">
      <dgm:prSet presAssocID="{DEA82945-8AC5-4265-BB3A-71620E43D28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6ED743F-9E95-4E73-9967-615EC8AE6563}" type="pres">
      <dgm:prSet presAssocID="{DEA82945-8AC5-4265-BB3A-71620E43D285}" presName="descendantText" presStyleLbl="alignAcc1" presStyleIdx="0" presStyleCnt="3">
        <dgm:presLayoutVars>
          <dgm:bulletEnabled val="1"/>
        </dgm:presLayoutVars>
      </dgm:prSet>
      <dgm:spPr/>
    </dgm:pt>
    <dgm:pt modelId="{5B857476-DCE5-4288-ABD2-2E94BF90C376}" type="pres">
      <dgm:prSet presAssocID="{173F555E-D6CB-4440-A4D4-36BBF46D48E0}" presName="sp" presStyleCnt="0"/>
      <dgm:spPr/>
    </dgm:pt>
    <dgm:pt modelId="{F9779A95-BF77-48BD-BF7D-1A4DD1AE58DF}" type="pres">
      <dgm:prSet presAssocID="{0A1D8E07-569F-40F0-A80F-DABB5C611D90}" presName="composite" presStyleCnt="0"/>
      <dgm:spPr/>
    </dgm:pt>
    <dgm:pt modelId="{F9A5203D-7FB5-4018-8890-B926D191D5B8}" type="pres">
      <dgm:prSet presAssocID="{0A1D8E07-569F-40F0-A80F-DABB5C611D9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23178FA-E282-4E29-99F6-FD1A5776FCD4}" type="pres">
      <dgm:prSet presAssocID="{0A1D8E07-569F-40F0-A80F-DABB5C611D90}" presName="descendantText" presStyleLbl="alignAcc1" presStyleIdx="1" presStyleCnt="3">
        <dgm:presLayoutVars>
          <dgm:bulletEnabled val="1"/>
        </dgm:presLayoutVars>
      </dgm:prSet>
      <dgm:spPr/>
    </dgm:pt>
    <dgm:pt modelId="{30A62926-8273-4266-9AF3-EED07543E286}" type="pres">
      <dgm:prSet presAssocID="{AB6872E4-4F7D-49CA-BBAD-77C05C62C6AB}" presName="sp" presStyleCnt="0"/>
      <dgm:spPr/>
    </dgm:pt>
    <dgm:pt modelId="{B53F5976-7164-4CF7-9966-7FF280094FF9}" type="pres">
      <dgm:prSet presAssocID="{B639A80A-AB65-4A1E-9E4B-DECB382B7355}" presName="composite" presStyleCnt="0"/>
      <dgm:spPr/>
    </dgm:pt>
    <dgm:pt modelId="{2BF467BF-1B8A-4358-AC70-90647FACEE10}" type="pres">
      <dgm:prSet presAssocID="{B639A80A-AB65-4A1E-9E4B-DECB382B735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C77BB3C-02C0-42C6-85B0-FE430B6F567E}" type="pres">
      <dgm:prSet presAssocID="{B639A80A-AB65-4A1E-9E4B-DECB382B735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04BE915-AA3A-48B6-A8F2-899CDCB21272}" srcId="{014E566E-E0B3-4C1E-9A86-F5080941CEDD}" destId="{B639A80A-AB65-4A1E-9E4B-DECB382B7355}" srcOrd="2" destOrd="0" parTransId="{1821B20B-7013-412D-A665-308CA49CD124}" sibTransId="{9B8859C8-8A40-4A4F-941E-38611F4E22AF}"/>
    <dgm:cxn modelId="{6E0CC51C-CB9A-4EFA-B961-ED4CD20F216F}" type="presOf" srcId="{B639A80A-AB65-4A1E-9E4B-DECB382B7355}" destId="{2BF467BF-1B8A-4358-AC70-90647FACEE10}" srcOrd="0" destOrd="0" presId="urn:microsoft.com/office/officeart/2005/8/layout/chevron2"/>
    <dgm:cxn modelId="{63AC5E20-8669-42BF-A1C4-046E85EA8B0D}" type="presOf" srcId="{0A1D8E07-569F-40F0-A80F-DABB5C611D90}" destId="{F9A5203D-7FB5-4018-8890-B926D191D5B8}" srcOrd="0" destOrd="0" presId="urn:microsoft.com/office/officeart/2005/8/layout/chevron2"/>
    <dgm:cxn modelId="{2F3D034C-C33E-41E7-AB61-79B784831043}" srcId="{DEA82945-8AC5-4265-BB3A-71620E43D285}" destId="{282330AF-C78A-4CE7-9A3B-D0B388F49AB1}" srcOrd="0" destOrd="0" parTransId="{9331D2B4-7B7D-4CB7-B183-060EB0F8C89C}" sibTransId="{FC9A6393-E99F-4DBF-ABAE-3FF8684B41AE}"/>
    <dgm:cxn modelId="{E88EEE59-F12A-418A-BB67-7CE073CB2C3F}" srcId="{B639A80A-AB65-4A1E-9E4B-DECB382B7355}" destId="{0023A1F5-F623-4912-B379-F7843ADCA171}" srcOrd="0" destOrd="0" parTransId="{DA61397A-9131-4F70-88DA-F1B332B5E234}" sibTransId="{96A82408-8F24-4230-921B-3422FB783708}"/>
    <dgm:cxn modelId="{38772D83-293B-454D-8EB8-19CEB203D62D}" srcId="{0A1D8E07-569F-40F0-A80F-DABB5C611D90}" destId="{34BEBB25-D40B-4339-A68A-2731DEACBFF1}" srcOrd="0" destOrd="0" parTransId="{904E5F96-480B-4438-A6F7-CC312025EBA0}" sibTransId="{7BBA8F5D-019F-4222-AA72-9F220A4A3839}"/>
    <dgm:cxn modelId="{69D2568D-B638-4E30-82E7-FE2E2ACE7BD3}" srcId="{014E566E-E0B3-4C1E-9A86-F5080941CEDD}" destId="{DEA82945-8AC5-4265-BB3A-71620E43D285}" srcOrd="0" destOrd="0" parTransId="{086AFE2F-7924-4D29-B503-BE0E817A04EF}" sibTransId="{173F555E-D6CB-4440-A4D4-36BBF46D48E0}"/>
    <dgm:cxn modelId="{9A71C0AD-F29A-46C2-882E-AAC835E0A63D}" type="presOf" srcId="{34BEBB25-D40B-4339-A68A-2731DEACBFF1}" destId="{A23178FA-E282-4E29-99F6-FD1A5776FCD4}" srcOrd="0" destOrd="0" presId="urn:microsoft.com/office/officeart/2005/8/layout/chevron2"/>
    <dgm:cxn modelId="{F35526BA-A011-4D18-B811-BE43D736C787}" srcId="{014E566E-E0B3-4C1E-9A86-F5080941CEDD}" destId="{0A1D8E07-569F-40F0-A80F-DABB5C611D90}" srcOrd="1" destOrd="0" parTransId="{3B42F703-3116-4243-91CC-B5143AA1E1E0}" sibTransId="{AB6872E4-4F7D-49CA-BBAD-77C05C62C6AB}"/>
    <dgm:cxn modelId="{65662FC7-DB8F-4D42-9239-647429D910DF}" type="presOf" srcId="{0023A1F5-F623-4912-B379-F7843ADCA171}" destId="{BC77BB3C-02C0-42C6-85B0-FE430B6F567E}" srcOrd="0" destOrd="0" presId="urn:microsoft.com/office/officeart/2005/8/layout/chevron2"/>
    <dgm:cxn modelId="{1E3BB4D1-2DEE-4DDD-9DD1-749D7E3A0CBA}" type="presOf" srcId="{014E566E-E0B3-4C1E-9A86-F5080941CEDD}" destId="{9DCFEAFE-5184-4860-B143-3986C495716B}" srcOrd="0" destOrd="0" presId="urn:microsoft.com/office/officeart/2005/8/layout/chevron2"/>
    <dgm:cxn modelId="{3CA959E5-EA83-431C-864A-9590135DB0EB}" type="presOf" srcId="{282330AF-C78A-4CE7-9A3B-D0B388F49AB1}" destId="{66ED743F-9E95-4E73-9967-615EC8AE6563}" srcOrd="0" destOrd="0" presId="urn:microsoft.com/office/officeart/2005/8/layout/chevron2"/>
    <dgm:cxn modelId="{9D7A1FE8-3B15-4EDF-B15E-16FB634E616E}" type="presOf" srcId="{DEA82945-8AC5-4265-BB3A-71620E43D285}" destId="{A8990641-CEFD-4C9D-A75F-4FFF7C796F16}" srcOrd="0" destOrd="0" presId="urn:microsoft.com/office/officeart/2005/8/layout/chevron2"/>
    <dgm:cxn modelId="{6D90C1CD-521B-4DD6-B619-AF98AB365B44}" type="presParOf" srcId="{9DCFEAFE-5184-4860-B143-3986C495716B}" destId="{06C6CA30-DC7F-4509-8773-AB49838C0F63}" srcOrd="0" destOrd="0" presId="urn:microsoft.com/office/officeart/2005/8/layout/chevron2"/>
    <dgm:cxn modelId="{48E86FC8-86E3-41D3-B5BF-686BF693AFF5}" type="presParOf" srcId="{06C6CA30-DC7F-4509-8773-AB49838C0F63}" destId="{A8990641-CEFD-4C9D-A75F-4FFF7C796F16}" srcOrd="0" destOrd="0" presId="urn:microsoft.com/office/officeart/2005/8/layout/chevron2"/>
    <dgm:cxn modelId="{DE59DE42-F99B-40F8-84E1-958BE60DDAF4}" type="presParOf" srcId="{06C6CA30-DC7F-4509-8773-AB49838C0F63}" destId="{66ED743F-9E95-4E73-9967-615EC8AE6563}" srcOrd="1" destOrd="0" presId="urn:microsoft.com/office/officeart/2005/8/layout/chevron2"/>
    <dgm:cxn modelId="{6157221D-54AB-430A-8278-73DF06FAE001}" type="presParOf" srcId="{9DCFEAFE-5184-4860-B143-3986C495716B}" destId="{5B857476-DCE5-4288-ABD2-2E94BF90C376}" srcOrd="1" destOrd="0" presId="urn:microsoft.com/office/officeart/2005/8/layout/chevron2"/>
    <dgm:cxn modelId="{6343104A-4F8E-44E2-8481-0CAED46DBB5B}" type="presParOf" srcId="{9DCFEAFE-5184-4860-B143-3986C495716B}" destId="{F9779A95-BF77-48BD-BF7D-1A4DD1AE58DF}" srcOrd="2" destOrd="0" presId="urn:microsoft.com/office/officeart/2005/8/layout/chevron2"/>
    <dgm:cxn modelId="{F7F9B2B4-7F14-45C1-B6D3-DFCF8A777457}" type="presParOf" srcId="{F9779A95-BF77-48BD-BF7D-1A4DD1AE58DF}" destId="{F9A5203D-7FB5-4018-8890-B926D191D5B8}" srcOrd="0" destOrd="0" presId="urn:microsoft.com/office/officeart/2005/8/layout/chevron2"/>
    <dgm:cxn modelId="{095F0EF3-4141-4CED-87EE-6E75AF480331}" type="presParOf" srcId="{F9779A95-BF77-48BD-BF7D-1A4DD1AE58DF}" destId="{A23178FA-E282-4E29-99F6-FD1A5776FCD4}" srcOrd="1" destOrd="0" presId="urn:microsoft.com/office/officeart/2005/8/layout/chevron2"/>
    <dgm:cxn modelId="{CDAD9762-AD72-4B95-941A-CF60BEEFE362}" type="presParOf" srcId="{9DCFEAFE-5184-4860-B143-3986C495716B}" destId="{30A62926-8273-4266-9AF3-EED07543E286}" srcOrd="3" destOrd="0" presId="urn:microsoft.com/office/officeart/2005/8/layout/chevron2"/>
    <dgm:cxn modelId="{F5F59FE1-0F80-45EF-909A-08A27FC3C4B1}" type="presParOf" srcId="{9DCFEAFE-5184-4860-B143-3986C495716B}" destId="{B53F5976-7164-4CF7-9966-7FF280094FF9}" srcOrd="4" destOrd="0" presId="urn:microsoft.com/office/officeart/2005/8/layout/chevron2"/>
    <dgm:cxn modelId="{439C9916-BB7B-4243-AC14-D86041B44130}" type="presParOf" srcId="{B53F5976-7164-4CF7-9966-7FF280094FF9}" destId="{2BF467BF-1B8A-4358-AC70-90647FACEE10}" srcOrd="0" destOrd="0" presId="urn:microsoft.com/office/officeart/2005/8/layout/chevron2"/>
    <dgm:cxn modelId="{09B2DD61-2C09-48CA-9E83-433003771300}" type="presParOf" srcId="{B53F5976-7164-4CF7-9966-7FF280094FF9}" destId="{BC77BB3C-02C0-42C6-85B0-FE430B6F56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A20A67-F114-4771-B75A-C840FDBDBC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A22086-BA43-4FDE-88F9-4BB54AE6B7A9}">
      <dgm:prSet phldrT="[Текст]" custT="1"/>
      <dgm:spPr>
        <a:solidFill>
          <a:srgbClr val="FFCCC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Плановые, документарные и выездные проверки</a:t>
          </a:r>
          <a:endParaRPr lang="ru-RU" sz="1800" dirty="0">
            <a:solidFill>
              <a:sysClr val="windowText" lastClr="000000"/>
            </a:solidFill>
          </a:endParaRPr>
        </a:p>
      </dgm:t>
    </dgm:pt>
    <dgm:pt modelId="{7E2069D4-36E9-4922-8CDB-494B72F8DFC0}" type="parTrans" cxnId="{34676933-5E7C-46A3-B87B-D0443ECD8D98}">
      <dgm:prSet/>
      <dgm:spPr/>
      <dgm:t>
        <a:bodyPr/>
        <a:lstStyle/>
        <a:p>
          <a:endParaRPr lang="ru-RU"/>
        </a:p>
      </dgm:t>
    </dgm:pt>
    <dgm:pt modelId="{F485E1BB-27C0-4C44-8526-FAEB31E74AE8}" type="sibTrans" cxnId="{34676933-5E7C-46A3-B87B-D0443ECD8D98}">
      <dgm:prSet/>
      <dgm:spPr/>
      <dgm:t>
        <a:bodyPr/>
        <a:lstStyle/>
        <a:p>
          <a:endParaRPr lang="ru-RU"/>
        </a:p>
      </dgm:t>
    </dgm:pt>
    <dgm:pt modelId="{1D826893-DF13-4CB2-8675-DA6947931F9E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</a:p>
      </dgm:t>
    </dgm:pt>
    <dgm:pt modelId="{AD43635E-45BB-4D51-9D98-7D8BAB6269AF}" type="parTrans" cxnId="{91C1C575-B548-4F9D-9D5B-51AA27A76518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68E3E76-1FDF-451A-8F40-A607A97EA4C2}" type="sibTrans" cxnId="{91C1C575-B548-4F9D-9D5B-51AA27A76518}">
      <dgm:prSet/>
      <dgm:spPr/>
      <dgm:t>
        <a:bodyPr/>
        <a:lstStyle/>
        <a:p>
          <a:endParaRPr lang="ru-RU"/>
        </a:p>
      </dgm:t>
    </dgm:pt>
    <dgm:pt modelId="{43C0A475-0203-4BE7-81FD-2BD8E1046B60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</dgm:t>
    </dgm:pt>
    <dgm:pt modelId="{F7BC198B-2A6D-4173-84E0-254EF2E4D404}" type="parTrans" cxnId="{FE01FD9F-DBF6-4684-96E3-931066E04FF7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E743732-4802-4E77-902F-7EF1E97D505C}" type="sibTrans" cxnId="{FE01FD9F-DBF6-4684-96E3-931066E04FF7}">
      <dgm:prSet/>
      <dgm:spPr/>
      <dgm:t>
        <a:bodyPr/>
        <a:lstStyle/>
        <a:p>
          <a:endParaRPr lang="ru-RU"/>
        </a:p>
      </dgm:t>
    </dgm:pt>
    <dgm:pt modelId="{2EC72EA3-A668-4D98-A49B-EAB6CD5AC1FE}" type="pres">
      <dgm:prSet presAssocID="{CEA20A67-F114-4771-B75A-C840FDBDBC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455A89-340C-4BEA-A3CA-DA5D644EE39A}" type="pres">
      <dgm:prSet presAssocID="{88A22086-BA43-4FDE-88F9-4BB54AE6B7A9}" presName="hierRoot1" presStyleCnt="0">
        <dgm:presLayoutVars>
          <dgm:hierBranch val="init"/>
        </dgm:presLayoutVars>
      </dgm:prSet>
      <dgm:spPr/>
    </dgm:pt>
    <dgm:pt modelId="{DD7F7AF2-73A4-44DA-B37D-858019FE9FF6}" type="pres">
      <dgm:prSet presAssocID="{88A22086-BA43-4FDE-88F9-4BB54AE6B7A9}" presName="rootComposite1" presStyleCnt="0"/>
      <dgm:spPr/>
    </dgm:pt>
    <dgm:pt modelId="{C25CEA4B-181E-45F6-ABEF-0E9467972B9E}" type="pres">
      <dgm:prSet presAssocID="{88A22086-BA43-4FDE-88F9-4BB54AE6B7A9}" presName="rootText1" presStyleLbl="node0" presStyleIdx="0" presStyleCnt="1" custScaleX="235869" custScaleY="34577">
        <dgm:presLayoutVars>
          <dgm:chPref val="3"/>
        </dgm:presLayoutVars>
      </dgm:prSet>
      <dgm:spPr/>
    </dgm:pt>
    <dgm:pt modelId="{EC7B1993-DE63-4A34-9355-5C420E8BFEE0}" type="pres">
      <dgm:prSet presAssocID="{88A22086-BA43-4FDE-88F9-4BB54AE6B7A9}" presName="rootConnector1" presStyleLbl="node1" presStyleIdx="0" presStyleCnt="0"/>
      <dgm:spPr/>
    </dgm:pt>
    <dgm:pt modelId="{3E9A79F8-BF8D-4612-9255-AF77DBB1B73D}" type="pres">
      <dgm:prSet presAssocID="{88A22086-BA43-4FDE-88F9-4BB54AE6B7A9}" presName="hierChild2" presStyleCnt="0"/>
      <dgm:spPr/>
    </dgm:pt>
    <dgm:pt modelId="{26DD527E-FEF1-4498-804B-D3401C0DE016}" type="pres">
      <dgm:prSet presAssocID="{AD43635E-45BB-4D51-9D98-7D8BAB6269AF}" presName="Name37" presStyleLbl="parChTrans1D2" presStyleIdx="0" presStyleCnt="2"/>
      <dgm:spPr/>
    </dgm:pt>
    <dgm:pt modelId="{B1D8287C-AA03-4855-B347-DE8AD7931D48}" type="pres">
      <dgm:prSet presAssocID="{1D826893-DF13-4CB2-8675-DA6947931F9E}" presName="hierRoot2" presStyleCnt="0">
        <dgm:presLayoutVars>
          <dgm:hierBranch val="init"/>
        </dgm:presLayoutVars>
      </dgm:prSet>
      <dgm:spPr/>
    </dgm:pt>
    <dgm:pt modelId="{BAA05F7E-66AD-4849-A30E-CB5FD1A63909}" type="pres">
      <dgm:prSet presAssocID="{1D826893-DF13-4CB2-8675-DA6947931F9E}" presName="rootComposite" presStyleCnt="0"/>
      <dgm:spPr/>
    </dgm:pt>
    <dgm:pt modelId="{34CF9E2B-0137-4272-A1D1-A6904E940FA0}" type="pres">
      <dgm:prSet presAssocID="{1D826893-DF13-4CB2-8675-DA6947931F9E}" presName="rootText" presStyleLbl="node2" presStyleIdx="0" presStyleCnt="2" custScaleY="20058">
        <dgm:presLayoutVars>
          <dgm:chPref val="3"/>
        </dgm:presLayoutVars>
      </dgm:prSet>
      <dgm:spPr/>
    </dgm:pt>
    <dgm:pt modelId="{DBE0A024-A085-4842-89DB-13362716DB13}" type="pres">
      <dgm:prSet presAssocID="{1D826893-DF13-4CB2-8675-DA6947931F9E}" presName="rootConnector" presStyleLbl="node2" presStyleIdx="0" presStyleCnt="2"/>
      <dgm:spPr/>
    </dgm:pt>
    <dgm:pt modelId="{0C739BBE-C494-4B65-AAA8-7603017E0F2A}" type="pres">
      <dgm:prSet presAssocID="{1D826893-DF13-4CB2-8675-DA6947931F9E}" presName="hierChild4" presStyleCnt="0"/>
      <dgm:spPr/>
    </dgm:pt>
    <dgm:pt modelId="{3392AC3C-A44B-47B0-909E-83D5AC7EC61B}" type="pres">
      <dgm:prSet presAssocID="{1D826893-DF13-4CB2-8675-DA6947931F9E}" presName="hierChild5" presStyleCnt="0"/>
      <dgm:spPr/>
    </dgm:pt>
    <dgm:pt modelId="{80C03E11-9465-4E03-884C-F212EDB05261}" type="pres">
      <dgm:prSet presAssocID="{F7BC198B-2A6D-4173-84E0-254EF2E4D404}" presName="Name37" presStyleLbl="parChTrans1D2" presStyleIdx="1" presStyleCnt="2"/>
      <dgm:spPr/>
    </dgm:pt>
    <dgm:pt modelId="{D624157A-7F83-4F11-B7C5-2EAE35456316}" type="pres">
      <dgm:prSet presAssocID="{43C0A475-0203-4BE7-81FD-2BD8E1046B60}" presName="hierRoot2" presStyleCnt="0">
        <dgm:presLayoutVars>
          <dgm:hierBranch val="init"/>
        </dgm:presLayoutVars>
      </dgm:prSet>
      <dgm:spPr/>
    </dgm:pt>
    <dgm:pt modelId="{8BFA466B-DE5A-4A23-B574-A1CA111359E2}" type="pres">
      <dgm:prSet presAssocID="{43C0A475-0203-4BE7-81FD-2BD8E1046B60}" presName="rootComposite" presStyleCnt="0"/>
      <dgm:spPr/>
    </dgm:pt>
    <dgm:pt modelId="{4FFA9C4E-6B5E-447C-96A4-86ABCDDF2B3A}" type="pres">
      <dgm:prSet presAssocID="{43C0A475-0203-4BE7-81FD-2BD8E1046B60}" presName="rootText" presStyleLbl="node2" presStyleIdx="1" presStyleCnt="2" custScaleY="21191">
        <dgm:presLayoutVars>
          <dgm:chPref val="3"/>
        </dgm:presLayoutVars>
      </dgm:prSet>
      <dgm:spPr/>
    </dgm:pt>
    <dgm:pt modelId="{9B82B097-268B-4565-92B7-2566BFA1CBE3}" type="pres">
      <dgm:prSet presAssocID="{43C0A475-0203-4BE7-81FD-2BD8E1046B60}" presName="rootConnector" presStyleLbl="node2" presStyleIdx="1" presStyleCnt="2"/>
      <dgm:spPr/>
    </dgm:pt>
    <dgm:pt modelId="{1591C478-5519-4557-A6E4-30B821B62227}" type="pres">
      <dgm:prSet presAssocID="{43C0A475-0203-4BE7-81FD-2BD8E1046B60}" presName="hierChild4" presStyleCnt="0"/>
      <dgm:spPr/>
    </dgm:pt>
    <dgm:pt modelId="{4B319E1A-8E59-4BD3-A97D-E780DA369589}" type="pres">
      <dgm:prSet presAssocID="{43C0A475-0203-4BE7-81FD-2BD8E1046B60}" presName="hierChild5" presStyleCnt="0"/>
      <dgm:spPr/>
    </dgm:pt>
    <dgm:pt modelId="{F78B60F8-C498-45AC-B5C3-CDE7F83FC7CB}" type="pres">
      <dgm:prSet presAssocID="{88A22086-BA43-4FDE-88F9-4BB54AE6B7A9}" presName="hierChild3" presStyleCnt="0"/>
      <dgm:spPr/>
    </dgm:pt>
  </dgm:ptLst>
  <dgm:cxnLst>
    <dgm:cxn modelId="{4A7FBE1D-D4D7-4DDC-BFEB-FFE24892B7E1}" type="presOf" srcId="{88A22086-BA43-4FDE-88F9-4BB54AE6B7A9}" destId="{C25CEA4B-181E-45F6-ABEF-0E9467972B9E}" srcOrd="0" destOrd="0" presId="urn:microsoft.com/office/officeart/2005/8/layout/orgChart1"/>
    <dgm:cxn modelId="{34676933-5E7C-46A3-B87B-D0443ECD8D98}" srcId="{CEA20A67-F114-4771-B75A-C840FDBDBCCC}" destId="{88A22086-BA43-4FDE-88F9-4BB54AE6B7A9}" srcOrd="0" destOrd="0" parTransId="{7E2069D4-36E9-4922-8CDB-494B72F8DFC0}" sibTransId="{F485E1BB-27C0-4C44-8526-FAEB31E74AE8}"/>
    <dgm:cxn modelId="{91C1C575-B548-4F9D-9D5B-51AA27A76518}" srcId="{88A22086-BA43-4FDE-88F9-4BB54AE6B7A9}" destId="{1D826893-DF13-4CB2-8675-DA6947931F9E}" srcOrd="0" destOrd="0" parTransId="{AD43635E-45BB-4D51-9D98-7D8BAB6269AF}" sibTransId="{868E3E76-1FDF-451A-8F40-A607A97EA4C2}"/>
    <dgm:cxn modelId="{C577E655-C428-4319-BD96-02563739E8C0}" type="presOf" srcId="{43C0A475-0203-4BE7-81FD-2BD8E1046B60}" destId="{9B82B097-268B-4565-92B7-2566BFA1CBE3}" srcOrd="1" destOrd="0" presId="urn:microsoft.com/office/officeart/2005/8/layout/orgChart1"/>
    <dgm:cxn modelId="{E49B1287-8793-4AB7-B515-9E3423D838EC}" type="presOf" srcId="{F7BC198B-2A6D-4173-84E0-254EF2E4D404}" destId="{80C03E11-9465-4E03-884C-F212EDB05261}" srcOrd="0" destOrd="0" presId="urn:microsoft.com/office/officeart/2005/8/layout/orgChart1"/>
    <dgm:cxn modelId="{0FDF828A-D9B6-4D0D-B6C8-D0B778A37ECF}" type="presOf" srcId="{1D826893-DF13-4CB2-8675-DA6947931F9E}" destId="{34CF9E2B-0137-4272-A1D1-A6904E940FA0}" srcOrd="0" destOrd="0" presId="urn:microsoft.com/office/officeart/2005/8/layout/orgChart1"/>
    <dgm:cxn modelId="{FE01FD9F-DBF6-4684-96E3-931066E04FF7}" srcId="{88A22086-BA43-4FDE-88F9-4BB54AE6B7A9}" destId="{43C0A475-0203-4BE7-81FD-2BD8E1046B60}" srcOrd="1" destOrd="0" parTransId="{F7BC198B-2A6D-4173-84E0-254EF2E4D404}" sibTransId="{6E743732-4802-4E77-902F-7EF1E97D505C}"/>
    <dgm:cxn modelId="{EFAC6EA3-77A1-45C8-9784-DF6C964FBAC5}" type="presOf" srcId="{43C0A475-0203-4BE7-81FD-2BD8E1046B60}" destId="{4FFA9C4E-6B5E-447C-96A4-86ABCDDF2B3A}" srcOrd="0" destOrd="0" presId="urn:microsoft.com/office/officeart/2005/8/layout/orgChart1"/>
    <dgm:cxn modelId="{0A79BFE1-1CAC-44AB-A4EA-2EFDF8F7E504}" type="presOf" srcId="{AD43635E-45BB-4D51-9D98-7D8BAB6269AF}" destId="{26DD527E-FEF1-4498-804B-D3401C0DE016}" srcOrd="0" destOrd="0" presId="urn:microsoft.com/office/officeart/2005/8/layout/orgChart1"/>
    <dgm:cxn modelId="{B6CDB4EC-1F0A-4E2C-B077-07D2260B2C2A}" type="presOf" srcId="{CEA20A67-F114-4771-B75A-C840FDBDBCCC}" destId="{2EC72EA3-A668-4D98-A49B-EAB6CD5AC1FE}" srcOrd="0" destOrd="0" presId="urn:microsoft.com/office/officeart/2005/8/layout/orgChart1"/>
    <dgm:cxn modelId="{6DBE38F8-D2CC-458F-BB99-B5E4F8E616AB}" type="presOf" srcId="{88A22086-BA43-4FDE-88F9-4BB54AE6B7A9}" destId="{EC7B1993-DE63-4A34-9355-5C420E8BFEE0}" srcOrd="1" destOrd="0" presId="urn:microsoft.com/office/officeart/2005/8/layout/orgChart1"/>
    <dgm:cxn modelId="{A7F882FE-07D4-41F8-BF5F-6578151E1FA0}" type="presOf" srcId="{1D826893-DF13-4CB2-8675-DA6947931F9E}" destId="{DBE0A024-A085-4842-89DB-13362716DB13}" srcOrd="1" destOrd="0" presId="urn:microsoft.com/office/officeart/2005/8/layout/orgChart1"/>
    <dgm:cxn modelId="{EBDAA9D1-772F-481B-A3F1-DCECE3FB5AF9}" type="presParOf" srcId="{2EC72EA3-A668-4D98-A49B-EAB6CD5AC1FE}" destId="{99455A89-340C-4BEA-A3CA-DA5D644EE39A}" srcOrd="0" destOrd="0" presId="urn:microsoft.com/office/officeart/2005/8/layout/orgChart1"/>
    <dgm:cxn modelId="{B091D1B1-5822-400C-898F-AE7A96FBFE6C}" type="presParOf" srcId="{99455A89-340C-4BEA-A3CA-DA5D644EE39A}" destId="{DD7F7AF2-73A4-44DA-B37D-858019FE9FF6}" srcOrd="0" destOrd="0" presId="urn:microsoft.com/office/officeart/2005/8/layout/orgChart1"/>
    <dgm:cxn modelId="{231449A9-DCCD-44C0-B2E6-6FAE133376A9}" type="presParOf" srcId="{DD7F7AF2-73A4-44DA-B37D-858019FE9FF6}" destId="{C25CEA4B-181E-45F6-ABEF-0E9467972B9E}" srcOrd="0" destOrd="0" presId="urn:microsoft.com/office/officeart/2005/8/layout/orgChart1"/>
    <dgm:cxn modelId="{FD978D9D-E304-4296-A1B5-A96F64504059}" type="presParOf" srcId="{DD7F7AF2-73A4-44DA-B37D-858019FE9FF6}" destId="{EC7B1993-DE63-4A34-9355-5C420E8BFEE0}" srcOrd="1" destOrd="0" presId="urn:microsoft.com/office/officeart/2005/8/layout/orgChart1"/>
    <dgm:cxn modelId="{499E2ED8-0DDB-409D-B36B-AAF128CBF58A}" type="presParOf" srcId="{99455A89-340C-4BEA-A3CA-DA5D644EE39A}" destId="{3E9A79F8-BF8D-4612-9255-AF77DBB1B73D}" srcOrd="1" destOrd="0" presId="urn:microsoft.com/office/officeart/2005/8/layout/orgChart1"/>
    <dgm:cxn modelId="{B5A2498E-A199-4F9D-8300-31122ADE5181}" type="presParOf" srcId="{3E9A79F8-BF8D-4612-9255-AF77DBB1B73D}" destId="{26DD527E-FEF1-4498-804B-D3401C0DE016}" srcOrd="0" destOrd="0" presId="urn:microsoft.com/office/officeart/2005/8/layout/orgChart1"/>
    <dgm:cxn modelId="{4DF22B4F-62FD-403E-B838-D52E783DED55}" type="presParOf" srcId="{3E9A79F8-BF8D-4612-9255-AF77DBB1B73D}" destId="{B1D8287C-AA03-4855-B347-DE8AD7931D48}" srcOrd="1" destOrd="0" presId="urn:microsoft.com/office/officeart/2005/8/layout/orgChart1"/>
    <dgm:cxn modelId="{66791413-53F2-4F60-9B4E-1B4557D5EC2D}" type="presParOf" srcId="{B1D8287C-AA03-4855-B347-DE8AD7931D48}" destId="{BAA05F7E-66AD-4849-A30E-CB5FD1A63909}" srcOrd="0" destOrd="0" presId="urn:microsoft.com/office/officeart/2005/8/layout/orgChart1"/>
    <dgm:cxn modelId="{2D430B7B-6093-49CE-A0A3-B56048102420}" type="presParOf" srcId="{BAA05F7E-66AD-4849-A30E-CB5FD1A63909}" destId="{34CF9E2B-0137-4272-A1D1-A6904E940FA0}" srcOrd="0" destOrd="0" presId="urn:microsoft.com/office/officeart/2005/8/layout/orgChart1"/>
    <dgm:cxn modelId="{AEFE5B54-9C8E-40AA-B975-B72A13A0B82D}" type="presParOf" srcId="{BAA05F7E-66AD-4849-A30E-CB5FD1A63909}" destId="{DBE0A024-A085-4842-89DB-13362716DB13}" srcOrd="1" destOrd="0" presId="urn:microsoft.com/office/officeart/2005/8/layout/orgChart1"/>
    <dgm:cxn modelId="{8D998EDB-05EC-416A-B22A-84F4C5BAF8FC}" type="presParOf" srcId="{B1D8287C-AA03-4855-B347-DE8AD7931D48}" destId="{0C739BBE-C494-4B65-AAA8-7603017E0F2A}" srcOrd="1" destOrd="0" presId="urn:microsoft.com/office/officeart/2005/8/layout/orgChart1"/>
    <dgm:cxn modelId="{4A4D890C-3951-4DAA-A647-D4515D973850}" type="presParOf" srcId="{B1D8287C-AA03-4855-B347-DE8AD7931D48}" destId="{3392AC3C-A44B-47B0-909E-83D5AC7EC61B}" srcOrd="2" destOrd="0" presId="urn:microsoft.com/office/officeart/2005/8/layout/orgChart1"/>
    <dgm:cxn modelId="{4B8E964A-C491-458C-8255-17F404838493}" type="presParOf" srcId="{3E9A79F8-BF8D-4612-9255-AF77DBB1B73D}" destId="{80C03E11-9465-4E03-884C-F212EDB05261}" srcOrd="2" destOrd="0" presId="urn:microsoft.com/office/officeart/2005/8/layout/orgChart1"/>
    <dgm:cxn modelId="{B41E1A00-366A-4BCB-A380-8680CA3B37CB}" type="presParOf" srcId="{3E9A79F8-BF8D-4612-9255-AF77DBB1B73D}" destId="{D624157A-7F83-4F11-B7C5-2EAE35456316}" srcOrd="3" destOrd="0" presId="urn:microsoft.com/office/officeart/2005/8/layout/orgChart1"/>
    <dgm:cxn modelId="{6EDE0E94-8E32-4D6C-85E1-A5FC05694F1D}" type="presParOf" srcId="{D624157A-7F83-4F11-B7C5-2EAE35456316}" destId="{8BFA466B-DE5A-4A23-B574-A1CA111359E2}" srcOrd="0" destOrd="0" presId="urn:microsoft.com/office/officeart/2005/8/layout/orgChart1"/>
    <dgm:cxn modelId="{0E406EC7-2A78-40C4-AFB6-568FFF897F85}" type="presParOf" srcId="{8BFA466B-DE5A-4A23-B574-A1CA111359E2}" destId="{4FFA9C4E-6B5E-447C-96A4-86ABCDDF2B3A}" srcOrd="0" destOrd="0" presId="urn:microsoft.com/office/officeart/2005/8/layout/orgChart1"/>
    <dgm:cxn modelId="{2634A445-ACA2-4480-967E-5371098BDB3F}" type="presParOf" srcId="{8BFA466B-DE5A-4A23-B574-A1CA111359E2}" destId="{9B82B097-268B-4565-92B7-2566BFA1CBE3}" srcOrd="1" destOrd="0" presId="urn:microsoft.com/office/officeart/2005/8/layout/orgChart1"/>
    <dgm:cxn modelId="{19E865A7-6095-4600-A843-5C2AFE0AFB40}" type="presParOf" srcId="{D624157A-7F83-4F11-B7C5-2EAE35456316}" destId="{1591C478-5519-4557-A6E4-30B821B62227}" srcOrd="1" destOrd="0" presId="urn:microsoft.com/office/officeart/2005/8/layout/orgChart1"/>
    <dgm:cxn modelId="{8CA74EA0-15D2-4AE1-B781-EC14224CDF03}" type="presParOf" srcId="{D624157A-7F83-4F11-B7C5-2EAE35456316}" destId="{4B319E1A-8E59-4BD3-A97D-E780DA369589}" srcOrd="2" destOrd="0" presId="urn:microsoft.com/office/officeart/2005/8/layout/orgChart1"/>
    <dgm:cxn modelId="{50E18953-3B83-471A-8075-039DC2249194}" type="presParOf" srcId="{99455A89-340C-4BEA-A3CA-DA5D644EE39A}" destId="{F78B60F8-C498-45AC-B5C3-CDE7F83FC7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8BE7-A9CB-4254-8B22-EC7E151778F8}">
      <dsp:nvSpPr>
        <dsp:cNvPr id="0" name=""/>
        <dsp:cNvSpPr/>
      </dsp:nvSpPr>
      <dsp:spPr>
        <a:xfrm>
          <a:off x="605058" y="9340"/>
          <a:ext cx="3343935" cy="1310586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государственный контроль (надзор) в области регулирования цен (тарифов)</a:t>
          </a:r>
          <a:endParaRPr lang="ru-RU" sz="2000" kern="1200" dirty="0">
            <a:solidFill>
              <a:sysClr val="windowText" lastClr="000000"/>
            </a:solidFill>
          </a:endParaRPr>
        </a:p>
      </dsp:txBody>
      <dsp:txXfrm>
        <a:off x="643444" y="47726"/>
        <a:ext cx="3267163" cy="1233814"/>
      </dsp:txXfrm>
    </dsp:sp>
    <dsp:sp modelId="{4D3C4F0B-F5BD-4D04-8768-D7B3F4B7A2DE}">
      <dsp:nvSpPr>
        <dsp:cNvPr id="0" name=""/>
        <dsp:cNvSpPr/>
      </dsp:nvSpPr>
      <dsp:spPr>
        <a:xfrm>
          <a:off x="939452" y="1319926"/>
          <a:ext cx="334393" cy="974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473"/>
              </a:lnTo>
              <a:lnTo>
                <a:pt x="334393" y="974473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F69D5-080E-4D05-AB2A-30764BA9F14E}">
      <dsp:nvSpPr>
        <dsp:cNvPr id="0" name=""/>
        <dsp:cNvSpPr/>
      </dsp:nvSpPr>
      <dsp:spPr>
        <a:xfrm>
          <a:off x="1273845" y="1639107"/>
          <a:ext cx="3582095" cy="1310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сферах теплоснабжения, водоснабжения, водоотведения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обращения твердых коммунальных отходов </a:t>
          </a:r>
          <a:endParaRPr lang="ru-RU" sz="2000" kern="1200" dirty="0"/>
        </a:p>
      </dsp:txBody>
      <dsp:txXfrm>
        <a:off x="1312231" y="1677493"/>
        <a:ext cx="3505323" cy="1233814"/>
      </dsp:txXfrm>
    </dsp:sp>
    <dsp:sp modelId="{42DBDBAB-B52F-441B-A9AB-DFFB8DA5B3A3}">
      <dsp:nvSpPr>
        <dsp:cNvPr id="0" name=""/>
        <dsp:cNvSpPr/>
      </dsp:nvSpPr>
      <dsp:spPr>
        <a:xfrm>
          <a:off x="939452" y="1319926"/>
          <a:ext cx="334393" cy="2612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706"/>
              </a:lnTo>
              <a:lnTo>
                <a:pt x="334393" y="2612706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BD396-1B6D-4B75-8141-202FC744FB8B}">
      <dsp:nvSpPr>
        <dsp:cNvPr id="0" name=""/>
        <dsp:cNvSpPr/>
      </dsp:nvSpPr>
      <dsp:spPr>
        <a:xfrm>
          <a:off x="1273845" y="3277340"/>
          <a:ext cx="3548229" cy="1310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электроэнергетики</a:t>
          </a:r>
          <a:endParaRPr lang="ru-RU" sz="2000" kern="1200" dirty="0"/>
        </a:p>
      </dsp:txBody>
      <dsp:txXfrm>
        <a:off x="1312231" y="3315726"/>
        <a:ext cx="3471457" cy="1233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4AFBE-D6F6-4907-8BE8-556385F8584A}">
      <dsp:nvSpPr>
        <dsp:cNvPr id="0" name=""/>
        <dsp:cNvSpPr/>
      </dsp:nvSpPr>
      <dsp:spPr>
        <a:xfrm>
          <a:off x="766" y="0"/>
          <a:ext cx="4877959" cy="1262536"/>
        </a:xfrm>
        <a:prstGeom prst="chevron">
          <a:avLst/>
        </a:prstGeom>
        <a:solidFill>
          <a:srgbClr val="FFCCCC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РСТ Забайкальского края утверждает тарифы для ресурсоснабжающей организации</a:t>
          </a:r>
        </a:p>
      </dsp:txBody>
      <dsp:txXfrm>
        <a:off x="632034" y="0"/>
        <a:ext cx="3615423" cy="1262536"/>
      </dsp:txXfrm>
    </dsp:sp>
    <dsp:sp modelId="{9958C011-F49B-41A9-9B1E-73726EBB123F}">
      <dsp:nvSpPr>
        <dsp:cNvPr id="0" name=""/>
        <dsp:cNvSpPr/>
      </dsp:nvSpPr>
      <dsp:spPr>
        <a:xfrm>
          <a:off x="4516816" y="-2058"/>
          <a:ext cx="4423940" cy="1266652"/>
        </a:xfrm>
        <a:prstGeom prst="chevron">
          <a:avLst/>
        </a:prstGeom>
        <a:solidFill>
          <a:srgbClr val="FFCCCC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У организации возникает обязанность раскрыть информацию о принятых тарифных решениях </a:t>
          </a:r>
        </a:p>
      </dsp:txBody>
      <dsp:txXfrm>
        <a:off x="5150142" y="-2058"/>
        <a:ext cx="3157288" cy="1266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0641-CEFD-4C9D-A75F-4FFF7C796F16}">
      <dsp:nvSpPr>
        <dsp:cNvPr id="0" name=""/>
        <dsp:cNvSpPr/>
      </dsp:nvSpPr>
      <dsp:spPr>
        <a:xfrm rot="5400000">
          <a:off x="-205393" y="206094"/>
          <a:ext cx="1369289" cy="958502"/>
        </a:xfrm>
        <a:prstGeom prst="chevron">
          <a:avLst/>
        </a:prstGeom>
        <a:solidFill>
          <a:srgbClr val="FFCCCC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</a:t>
          </a:r>
        </a:p>
      </dsp:txBody>
      <dsp:txXfrm rot="-5400000">
        <a:off x="1" y="479951"/>
        <a:ext cx="958502" cy="410787"/>
      </dsp:txXfrm>
    </dsp:sp>
    <dsp:sp modelId="{66ED743F-9E95-4E73-9967-615EC8AE6563}">
      <dsp:nvSpPr>
        <dsp:cNvPr id="0" name=""/>
        <dsp:cNvSpPr/>
      </dsp:nvSpPr>
      <dsp:spPr>
        <a:xfrm rot="5400000">
          <a:off x="2197066" y="-1237862"/>
          <a:ext cx="890038" cy="3367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Следить за изменениями требований законодательства по стандартам раскрытия информации в правовых системах Консультант, Гарант</a:t>
          </a:r>
        </a:p>
      </dsp:txBody>
      <dsp:txXfrm rot="-5400000">
        <a:off x="958503" y="44149"/>
        <a:ext cx="3323717" cy="803142"/>
      </dsp:txXfrm>
    </dsp:sp>
    <dsp:sp modelId="{F9A5203D-7FB5-4018-8890-B926D191D5B8}">
      <dsp:nvSpPr>
        <dsp:cNvPr id="0" name=""/>
        <dsp:cNvSpPr/>
      </dsp:nvSpPr>
      <dsp:spPr>
        <a:xfrm rot="5400000">
          <a:off x="-205393" y="1377904"/>
          <a:ext cx="1369289" cy="958502"/>
        </a:xfrm>
        <a:prstGeom prst="chevron">
          <a:avLst/>
        </a:prstGeom>
        <a:solidFill>
          <a:srgbClr val="FFCCCC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</a:t>
          </a:r>
        </a:p>
      </dsp:txBody>
      <dsp:txXfrm rot="-5400000">
        <a:off x="1" y="1651761"/>
        <a:ext cx="958502" cy="410787"/>
      </dsp:txXfrm>
    </dsp:sp>
    <dsp:sp modelId="{A23178FA-E282-4E29-99F6-FD1A5776FCD4}">
      <dsp:nvSpPr>
        <dsp:cNvPr id="0" name=""/>
        <dsp:cNvSpPr/>
      </dsp:nvSpPr>
      <dsp:spPr>
        <a:xfrm rot="5400000">
          <a:off x="2197066" y="-66052"/>
          <a:ext cx="890038" cy="3367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Смотреть информацию на официальном сайте РСТ Забайкальского края (https://rst.75.ru/)</a:t>
          </a:r>
        </a:p>
      </dsp:txBody>
      <dsp:txXfrm rot="-5400000">
        <a:off x="958503" y="1215959"/>
        <a:ext cx="3323717" cy="803142"/>
      </dsp:txXfrm>
    </dsp:sp>
    <dsp:sp modelId="{2BF467BF-1B8A-4358-AC70-90647FACEE10}">
      <dsp:nvSpPr>
        <dsp:cNvPr id="0" name=""/>
        <dsp:cNvSpPr/>
      </dsp:nvSpPr>
      <dsp:spPr>
        <a:xfrm rot="5400000">
          <a:off x="-205393" y="2549713"/>
          <a:ext cx="1369289" cy="958502"/>
        </a:xfrm>
        <a:prstGeom prst="chevron">
          <a:avLst/>
        </a:prstGeom>
        <a:solidFill>
          <a:srgbClr val="FFCCCC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3</a:t>
          </a:r>
        </a:p>
      </dsp:txBody>
      <dsp:txXfrm rot="-5400000">
        <a:off x="1" y="2823570"/>
        <a:ext cx="958502" cy="410787"/>
      </dsp:txXfrm>
    </dsp:sp>
    <dsp:sp modelId="{BC77BB3C-02C0-42C6-85B0-FE430B6F567E}">
      <dsp:nvSpPr>
        <dsp:cNvPr id="0" name=""/>
        <dsp:cNvSpPr/>
      </dsp:nvSpPr>
      <dsp:spPr>
        <a:xfrm rot="5400000">
          <a:off x="2197066" y="1105756"/>
          <a:ext cx="890038" cy="3367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Проверять после каждой отправки шаблона наличие размещенной информации на портале (http://ri.eias.ru)</a:t>
          </a:r>
        </a:p>
      </dsp:txBody>
      <dsp:txXfrm rot="-5400000">
        <a:off x="958503" y="2387767"/>
        <a:ext cx="3323717" cy="803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03E11-9465-4E03-884C-F212EDB05261}">
      <dsp:nvSpPr>
        <dsp:cNvPr id="0" name=""/>
        <dsp:cNvSpPr/>
      </dsp:nvSpPr>
      <dsp:spPr>
        <a:xfrm>
          <a:off x="5554133" y="370382"/>
          <a:ext cx="1294139" cy="449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02"/>
              </a:lnTo>
              <a:lnTo>
                <a:pt x="1294139" y="224602"/>
              </a:lnTo>
              <a:lnTo>
                <a:pt x="1294139" y="449205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D527E-FEF1-4498-804B-D3401C0DE016}">
      <dsp:nvSpPr>
        <dsp:cNvPr id="0" name=""/>
        <dsp:cNvSpPr/>
      </dsp:nvSpPr>
      <dsp:spPr>
        <a:xfrm>
          <a:off x="4259993" y="370382"/>
          <a:ext cx="1294139" cy="449205"/>
        </a:xfrm>
        <a:custGeom>
          <a:avLst/>
          <a:gdLst/>
          <a:ahLst/>
          <a:cxnLst/>
          <a:rect l="0" t="0" r="0" b="0"/>
          <a:pathLst>
            <a:path>
              <a:moveTo>
                <a:pt x="1294139" y="0"/>
              </a:moveTo>
              <a:lnTo>
                <a:pt x="1294139" y="224602"/>
              </a:lnTo>
              <a:lnTo>
                <a:pt x="0" y="224602"/>
              </a:lnTo>
              <a:lnTo>
                <a:pt x="0" y="449205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CEA4B-181E-45F6-ABEF-0E9467972B9E}">
      <dsp:nvSpPr>
        <dsp:cNvPr id="0" name=""/>
        <dsp:cNvSpPr/>
      </dsp:nvSpPr>
      <dsp:spPr>
        <a:xfrm>
          <a:off x="3031427" y="569"/>
          <a:ext cx="5045411" cy="369813"/>
        </a:xfrm>
        <a:prstGeom prst="rect">
          <a:avLst/>
        </a:prstGeom>
        <a:solidFill>
          <a:srgbClr val="FFCC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Плановые, документарные и выездные проверки</a:t>
          </a:r>
          <a:endParaRPr lang="ru-RU" sz="1800" kern="1200" dirty="0">
            <a:solidFill>
              <a:sysClr val="windowText" lastClr="000000"/>
            </a:solidFill>
          </a:endParaRPr>
        </a:p>
      </dsp:txBody>
      <dsp:txXfrm>
        <a:off x="3031427" y="569"/>
        <a:ext cx="5045411" cy="369813"/>
      </dsp:txXfrm>
    </dsp:sp>
    <dsp:sp modelId="{34CF9E2B-0137-4272-A1D1-A6904E940FA0}">
      <dsp:nvSpPr>
        <dsp:cNvPr id="0" name=""/>
        <dsp:cNvSpPr/>
      </dsp:nvSpPr>
      <dsp:spPr>
        <a:xfrm>
          <a:off x="3190456" y="819588"/>
          <a:ext cx="2139073" cy="21452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</a:p>
      </dsp:txBody>
      <dsp:txXfrm>
        <a:off x="3190456" y="819588"/>
        <a:ext cx="2139073" cy="214527"/>
      </dsp:txXfrm>
    </dsp:sp>
    <dsp:sp modelId="{4FFA9C4E-6B5E-447C-96A4-86ABCDDF2B3A}">
      <dsp:nvSpPr>
        <dsp:cNvPr id="0" name=""/>
        <dsp:cNvSpPr/>
      </dsp:nvSpPr>
      <dsp:spPr>
        <a:xfrm>
          <a:off x="5778735" y="819588"/>
          <a:ext cx="2139073" cy="22664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</dsp:txBody>
      <dsp:txXfrm>
        <a:off x="5778735" y="819588"/>
        <a:ext cx="2139073" cy="226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0.43452</cdr:x>
      <cdr:y>0.44023</cdr:y>
    </cdr:from>
    <cdr:to>
      <cdr:x>0.52504</cdr:x>
      <cdr:y>0.55977</cdr:y>
    </cdr:to>
    <cdr:pic>
      <cdr:nvPicPr>
        <cdr:cNvPr id="2" name="Рисунок 1" descr="Fichier:Exclamation mark 2.svg — Wikipédia">
          <a:extLst xmlns:a="http://schemas.openxmlformats.org/drawingml/2006/main">
            <a:ext uri="{FF2B5EF4-FFF2-40B4-BE49-F238E27FC236}">
              <a16:creationId xmlns:a16="http://schemas.microsoft.com/office/drawing/2014/main" id="{FAC3F635-56D1-44B8-894C-58A9936CF89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2946802" y="1699656"/>
          <a:ext cx="613933" cy="46148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0.70619</cdr:x>
      <cdr:y>0.77662</cdr:y>
    </cdr:from>
    <cdr:to>
      <cdr:x>0.85082</cdr:x>
      <cdr:y>0.87993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33601" y="2975725"/>
          <a:ext cx="805589" cy="395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9 %</a:t>
          </a:r>
        </a:p>
        <a:p xmlns:a="http://schemas.openxmlformats.org/drawingml/2006/main"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0.23029</cdr:x>
      <cdr:y>0.42843</cdr:y>
    </cdr:from>
    <cdr:to>
      <cdr:x>0.38871</cdr:x>
      <cdr:y>0.57017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07328" y="1556143"/>
          <a:ext cx="830510" cy="514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91 %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04CC1-EF56-4D11-BC2B-A405B5FB9E6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42075-4A6F-4610-8BCB-17005811B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6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3367-6DF8-418A-8C89-2EA0FB49759E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7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0CF-CA06-47D1-9153-AB00D61858F8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4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8C68-58F8-4902-8161-E18419E78B59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6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BE4E-E533-4AF8-BC40-12A1393AA649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0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57FA-6365-4457-8C98-C9EE34EC7C4E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5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005D-A7F8-4F17-87C5-49E2DAD922AE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0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40DC-BFEA-4CE6-943D-E3EC621EC3FE}" type="datetime1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4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CFA7-A162-4EDE-8B9B-3D327BF831AC}" type="datetime1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3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F023-F6C9-4B6D-A01C-AC7B371A92C9}" type="datetime1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5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D80-F80C-414A-B8AD-1544DDFA4A09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4D9-D66A-4D29-9990-6734A1BE701D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0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8622-7910-4C2A-84B6-1212E672D9C1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B71E-1F03-4BBF-A555-CB3E676E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2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760" y="287478"/>
            <a:ext cx="1409152" cy="167571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01759" y="1067142"/>
            <a:ext cx="10373397" cy="4245965"/>
            <a:chOff x="449774" y="1365908"/>
            <a:chExt cx="10373397" cy="424596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74" y="2188242"/>
              <a:ext cx="10373397" cy="34236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8389" y="1365908"/>
              <a:ext cx="6990117" cy="2677656"/>
            </a:xfrm>
            <a:prstGeom prst="rect">
              <a:avLst/>
            </a:prstGeom>
            <a:gradFill flip="none" rotWithShape="1">
              <a:gsLst>
                <a:gs pos="21000">
                  <a:srgbClr val="990099">
                    <a:shade val="30000"/>
                    <a:satMod val="115000"/>
                  </a:srgbClr>
                </a:gs>
                <a:gs pos="48000">
                  <a:srgbClr val="990099">
                    <a:shade val="67500"/>
                    <a:satMod val="115000"/>
                    <a:alpha val="77000"/>
                  </a:srgbClr>
                </a:gs>
                <a:gs pos="100000">
                  <a:srgbClr val="9900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Правоприменительная практика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Региональной службы по тарифам и ценообразованию Забайкальского края в области регулирования тарифов на коммунальные услуги –  региональный государственный контроль (надзор) в области регулирования цен (тарифов)</a:t>
              </a:r>
              <a:endPara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40445" y="5663236"/>
            <a:ext cx="307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марта 2023 года</a:t>
            </a:r>
          </a:p>
        </p:txBody>
      </p:sp>
    </p:spTree>
    <p:extLst>
      <p:ext uri="{BB962C8B-B14F-4D97-AF65-F5344CB8AC3E}">
        <p14:creationId xmlns:p14="http://schemas.microsoft.com/office/powerpoint/2010/main" val="76501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733" y="225302"/>
            <a:ext cx="10507288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10</a:t>
            </a:fld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1757" y="642915"/>
            <a:ext cx="10507288" cy="728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или несвоевременное представление сведений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(ст. 19.7.1 КоАП РФ)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923" y="1371600"/>
            <a:ext cx="104490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590" y="1796617"/>
            <a:ext cx="114715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403" y="1585670"/>
            <a:ext cx="6387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Результаты мониторинга предоставления тарифных заявок на 2023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5818" y="1504230"/>
            <a:ext cx="4842996" cy="584775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Тарифная заявка предоставляется ежегодно до 1 мая текущего года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3608" y="2231146"/>
            <a:ext cx="2286000" cy="954107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Тарифная заявка предоставлена в срок с приложением полного пакета документов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22813" y="2231146"/>
            <a:ext cx="2286000" cy="954107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Тарифная заявка не предоставлена, либо приложен неполный пакет документов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65818" y="3339641"/>
            <a:ext cx="22860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регулирования открывает дело об установлении тарифов по инициативе организации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22813" y="3347290"/>
            <a:ext cx="22860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регулирования открывает дело об установлении тарифов по своей инициативе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65818" y="4527723"/>
            <a:ext cx="4842995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административной ответственности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лицо: от 3 до 5 тыс. руб.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лицо: от 50 до 100 тыс.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64746" y="5389497"/>
            <a:ext cx="10754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мониторинга предоставления тарифных заявок на 2023 год 243 (86 %) ресурсоснабжающих организаций не представили документы, либо не представили предложение об установлении тарифов!</a:t>
            </a:r>
          </a:p>
          <a:p>
            <a:pPr marL="285750" indent="-14288"/>
            <a:r>
              <a:rPr lang="ru-RU" sz="16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21 июля 2022 года:</a:t>
            </a:r>
          </a:p>
          <a:p>
            <a:pPr marL="285750" indent="255588">
              <a:buFont typeface="Wingdings" panose="05000000000000000000" pitchFamily="2" charset="2"/>
              <a:buChar char="ü"/>
            </a:pPr>
            <a:r>
              <a:rPr lang="ru-RU" sz="16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276 предостережений объявлено организациям</a:t>
            </a:r>
          </a:p>
          <a:p>
            <a:pPr algn="ctr"/>
            <a:endParaRPr lang="ru-RU" sz="1600" dirty="0">
              <a:ln>
                <a:solidFill>
                  <a:srgbClr val="C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>
            <a:endCxn id="18" idx="0"/>
          </p:cNvCxnSpPr>
          <p:nvPr/>
        </p:nvCxnSpPr>
        <p:spPr>
          <a:xfrm>
            <a:off x="8196608" y="2089005"/>
            <a:ext cx="0" cy="1421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0764571" y="2083730"/>
            <a:ext cx="0" cy="1421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0" idx="0"/>
          </p:cNvCxnSpPr>
          <p:nvPr/>
        </p:nvCxnSpPr>
        <p:spPr>
          <a:xfrm>
            <a:off x="8208818" y="3185253"/>
            <a:ext cx="0" cy="154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0812318" y="3185253"/>
            <a:ext cx="0" cy="154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0812318" y="4310154"/>
            <a:ext cx="0" cy="2175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Fichier:Exclamation mark 2.svg —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403" y="5590660"/>
            <a:ext cx="1034523" cy="8983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>
          <a:xfrm>
            <a:off x="6780289" y="3262447"/>
            <a:ext cx="677640" cy="56638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9377057" y="3228310"/>
            <a:ext cx="584524" cy="467619"/>
          </a:xfrm>
          <a:prstGeom prst="rect">
            <a:avLst/>
          </a:prstGeom>
        </p:spPr>
      </p:pic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896674"/>
              </p:ext>
            </p:extLst>
          </p:nvPr>
        </p:nvGraphicFramePr>
        <p:xfrm>
          <a:off x="287866" y="2210920"/>
          <a:ext cx="6375400" cy="311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4" name="Рисунок 43" descr="Fichier:Exclamation mark 2.svg — Wikipé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2685" y="4065407"/>
            <a:ext cx="685761" cy="59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4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760" y="287478"/>
            <a:ext cx="1409152" cy="167571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11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01759" y="1067142"/>
            <a:ext cx="10373397" cy="4245965"/>
            <a:chOff x="449774" y="1365908"/>
            <a:chExt cx="10373397" cy="424596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74" y="2188242"/>
              <a:ext cx="10373397" cy="34236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8389" y="1365908"/>
              <a:ext cx="6990117" cy="1384995"/>
            </a:xfrm>
            <a:prstGeom prst="rect">
              <a:avLst/>
            </a:prstGeom>
            <a:gradFill flip="none" rotWithShape="1">
              <a:gsLst>
                <a:gs pos="21000">
                  <a:srgbClr val="990099">
                    <a:shade val="30000"/>
                    <a:satMod val="115000"/>
                  </a:srgbClr>
                </a:gs>
                <a:gs pos="48000">
                  <a:srgbClr val="990099">
                    <a:shade val="67500"/>
                    <a:satMod val="115000"/>
                    <a:alpha val="77000"/>
                  </a:srgbClr>
                </a:gs>
                <a:gs pos="100000">
                  <a:srgbClr val="9900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государственный контроль (надзор) в области регулирования тарифов на услуги в сфере электроэнергетики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40445" y="5663236"/>
            <a:ext cx="307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</a:p>
        </p:txBody>
      </p:sp>
    </p:spTree>
    <p:extLst>
      <p:ext uri="{BB962C8B-B14F-4D97-AF65-F5344CB8AC3E}">
        <p14:creationId xmlns:p14="http://schemas.microsoft.com/office/powerpoint/2010/main" val="331226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11" y="40131"/>
            <a:ext cx="11047963" cy="728685"/>
          </a:xfrm>
        </p:spPr>
        <p:txBody>
          <a:bodyPr>
            <a:no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в сфере электроэнергетики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12</a:t>
            </a:fld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40916" y="768817"/>
            <a:ext cx="10507288" cy="776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раскрытия информации территориальными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сетевыми организациями и гарантирующими поставщиками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923" y="1545752"/>
            <a:ext cx="104490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2385" y="1689867"/>
            <a:ext cx="11380124" cy="584775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21 января 2004 года № 24 «Об утверждении стандартов раскрытия информации субъектами оптового и розничных рынков электрической энергии»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5"/>
          <a:stretch/>
        </p:blipFill>
        <p:spPr>
          <a:xfrm>
            <a:off x="4226098" y="2383108"/>
            <a:ext cx="1283099" cy="106478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0035" y="3359784"/>
            <a:ext cx="3753174" cy="320087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«г» пункта 12 Стандартов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(требование о раскрытии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о размере цен (тарифов)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долгосрочных параметров регулирования,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государственному регулированию)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Раскрывается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10 дней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представления в регулирующий орган предложения об установлении цен (тарифов) на официальном сайте в сети «Интернет» по форме приложения № 1 к Стандартам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1734231" y="2492604"/>
            <a:ext cx="1064781" cy="62886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492591" y="3315446"/>
            <a:ext cx="2027859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 сетевые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88238" y="5208784"/>
            <a:ext cx="203221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Гарантирующие поставщики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91392" y="2637910"/>
            <a:ext cx="3471117" cy="17697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«а» пункта 19 Стандартов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(требование о раскрытии информацию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тарифах на услуги по передаче электрической энергии и размерах платы за технологическое присоединение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электрическим сетям на текущий период регулирования)</a:t>
            </a:r>
          </a:p>
          <a:p>
            <a:pPr algn="ctr"/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Раскрывается на официальном сайте в сети «Интернет» ежегодно до 1 марта</a:t>
            </a:r>
          </a:p>
        </p:txBody>
      </p:sp>
      <p:pic>
        <p:nvPicPr>
          <p:cNvPr id="72" name="Рисунок 71" descr="Fichier:Exclamation mark 2.svg — Wikipé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708" y="4428199"/>
            <a:ext cx="912796" cy="78058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8291392" y="4563166"/>
            <a:ext cx="3471117" cy="19851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«а» пункта 49 и пункта 52 Стандартов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(требование о раскрытии информации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размере регулируемой сбытовой надбавки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решения уполномоченного регулирующего органа об установлении тарифа и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тарифах для населения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Раскрывается на официальном сайте в сети «Интернет» не реже одного раза в год</a:t>
            </a:r>
          </a:p>
        </p:txBody>
      </p:sp>
      <p:sp>
        <p:nvSpPr>
          <p:cNvPr id="34" name="Стрелка вправо 33"/>
          <p:cNvSpPr/>
          <p:nvPr/>
        </p:nvSpPr>
        <p:spPr>
          <a:xfrm rot="20181310">
            <a:off x="4223458" y="3946929"/>
            <a:ext cx="1151568" cy="18972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318330">
            <a:off x="4250553" y="5020370"/>
            <a:ext cx="1151568" cy="19991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flipV="1">
            <a:off x="7545904" y="3547112"/>
            <a:ext cx="654949" cy="11116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flipV="1">
            <a:off x="7545904" y="5403814"/>
            <a:ext cx="654949" cy="11116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408E2-CECA-42B8-8E4E-963B6AFFC2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" t="-5746" r="1772" b="11251"/>
          <a:stretch/>
        </p:blipFill>
        <p:spPr>
          <a:xfrm>
            <a:off x="4305840" y="5555745"/>
            <a:ext cx="1040994" cy="108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9" grpId="0" animBg="1"/>
      <p:bldP spid="57" grpId="0" animBg="1"/>
      <p:bldP spid="58" grpId="0" animBg="1"/>
      <p:bldP spid="65" grpId="0" animBg="1"/>
      <p:bldP spid="73" grpId="0" animBg="1"/>
      <p:bldP spid="34" grpId="0" animBg="1"/>
      <p:bldP spid="35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49" y="11139"/>
            <a:ext cx="10994796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в сфере электроэнергетики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13</a:t>
            </a:fld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1757" y="642915"/>
            <a:ext cx="10507288" cy="728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стандартов раскрытия информации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923" y="1371600"/>
            <a:ext cx="104490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737" y="2417066"/>
            <a:ext cx="11379405" cy="1293971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субъектом оптового рынка электрической энергии и мощности или розничного рынка электрической энергии установленных стандартами раскрытия информации порядка, способов или сроков опубликования информации либо предоставление заведомо ложной информации в печатных изданиях, в которых в соответствии с федеральными законами и законами субъектов Российской Федерации публикуются официальные материалы органов государственной власти, в электронных средствах массовой информации, а также нарушение порядка, способов или сроков предоставления информации по письменному запросу заинтересованных лиц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77978" y="3796629"/>
            <a:ext cx="8140481" cy="21948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- от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- от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500 000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3"/>
          <a:stretch/>
        </p:blipFill>
        <p:spPr>
          <a:xfrm>
            <a:off x="8610600" y="4246687"/>
            <a:ext cx="1590704" cy="1294784"/>
          </a:xfrm>
          <a:prstGeom prst="rect">
            <a:avLst/>
          </a:prstGeom>
        </p:spPr>
      </p:pic>
      <p:pic>
        <p:nvPicPr>
          <p:cNvPr id="18" name="Рисунок 17" descr="Fichier:Exclamation mark 2.svg — Wikipé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373" y="4037011"/>
            <a:ext cx="1491114" cy="1294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8736" y="6080570"/>
            <a:ext cx="1137940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Стандартов на официальном сайте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Забайкальского края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https://rst.75.ru/deyatel-nost/raskrytie-informacii/v-sfere-elektroenergetiki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4F9C4-30AB-4810-A87E-CDCD350DF050}"/>
              </a:ext>
            </a:extLst>
          </p:cNvPr>
          <p:cNvSpPr txBox="1"/>
          <p:nvPr/>
        </p:nvSpPr>
        <p:spPr>
          <a:xfrm>
            <a:off x="398737" y="1526205"/>
            <a:ext cx="11379406" cy="400110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9.15 КоАП РФ</a:t>
            </a:r>
          </a:p>
        </p:txBody>
      </p:sp>
      <p:sp>
        <p:nvSpPr>
          <p:cNvPr id="19" name="Стрелка вправо 28">
            <a:extLst>
              <a:ext uri="{FF2B5EF4-FFF2-40B4-BE49-F238E27FC236}">
                <a16:creationId xmlns:a16="http://schemas.microsoft.com/office/drawing/2014/main" id="{1F28A2B4-FE8A-414F-9E8A-4D791AD8E93F}"/>
              </a:ext>
            </a:extLst>
          </p:cNvPr>
          <p:cNvSpPr/>
          <p:nvPr/>
        </p:nvSpPr>
        <p:spPr>
          <a:xfrm rot="5400000">
            <a:off x="3765840" y="2025356"/>
            <a:ext cx="477362" cy="2792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8">
            <a:extLst>
              <a:ext uri="{FF2B5EF4-FFF2-40B4-BE49-F238E27FC236}">
                <a16:creationId xmlns:a16="http://schemas.microsoft.com/office/drawing/2014/main" id="{5A07DAF3-1385-4D7B-952D-9BF60F77B352}"/>
              </a:ext>
            </a:extLst>
          </p:cNvPr>
          <p:cNvSpPr/>
          <p:nvPr/>
        </p:nvSpPr>
        <p:spPr>
          <a:xfrm rot="5400000">
            <a:off x="7928703" y="2032051"/>
            <a:ext cx="477362" cy="2792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13" grpId="0" animBg="1"/>
      <p:bldP spid="14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733" y="225302"/>
            <a:ext cx="10507288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в сфере электроэнергетики в 2022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14</a:t>
            </a:fld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2023" y="884002"/>
            <a:ext cx="10507288" cy="728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 установления и применения цен (тарифов) на услуги по передаче электроэнергии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923" y="1612687"/>
            <a:ext cx="104490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0115" y="1744196"/>
            <a:ext cx="9559906" cy="1077218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плановые проверки (Филиал ПАО «Россети Сибирь» – «Читаэнерго», ОАО «РЖД» (Забайкальская дирекция по энергообеспечению)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1"/>
          <a:stretch/>
        </p:blipFill>
        <p:spPr>
          <a:xfrm>
            <a:off x="500230" y="1591094"/>
            <a:ext cx="960952" cy="7897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5"/>
          <a:stretch/>
        </p:blipFill>
        <p:spPr>
          <a:xfrm>
            <a:off x="136061" y="5472743"/>
            <a:ext cx="1325121" cy="10996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19474BA-22BD-4C9B-9DC0-38E9021CFA74}"/>
              </a:ext>
            </a:extLst>
          </p:cNvPr>
          <p:cNvSpPr txBox="1"/>
          <p:nvPr/>
        </p:nvSpPr>
        <p:spPr>
          <a:xfrm>
            <a:off x="1330115" y="3480115"/>
            <a:ext cx="9559906" cy="1569660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 год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от 10 марта 2022 года № 336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мораторий (запрет)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проведение плановых проверок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ограничения на внеплановые проверки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2D59BE6-6415-4323-8785-7F564CC49D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1"/>
          <a:stretch/>
        </p:blipFill>
        <p:spPr>
          <a:xfrm>
            <a:off x="500230" y="3589619"/>
            <a:ext cx="960952" cy="789798"/>
          </a:xfrm>
          <a:prstGeom prst="rect">
            <a:avLst/>
          </a:prstGeom>
        </p:spPr>
      </p:pic>
      <p:sp>
        <p:nvSpPr>
          <p:cNvPr id="25" name="Знак умножения 24">
            <a:extLst>
              <a:ext uri="{FF2B5EF4-FFF2-40B4-BE49-F238E27FC236}">
                <a16:creationId xmlns:a16="http://schemas.microsoft.com/office/drawing/2014/main" id="{3515FCE9-BE55-458C-948A-77D1FFCD3929}"/>
              </a:ext>
            </a:extLst>
          </p:cNvPr>
          <p:cNvSpPr/>
          <p:nvPr/>
        </p:nvSpPr>
        <p:spPr>
          <a:xfrm>
            <a:off x="440923" y="3834793"/>
            <a:ext cx="780737" cy="7632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5617275" y="2824863"/>
            <a:ext cx="637609" cy="62886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9474BA-22BD-4C9B-9DC0-38E9021CFA74}"/>
              </a:ext>
            </a:extLst>
          </p:cNvPr>
          <p:cNvSpPr txBox="1"/>
          <p:nvPr/>
        </p:nvSpPr>
        <p:spPr>
          <a:xfrm>
            <a:off x="1330115" y="5720080"/>
            <a:ext cx="9559906" cy="830997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Мораторий (запрет)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проведение плановых проверок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ограничения на внеплановые проверки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 на 2023 год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5617275" y="5050771"/>
            <a:ext cx="637609" cy="62886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25" grpId="0" animBg="1"/>
      <p:bldP spid="26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99" y="44718"/>
            <a:ext cx="10975746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в сфере электроэнергетики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15</a:t>
            </a:fld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1757" y="642915"/>
            <a:ext cx="10507288" cy="728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или несвоевременное представление сведений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(ст. 19.7.1 КоАП РФ)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923" y="1371600"/>
            <a:ext cx="104490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6436" y="1509084"/>
            <a:ext cx="6387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Результаты мониторинга предоставления тарифных заявок на 2023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5817" y="1448481"/>
            <a:ext cx="4842996" cy="646986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Тарифная заявка предоставляется ежегодно </a:t>
            </a:r>
          </a:p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 мая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3608" y="2231146"/>
            <a:ext cx="2286000" cy="1532334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Тарифная заявка предоставлена в срок с соблюдением требований пункта 9.1 Правил государственного регулирования № 1178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47107" y="3896514"/>
            <a:ext cx="2286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регулирования открывает дело об установлении тарифов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22813" y="3904242"/>
            <a:ext cx="2286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отказывает в открытии дела об установлении тарифов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47107" y="4800908"/>
            <a:ext cx="486170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административной ответственности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лицо: от 3 до 5 тыс. руб.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лицо: от 50 до 100 тыс. руб.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6006" y="5816619"/>
            <a:ext cx="4593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мониторинга предоставления тарифных заявок на 2023 год 1 </a:t>
            </a:r>
            <a:r>
              <a:rPr lang="ru-RU" sz="1600" dirty="0" err="1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энергоснабжающая</a:t>
            </a:r>
            <a:r>
              <a:rPr lang="ru-RU" sz="16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не представила документы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208818" y="2089005"/>
            <a:ext cx="0" cy="1421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</p:cNvCxnSpPr>
          <p:nvPr/>
        </p:nvCxnSpPr>
        <p:spPr>
          <a:xfrm>
            <a:off x="10730503" y="4642906"/>
            <a:ext cx="0" cy="1580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Fichier:Exclamation mark 2.svg —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3827" y="5789619"/>
            <a:ext cx="1034523" cy="8983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>
          <a:xfrm>
            <a:off x="6708287" y="3699461"/>
            <a:ext cx="677640" cy="56638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9339608" y="3687545"/>
            <a:ext cx="722877" cy="57830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588889" y="2231146"/>
            <a:ext cx="2286000" cy="1532334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Тарифная заявка предоставлена в срок с нарушением требований пункта 9.1 Правил государственного регулирования № 1178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10730503" y="2089005"/>
            <a:ext cx="0" cy="1421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8190107" y="3754373"/>
            <a:ext cx="0" cy="1421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0730503" y="3763480"/>
            <a:ext cx="0" cy="1421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/>
          <p:cNvGraphicFramePr/>
          <p:nvPr/>
        </p:nvGraphicFramePr>
        <p:xfrm>
          <a:off x="495637" y="2383427"/>
          <a:ext cx="5570168" cy="383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Выноска 1 (без границы) 25"/>
          <p:cNvSpPr/>
          <p:nvPr/>
        </p:nvSpPr>
        <p:spPr>
          <a:xfrm>
            <a:off x="5014128" y="4175497"/>
            <a:ext cx="1743274" cy="1160177"/>
          </a:xfrm>
          <a:prstGeom prst="callout1">
            <a:avLst>
              <a:gd name="adj1" fmla="val 56038"/>
              <a:gd name="adj2" fmla="val 47"/>
              <a:gd name="adj3" fmla="val 105754"/>
              <a:gd name="adj4" fmla="val -1785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году-штраф;</a:t>
            </a:r>
          </a:p>
          <a:p>
            <a:pPr algn="ctr"/>
            <a:endParaRPr lang="ru-RU" sz="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году-предостережение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8309" y="1912891"/>
            <a:ext cx="133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5234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21" grpId="0" animBg="1"/>
      <p:bldP spid="22" grpId="0" animBg="1"/>
      <p:bldP spid="25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6173" y="-66594"/>
            <a:ext cx="11342713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в сфере электроэнергетики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82733" y="953987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16</a:t>
            </a:fld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832557"/>
            <a:ext cx="10981705" cy="728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 применения установленных цен (тарифов) на электрическую энергию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82733" y="1561242"/>
            <a:ext cx="104490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366" y="2034579"/>
            <a:ext cx="3689376" cy="1015663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 проверки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не проводились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(мораторий)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0348" y="3569815"/>
            <a:ext cx="6167299" cy="15388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обращениям граждан и организаций за 2022 год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не выявлено</a:t>
            </a:r>
          </a:p>
          <a:p>
            <a:pPr algn="ctr"/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1"/>
          <a:stretch/>
        </p:blipFill>
        <p:spPr>
          <a:xfrm>
            <a:off x="115121" y="1590943"/>
            <a:ext cx="930082" cy="7644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CEDAAE5-CFD9-4D23-A42E-F8EBD45F45F8}"/>
              </a:ext>
            </a:extLst>
          </p:cNvPr>
          <p:cNvSpPr txBox="1"/>
          <p:nvPr/>
        </p:nvSpPr>
        <p:spPr>
          <a:xfrm>
            <a:off x="5032139" y="2034579"/>
            <a:ext cx="6175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Обращения, жалобы юридических, физических лиц, ИП по факту применения неустановленных цен (тарифов)</a:t>
            </a:r>
          </a:p>
        </p:txBody>
      </p:sp>
      <p:sp>
        <p:nvSpPr>
          <p:cNvPr id="33" name="Стрелка влево 11">
            <a:extLst>
              <a:ext uri="{FF2B5EF4-FFF2-40B4-BE49-F238E27FC236}">
                <a16:creationId xmlns:a16="http://schemas.microsoft.com/office/drawing/2014/main" id="{DF0F0F24-ABC9-4752-BA80-4CFBFF934C20}"/>
              </a:ext>
            </a:extLst>
          </p:cNvPr>
          <p:cNvSpPr/>
          <p:nvPr/>
        </p:nvSpPr>
        <p:spPr>
          <a:xfrm>
            <a:off x="4123742" y="2332558"/>
            <a:ext cx="864970" cy="419704"/>
          </a:xfrm>
          <a:prstGeom prst="leftArrow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2C4788-9A99-45EF-A21C-855F18245AAF}"/>
              </a:ext>
            </a:extLst>
          </p:cNvPr>
          <p:cNvSpPr txBox="1"/>
          <p:nvPr/>
        </p:nvSpPr>
        <p:spPr>
          <a:xfrm>
            <a:off x="434366" y="3585204"/>
            <a:ext cx="3689376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визитов и выдача предостережений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BF14468-99F5-48AC-BBC3-53799E338609}"/>
              </a:ext>
            </a:extLst>
          </p:cNvPr>
          <p:cNvCxnSpPr>
            <a:cxnSpLocks/>
            <a:stCxn id="10" idx="2"/>
            <a:endCxn id="28" idx="0"/>
          </p:cNvCxnSpPr>
          <p:nvPr/>
        </p:nvCxnSpPr>
        <p:spPr>
          <a:xfrm>
            <a:off x="2279054" y="3050242"/>
            <a:ext cx="0" cy="53496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86998E-75FE-4478-81F6-0D91C97AF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142" y="4448241"/>
            <a:ext cx="1688225" cy="16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нак умножения 24">
            <a:extLst>
              <a:ext uri="{FF2B5EF4-FFF2-40B4-BE49-F238E27FC236}">
                <a16:creationId xmlns:a16="http://schemas.microsoft.com/office/drawing/2014/main" id="{3515FCE9-BE55-458C-948A-77D1FFCD3929}"/>
              </a:ext>
            </a:extLst>
          </p:cNvPr>
          <p:cNvSpPr/>
          <p:nvPr/>
        </p:nvSpPr>
        <p:spPr>
          <a:xfrm>
            <a:off x="174830" y="1932896"/>
            <a:ext cx="423601" cy="471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11">
            <a:extLst>
              <a:ext uri="{FF2B5EF4-FFF2-40B4-BE49-F238E27FC236}">
                <a16:creationId xmlns:a16="http://schemas.microsoft.com/office/drawing/2014/main" id="{DF0F0F24-ABC9-4752-BA80-4CFBFF934C20}"/>
              </a:ext>
            </a:extLst>
          </p:cNvPr>
          <p:cNvSpPr/>
          <p:nvPr/>
        </p:nvSpPr>
        <p:spPr>
          <a:xfrm rot="10800000">
            <a:off x="4167169" y="4012843"/>
            <a:ext cx="864970" cy="419704"/>
          </a:xfrm>
          <a:prstGeom prst="leftArrow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>
          <a:xfrm>
            <a:off x="10563258" y="4523922"/>
            <a:ext cx="677640" cy="5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2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31" grpId="0" animBg="1"/>
      <p:bldP spid="33" grpId="0" animBg="1"/>
      <p:bldP spid="28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71" y="160957"/>
            <a:ext cx="10890021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в сфере электроэнергетики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82733" y="1186744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17</a:t>
            </a:fld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150514" y="1802772"/>
            <a:ext cx="6542101" cy="20175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Поступавшие обращения и жалобы чаще всего касались:</a:t>
            </a:r>
          </a:p>
          <a:p>
            <a:pPr algn="ct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садоводческими товариществами тарифов на электроэнергию;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платы за технологическое присоединение к электрическим сетям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08101" y="1806049"/>
            <a:ext cx="3886172" cy="4248821"/>
            <a:chOff x="229750" y="1492888"/>
            <a:chExt cx="3886172" cy="4248821"/>
          </a:xfrm>
        </p:grpSpPr>
        <p:sp>
          <p:nvSpPr>
            <p:cNvPr id="10" name="TextBox 9"/>
            <p:cNvSpPr txBox="1"/>
            <p:nvPr/>
          </p:nvSpPr>
          <p:spPr>
            <a:xfrm>
              <a:off x="229750" y="1492888"/>
              <a:ext cx="3812281" cy="1328023"/>
            </a:xfrm>
            <a:prstGeom prst="roundRect">
              <a:avLst/>
            </a:prstGeom>
            <a:solidFill>
              <a:srgbClr val="FFCCCC"/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Итоги контрольно- надзорной деятельности за 2022-2023 годы</a:t>
              </a:r>
            </a:p>
          </p:txBody>
        </p:sp>
        <p:cxnSp>
          <p:nvCxnSpPr>
            <p:cNvPr id="11" name="Прямая соединительная линия 10"/>
            <p:cNvCxnSpPr>
              <a:cxnSpLocks/>
            </p:cNvCxnSpPr>
            <p:nvPr/>
          </p:nvCxnSpPr>
          <p:spPr>
            <a:xfrm>
              <a:off x="300755" y="2776315"/>
              <a:ext cx="5829" cy="267175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па 26"/>
            <p:cNvGrpSpPr/>
            <p:nvPr/>
          </p:nvGrpSpPr>
          <p:grpSpPr>
            <a:xfrm>
              <a:off x="303641" y="2989480"/>
              <a:ext cx="3812281" cy="1155969"/>
              <a:chOff x="1301404" y="3615775"/>
              <a:chExt cx="4126807" cy="164891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548593" y="3615775"/>
                <a:ext cx="3879618" cy="9219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плановые проверки не проводились в связи с мораторием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40985" y="4737862"/>
                <a:ext cx="3879618" cy="5268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предостережений – 1 </a:t>
                </a:r>
              </a:p>
            </p:txBody>
          </p:sp>
          <p:cxnSp>
            <p:nvCxnSpPr>
              <p:cNvPr id="22" name="Прямая со стрелкой 21"/>
              <p:cNvCxnSpPr>
                <a:cxnSpLocks/>
              </p:cNvCxnSpPr>
              <p:nvPr/>
            </p:nvCxnSpPr>
            <p:spPr>
              <a:xfrm>
                <a:off x="1301404" y="4155220"/>
                <a:ext cx="226869" cy="996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>
                <a:off x="1307442" y="4992203"/>
                <a:ext cx="226869" cy="996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528745" y="4309708"/>
              <a:ext cx="358393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число административных наказаний (штрафов) – 0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1990" y="5095378"/>
              <a:ext cx="358393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наложенных по итогам проверок штрафов – 0 тыс. руб. </a:t>
              </a: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08113" y="4615113"/>
              <a:ext cx="209578" cy="69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310280" y="5448065"/>
              <a:ext cx="209578" cy="69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5"/>
          <a:stretch/>
        </p:blipFill>
        <p:spPr>
          <a:xfrm>
            <a:off x="5150514" y="4793775"/>
            <a:ext cx="1882960" cy="15625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726755" y="4089278"/>
            <a:ext cx="3702541" cy="141577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жалоб и обращений в рамках предварительной проверки является приоритетным!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>
          <a:xfrm>
            <a:off x="9751656" y="4889968"/>
            <a:ext cx="677640" cy="5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760" y="287478"/>
            <a:ext cx="1409152" cy="167571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18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01759" y="1439974"/>
            <a:ext cx="10373397" cy="3873133"/>
            <a:chOff x="449774" y="1738740"/>
            <a:chExt cx="10373397" cy="387313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74" y="2188242"/>
              <a:ext cx="10373397" cy="34236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9774" y="1738740"/>
              <a:ext cx="6990117" cy="707886"/>
            </a:xfrm>
            <a:prstGeom prst="rect">
              <a:avLst/>
            </a:prstGeom>
            <a:gradFill flip="none" rotWithShape="1">
              <a:gsLst>
                <a:gs pos="21000">
                  <a:srgbClr val="990099">
                    <a:shade val="30000"/>
                    <a:satMod val="115000"/>
                  </a:srgbClr>
                </a:gs>
                <a:gs pos="48000">
                  <a:srgbClr val="990099">
                    <a:shade val="67500"/>
                    <a:satMod val="115000"/>
                    <a:alpha val="77000"/>
                  </a:srgbClr>
                </a:gs>
                <a:gs pos="100000">
                  <a:srgbClr val="9900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СПАСИБО ЗА 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33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733" y="38311"/>
            <a:ext cx="10507288" cy="72868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Структура публичных обсуждений</a:t>
            </a: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98344605"/>
              </p:ext>
            </p:extLst>
          </p:nvPr>
        </p:nvGraphicFramePr>
        <p:xfrm>
          <a:off x="1024466" y="1371600"/>
          <a:ext cx="5461000" cy="458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440923" y="3107935"/>
            <a:ext cx="1401742" cy="1108148"/>
            <a:chOff x="179462" y="2378639"/>
            <a:chExt cx="1401742" cy="1108148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33"/>
            <a:stretch/>
          </p:blipFill>
          <p:spPr>
            <a:xfrm flipH="1">
              <a:off x="945511" y="2948567"/>
              <a:ext cx="635693" cy="538220"/>
            </a:xfrm>
            <a:prstGeom prst="rect">
              <a:avLst/>
            </a:prstGeom>
          </p:spPr>
        </p:pic>
        <p:grpSp>
          <p:nvGrpSpPr>
            <p:cNvPr id="36" name="Группа 35"/>
            <p:cNvGrpSpPr/>
            <p:nvPr/>
          </p:nvGrpSpPr>
          <p:grpSpPr>
            <a:xfrm>
              <a:off x="179462" y="2378639"/>
              <a:ext cx="1401742" cy="1108148"/>
              <a:chOff x="168429" y="2358038"/>
              <a:chExt cx="1401742" cy="1108148"/>
            </a:xfrm>
          </p:grpSpPr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750" b="15279"/>
              <a:stretch/>
            </p:blipFill>
            <p:spPr>
              <a:xfrm>
                <a:off x="168429" y="2373407"/>
                <a:ext cx="916955" cy="467377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778"/>
              <a:stretch/>
            </p:blipFill>
            <p:spPr>
              <a:xfrm>
                <a:off x="168429" y="2830024"/>
                <a:ext cx="881612" cy="636162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444"/>
              <a:stretch/>
            </p:blipFill>
            <p:spPr>
              <a:xfrm>
                <a:off x="961302" y="2358038"/>
                <a:ext cx="608869" cy="438772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5"/>
          <a:stretch/>
        </p:blipFill>
        <p:spPr>
          <a:xfrm>
            <a:off x="471796" y="4700175"/>
            <a:ext cx="1524000" cy="126469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616294" y="3016143"/>
            <a:ext cx="315565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раскрытия информации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16294" y="4641428"/>
            <a:ext cx="315565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 установления, изменения и применения цен (тарифов)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231460" y="3677862"/>
            <a:ext cx="0" cy="158961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884327" y="3664259"/>
            <a:ext cx="347133" cy="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863160" y="5267474"/>
            <a:ext cx="368300" cy="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231460" y="4453927"/>
            <a:ext cx="347133" cy="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78593" y="3327321"/>
            <a:ext cx="0" cy="220987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578593" y="3327321"/>
            <a:ext cx="1037701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578592" y="5537200"/>
            <a:ext cx="1037701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>
          <a:xfrm>
            <a:off x="10509439" y="2534672"/>
            <a:ext cx="761162" cy="58863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10444" r="20000" b="15112"/>
          <a:stretch/>
        </p:blipFill>
        <p:spPr>
          <a:xfrm>
            <a:off x="10614513" y="4420143"/>
            <a:ext cx="551015" cy="5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6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760" y="287478"/>
            <a:ext cx="1409152" cy="167571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3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01759" y="1067142"/>
            <a:ext cx="10373397" cy="4245965"/>
            <a:chOff x="449774" y="1365908"/>
            <a:chExt cx="10373397" cy="424596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74" y="2188242"/>
              <a:ext cx="10373397" cy="34236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8389" y="1365908"/>
              <a:ext cx="6990117" cy="2246769"/>
            </a:xfrm>
            <a:prstGeom prst="rect">
              <a:avLst/>
            </a:prstGeom>
            <a:gradFill flip="none" rotWithShape="1">
              <a:gsLst>
                <a:gs pos="21000">
                  <a:srgbClr val="990099">
                    <a:shade val="30000"/>
                    <a:satMod val="115000"/>
                  </a:srgbClr>
                </a:gs>
                <a:gs pos="48000">
                  <a:srgbClr val="990099">
                    <a:shade val="67500"/>
                    <a:satMod val="115000"/>
                    <a:alpha val="77000"/>
                  </a:srgbClr>
                </a:gs>
                <a:gs pos="100000">
                  <a:srgbClr val="9900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40445" y="5663236"/>
            <a:ext cx="307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</a:p>
        </p:txBody>
      </p:sp>
    </p:spTree>
    <p:extLst>
      <p:ext uri="{BB962C8B-B14F-4D97-AF65-F5344CB8AC3E}">
        <p14:creationId xmlns:p14="http://schemas.microsoft.com/office/powerpoint/2010/main" val="128978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733" y="225302"/>
            <a:ext cx="10507288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4</a:t>
            </a:fld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1757" y="642915"/>
            <a:ext cx="10507288" cy="728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раскрытия информации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923" y="1371600"/>
            <a:ext cx="104490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173" y="1835855"/>
            <a:ext cx="3630745" cy="707886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1693" y="1815577"/>
            <a:ext cx="3630745" cy="707886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 ТКО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8433" y="1823345"/>
            <a:ext cx="3630745" cy="707886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и водоотведение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24178" y="2625833"/>
            <a:ext cx="658482" cy="148034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40923" y="4188267"/>
            <a:ext cx="363074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5 июля 2013 года № 570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6827" y="4188266"/>
            <a:ext cx="363074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21 июня 2016 года № 564</a:t>
            </a:r>
          </a:p>
        </p:txBody>
      </p:sp>
      <p:pic>
        <p:nvPicPr>
          <p:cNvPr id="3" name="Рисунок 2" descr="Using color with braces employing the TikZ calligraph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2060" y="-448206"/>
            <a:ext cx="815323" cy="114736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08428" y="4188267"/>
            <a:ext cx="363074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17 января 2013 года №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8103" y="5434921"/>
            <a:ext cx="903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соблюдать состав и сроки раскрываемой информации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5794560" y="2622067"/>
            <a:ext cx="658482" cy="148034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9667823" y="2661568"/>
            <a:ext cx="658482" cy="148034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0" b="15279"/>
          <a:stretch/>
        </p:blipFill>
        <p:spPr>
          <a:xfrm>
            <a:off x="435172" y="1947685"/>
            <a:ext cx="900922" cy="4592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8"/>
          <a:stretch/>
        </p:blipFill>
        <p:spPr>
          <a:xfrm>
            <a:off x="4138634" y="1921510"/>
            <a:ext cx="757072" cy="5462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3"/>
          <a:stretch/>
        </p:blipFill>
        <p:spPr>
          <a:xfrm flipH="1">
            <a:off x="4616220" y="1958025"/>
            <a:ext cx="558972" cy="4732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b="28222"/>
          <a:stretch/>
        </p:blipFill>
        <p:spPr>
          <a:xfrm>
            <a:off x="8105044" y="1838157"/>
            <a:ext cx="1011112" cy="5954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0" t="22349" r="33492" b="39174"/>
          <a:stretch/>
        </p:blipFill>
        <p:spPr>
          <a:xfrm>
            <a:off x="1429782" y="5274335"/>
            <a:ext cx="740835" cy="8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733" y="225302"/>
            <a:ext cx="10507288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5</a:t>
            </a:fld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935133" y="1270000"/>
            <a:ext cx="5123912" cy="948267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раскрытия информации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8224913" y="2218267"/>
            <a:ext cx="544352" cy="108373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935134" y="3302000"/>
            <a:ext cx="512391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на сайте РСТ Забайкальского края: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Деятельность/Раскрытие информации/Раскрытие информации регулируемыми организациями/Календарь РСО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F79684-C32F-4952-9CB0-0A07F174B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2" y="1049118"/>
            <a:ext cx="4292521" cy="59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2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733" y="225302"/>
            <a:ext cx="10507288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6</a:t>
            </a:fld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1757" y="642915"/>
            <a:ext cx="10507288" cy="728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стандартов раскрытия информации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923" y="1371600"/>
            <a:ext cx="104490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02693" y="2030573"/>
            <a:ext cx="10325819" cy="1384995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сведений или предоставление заведомо ложных сведений о своей деятельности субъектами естественных монополий, и (или) операторами по обращению с твердыми коммунальными отходами, региональными операторами по обращению с твердыми коммунальными отходами, и (или) теплоснабжающими организациями, а также должностными лицами федерального органа исполнительной власти в области государственного регулирования тарифов, должностными лицами органов исполнительной власти субъектов Российской Федерации в области государственного регулирования цен (тарифов) либо должностными лицами органов местного самоуправления, осуществляющих регулирование цен (тарифов)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757" y="1595887"/>
            <a:ext cx="327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19.8.1 КоАП РФ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43969" y="3662572"/>
            <a:ext cx="7884543" cy="85401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Штраф*: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- от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- от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500 000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43969" y="4828323"/>
            <a:ext cx="7884543" cy="85401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административного правонарушения, предусмотренного частью 1 должностным лицом, ранее подвергнутым административному наказанию за аналогичное правонарушение – влечет дисквалификацию от 1 года до 3 лет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0332" y="3823108"/>
            <a:ext cx="1639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0331" y="4960962"/>
            <a:ext cx="1639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3"/>
          <a:stretch/>
        </p:blipFill>
        <p:spPr>
          <a:xfrm>
            <a:off x="10480650" y="3719181"/>
            <a:ext cx="873150" cy="710717"/>
          </a:xfrm>
          <a:prstGeom prst="rect">
            <a:avLst/>
          </a:prstGeom>
        </p:spPr>
      </p:pic>
      <p:pic>
        <p:nvPicPr>
          <p:cNvPr id="18" name="Рисунок 17" descr="Fichier:Exclamation mark 2.svg — Wikipé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062" y="3983366"/>
            <a:ext cx="1491114" cy="12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0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733" y="225302"/>
            <a:ext cx="10507288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7</a:t>
            </a:fld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1757" y="642915"/>
            <a:ext cx="10507288" cy="728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о принятых тарифных решениях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923" y="1371600"/>
            <a:ext cx="104490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670580651"/>
              </p:ext>
            </p:extLst>
          </p:nvPr>
        </p:nvGraphicFramePr>
        <p:xfrm>
          <a:off x="1589903" y="1421541"/>
          <a:ext cx="8974768" cy="126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524492" y="2775070"/>
            <a:ext cx="11464307" cy="2469058"/>
            <a:chOff x="524492" y="2775070"/>
            <a:chExt cx="11464307" cy="246905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24492" y="4177587"/>
              <a:ext cx="7572104" cy="814647"/>
              <a:chOff x="543095" y="3357738"/>
              <a:chExt cx="8279341" cy="814647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6855088" y="3357738"/>
                <a:ext cx="1967348" cy="814647"/>
              </a:xfrm>
              <a:prstGeom prst="roundRect">
                <a:avLst/>
              </a:prstGeom>
              <a:solidFill>
                <a:srgbClr val="FF6161"/>
              </a:solidFill>
              <a:ln>
                <a:solidFill>
                  <a:srgbClr val="EA42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Дата раскрытия информации</a:t>
                </a: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543095" y="3414946"/>
                <a:ext cx="6202783" cy="719386"/>
                <a:chOff x="543095" y="3414946"/>
                <a:chExt cx="6202783" cy="719386"/>
              </a:xfrm>
            </p:grpSpPr>
            <p:sp>
              <p:nvSpPr>
                <p:cNvPr id="37" name="Скругленный прямоугольник 36"/>
                <p:cNvSpPr/>
                <p:nvPr/>
              </p:nvSpPr>
              <p:spPr>
                <a:xfrm>
                  <a:off x="543095" y="3414946"/>
                  <a:ext cx="1967347" cy="719386"/>
                </a:xfrm>
                <a:prstGeom prst="roundRect">
                  <a:avLst/>
                </a:prstGeom>
                <a:solidFill>
                  <a:srgbClr val="FF6161"/>
                </a:solidFill>
                <a:ln>
                  <a:solidFill>
                    <a:srgbClr val="EA42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Дата принятия приказа</a:t>
                  </a:r>
                </a:p>
              </p:txBody>
            </p:sp>
            <p:sp>
              <p:nvSpPr>
                <p:cNvPr id="38" name="Двойная стрелка влево/вправо 37"/>
                <p:cNvSpPr/>
                <p:nvPr/>
              </p:nvSpPr>
              <p:spPr>
                <a:xfrm>
                  <a:off x="2735678" y="3450888"/>
                  <a:ext cx="4010200" cy="683444"/>
                </a:xfrm>
                <a:prstGeom prst="leftRightArrow">
                  <a:avLst/>
                </a:prstGeom>
                <a:solidFill>
                  <a:srgbClr val="C00000"/>
                </a:solidFill>
                <a:ln>
                  <a:solidFill>
                    <a:srgbClr val="EA42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Более 30 календарных дней</a:t>
                  </a:r>
                </a:p>
              </p:txBody>
            </p:sp>
          </p:grpSp>
        </p:grpSp>
        <p:grpSp>
          <p:nvGrpSpPr>
            <p:cNvPr id="22" name="Группа 21"/>
            <p:cNvGrpSpPr/>
            <p:nvPr/>
          </p:nvGrpSpPr>
          <p:grpSpPr>
            <a:xfrm>
              <a:off x="524492" y="2940470"/>
              <a:ext cx="7572104" cy="814647"/>
              <a:chOff x="543095" y="3356652"/>
              <a:chExt cx="8279341" cy="814647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6855088" y="3356652"/>
                <a:ext cx="1967348" cy="81464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22CD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Дата раскрытия информации</a:t>
                </a:r>
              </a:p>
            </p:txBody>
          </p:sp>
          <p:grpSp>
            <p:nvGrpSpPr>
              <p:cNvPr id="32" name="Группа 31"/>
              <p:cNvGrpSpPr/>
              <p:nvPr/>
            </p:nvGrpSpPr>
            <p:grpSpPr>
              <a:xfrm>
                <a:off x="543095" y="3414946"/>
                <a:ext cx="6202784" cy="719386"/>
                <a:chOff x="543095" y="3414946"/>
                <a:chExt cx="6202784" cy="719386"/>
              </a:xfrm>
            </p:grpSpPr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543095" y="3414946"/>
                  <a:ext cx="1967347" cy="719386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rgbClr val="22CD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Дата принятия приказа</a:t>
                  </a:r>
                </a:p>
              </p:txBody>
            </p:sp>
            <p:sp>
              <p:nvSpPr>
                <p:cNvPr id="34" name="Двойная стрелка влево/вправо 33"/>
                <p:cNvSpPr/>
                <p:nvPr/>
              </p:nvSpPr>
              <p:spPr>
                <a:xfrm>
                  <a:off x="2735679" y="3450888"/>
                  <a:ext cx="4010200" cy="683444"/>
                </a:xfrm>
                <a:prstGeom prst="leftRight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Не более 30 календарных дней</a:t>
                  </a:r>
                </a:p>
              </p:txBody>
            </p:sp>
          </p:grpSp>
        </p:grpSp>
        <p:pic>
          <p:nvPicPr>
            <p:cNvPr id="26" name="Рисунок 25" descr="Download free photo of Check,correct,mark,choice,yes ...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3871" y="2775070"/>
              <a:ext cx="1113480" cy="1114351"/>
            </a:xfrm>
            <a:prstGeom prst="rect">
              <a:avLst/>
            </a:prstGeom>
          </p:spPr>
        </p:pic>
        <p:pic>
          <p:nvPicPr>
            <p:cNvPr id="27" name="Рисунок 26" descr="Red Close Button | PNG All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915" y="4113953"/>
              <a:ext cx="982287" cy="982287"/>
            </a:xfrm>
            <a:prstGeom prst="rect">
              <a:avLst/>
            </a:prstGeom>
          </p:spPr>
        </p:pic>
        <p:grpSp>
          <p:nvGrpSpPr>
            <p:cNvPr id="28" name="Группа 27"/>
            <p:cNvGrpSpPr/>
            <p:nvPr/>
          </p:nvGrpSpPr>
          <p:grpSpPr>
            <a:xfrm>
              <a:off x="9479521" y="3889421"/>
              <a:ext cx="2509278" cy="1354707"/>
              <a:chOff x="9577957" y="4080585"/>
              <a:chExt cx="2509278" cy="1354707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9769510" y="4080585"/>
                <a:ext cx="2317725" cy="1354707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Наложение административного штрафа!</a:t>
                </a:r>
              </a:p>
              <a:p>
                <a:pPr algn="ctr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в 2023 году – предостережение!!!)</a:t>
                </a:r>
              </a:p>
            </p:txBody>
          </p:sp>
          <p:sp>
            <p:nvSpPr>
              <p:cNvPr id="30" name="Стрелка вправо 29"/>
              <p:cNvSpPr/>
              <p:nvPr/>
            </p:nvSpPr>
            <p:spPr>
              <a:xfrm>
                <a:off x="9577957" y="4531307"/>
                <a:ext cx="196453" cy="536341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9" name="Рисунок 38" descr="Fichier:Exclamation mark 2.svg — Wikipédi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89" y="5244128"/>
            <a:ext cx="1491114" cy="1294784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325104" y="5470826"/>
            <a:ext cx="10103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Крайний срок раскрытия информации по принятым тарифным решениям необходимо высчитывать самостоятельно!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472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733" y="225302"/>
            <a:ext cx="10507288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8</a:t>
            </a:fld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1757" y="642915"/>
            <a:ext cx="10507288" cy="728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о принятых тарифных решениях (ст.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19.8.1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РФ)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923" y="1371600"/>
            <a:ext cx="104490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08139375"/>
              </p:ext>
            </p:extLst>
          </p:nvPr>
        </p:nvGraphicFramePr>
        <p:xfrm>
          <a:off x="7406256" y="2410443"/>
          <a:ext cx="4325668" cy="371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719880" y="1594184"/>
            <a:ext cx="4531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Результаты мониторинга раскрытия информации </a:t>
            </a:r>
          </a:p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о принятых тарифных решениях за 2022-2023 год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25790" y="1622116"/>
            <a:ext cx="4288882" cy="584775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Рекомендации </a:t>
            </a:r>
          </a:p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по недопущению нарушений: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18" y="2882554"/>
            <a:ext cx="470589" cy="4705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78" y="5182052"/>
            <a:ext cx="584529" cy="584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69" y="4010098"/>
            <a:ext cx="891345" cy="514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975" y="1972211"/>
            <a:ext cx="114715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930486"/>
              </p:ext>
            </p:extLst>
          </p:nvPr>
        </p:nvGraphicFramePr>
        <p:xfrm>
          <a:off x="330200" y="2506133"/>
          <a:ext cx="6781800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 flipV="1">
            <a:off x="4148110" y="4421485"/>
            <a:ext cx="82993" cy="1036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 flipH="1">
            <a:off x="4231103" y="4421485"/>
            <a:ext cx="9848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48110" y="4113709"/>
            <a:ext cx="132500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58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733" y="225302"/>
            <a:ext cx="10507288" cy="72868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lt;strong&gt;Герб Забайкальского края&lt;/strong&gt; — Википед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1" y="229284"/>
            <a:ext cx="960603" cy="11423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923" y="957969"/>
            <a:ext cx="104490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B71E-1F03-4BBF-A555-CB3E676EBD08}" type="slidenum">
              <a:rPr lang="ru-RU" smtClean="0"/>
              <a:t>9</a:t>
            </a:fld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1757" y="642915"/>
            <a:ext cx="10507288" cy="728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 установления, изменения и применения цен (тарифов)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923" y="1371600"/>
            <a:ext cx="104490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391540" y="3661452"/>
            <a:ext cx="292946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</a:rPr>
              <a:t>П</a:t>
            </a:r>
            <a:r>
              <a:rPr lang="ru-RU" sz="1200" b="0" i="0" u="none" strike="noStrike" baseline="0" dirty="0">
                <a:latin typeface="Times New Roman" panose="02020603050405020304" pitchFamily="18" charset="0"/>
              </a:rPr>
              <a:t>ри условии согласования с органами прокуратуры проведено 5 внеплановых (документарных) проверок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21871572"/>
              </p:ext>
            </p:extLst>
          </p:nvPr>
        </p:nvGraphicFramePr>
        <p:xfrm>
          <a:off x="135468" y="1552464"/>
          <a:ext cx="11108266" cy="1046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1"/>
          <a:stretch/>
        </p:blipFill>
        <p:spPr>
          <a:xfrm>
            <a:off x="2359463" y="1513639"/>
            <a:ext cx="643942" cy="5292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669065" y="2884169"/>
            <a:ext cx="292946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 марта 2022 года № 336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мораторий (запрет) на проведение плановых проверок и ограничения на внеплановые проверки </a:t>
            </a:r>
          </a:p>
        </p:txBody>
      </p:sp>
      <p:cxnSp>
        <p:nvCxnSpPr>
          <p:cNvPr id="54" name="Прямая соединительная линия 53"/>
          <p:cNvCxnSpPr>
            <a:cxnSpLocks/>
          </p:cNvCxnSpPr>
          <p:nvPr/>
        </p:nvCxnSpPr>
        <p:spPr>
          <a:xfrm>
            <a:off x="845386" y="4777072"/>
            <a:ext cx="1545" cy="14245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846932" y="4777072"/>
            <a:ext cx="3465843" cy="1567772"/>
            <a:chOff x="1321722" y="3664998"/>
            <a:chExt cx="4121194" cy="2175119"/>
          </a:xfrm>
        </p:grpSpPr>
        <p:sp>
          <p:nvSpPr>
            <p:cNvPr id="56" name="TextBox 55"/>
            <p:cNvSpPr txBox="1"/>
            <p:nvPr/>
          </p:nvSpPr>
          <p:spPr>
            <a:xfrm>
              <a:off x="1563298" y="3664998"/>
              <a:ext cx="3879618" cy="384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ООО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МеталлСтройМонтаж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48593" y="4289426"/>
              <a:ext cx="3879618" cy="384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ООО «Благоустройство-Чернышевск»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48591" y="4852644"/>
              <a:ext cx="3879619" cy="384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ООО «Благоустройство+»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48591" y="5455810"/>
              <a:ext cx="3879619" cy="384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ИП - глава КФХ Пилипенко К.И.</a:t>
              </a:r>
            </a:p>
          </p:txBody>
        </p:sp>
        <p:cxnSp>
          <p:nvCxnSpPr>
            <p:cNvPr id="60" name="Прямая со стрелкой 59"/>
            <p:cNvCxnSpPr>
              <a:cxnSpLocks/>
              <a:endCxn id="56" idx="1"/>
            </p:cNvCxnSpPr>
            <p:nvPr/>
          </p:nvCxnSpPr>
          <p:spPr>
            <a:xfrm>
              <a:off x="1336430" y="3848671"/>
              <a:ext cx="226869" cy="848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>
              <a:off x="1336430" y="4477217"/>
              <a:ext cx="226869" cy="99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1336430" y="5034928"/>
              <a:ext cx="226869" cy="99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>
              <a:off x="1321722" y="5640475"/>
              <a:ext cx="226869" cy="99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600257" y="4684740"/>
            <a:ext cx="6289764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не выявлено.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97602" y="5096171"/>
            <a:ext cx="62897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отсутствие ведения раздельного учета. Выдано предостережение, возбуждено дело по ч.2. ст. 14.6 КоАП РФ и назначено наказание в виде предупреждения.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97602" y="5608564"/>
            <a:ext cx="62897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отсутствие ведения раздельного учета. Выдано предостережение, возбуждено дело по ч.2. ст. 14.6 КоАП РФ и назначено наказание в виде предупреждения.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595823" y="6138378"/>
            <a:ext cx="62915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предостережение, возбуждено дело по ч.2. ст. 14.6 КоАП РФ и назначено наказание в виде предупреждения.</a:t>
            </a:r>
          </a:p>
        </p:txBody>
      </p:sp>
      <p:cxnSp>
        <p:nvCxnSpPr>
          <p:cNvPr id="72" name="Прямая со стрелкой 71"/>
          <p:cNvCxnSpPr>
            <a:cxnSpLocks/>
            <a:stCxn id="56" idx="3"/>
            <a:endCxn id="68" idx="1"/>
          </p:cNvCxnSpPr>
          <p:nvPr/>
        </p:nvCxnSpPr>
        <p:spPr>
          <a:xfrm flipV="1">
            <a:off x="4312775" y="4823240"/>
            <a:ext cx="287482" cy="9233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298630" y="5355333"/>
            <a:ext cx="29984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4300408" y="5764485"/>
            <a:ext cx="29984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4298629" y="6208728"/>
            <a:ext cx="29984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трелка вправо 75"/>
          <p:cNvSpPr/>
          <p:nvPr/>
        </p:nvSpPr>
        <p:spPr>
          <a:xfrm rot="5400000">
            <a:off x="4235891" y="2666295"/>
            <a:ext cx="175241" cy="2275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 rot="5400000">
            <a:off x="7197153" y="2659397"/>
            <a:ext cx="175241" cy="2275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6391540" y="2876544"/>
            <a:ext cx="292946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Продлен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мораторий (запрет) на проведение плановых проверок и ограничения на внеплановые проверки 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E0C9EE0-3441-7301-2761-1FA3BDE8B943}"/>
              </a:ext>
            </a:extLst>
          </p:cNvPr>
          <p:cNvCxnSpPr>
            <a:cxnSpLocks/>
          </p:cNvCxnSpPr>
          <p:nvPr/>
        </p:nvCxnSpPr>
        <p:spPr>
          <a:xfrm flipH="1">
            <a:off x="3933825" y="4110729"/>
            <a:ext cx="2286000" cy="57401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58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1733</Words>
  <Application>Microsoft Office PowerPoint</Application>
  <PresentationFormat>Широкоэкранный</PresentationFormat>
  <Paragraphs>202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   Структура публичных обсуждений</vt:lpstr>
      <vt:lpstr>Презентация PowerPoint</vt:lpstr>
      <vt:lpstr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vt:lpstr>
      <vt:lpstr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vt:lpstr>
      <vt:lpstr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vt:lpstr>
      <vt:lpstr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vt:lpstr>
      <vt:lpstr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vt:lpstr>
      <vt:lpstr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vt:lpstr>
      <vt:lpstr>Государственный контроль (надзор) в области регулирования тарифов на услуги теплоснабжения, водоснабжения, водоотведения и обращения твердых коммунальных отходов </vt:lpstr>
      <vt:lpstr>Презентация PowerPoint</vt:lpstr>
      <vt:lpstr>Государственный контроль (надзор) в области регулирования тарифов в сфере электроэнергетики</vt:lpstr>
      <vt:lpstr>Государственный контроль (надзор) в области регулирования тарифов в сфере электроэнергетики</vt:lpstr>
      <vt:lpstr>Государственный контроль (надзор) в области регулирования тарифов в сфере электроэнергетики в 2022 году</vt:lpstr>
      <vt:lpstr>Государственный контроль (надзор) в области регулирования тарифов в сфере электроэнергетики</vt:lpstr>
      <vt:lpstr>Государственный контроль (надзор) в области регулирования тарифов в сфере электроэнергетики</vt:lpstr>
      <vt:lpstr>Государственный контроль (надзор) в области регулирования тарифов в сфере электроэнергетики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creator>Юлия И. Казанова</dc:creator>
  <cp:lastModifiedBy>Татьяна Юганец</cp:lastModifiedBy>
  <cp:revision>255</cp:revision>
  <cp:lastPrinted>2022-06-23T10:45:12Z</cp:lastPrinted>
  <dcterms:created xsi:type="dcterms:W3CDTF">2020-10-19T07:58:42Z</dcterms:created>
  <dcterms:modified xsi:type="dcterms:W3CDTF">2023-03-31T02:45:53Z</dcterms:modified>
</cp:coreProperties>
</file>