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0" r:id="rId3"/>
    <p:sldId id="279" r:id="rId4"/>
    <p:sldId id="280" r:id="rId5"/>
    <p:sldId id="277" r:id="rId6"/>
    <p:sldId id="274" r:id="rId7"/>
    <p:sldId id="269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79666575161057E-2"/>
          <c:y val="8.1891355414957984E-2"/>
          <c:w val="0.89360244086998541"/>
          <c:h val="0.71856639035932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Плановое значение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8 100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583-4FD0-89E9-1F701F414E6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en-US" baseline="0"/>
                      <a:t> 334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583-4FD0-89E9-1F701F414E6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8100</c:v>
                </c:pt>
                <c:pt idx="1">
                  <c:v>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0-4289-905A-E75B365E30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4 044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83-4FD0-89E9-1F701F414E6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  <a:r>
                      <a:rPr lang="en-US" baseline="0" dirty="0"/>
                      <a:t> 724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8D8-4182-8901-ECC8E5417AE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4044</c:v>
                </c:pt>
                <c:pt idx="1">
                  <c:v>4724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0-4289-905A-E75B365E3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2"/>
        <c:overlap val="-35"/>
        <c:axId val="-2074292768"/>
        <c:axId val="-168348016"/>
      </c:barChart>
      <c:catAx>
        <c:axId val="-207429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168348016"/>
        <c:crosses val="autoZero"/>
        <c:auto val="1"/>
        <c:lblAlgn val="ctr"/>
        <c:lblOffset val="100"/>
        <c:noMultiLvlLbl val="0"/>
      </c:catAx>
      <c:valAx>
        <c:axId val="-16834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207429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67678412047174"/>
          <c:y val="0.90941474646099285"/>
          <c:w val="0.61098028964844397"/>
          <c:h val="8.583214568013605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9827691068714E-2"/>
          <c:y val="0.18031718307188688"/>
          <c:w val="0.8599557902595959"/>
          <c:h val="0.59726425650432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мес. 2022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168</c:v>
                </c:pt>
                <c:pt idx="1">
                  <c:v>241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4-49D2-97C4-817A83BDB7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мес. 2023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F31-433E-ADD5-BE133B7688AA}"/>
                </c:ext>
              </c:extLst>
            </c:dLbl>
            <c:dLbl>
              <c:idx val="1"/>
              <c:layout>
                <c:manualLayout>
                  <c:x val="-7.8128139006117931E-17"/>
                  <c:y val="-8.948693677453457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86D-4E4D-AE99-AC3D41D4DD72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AA4-4A49-B2DE-6314567F768D}"/>
                </c:ext>
              </c:extLst>
            </c:dLbl>
            <c:dLbl>
              <c:idx val="3"/>
              <c:layout>
                <c:manualLayout>
                  <c:x val="1.2784752253480207E-2"/>
                  <c:y val="1.7593735052593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3D5-4AFD-B2DD-584FED091A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</c:v>
                </c:pt>
                <c:pt idx="1">
                  <c:v>10</c:v>
                </c:pt>
                <c:pt idx="2">
                  <c:v>286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4-49D2-97C4-817A83BD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9"/>
        <c:overlap val="-27"/>
        <c:axId val="117303168"/>
        <c:axId val="117304704"/>
      </c:barChart>
      <c:catAx>
        <c:axId val="11730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7304704"/>
        <c:crosses val="autoZero"/>
        <c:auto val="1"/>
        <c:lblAlgn val="ctr"/>
        <c:lblOffset val="100"/>
        <c:noMultiLvlLbl val="0"/>
      </c:catAx>
      <c:valAx>
        <c:axId val="117304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3031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533897629703577"/>
          <c:y val="0.85891975047077596"/>
          <c:w val="0.62790381235607728"/>
          <c:h val="0.10810539061837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200" b="0"/>
            </a:pPr>
            <a:r>
              <a:rPr lang="ru-RU" sz="1200" b="0" dirty="0" smtClean="0"/>
              <a:t>Контрольно-надзорная деятельность</a:t>
            </a:r>
            <a:endParaRPr lang="ru-RU" sz="1200" b="0" dirty="0"/>
          </a:p>
        </c:rich>
      </c:tx>
      <c:layout>
        <c:manualLayout>
          <c:xMode val="edge"/>
          <c:yMode val="edge"/>
          <c:x val="0.30237510959714253"/>
          <c:y val="7.058666597500379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2845531517716685E-2"/>
          <c:y val="0.27105279734401461"/>
          <c:w val="0.91510919095393739"/>
          <c:h val="0.555284366072454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выездные обследования </c:v>
                </c:pt>
                <c:pt idx="1">
                  <c:v>контрольные закупки</c:v>
                </c:pt>
                <c:pt idx="2">
                  <c:v>инспекционные визиты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81110113383903E-3"/>
                  <c:y val="2.823466639000147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</a:p>
                  <a:p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515-4F6C-B599-1B4836099A9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выездные обследования </c:v>
                </c:pt>
                <c:pt idx="1">
                  <c:v>контрольные закупки</c:v>
                </c:pt>
                <c:pt idx="2">
                  <c:v>инспекционные визиты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</c:v>
                </c:pt>
                <c:pt idx="1">
                  <c:v>12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4506752"/>
        <c:axId val="4508288"/>
      </c:barChart>
      <c:catAx>
        <c:axId val="45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508288"/>
        <c:crosses val="autoZero"/>
        <c:auto val="1"/>
        <c:lblAlgn val="ctr"/>
        <c:lblOffset val="100"/>
        <c:noMultiLvlLbl val="0"/>
      </c:catAx>
      <c:valAx>
        <c:axId val="45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5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79248624036189"/>
          <c:y val="0.89193570499590558"/>
          <c:w val="0.55536879753079005"/>
          <c:h val="7.982962861409287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680007532975109"/>
          <c:y val="0.23031646836045219"/>
          <c:w val="0.84087673201613977"/>
          <c:h val="0.61773800078354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мес. 2022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928</c:v>
                </c:pt>
                <c:pt idx="1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A-4BAD-A6AB-1857A32CD9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мес. 2023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 formatCode="#,##0">
                  <c:v>1023</c:v>
                </c:pt>
                <c:pt idx="1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A-4BAD-A6AB-1857A32C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4583424"/>
        <c:axId val="4584960"/>
      </c:barChart>
      <c:catAx>
        <c:axId val="458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4584960"/>
        <c:crosses val="autoZero"/>
        <c:auto val="1"/>
        <c:lblAlgn val="ctr"/>
        <c:lblOffset val="100"/>
        <c:noMultiLvlLbl val="0"/>
      </c:catAx>
      <c:valAx>
        <c:axId val="458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8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13188011883432"/>
          <c:y val="0.91407470572099847"/>
          <c:w val="0.39792263724868054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91232850418203"/>
          <c:y val="0.2405307669874599"/>
          <c:w val="0.84087673201613966"/>
          <c:h val="0.54498754504899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мес. 2022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52257953108164E-2"/>
                  <c:y val="-1.3571741032370997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bg1">
                      <a:alpha val="0"/>
                    </a:schemeClr>
                  </a:solidFill>
                </a:ln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BD-4C8E-BAFC-E8FAB392CB30}"/>
                </c:ext>
              </c:extLst>
            </c:dLbl>
            <c:spPr>
              <a:noFill/>
              <a:ln>
                <a:solidFill>
                  <a:schemeClr val="bg1">
                    <a:alpha val="0"/>
                  </a:schemeClr>
                </a:solidFill>
              </a:ln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3 мес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1262</c:v>
                </c:pt>
                <c:pt idx="1">
                  <c:v>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C8E-BAFC-E8FAB392CB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мес. 2023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5315-458A-A111-1D1883AB52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3 мес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 formatCode="#,##0">
                  <c:v>1405</c:v>
                </c:pt>
                <c:pt idx="1">
                  <c:v>362.7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C8E-BAFC-E8FAB392C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4770816"/>
        <c:axId val="5464832"/>
      </c:barChart>
      <c:catAx>
        <c:axId val="477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5464832"/>
        <c:crosses val="autoZero"/>
        <c:auto val="1"/>
        <c:lblAlgn val="ctr"/>
        <c:lblOffset val="100"/>
        <c:noMultiLvlLbl val="0"/>
      </c:catAx>
      <c:valAx>
        <c:axId val="546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7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94578740978242"/>
          <c:y val="0.91023439778361037"/>
          <c:w val="0.41182079004452965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доходам 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268605879213638"/>
          <c:y val="0.16399371111295624"/>
          <c:w val="0.84837090396018222"/>
          <c:h val="0.6363633198252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B49FD66-1A9C-4600-BD6F-9FF0E939D229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6E9F-4DAC-948A-FD13249981A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6.1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7,6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0,6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7.6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-1895343696"/>
        <c:axId val="-1895342608"/>
      </c:barChart>
      <c:catAx>
        <c:axId val="-189534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895342608"/>
        <c:crosses val="autoZero"/>
        <c:auto val="1"/>
        <c:lblAlgn val="ctr"/>
        <c:lblOffset val="100"/>
        <c:noMultiLvlLbl val="0"/>
      </c:catAx>
      <c:valAx>
        <c:axId val="-189534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9534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административных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штрафов (млн. руб.)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998727951586552"/>
          <c:y val="0.11637173000640139"/>
          <c:w val="0.84837090396018222"/>
          <c:h val="0.62956024532532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B49FD66-1A9C-4600-BD6F-9FF0E939D229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6E9F-4DAC-948A-FD13249981A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кв.2022</c:v>
                </c:pt>
                <c:pt idx="1">
                  <c:v>1 кв.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1.4</c:v>
                </c:pt>
                <c:pt idx="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3,4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кв.2022</c:v>
                </c:pt>
                <c:pt idx="1">
                  <c:v>1 кв.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-1895342064"/>
        <c:axId val="-1895337712"/>
      </c:barChart>
      <c:catAx>
        <c:axId val="-189534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895337712"/>
        <c:crosses val="autoZero"/>
        <c:auto val="1"/>
        <c:lblAlgn val="ctr"/>
        <c:lblOffset val="100"/>
        <c:noMultiLvlLbl val="0"/>
      </c:catAx>
      <c:valAx>
        <c:axId val="-189533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9534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0.36467</cdr:x>
      <cdr:y>0.15775</cdr:y>
    </cdr:from>
    <cdr:to>
      <cdr:x>0.46856</cdr:x>
      <cdr:y>0.23116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60458" y="452316"/>
          <a:ext cx="558518" cy="2104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50 %</a:t>
          </a:r>
        </a:p>
      </cdr:txBody>
    </cdr:sp>
  </cdr:relSizeAnchor>
  <cdr:relSizeAnchor xmlns:cdr="http://schemas.openxmlformats.org/drawingml/2006/chartDrawing">
    <cdr:from>
      <cdr:x>0.58724</cdr:x>
      <cdr:y>0.31022</cdr:y>
    </cdr:from>
    <cdr:to>
      <cdr:x>0.7145</cdr:x>
      <cdr:y>0.40468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157054" y="889509"/>
          <a:ext cx="684156" cy="2708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142 %</a:t>
          </a:r>
        </a:p>
      </cdr:txBody>
    </cdr:sp>
  </cdr:relSizeAnchor>
  <cdr:relSizeAnchor xmlns:cdr="http://schemas.openxmlformats.org/drawingml/2006/chartDrawing">
    <cdr:from>
      <cdr:x>0.30292</cdr:x>
      <cdr:y>0</cdr:y>
    </cdr:from>
    <cdr:to>
      <cdr:x>0.69708</cdr:x>
      <cdr:y>0.0754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79846" y="0"/>
          <a:ext cx="2185852" cy="213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3 месяца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0.31129</cdr:x>
      <cdr:y>0.2058</cdr:y>
    </cdr:from>
    <cdr:to>
      <cdr:x>0.37713</cdr:x>
      <cdr:y>0.27401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855356" y="647240"/>
          <a:ext cx="392421" cy="21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0.75909</cdr:x>
      <cdr:y>0.35695</cdr:y>
    </cdr:from>
    <cdr:to>
      <cdr:x>0.8391</cdr:x>
      <cdr:y>0.42068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524327" y="1242522"/>
          <a:ext cx="476878" cy="221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0.24013</cdr:x>
      <cdr:y>0.20304</cdr:y>
    </cdr:from>
    <cdr:to>
      <cdr:x>0.30597</cdr:x>
      <cdr:y>0.27125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1546375" y="683173"/>
          <a:ext cx="423978" cy="22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0.45788</cdr:x>
      <cdr:y>0.25927</cdr:y>
    </cdr:from>
    <cdr:to>
      <cdr:x>0.53773</cdr:x>
      <cdr:y>0.32065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2948659" y="872359"/>
          <a:ext cx="514162" cy="20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0.9015</cdr:x>
      <cdr:y>0.48293</cdr:y>
    </cdr:from>
    <cdr:to>
      <cdr:x>0.96697</cdr:x>
      <cdr:y>0.54666</cdr:y>
    </cdr:to>
    <cdr:sp macro="" textlink="">
      <cdr:nvSpPr>
        <cdr:cNvPr id="11" name="TextBox 20"/>
        <cdr:cNvSpPr txBox="1"/>
      </cdr:nvSpPr>
      <cdr:spPr>
        <a:xfrm xmlns:a="http://schemas.openxmlformats.org/drawingml/2006/main">
          <a:off x="5805426" y="1624906"/>
          <a:ext cx="421617" cy="2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0.68362</cdr:x>
      <cdr:y>0.4542</cdr:y>
    </cdr:from>
    <cdr:to>
      <cdr:x>0.76196</cdr:x>
      <cdr:y>0.51804</cdr:y>
    </cdr:to>
    <cdr:sp macro="" textlink="">
      <cdr:nvSpPr>
        <cdr:cNvPr id="20" name="TextBox 21"/>
        <cdr:cNvSpPr txBox="1"/>
      </cdr:nvSpPr>
      <cdr:spPr>
        <a:xfrm xmlns:a="http://schemas.openxmlformats.org/drawingml/2006/main">
          <a:off x="4402365" y="1528242"/>
          <a:ext cx="504491" cy="21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5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6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0.25703</cdr:x>
      <cdr:y>0.04774</cdr:y>
    </cdr:from>
    <cdr:to>
      <cdr:x>0.81956</cdr:x>
      <cdr:y>0.12435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1531958" y="166165"/>
          <a:ext cx="33528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контрольно-надзорной деятельности</a:t>
          </a:r>
        </a:p>
      </cdr:txBody>
    </cdr:sp>
  </cdr:relSizeAnchor>
  <cdr:relSizeAnchor xmlns:cdr="http://schemas.openxmlformats.org/drawingml/2006/chartDrawing">
    <cdr:from>
      <cdr:x>0.41307</cdr:x>
      <cdr:y>0.36041</cdr:y>
    </cdr:from>
    <cdr:to>
      <cdr:x>0.47358</cdr:x>
      <cdr:y>0.43391</cdr:y>
    </cdr:to>
    <cdr:pic>
      <cdr:nvPicPr>
        <cdr:cNvPr id="22" name="Рисунок 2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219437" flipH="1">
          <a:off x="2461969" y="1254556"/>
          <a:ext cx="360653" cy="2558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0.45179</cdr:x>
      <cdr:y>0.30512</cdr:y>
    </cdr:from>
    <cdr:to>
      <cdr:x>0.53922</cdr:x>
      <cdr:y>0.41442</cdr:y>
    </cdr:to>
    <cdr:sp macro="" textlink="">
      <cdr:nvSpPr>
        <cdr:cNvPr id="27" name="Прямоугольник 26"/>
        <cdr:cNvSpPr/>
      </cdr:nvSpPr>
      <cdr:spPr>
        <a:xfrm xmlns:a="http://schemas.openxmlformats.org/drawingml/2006/main">
          <a:off x="2692789" y="1062107"/>
          <a:ext cx="521110" cy="3804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95 %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0.31464</cdr:x>
      <cdr:y>0.29142</cdr:y>
    </cdr:from>
    <cdr:to>
      <cdr:x>0.41853</cdr:x>
      <cdr:y>0.49236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12612" y="786482"/>
          <a:ext cx="598497" cy="5422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0.79712</cdr:x>
      <cdr:y>0.28112</cdr:y>
    </cdr:from>
    <cdr:to>
      <cdr:x>0.90211</cdr:x>
      <cdr:y>0.37558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592127" y="758687"/>
          <a:ext cx="604834" cy="2549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0.06616</cdr:x>
      <cdr:y>3.29219E-7</cdr:y>
    </cdr:from>
    <cdr:to>
      <cdr:x>0.97204</cdr:x>
      <cdr:y>0.18339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057" y="1"/>
          <a:ext cx="3998867" cy="55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latin typeface="Times New Roman" pitchFamily="18" charset="0"/>
              <a:cs typeface="Times New Roman" pitchFamily="18" charset="0"/>
            </a:rPr>
            <a:t>Общий объем реализованной алкогольной продукции на территории Забайкальского края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0.71834</cdr:x>
      <cdr:y>0.42489</cdr:y>
    </cdr:from>
    <cdr:to>
      <cdr:x>0.79061</cdr:x>
      <cdr:y>0.4972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18203" y="1282572"/>
          <a:ext cx="384137" cy="218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0.30962</cdr:x>
      <cdr:y>0.19576</cdr:y>
    </cdr:from>
    <cdr:to>
      <cdr:x>0.37363</cdr:x>
      <cdr:y>0.2798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416114" flipH="1">
          <a:off x="1645702" y="590923"/>
          <a:ext cx="340263" cy="25366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0.30192</cdr:x>
      <cdr:y>0.12437</cdr:y>
    </cdr:from>
    <cdr:to>
      <cdr:x>0.51039</cdr:x>
      <cdr:y>0.2179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604793" y="375427"/>
          <a:ext cx="1108081" cy="2823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 smtClean="0">
              <a:latin typeface="Times New Roman" panose="02020603050405020304" pitchFamily="18" charset="0"/>
              <a:cs typeface="Times New Roman" pitchFamily="18" charset="0"/>
            </a:rPr>
            <a:t>11 </a:t>
          </a:r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0.72689</cdr:x>
      <cdr:y>0.51589</cdr:y>
    </cdr:from>
    <cdr:to>
      <cdr:x>0.80975</cdr:x>
      <cdr:y>0.56317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863612" y="1557241"/>
          <a:ext cx="440426" cy="14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 3 %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0.00234</cdr:x>
      <cdr:y>0.02299</cdr:y>
    </cdr:from>
    <cdr:to>
      <cdr:x>1</cdr:x>
      <cdr:y>0.20982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343" y="63066"/>
          <a:ext cx="5696563" cy="512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Сумма поступивших доходов от уплаты акцизов на крепкий алкоголь (млн. руб.)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0.76399</cdr:x>
      <cdr:y>0.5294</cdr:y>
    </cdr:from>
    <cdr:to>
      <cdr:x>0.80996</cdr:x>
      <cdr:y>0.61644</cdr:y>
    </cdr:to>
    <cdr:pic>
      <cdr:nvPicPr>
        <cdr:cNvPr id="7" name="Рисунок 6">
          <a:extLst xmlns:a="http://schemas.openxmlformats.org/drawingml/2006/main">
            <a:ext uri="{FF2B5EF4-FFF2-40B4-BE49-F238E27FC236}">
              <a16:creationId xmlns:a16="http://schemas.microsoft.com/office/drawing/2014/main" id="{171CDF7D-04B5-4961-A828-2C55EF0E789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297450" flipH="1">
          <a:off x="4362301" y="1452263"/>
          <a:ext cx="262469" cy="23876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0.75297</cdr:x>
      <cdr:y>0.44941</cdr:y>
    </cdr:from>
    <cdr:to>
      <cdr:x>0.83734</cdr:x>
      <cdr:y>0.52109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99398" y="1232821"/>
          <a:ext cx="481723" cy="1966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19%</a:t>
          </a:r>
        </a:p>
        <a:p xmlns:a="http://schemas.openxmlformats.org/drawingml/2006/main"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0.32087</cdr:x>
      <cdr:y>0.21252</cdr:y>
    </cdr:from>
    <cdr:to>
      <cdr:x>0.37796</cdr:x>
      <cdr:y>0.28394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396863" flipH="1">
          <a:off x="1832121" y="582974"/>
          <a:ext cx="325978" cy="19591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0.30325</cdr:x>
      <cdr:y>0.12472</cdr:y>
    </cdr:from>
    <cdr:to>
      <cdr:x>0.36513</cdr:x>
      <cdr:y>0.24972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731550" y="342119"/>
          <a:ext cx="353329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11 </a:t>
          </a:r>
          <a:r>
            <a:rPr lang="ru-RU" sz="1000" dirty="0"/>
            <a:t>%</a:t>
          </a:r>
        </a:p>
      </cdr:txBody>
    </cdr:sp>
  </cdr:relSizeAnchor>
  <cdr:relSizeAnchor xmlns:cdr="http://schemas.openxmlformats.org/drawingml/2006/chartDrawing">
    <cdr:from>
      <cdr:x>0.04352</cdr:x>
      <cdr:y>0.90819</cdr:y>
    </cdr:from>
    <cdr:to>
      <cdr:x>0.43957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507" y="2491351"/>
          <a:ext cx="2261419" cy="251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0.29395</cdr:x>
      <cdr:y>0.12523</cdr:y>
    </cdr:from>
    <cdr:to>
      <cdr:x>0.34066</cdr:x>
      <cdr:y>0.26035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304234" flipH="1">
          <a:off x="1611094" y="582633"/>
          <a:ext cx="504480" cy="2743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0.78227</cdr:x>
      <cdr:y>0.45856</cdr:y>
    </cdr:from>
    <cdr:to>
      <cdr:x>0.82285</cdr:x>
      <cdr:y>0.59468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652337" flipH="1">
          <a:off x="4458868" y="1847034"/>
          <a:ext cx="508199" cy="23827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0.2267</cdr:x>
      <cdr:y>0.07092</cdr:y>
    </cdr:from>
    <cdr:to>
      <cdr:x>0.33371</cdr:x>
      <cdr:y>0.19874</cdr:y>
    </cdr:to>
    <cdr:sp macro="" textlink="">
      <cdr:nvSpPr>
        <cdr:cNvPr id="4" name="TextBox 1"/>
        <cdr:cNvSpPr txBox="1"/>
      </cdr:nvSpPr>
      <cdr:spPr>
        <a:xfrm xmlns:a="http://schemas.openxmlformats.org/drawingml/2006/main" rot="21341237">
          <a:off x="1331255" y="264790"/>
          <a:ext cx="628407" cy="477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128 %</a:t>
          </a:r>
        </a:p>
      </cdr:txBody>
    </cdr:sp>
  </cdr:relSizeAnchor>
  <cdr:relSizeAnchor xmlns:cdr="http://schemas.openxmlformats.org/drawingml/2006/chartDrawing">
    <cdr:from>
      <cdr:x>0.8207</cdr:x>
      <cdr:y>0.40435</cdr:y>
    </cdr:from>
    <cdr:to>
      <cdr:x>0.89808</cdr:x>
      <cdr:y>0.48983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819473" y="1509662"/>
          <a:ext cx="454429" cy="319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 New Roman" panose="02020603050405020304" pitchFamily="18" charset="0"/>
              <a:cs typeface="Times New Roman" pitchFamily="18" charset="0"/>
            </a:rPr>
            <a:t>11</a:t>
          </a:r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 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0.29658</cdr:x>
      <cdr:y>0.20816</cdr:y>
    </cdr:from>
    <cdr:to>
      <cdr:x>0.34329</cdr:x>
      <cdr:y>0.34329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261742" flipH="1">
          <a:off x="1626547" y="892300"/>
          <a:ext cx="504500" cy="27426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0.76723</cdr:x>
      <cdr:y>0.44995</cdr:y>
    </cdr:from>
    <cdr:to>
      <cdr:x>0.85377</cdr:x>
      <cdr:y>0.51378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2419554" flipH="1">
          <a:off x="4505467" y="1679937"/>
          <a:ext cx="508213" cy="23830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0.241</cdr:x>
      <cdr:y>0.16356</cdr:y>
    </cdr:from>
    <cdr:to>
      <cdr:x>0.32779</cdr:x>
      <cdr:y>0.24376</cdr:y>
    </cdr:to>
    <cdr:sp macro="" textlink="">
      <cdr:nvSpPr>
        <cdr:cNvPr id="4" name="TextBox 1"/>
        <cdr:cNvSpPr txBox="1"/>
      </cdr:nvSpPr>
      <cdr:spPr>
        <a:xfrm xmlns:a="http://schemas.openxmlformats.org/drawingml/2006/main" rot="20240329">
          <a:off x="1415237" y="610660"/>
          <a:ext cx="509665" cy="299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 New Roman" panose="02020603050405020304" pitchFamily="18" charset="0"/>
              <a:cs typeface="Times New Roman" pitchFamily="18" charset="0"/>
            </a:rPr>
            <a:t>378 %</a:t>
          </a:r>
        </a:p>
      </cdr:txBody>
    </cdr:sp>
  </cdr:relSizeAnchor>
  <cdr:relSizeAnchor xmlns:cdr="http://schemas.openxmlformats.org/drawingml/2006/chartDrawing">
    <cdr:from>
      <cdr:x>0.80608</cdr:x>
      <cdr:y>0.33258</cdr:y>
    </cdr:from>
    <cdr:to>
      <cdr:x>0.89432</cdr:x>
      <cdr:y>0.42752</cdr:y>
    </cdr:to>
    <cdr:sp macro="" textlink="">
      <cdr:nvSpPr>
        <cdr:cNvPr id="5" name="TextBox 1"/>
        <cdr:cNvSpPr txBox="1"/>
      </cdr:nvSpPr>
      <cdr:spPr>
        <a:xfrm xmlns:a="http://schemas.openxmlformats.org/drawingml/2006/main" rot="1448546" flipH="1">
          <a:off x="4733637" y="1241705"/>
          <a:ext cx="518160" cy="354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 New Roman" panose="02020603050405020304" pitchFamily="18" charset="0"/>
              <a:cs typeface="Times New Roman" pitchFamily="18" charset="0"/>
            </a:rPr>
            <a:t>59 %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107B-85E9-4A17-A904-A9632E47B354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5B5F0-E800-4A93-941A-55335BEE8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62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2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3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8E338-FC3B-481C-85EB-44FAE805F4E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95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CA5E4-C042-466B-9904-20310FDAE18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93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7B6980-A384-4E05-9743-D3E77D705D6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4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095F91-1D35-4179-8F8D-C4EE9F7A65B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98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2D935-F690-4BF5-AA61-2C137EB3491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272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36E2F-7551-4A02-AD54-712C08159CA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123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90493C-7F9C-4428-A4CE-ED01BB3F7BF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090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34F57-6252-4227-9900-54BF7EA47A2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3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1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4B418-26D8-436D-A80B-4A41D1CE2E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089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8956AC-98B7-4253-BA12-FEACFFC1BCE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989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099950-44ED-4B82-B74A-D0692E58B24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4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6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3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8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5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7E83-83AC-46A5-94E2-74275740E7F8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8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C64755-40A4-4BFD-8974-3F1083D4AC6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06.04.2023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51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69713" y="393062"/>
            <a:ext cx="10856291" cy="5684185"/>
            <a:chOff x="602754" y="296243"/>
            <a:chExt cx="10468647" cy="541779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2754" y="296243"/>
              <a:ext cx="9294566" cy="2522829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Заседание рабочей группы Региональной службы по тарифам и ценообразованию Забайкальского края по работе с источниками доходов консолидированного бюджета Забайкальского края за 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квартал 2023 года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443913" y="6077247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 апреля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887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уплаты государственной пошлины за предоставление государственной услуги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«Выдача лицензий на розничную продажу алкогольной продукции»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64950653"/>
              </p:ext>
            </p:extLst>
          </p:nvPr>
        </p:nvGraphicFramePr>
        <p:xfrm>
          <a:off x="2916195" y="1370630"/>
          <a:ext cx="6054810" cy="326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27792" flipH="1">
            <a:off x="4939043" y="1659122"/>
            <a:ext cx="378975" cy="22497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01005" flipH="1">
            <a:off x="7071233" y="2441800"/>
            <a:ext cx="372038" cy="2058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67847" y="4894280"/>
            <a:ext cx="10163168" cy="1692386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 оплату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пошлины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13 336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которых: </a:t>
            </a:r>
          </a:p>
          <a:p>
            <a:pPr algn="ctr">
              <a:spcAft>
                <a:spcPts val="0"/>
              </a:spcAft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переоформление лицензий – 2 611 млн. руб. (746 лицензий по 3 500 руб.), где 746 - количество переоформленных лицензий за 2021 год;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лицензий на 1 год – 4 745 000 руб. (73 лицензии по 65 000 руб.); 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и продление на 1 год – 5 980 000 руб. (92 лицензии по 65 000 руб.); количество решений принято на основании выданных лицензий за 2021 год.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86951" y="1645836"/>
            <a:ext cx="512643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12952" y="1627630"/>
            <a:ext cx="753778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4585" y="890237"/>
            <a:ext cx="5349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уплаченной государственной пошлины (млн. руб.)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29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 проведения контрольно-надзорных мероприятий в сфере оборота алкогольной и спиртосодержащей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/>
        </p:nvGraphicFramePr>
        <p:xfrm>
          <a:off x="315883" y="727363"/>
          <a:ext cx="5960225" cy="348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22305407"/>
              </p:ext>
            </p:extLst>
          </p:nvPr>
        </p:nvGraphicFramePr>
        <p:xfrm>
          <a:off x="515237" y="4035571"/>
          <a:ext cx="5760871" cy="269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425839738"/>
              </p:ext>
            </p:extLst>
          </p:nvPr>
        </p:nvGraphicFramePr>
        <p:xfrm>
          <a:off x="6165635" y="883102"/>
          <a:ext cx="5315297" cy="301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067951699"/>
              </p:ext>
            </p:extLst>
          </p:nvPr>
        </p:nvGraphicFramePr>
        <p:xfrm>
          <a:off x="6152292" y="3978275"/>
          <a:ext cx="57099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19437" flipH="1">
            <a:off x="1493264" y="2323993"/>
            <a:ext cx="360628" cy="2558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55419" y="2177125"/>
            <a:ext cx="1213293" cy="3230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80 %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17639" y="1357118"/>
            <a:ext cx="553676" cy="2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29968" flipH="1">
            <a:off x="10123806" y="2564523"/>
            <a:ext cx="497487" cy="24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3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883" y="329886"/>
            <a:ext cx="10588435" cy="742591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99956133"/>
              </p:ext>
            </p:extLst>
          </p:nvPr>
        </p:nvGraphicFramePr>
        <p:xfrm>
          <a:off x="6003698" y="908418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олилиния 38">
            <a:extLst>
              <a:ext uri="{FF2B5EF4-FFF2-40B4-BE49-F238E27FC236}">
                <a16:creationId xmlns:a16="http://schemas.microsoft.com/office/drawing/2014/main" id="{4BF3F7BF-9A1E-4198-872F-14B491B845C6}"/>
              </a:ext>
            </a:extLst>
          </p:cNvPr>
          <p:cNvSpPr/>
          <p:nvPr/>
        </p:nvSpPr>
        <p:spPr>
          <a:xfrm>
            <a:off x="685096" y="4641988"/>
            <a:ext cx="10821807" cy="1837113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rgbClr val="FF6969"/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В 2022 году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план по доходам составил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6 млн. 180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который выполнен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на 128%,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фактически поступлений составило 7 млн. 626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endParaRPr lang="ru-RU" sz="1000" u="sng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План на 2023 год составляет 6 млн. руб., за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квартал выполнен всего на 11 %,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При фактическом поступлении 645 тыс. рублей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F885ADB7-B918-4574-919D-2D2022CC2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6216067"/>
              </p:ext>
            </p:extLst>
          </p:nvPr>
        </p:nvGraphicFramePr>
        <p:xfrm>
          <a:off x="315883" y="974307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1960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5FD340D-DA45-4BDE-BA79-1D5C9542003C}"/>
              </a:ext>
            </a:extLst>
          </p:cNvPr>
          <p:cNvSpPr txBox="1">
            <a:spLocks/>
          </p:cNvSpPr>
          <p:nvPr/>
        </p:nvSpPr>
        <p:spPr>
          <a:xfrm>
            <a:off x="315883" y="329886"/>
            <a:ext cx="10588435" cy="742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84D6176-2BC2-4803-892C-53A8EB666FCF}"/>
              </a:ext>
            </a:extLst>
          </p:cNvPr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F65F1E-EBC9-47F9-B644-EEB683FE829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sp>
        <p:nvSpPr>
          <p:cNvPr id="7" name="Полилиния 38">
            <a:extLst>
              <a:ext uri="{FF2B5EF4-FFF2-40B4-BE49-F238E27FC236}">
                <a16:creationId xmlns:a16="http://schemas.microsoft.com/office/drawing/2014/main" id="{FA31AFEA-0408-4567-82DC-431388BD1EC0}"/>
              </a:ext>
            </a:extLst>
          </p:cNvPr>
          <p:cNvSpPr/>
          <p:nvPr/>
        </p:nvSpPr>
        <p:spPr>
          <a:xfrm>
            <a:off x="70477" y="778319"/>
            <a:ext cx="10900386" cy="588315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Задолженность по оплате штрафов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.03.2023 - 5 млн. 975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ru-RU" sz="2000" kern="1200" dirty="0" err="1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3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ECCBC-E376-48AA-9A9F-8886F85634F0}"/>
              </a:ext>
            </a:extLst>
          </p:cNvPr>
          <p:cNvSpPr txBox="1"/>
          <p:nvPr/>
        </p:nvSpPr>
        <p:spPr>
          <a:xfrm>
            <a:off x="181660" y="1475815"/>
            <a:ext cx="11487427" cy="5062924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состоит:</a:t>
            </a:r>
          </a:p>
          <a:p>
            <a:pPr algn="ctr"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лиц: 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700" b="1" i="1" u="sng" dirty="0">
                <a:latin typeface="Times New Roman" pitchFamily="18" charset="0"/>
                <a:cs typeface="Times New Roman" pitchFamily="18" charset="0"/>
              </a:rPr>
              <a:t> млн. 191 тыс.руб.;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Индивидуальных предпринимателей:</a:t>
            </a:r>
            <a:r>
              <a:rPr lang="ru-RU" sz="1700" b="1" i="1" u="sng" dirty="0">
                <a:latin typeface="Times New Roman" pitchFamily="18" charset="0"/>
                <a:cs typeface="Times New Roman" pitchFamily="18" charset="0"/>
              </a:rPr>
              <a:t> 784 </a:t>
            </a:r>
            <a:r>
              <a:rPr lang="ru-RU" sz="1700" b="1" i="1" u="sng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700" b="1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Задолженность ликвидированных организаций  в сумме 650 тыс.руб.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ликвидированных организаций взыскана в рамках субсидиарной ответственности в судебном порядке с директоров. </a:t>
            </a:r>
          </a:p>
          <a:p>
            <a:pPr>
              <a:spcAft>
                <a:spcPts val="0"/>
              </a:spcAf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исковых заявлений на сумму 2 млн. 700 тыс. руб., оплачено 2 млн. 050 </a:t>
            </a:r>
            <a:r>
              <a:rPr lang="ru-RU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spcAft>
                <a:spcPts val="0"/>
              </a:spcAft>
            </a:pPr>
            <a:endParaRPr lang="ru-RU" sz="17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Задолженность действующих организаций 4 млн. 541 </a:t>
            </a:r>
            <a:r>
              <a:rPr lang="ru-RU" sz="1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взыскание убытков в судебном порядке с директоров организаций.</a:t>
            </a:r>
          </a:p>
          <a:p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Арбитражном суде рассматривается 8 исковых заявлений. </a:t>
            </a:r>
          </a:p>
          <a:p>
            <a:pPr>
              <a:spcAft>
                <a:spcPts val="0"/>
              </a:spcAft>
            </a:pPr>
            <a:r>
              <a:rPr lang="ru-RU" sz="17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Кассационная инстанция по делу </a:t>
            </a:r>
            <a:r>
              <a:rPr lang="ru-RU" sz="17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А78</a:t>
            </a:r>
            <a:r>
              <a:rPr lang="ru-RU" sz="17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-975/2022 согласилась с выводами апелляционного суда, требования РСТ удовлетворены в полном объеме.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исполнении в УФССП находится – 26 дел на сумму 1 млн. 211 тыс.руб.:</a:t>
            </a:r>
          </a:p>
          <a:p>
            <a:pPr>
              <a:spcAft>
                <a:spcPts val="0"/>
              </a:spcAf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ИП: 15 на сумму 275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в отношении юридических лиц – 11 на сумму 936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службой судебных приставов взыскано 1 млн. 65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2023 года службой судебных приставов взыскано 45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7 исполнительным </a:t>
            </a:r>
            <a:r>
              <a:rPr lang="ru-RU" sz="170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2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468490" y="638615"/>
            <a:ext cx="10757514" cy="5438632"/>
            <a:chOff x="698004" y="530288"/>
            <a:chExt cx="10373397" cy="518374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98004" y="530288"/>
              <a:ext cx="9294566" cy="1760113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6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Спасибо за внимание!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913717" y="6077247"/>
            <a:ext cx="3606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 апреля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503663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2911</TotalTime>
  <Words>522</Words>
  <Application>Microsoft Office PowerPoint</Application>
  <PresentationFormat>Широкоэкранный</PresentationFormat>
  <Paragraphs>75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С. Макарова</dc:creator>
  <cp:lastModifiedBy>Лилия А. Гончикжапов</cp:lastModifiedBy>
  <cp:revision>348</cp:revision>
  <cp:lastPrinted>2023-04-05T01:13:20Z</cp:lastPrinted>
  <dcterms:created xsi:type="dcterms:W3CDTF">2021-06-30T03:08:43Z</dcterms:created>
  <dcterms:modified xsi:type="dcterms:W3CDTF">2023-04-06T07:23:17Z</dcterms:modified>
</cp:coreProperties>
</file>