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513" r:id="rId2"/>
    <p:sldId id="518" r:id="rId3"/>
    <p:sldId id="528" r:id="rId4"/>
    <p:sldId id="527" r:id="rId5"/>
    <p:sldId id="517" r:id="rId6"/>
    <p:sldId id="523" r:id="rId7"/>
    <p:sldId id="524" r:id="rId8"/>
    <p:sldId id="520" r:id="rId9"/>
    <p:sldId id="529" r:id="rId10"/>
  </p:sldIdLst>
  <p:sldSz cx="9144000" cy="5143500" type="screen16x9"/>
  <p:notesSz cx="6797675" cy="9926638"/>
  <p:defaultTextStyle>
    <a:defPPr lvl="0">
      <a:defRPr lang="en-US"/>
    </a:defPPr>
    <a:lvl1pPr marL="0" lvl="0" algn="l" defTabSz="29146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291467" lvl="1" algn="l" defTabSz="29146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582937" lvl="2" algn="l" defTabSz="29146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874404" lvl="3" algn="l" defTabSz="29146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165871" lvl="4" algn="l" defTabSz="29146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1457339" lvl="5" algn="l" defTabSz="29146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1748806" lvl="6" algn="l" defTabSz="29146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040275" lvl="7" algn="l" defTabSz="29146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2331744" lvl="8" algn="l" defTabSz="29146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3829C85-FD90-41CA-9984-384A166B8E2D}">
          <p14:sldIdLst>
            <p14:sldId id="513"/>
            <p14:sldId id="518"/>
            <p14:sldId id="528"/>
            <p14:sldId id="527"/>
            <p14:sldId id="517"/>
            <p14:sldId id="523"/>
            <p14:sldId id="524"/>
            <p14:sldId id="520"/>
            <p14:sldId id="52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3024">
          <p15:clr>
            <a:srgbClr val="000000"/>
          </p15:clr>
        </p15:guide>
        <p15:guide id="2" pos="4032">
          <p15:clr>
            <a:srgbClr val="000000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Евгений Казаченко" initials="ЕК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B0"/>
    <a:srgbClr val="01209D"/>
    <a:srgbClr val="6699FF"/>
    <a:srgbClr val="6DD6E7"/>
    <a:srgbClr val="000000"/>
    <a:srgbClr val="CCCCCC"/>
    <a:srgbClr val="75E7A4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377" autoAdjust="0"/>
  </p:normalViewPr>
  <p:slideViewPr>
    <p:cSldViewPr snapToGrid="0">
      <p:cViewPr>
        <p:scale>
          <a:sx n="122" d="100"/>
          <a:sy n="122" d="100"/>
        </p:scale>
        <p:origin x="-1236" y="-444"/>
      </p:cViewPr>
      <p:guideLst>
        <p:guide orient="horz" pos="3024"/>
        <p:guide orient="horz" pos="1620"/>
        <p:guide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6" d="100"/>
        <a:sy n="14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9"/>
            <a:ext cx="2945660" cy="498055"/>
          </a:xfrm>
          <a:prstGeom prst="rect">
            <a:avLst/>
          </a:prstGeom>
        </p:spPr>
        <p:txBody>
          <a:bodyPr vert="horz" lIns="91332" tIns="45665" rIns="91332" bIns="45665" rtlCol="0"/>
          <a:lstStyle>
            <a:lvl1pPr algn="l">
              <a:defRPr sz="11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50" y="9"/>
            <a:ext cx="2945660" cy="498055"/>
          </a:xfrm>
          <a:prstGeom prst="rect">
            <a:avLst/>
          </a:prstGeom>
        </p:spPr>
        <p:txBody>
          <a:bodyPr vert="horz" lIns="91332" tIns="45665" rIns="91332" bIns="45665" rtlCol="0"/>
          <a:lstStyle>
            <a:lvl1pPr algn="r">
              <a:defRPr sz="1100"/>
            </a:lvl1pPr>
          </a:lstStyle>
          <a:p>
            <a:fld id="{CFB7FEED-C190-4810-913F-7438EE41104D}" type="datetimeFigureOut">
              <a:rPr lang="en-GB" smtClean="0"/>
              <a:pPr/>
              <a:t>31/08/2023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53125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32" tIns="45665" rIns="91332" bIns="45665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9" y="4777203"/>
            <a:ext cx="5438139" cy="3908614"/>
          </a:xfrm>
          <a:prstGeom prst="rect">
            <a:avLst/>
          </a:prstGeom>
        </p:spPr>
        <p:txBody>
          <a:bodyPr vert="horz" lIns="91332" tIns="45665" rIns="91332" bIns="456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7" y="9428586"/>
            <a:ext cx="2945660" cy="498055"/>
          </a:xfrm>
          <a:prstGeom prst="rect">
            <a:avLst/>
          </a:prstGeom>
        </p:spPr>
        <p:txBody>
          <a:bodyPr vert="horz" lIns="91332" tIns="45665" rIns="91332" bIns="45665" rtlCol="0" anchor="b"/>
          <a:lstStyle>
            <a:lvl1pPr algn="l">
              <a:defRPr sz="11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50" y="9428586"/>
            <a:ext cx="2945660" cy="498055"/>
          </a:xfrm>
          <a:prstGeom prst="rect">
            <a:avLst/>
          </a:prstGeom>
        </p:spPr>
        <p:txBody>
          <a:bodyPr vert="horz" lIns="91332" tIns="45665" rIns="91332" bIns="45665" rtlCol="0" anchor="b"/>
          <a:lstStyle>
            <a:lvl1pPr algn="r">
              <a:defRPr sz="1100"/>
            </a:lvl1pPr>
          </a:lstStyle>
          <a:p>
            <a:fld id="{CAFDC95A-E73C-4092-8ABF-AE007264C1A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1698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610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8055" algn="l" defTabSz="81610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6108" algn="l" defTabSz="81610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4164" algn="l" defTabSz="81610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2220" algn="l" defTabSz="81610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0275" algn="l" defTabSz="81610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8330" algn="l" defTabSz="81610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6384" algn="l" defTabSz="81610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4439" algn="l" defTabSz="81610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DC95A-E73C-4092-8ABF-AE007264C1A2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6744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vmlDrawing" Target="../drawings/vmlDrawing13.v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10" Type="http://schemas.openxmlformats.org/officeDocument/2006/relationships/image" Target="../media/image1.emf"/><Relationship Id="rId4" Type="http://schemas.openxmlformats.org/officeDocument/2006/relationships/tags" Target="../tags/tag27.xml"/><Relationship Id="rId9" Type="http://schemas.openxmlformats.org/officeDocument/2006/relationships/oleObject" Target="../embeddings/oleObject13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40.xml"/><Relationship Id="rId7" Type="http://schemas.openxmlformats.org/officeDocument/2006/relationships/oleObject" Target="../embeddings/oleObject18.bin"/><Relationship Id="rId2" Type="http://schemas.openxmlformats.org/officeDocument/2006/relationships/tags" Target="../tags/tag39.xml"/><Relationship Id="rId1" Type="http://schemas.openxmlformats.org/officeDocument/2006/relationships/vmlDrawing" Target="../drawings/vmlDrawing18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9" Type="http://schemas.openxmlformats.org/officeDocument/2006/relationships/oleObject" Target="../embeddings/oleObject19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7936"/>
          <a:stretch/>
        </p:blipFill>
        <p:spPr>
          <a:xfrm>
            <a:off x="223736" y="1126714"/>
            <a:ext cx="8792308" cy="3107069"/>
          </a:xfrm>
          <a:prstGeom prst="rect">
            <a:avLst/>
          </a:prstGeom>
        </p:spPr>
      </p:pic>
      <p:sp>
        <p:nvSpPr>
          <p:cNvPr id="14" name="Прямоугольник 13"/>
          <p:cNvSpPr/>
          <p:nvPr userDrawn="1"/>
        </p:nvSpPr>
        <p:spPr>
          <a:xfrm>
            <a:off x="308153" y="1126716"/>
            <a:ext cx="6026257" cy="2116414"/>
          </a:xfrm>
          <a:prstGeom prst="rect">
            <a:avLst/>
          </a:prstGeom>
          <a:gradFill flip="none" rotWithShape="1">
            <a:gsLst>
              <a:gs pos="4000">
                <a:srgbClr val="002060">
                  <a:alpha val="90000"/>
                  <a:lumMod val="100000"/>
                </a:srgbClr>
              </a:gs>
              <a:gs pos="67000">
                <a:srgbClr val="830051">
                  <a:shade val="100000"/>
                  <a:satMod val="115000"/>
                  <a:alpha val="9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294" tIns="29148" rIns="58294" bIns="29148" rtlCol="0" anchor="ctr"/>
          <a:lstStyle/>
          <a:p>
            <a:pPr algn="ctr"/>
            <a:endParaRPr lang="ru-RU" sz="1500" b="0" i="0" dirty="0">
              <a:latin typeface="Helvetica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153" y="1126722"/>
            <a:ext cx="6026257" cy="1411699"/>
          </a:xfrm>
        </p:spPr>
        <p:txBody>
          <a:bodyPr bIns="149177" anchor="b">
            <a:normAutofit/>
          </a:bodyPr>
          <a:lstStyle>
            <a:lvl1pPr marL="366212" indent="0" algn="l">
              <a:defRPr sz="1500" b="1" spc="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1042" y="1369223"/>
            <a:ext cx="8543925" cy="3263503"/>
          </a:xfrm>
          <a:prstGeom prst="rect">
            <a:avLst/>
          </a:prstGeom>
        </p:spPr>
        <p:txBody>
          <a:bodyPr vert="horz" lIns="58294" tIns="29148" rIns="58294" bIns="29148" rtlCol="0">
            <a:normAutofit/>
          </a:bodyPr>
          <a:lstStyle>
            <a:lvl1pPr marL="204027" indent="-204027" algn="l" defTabSz="816108" rtl="0" eaLnBrk="1" latinLnBrk="0" hangingPunct="1">
              <a:lnSpc>
                <a:spcPct val="90000"/>
              </a:lnSpc>
              <a:spcBef>
                <a:spcPts val="893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+mn-ea"/>
                <a:cs typeface="+mn-cs"/>
              </a:defRPr>
            </a:lvl1pPr>
            <a:lvl2pPr marL="612082" indent="-204027" algn="l" defTabSz="816108" rtl="0" eaLnBrk="1" latinLnBrk="0" hangingPunct="1">
              <a:lnSpc>
                <a:spcPct val="90000"/>
              </a:lnSpc>
              <a:spcBef>
                <a:spcPts val="446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+mn-ea"/>
                <a:cs typeface="+mn-cs"/>
              </a:defRPr>
            </a:lvl2pPr>
            <a:lvl3pPr marL="1020138" indent="-204027" algn="l" defTabSz="816108" rtl="0" eaLnBrk="1" latinLnBrk="0" hangingPunct="1">
              <a:lnSpc>
                <a:spcPct val="90000"/>
              </a:lnSpc>
              <a:spcBef>
                <a:spcPts val="446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+mn-ea"/>
                <a:cs typeface="+mn-cs"/>
              </a:defRPr>
            </a:lvl3pPr>
            <a:lvl4pPr marL="1428191" indent="-204027" algn="l" defTabSz="816108" rtl="0" eaLnBrk="1" latinLnBrk="0" hangingPunct="1">
              <a:lnSpc>
                <a:spcPct val="90000"/>
              </a:lnSpc>
              <a:spcBef>
                <a:spcPts val="446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+mn-ea"/>
                <a:cs typeface="+mn-cs"/>
              </a:defRPr>
            </a:lvl4pPr>
            <a:lvl5pPr marL="1836248" indent="-204027" algn="l" defTabSz="816108" rtl="0" eaLnBrk="1" latinLnBrk="0" hangingPunct="1">
              <a:lnSpc>
                <a:spcPct val="90000"/>
              </a:lnSpc>
              <a:spcBef>
                <a:spcPts val="446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+mn-ea"/>
                <a:cs typeface="+mn-cs"/>
              </a:defRPr>
            </a:lvl5pPr>
            <a:lvl6pPr marL="2244303" indent="-204027" algn="l" defTabSz="816108" rtl="0" eaLnBrk="1" latinLnBrk="0" hangingPunct="1">
              <a:lnSpc>
                <a:spcPct val="90000"/>
              </a:lnSpc>
              <a:spcBef>
                <a:spcPts val="446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2358" indent="-204027" algn="l" defTabSz="816108" rtl="0" eaLnBrk="1" latinLnBrk="0" hangingPunct="1">
              <a:lnSpc>
                <a:spcPct val="90000"/>
              </a:lnSpc>
              <a:spcBef>
                <a:spcPts val="446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0413" indent="-204027" algn="l" defTabSz="816108" rtl="0" eaLnBrk="1" latinLnBrk="0" hangingPunct="1">
              <a:lnSpc>
                <a:spcPct val="90000"/>
              </a:lnSpc>
              <a:spcBef>
                <a:spcPts val="446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8466" indent="-204027" algn="l" defTabSz="816108" rtl="0" eaLnBrk="1" latinLnBrk="0" hangingPunct="1">
              <a:lnSpc>
                <a:spcPct val="90000"/>
              </a:lnSpc>
              <a:spcBef>
                <a:spcPts val="446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4767266"/>
            <a:ext cx="2228850" cy="273844"/>
          </a:xfrm>
          <a:prstGeom prst="rect">
            <a:avLst/>
          </a:prstGeom>
        </p:spPr>
        <p:txBody>
          <a:bodyPr vert="horz" lIns="58294" tIns="29148" rIns="58294" bIns="29148" rtlCol="0" anchor="ctr"/>
          <a:lstStyle>
            <a:defPPr lvl="0">
              <a:defRPr lang="en-US"/>
            </a:defPPr>
            <a:lvl1pPr marL="0" lvl="0" algn="l" defTabSz="408055" rtl="0" eaLnBrk="1" latinLnBrk="0" hangingPunct="1">
              <a:defRPr sz="1100" b="0" i="0" kern="1200">
                <a:solidFill>
                  <a:schemeClr val="tx1">
                    <a:tint val="75000"/>
                  </a:schemeClr>
                </a:solidFill>
                <a:latin typeface="Helvetica" pitchFamily="2" charset="0"/>
                <a:ea typeface="+mn-ea"/>
                <a:cs typeface="+mn-cs"/>
              </a:defRPr>
            </a:lvl1pPr>
            <a:lvl2pPr marL="408055" lvl="1" algn="l" defTabSz="40805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08" lvl="2" algn="l" defTabSz="40805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164" lvl="3" algn="l" defTabSz="40805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220" lvl="4" algn="l" defTabSz="40805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275" lvl="5" algn="l" defTabSz="40805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8330" lvl="6" algn="l" defTabSz="40805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6384" lvl="7" algn="l" defTabSz="40805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4439" lvl="8" algn="l" defTabSz="40805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7" y="4767266"/>
            <a:ext cx="3343275" cy="273844"/>
          </a:xfrm>
          <a:prstGeom prst="rect">
            <a:avLst/>
          </a:prstGeom>
        </p:spPr>
        <p:txBody>
          <a:bodyPr vert="horz" lIns="58294" tIns="29148" rIns="58294" bIns="29148" rtlCol="0" anchor="ctr"/>
          <a:lstStyle>
            <a:defPPr lvl="0">
              <a:defRPr lang="en-US"/>
            </a:defPPr>
            <a:lvl1pPr marL="0" lvl="0" algn="ctr" defTabSz="408055" rtl="0" eaLnBrk="1" latinLnBrk="0" hangingPunct="1">
              <a:defRPr sz="1100" b="0" i="0" kern="1200">
                <a:solidFill>
                  <a:schemeClr val="tx1">
                    <a:tint val="75000"/>
                  </a:schemeClr>
                </a:solidFill>
                <a:latin typeface="Helvetica" pitchFamily="2" charset="0"/>
                <a:ea typeface="+mn-ea"/>
                <a:cs typeface="+mn-cs"/>
              </a:defRPr>
            </a:lvl1pPr>
            <a:lvl2pPr marL="408055" lvl="1" algn="l" defTabSz="40805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08" lvl="2" algn="l" defTabSz="40805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164" lvl="3" algn="l" defTabSz="40805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220" lvl="4" algn="l" defTabSz="40805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275" lvl="5" algn="l" defTabSz="40805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8330" lvl="6" algn="l" defTabSz="40805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6384" lvl="7" algn="l" defTabSz="40805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4439" lvl="8" algn="l" defTabSz="40805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8A8BB-B201-495E-AE28-3EB55DFDA6C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3545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xmlns="" id="{F28EEC7D-D475-4436-A848-458D9259D3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51146466"/>
              </p:ext>
            </p:extLst>
          </p:nvPr>
        </p:nvGraphicFramePr>
        <p:xfrm>
          <a:off x="1134" y="856"/>
          <a:ext cx="1134" cy="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xmlns="" id="{F28EEC7D-D475-4436-A848-458D9259D3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4" y="856"/>
                        <a:ext cx="1134" cy="8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xmlns="" id="{26941386-0E4E-42FB-9572-A33F262B55C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2"/>
            <a:ext cx="113393" cy="85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9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3"/>
            <a:ext cx="4629150" cy="3655219"/>
          </a:xfrm>
        </p:spPr>
        <p:txBody>
          <a:bodyPr anchor="t"/>
          <a:lstStyle>
            <a:lvl1pPr marL="0" indent="0">
              <a:buNone/>
              <a:defRPr sz="2900"/>
            </a:lvl1pPr>
            <a:lvl2pPr marL="408055" indent="0">
              <a:buNone/>
              <a:defRPr sz="2500"/>
            </a:lvl2pPr>
            <a:lvl3pPr marL="816108" indent="0">
              <a:buNone/>
              <a:defRPr sz="2100"/>
            </a:lvl3pPr>
            <a:lvl4pPr marL="1224164" indent="0">
              <a:buNone/>
              <a:defRPr sz="1800"/>
            </a:lvl4pPr>
            <a:lvl5pPr marL="1632220" indent="0">
              <a:buNone/>
              <a:defRPr sz="1800"/>
            </a:lvl5pPr>
            <a:lvl6pPr marL="2040275" indent="0">
              <a:buNone/>
              <a:defRPr sz="1800"/>
            </a:lvl6pPr>
            <a:lvl7pPr marL="2448330" indent="0">
              <a:buNone/>
              <a:defRPr sz="1800"/>
            </a:lvl7pPr>
            <a:lvl8pPr marL="2856384" indent="0">
              <a:buNone/>
              <a:defRPr sz="1800"/>
            </a:lvl8pPr>
            <a:lvl9pPr marL="3264439" indent="0">
              <a:buNone/>
              <a:defRPr sz="18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5"/>
            <a:ext cx="2949178" cy="2858691"/>
          </a:xfrm>
        </p:spPr>
        <p:txBody>
          <a:bodyPr/>
          <a:lstStyle>
            <a:lvl1pPr marL="0" indent="0">
              <a:buNone/>
              <a:defRPr sz="1400"/>
            </a:lvl1pPr>
            <a:lvl2pPr marL="408055" indent="0">
              <a:buNone/>
              <a:defRPr sz="1200"/>
            </a:lvl2pPr>
            <a:lvl3pPr marL="816108" indent="0">
              <a:buNone/>
              <a:defRPr sz="1100"/>
            </a:lvl3pPr>
            <a:lvl4pPr marL="1224164" indent="0">
              <a:buNone/>
              <a:defRPr sz="900"/>
            </a:lvl4pPr>
            <a:lvl5pPr marL="1632220" indent="0">
              <a:buNone/>
              <a:defRPr sz="900"/>
            </a:lvl5pPr>
            <a:lvl6pPr marL="2040275" indent="0">
              <a:buNone/>
              <a:defRPr sz="900"/>
            </a:lvl6pPr>
            <a:lvl7pPr marL="2448330" indent="0">
              <a:buNone/>
              <a:defRPr sz="900"/>
            </a:lvl7pPr>
            <a:lvl8pPr marL="2856384" indent="0">
              <a:buNone/>
              <a:defRPr sz="900"/>
            </a:lvl8pPr>
            <a:lvl9pPr marL="32644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8/31/2023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4718-516D-4284-812E-2FE0C1302E6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896910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xmlns="" id="{35E1A7AD-2527-475A-82C1-DED1ABE384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53043873"/>
              </p:ext>
            </p:extLst>
          </p:nvPr>
        </p:nvGraphicFramePr>
        <p:xfrm>
          <a:off x="1134" y="856"/>
          <a:ext cx="1134" cy="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0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xmlns="" id="{35E1A7AD-2527-475A-82C1-DED1ABE384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4" y="856"/>
                        <a:ext cx="1134" cy="8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xmlns="" id="{C42423BC-D307-4C37-9D14-3ED8188815E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2"/>
            <a:ext cx="113393" cy="85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9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8/31/2023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4718-516D-4284-812E-2FE0C1302E6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017389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xmlns="" id="{137438DA-B1E4-46FA-938E-06317D45C7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10835499"/>
              </p:ext>
            </p:extLst>
          </p:nvPr>
        </p:nvGraphicFramePr>
        <p:xfrm>
          <a:off x="1134" y="856"/>
          <a:ext cx="1134" cy="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xmlns="" id="{137438DA-B1E4-46FA-938E-06317D45C7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4" y="856"/>
                        <a:ext cx="1134" cy="8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xmlns="" id="{12D6017F-FCDB-4FCB-B147-4DE959DEBED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2"/>
            <a:ext cx="113393" cy="85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9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8" y="273844"/>
            <a:ext cx="1971675" cy="435887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73844"/>
            <a:ext cx="5800725" cy="435887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8/31/2023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4718-516D-4284-812E-2FE0C1302E6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581008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xmlns="" id="{C622128A-991B-44AC-98C4-E9935DF1DA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55023156"/>
              </p:ext>
            </p:extLst>
          </p:nvPr>
        </p:nvGraphicFramePr>
        <p:xfrm>
          <a:off x="1588" y="1196"/>
          <a:ext cx="1588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8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xmlns="" id="{C622128A-991B-44AC-98C4-E9935DF1DA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196"/>
                        <a:ext cx="1588" cy="11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xmlns="" id="{2ACBD0E8-DACD-4175-AD35-6D6BF9CA444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2"/>
            <a:ext cx="158750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9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B5DD42-94B7-4A3A-8F52-B25212A30A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3845"/>
            <a:ext cx="7886700" cy="1080296"/>
          </a:xfr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cap="all" baseline="0"/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5ED412-4015-46DD-AF45-6BEA5BF3A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4718-516D-4284-812E-2FE0C1302E6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12484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xmlns="" id="{C622128A-991B-44AC-98C4-E9935DF1DA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66981636"/>
              </p:ext>
            </p:extLst>
          </p:nvPr>
        </p:nvGraphicFramePr>
        <p:xfrm>
          <a:off x="1588" y="1196"/>
          <a:ext cx="1588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2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xmlns="" id="{C622128A-991B-44AC-98C4-E9935DF1DA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196"/>
                        <a:ext cx="1588" cy="11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xmlns="" id="{2ACBD0E8-DACD-4175-AD35-6D6BF9CA444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2"/>
            <a:ext cx="158750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39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B5DD42-94B7-4A3A-8F52-B25212A30A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062" y="202850"/>
            <a:ext cx="8483878" cy="1080296"/>
          </a:xfr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cap="all" baseline="0"/>
            </a:lvl1pPr>
          </a:lstStyle>
          <a:p>
            <a:pPr lvl="0"/>
            <a:r>
              <a:rPr lang="ru-RU" dirty="0"/>
              <a:t>Введи наименование отрасли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969561B3-FAB2-4007-AA76-CB3C394BF358}"/>
              </a:ext>
            </a:extLst>
          </p:cNvPr>
          <p:cNvSpPr/>
          <p:nvPr userDrawn="1"/>
        </p:nvSpPr>
        <p:spPr>
          <a:xfrm>
            <a:off x="330061" y="1007535"/>
            <a:ext cx="2088000" cy="3291576"/>
          </a:xfrm>
          <a:prstGeom prst="rect">
            <a:avLst/>
          </a:prstGeom>
          <a:solidFill>
            <a:srgbClr val="DEDEE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294" tIns="29148" rIns="58294" bIns="29148" rtlCol="0" anchor="ctr"/>
          <a:lstStyle/>
          <a:p>
            <a:pPr algn="ctr"/>
            <a:endParaRPr lang="en-GB" sz="22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A4D07B5-566E-4515-A5A8-F79198E694C5}"/>
              </a:ext>
            </a:extLst>
          </p:cNvPr>
          <p:cNvSpPr/>
          <p:nvPr userDrawn="1"/>
        </p:nvSpPr>
        <p:spPr>
          <a:xfrm>
            <a:off x="2462019" y="1007535"/>
            <a:ext cx="2088000" cy="3291576"/>
          </a:xfrm>
          <a:prstGeom prst="rect">
            <a:avLst/>
          </a:prstGeom>
          <a:solidFill>
            <a:srgbClr val="DEDEE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294" tIns="29148" rIns="58294" bIns="29148" rtlCol="0" anchor="ctr"/>
          <a:lstStyle/>
          <a:p>
            <a:pPr algn="ctr"/>
            <a:endParaRPr lang="en-GB" sz="22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1BD7A9EE-EB0D-41F0-BCC1-E88FB072D8BE}"/>
              </a:ext>
            </a:extLst>
          </p:cNvPr>
          <p:cNvSpPr/>
          <p:nvPr userDrawn="1"/>
        </p:nvSpPr>
        <p:spPr>
          <a:xfrm>
            <a:off x="4593979" y="1007535"/>
            <a:ext cx="2088000" cy="3291576"/>
          </a:xfrm>
          <a:prstGeom prst="rect">
            <a:avLst/>
          </a:prstGeom>
          <a:solidFill>
            <a:srgbClr val="DEDEE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294" tIns="29148" rIns="58294" bIns="29148" rtlCol="0" anchor="ctr"/>
          <a:lstStyle/>
          <a:p>
            <a:pPr algn="ctr"/>
            <a:endParaRPr lang="en-GB" sz="2200" dirty="0"/>
          </a:p>
        </p:txBody>
      </p:sp>
      <p:sp>
        <p:nvSpPr>
          <p:cNvPr id="14" name="Flowchart: Off-page Connector 13">
            <a:extLst>
              <a:ext uri="{FF2B5EF4-FFF2-40B4-BE49-F238E27FC236}">
                <a16:creationId xmlns:a16="http://schemas.microsoft.com/office/drawing/2014/main" xmlns="" id="{28D66816-F49F-420A-80B8-A5B5C3BEE0E3}"/>
              </a:ext>
            </a:extLst>
          </p:cNvPr>
          <p:cNvSpPr/>
          <p:nvPr userDrawn="1"/>
        </p:nvSpPr>
        <p:spPr>
          <a:xfrm>
            <a:off x="2462020" y="799762"/>
            <a:ext cx="2088000" cy="275730"/>
          </a:xfrm>
          <a:prstGeom prst="flowChartOffpageConnector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294" tIns="29148" rIns="58294" bIns="29148" rtlCol="0" anchor="ctr"/>
          <a:lstStyle/>
          <a:p>
            <a:pPr marL="0" marR="0" lvl="0" indent="0" algn="ctr" defTabSz="8161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dirty="0"/>
              <a:t>Заделы региона</a:t>
            </a:r>
            <a:endParaRPr lang="en-GB" sz="1000" b="1" dirty="0"/>
          </a:p>
        </p:txBody>
      </p:sp>
      <p:sp>
        <p:nvSpPr>
          <p:cNvPr id="15" name="Flowchart: Off-page Connector 14">
            <a:extLst>
              <a:ext uri="{FF2B5EF4-FFF2-40B4-BE49-F238E27FC236}">
                <a16:creationId xmlns:a16="http://schemas.microsoft.com/office/drawing/2014/main" xmlns="" id="{E07FA0D0-FDD0-4377-9DB0-F3CBAE70D70D}"/>
              </a:ext>
            </a:extLst>
          </p:cNvPr>
          <p:cNvSpPr/>
          <p:nvPr userDrawn="1"/>
        </p:nvSpPr>
        <p:spPr>
          <a:xfrm>
            <a:off x="4593979" y="799670"/>
            <a:ext cx="2088000" cy="275730"/>
          </a:xfrm>
          <a:prstGeom prst="flowChartOffpageConnector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294" tIns="29148" rIns="58294" bIns="29148" rtlCol="0" anchor="ctr"/>
          <a:lstStyle/>
          <a:p>
            <a:pPr marL="0" marR="0" lvl="0" indent="0" algn="ctr" defTabSz="8161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dirty="0"/>
              <a:t>Тренды отрасли</a:t>
            </a:r>
            <a:endParaRPr lang="en-GB" sz="10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07C60D1-80B4-41DB-AA21-2CE360D541FC}"/>
              </a:ext>
            </a:extLst>
          </p:cNvPr>
          <p:cNvSpPr txBox="1"/>
          <p:nvPr userDrawn="1"/>
        </p:nvSpPr>
        <p:spPr>
          <a:xfrm>
            <a:off x="330061" y="1111679"/>
            <a:ext cx="2052000" cy="138499"/>
          </a:xfrm>
          <a:prstGeom prst="rect">
            <a:avLst/>
          </a:prstGeom>
          <a:solidFill>
            <a:schemeClr val="tx1"/>
          </a:solidFill>
        </p:spPr>
        <p:txBody>
          <a:bodyPr wrap="square" lIns="48196" tIns="0" rIns="0" bIns="0" rtlCol="0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lvl="0"/>
            <a:r>
              <a:rPr lang="ru-RU" sz="900" dirty="0">
                <a:solidFill>
                  <a:schemeClr val="bg1"/>
                </a:solidFill>
              </a:rPr>
              <a:t>1.1. Ключевые показатели: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D9BDAA5-0D55-4965-BE80-611BCDD35943}"/>
              </a:ext>
            </a:extLst>
          </p:cNvPr>
          <p:cNvSpPr txBox="1"/>
          <p:nvPr userDrawn="1"/>
        </p:nvSpPr>
        <p:spPr>
          <a:xfrm>
            <a:off x="330061" y="2773664"/>
            <a:ext cx="2052000" cy="138499"/>
          </a:xfrm>
          <a:prstGeom prst="rect">
            <a:avLst/>
          </a:prstGeom>
          <a:solidFill>
            <a:schemeClr val="tx1"/>
          </a:solidFill>
        </p:spPr>
        <p:txBody>
          <a:bodyPr wrap="square" lIns="48196" tIns="0" rIns="0" bIns="0" rtlCol="0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lvl="0"/>
            <a:r>
              <a:rPr lang="ru-RU" sz="900" dirty="0">
                <a:solidFill>
                  <a:schemeClr val="bg1"/>
                </a:solidFill>
              </a:rPr>
              <a:t>1.2. Связанные отрасли: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730E44A-F6BB-417D-9524-7882D765A5A3}"/>
              </a:ext>
            </a:extLst>
          </p:cNvPr>
          <p:cNvSpPr txBox="1"/>
          <p:nvPr userDrawn="1"/>
        </p:nvSpPr>
        <p:spPr>
          <a:xfrm>
            <a:off x="2462019" y="1111679"/>
            <a:ext cx="2052000" cy="138499"/>
          </a:xfrm>
          <a:prstGeom prst="rect">
            <a:avLst/>
          </a:prstGeom>
          <a:solidFill>
            <a:schemeClr val="tx1"/>
          </a:solidFill>
        </p:spPr>
        <p:txBody>
          <a:bodyPr wrap="square" lIns="48196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</a:rPr>
              <a:t>2.1. Топ</a:t>
            </a:r>
            <a:r>
              <a:rPr lang="en-US" sz="900" b="1" dirty="0">
                <a:solidFill>
                  <a:schemeClr val="bg1"/>
                </a:solidFill>
              </a:rPr>
              <a:t>-5 </a:t>
            </a:r>
            <a:r>
              <a:rPr lang="ru-RU" sz="900" b="1" dirty="0">
                <a:solidFill>
                  <a:schemeClr val="bg1"/>
                </a:solidFill>
              </a:rPr>
              <a:t>орг-ий </a:t>
            </a:r>
            <a:r>
              <a:rPr lang="en-GB" sz="900" b="1" dirty="0">
                <a:solidFill>
                  <a:schemeClr val="bg1"/>
                </a:solidFill>
              </a:rPr>
              <a:t>(&gt;50 </a:t>
            </a:r>
            <a:r>
              <a:rPr lang="ru-RU" sz="900" b="1" dirty="0">
                <a:solidFill>
                  <a:schemeClr val="bg1"/>
                </a:solidFill>
              </a:rPr>
              <a:t>млн р.):</a:t>
            </a:r>
            <a:endParaRPr lang="en-GB" sz="900" b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129677F-9541-4B58-A994-7789B4A2D903}"/>
              </a:ext>
            </a:extLst>
          </p:cNvPr>
          <p:cNvSpPr txBox="1"/>
          <p:nvPr userDrawn="1"/>
        </p:nvSpPr>
        <p:spPr>
          <a:xfrm>
            <a:off x="2462019" y="2060612"/>
            <a:ext cx="2052000" cy="138499"/>
          </a:xfrm>
          <a:prstGeom prst="rect">
            <a:avLst/>
          </a:prstGeom>
          <a:solidFill>
            <a:schemeClr val="tx1"/>
          </a:solidFill>
        </p:spPr>
        <p:txBody>
          <a:bodyPr wrap="square" lIns="48196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</a:rPr>
              <a:t>2.2 Ключевые продукты:</a:t>
            </a:r>
            <a:endParaRPr lang="en-GB" sz="900" b="1" dirty="0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F93A38C1-819E-442D-A981-F92095CDDB04}"/>
              </a:ext>
            </a:extLst>
          </p:cNvPr>
          <p:cNvSpPr/>
          <p:nvPr userDrawn="1"/>
        </p:nvSpPr>
        <p:spPr>
          <a:xfrm>
            <a:off x="6725938" y="1007535"/>
            <a:ext cx="2088000" cy="3291576"/>
          </a:xfrm>
          <a:prstGeom prst="rect">
            <a:avLst/>
          </a:prstGeom>
          <a:solidFill>
            <a:srgbClr val="DEDE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294" tIns="29148" rIns="58294" bIns="29148" rtlCol="0" anchor="ctr"/>
          <a:lstStyle/>
          <a:p>
            <a:pPr algn="ctr"/>
            <a:endParaRPr lang="en-GB" sz="22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B43D717-5750-4A50-B80D-EB8ED5949210}"/>
              </a:ext>
            </a:extLst>
          </p:cNvPr>
          <p:cNvSpPr txBox="1"/>
          <p:nvPr userDrawn="1"/>
        </p:nvSpPr>
        <p:spPr>
          <a:xfrm>
            <a:off x="2462019" y="2773660"/>
            <a:ext cx="2052000" cy="138499"/>
          </a:xfrm>
          <a:prstGeom prst="rect">
            <a:avLst/>
          </a:prstGeom>
          <a:solidFill>
            <a:schemeClr val="tx1"/>
          </a:solidFill>
        </p:spPr>
        <p:txBody>
          <a:bodyPr wrap="square" lIns="48196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</a:rPr>
              <a:t>2.3. Ресурсы:</a:t>
            </a:r>
            <a:endParaRPr lang="en-GB" sz="900" b="1" dirty="0">
              <a:solidFill>
                <a:schemeClr val="bg1"/>
              </a:solidFill>
            </a:endParaRPr>
          </a:p>
        </p:txBody>
      </p:sp>
      <p:sp>
        <p:nvSpPr>
          <p:cNvPr id="16" name="Flowchart: Off-page Connector 15">
            <a:extLst>
              <a:ext uri="{FF2B5EF4-FFF2-40B4-BE49-F238E27FC236}">
                <a16:creationId xmlns:a16="http://schemas.microsoft.com/office/drawing/2014/main" xmlns="" id="{2CE9C76C-303A-4ECD-AB51-5A64A2D19385}"/>
              </a:ext>
            </a:extLst>
          </p:cNvPr>
          <p:cNvSpPr/>
          <p:nvPr userDrawn="1"/>
        </p:nvSpPr>
        <p:spPr>
          <a:xfrm>
            <a:off x="6725938" y="799670"/>
            <a:ext cx="2088000" cy="275730"/>
          </a:xfrm>
          <a:prstGeom prst="flowChartOffpageConnector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0651" tIns="29148" rIns="0" bIns="29148" rtlCol="0" anchor="ctr"/>
          <a:lstStyle/>
          <a:p>
            <a:pPr marL="0" marR="0" lvl="0" indent="0" algn="ctr" defTabSz="8161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dirty="0"/>
              <a:t>Возможности локализации</a:t>
            </a:r>
            <a:endParaRPr lang="en-GB" sz="10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1F8E3F3-6914-4270-A0AD-5B44F5087B00}"/>
              </a:ext>
            </a:extLst>
          </p:cNvPr>
          <p:cNvSpPr txBox="1"/>
          <p:nvPr userDrawn="1"/>
        </p:nvSpPr>
        <p:spPr>
          <a:xfrm>
            <a:off x="4593979" y="1111679"/>
            <a:ext cx="2052000" cy="138499"/>
          </a:xfrm>
          <a:prstGeom prst="rect">
            <a:avLst/>
          </a:prstGeom>
          <a:solidFill>
            <a:schemeClr val="tx1"/>
          </a:solidFill>
        </p:spPr>
        <p:txBody>
          <a:bodyPr wrap="square" lIns="48196" tIns="0" rIns="0" bIns="0" rtlCol="0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lvl="0"/>
            <a:r>
              <a:rPr lang="ru-RU" sz="900" dirty="0">
                <a:solidFill>
                  <a:schemeClr val="bg1"/>
                </a:solidFill>
              </a:rPr>
              <a:t>3.1. Мировые тренды: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A82D6EF-2EED-4E6B-9790-BCCC79355A2C}"/>
              </a:ext>
            </a:extLst>
          </p:cNvPr>
          <p:cNvSpPr txBox="1"/>
          <p:nvPr userDrawn="1"/>
        </p:nvSpPr>
        <p:spPr>
          <a:xfrm>
            <a:off x="4610960" y="1267550"/>
            <a:ext cx="1980000" cy="1384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48196" tIns="0" rIns="0" bIns="0" rtlCol="0">
            <a:spAutoFit/>
          </a:bodyPr>
          <a:lstStyle>
            <a:defPPr>
              <a:defRPr lang="en-US"/>
            </a:defPPr>
            <a:lvl1pPr lvl="0">
              <a:defRPr sz="1000" b="0" i="1"/>
            </a:lvl1pPr>
          </a:lstStyle>
          <a:p>
            <a:pPr lvl="0"/>
            <a:r>
              <a:rPr lang="ru-RU" sz="900" dirty="0"/>
              <a:t>Новые продукты:</a:t>
            </a:r>
            <a:endParaRPr lang="en-GB" sz="9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0FD6F12-9AEB-4391-8B05-E135DF74E141}"/>
              </a:ext>
            </a:extLst>
          </p:cNvPr>
          <p:cNvSpPr txBox="1"/>
          <p:nvPr userDrawn="1"/>
        </p:nvSpPr>
        <p:spPr>
          <a:xfrm>
            <a:off x="4593979" y="2773664"/>
            <a:ext cx="2052000" cy="138499"/>
          </a:xfrm>
          <a:prstGeom prst="rect">
            <a:avLst/>
          </a:prstGeom>
          <a:solidFill>
            <a:schemeClr val="tx1"/>
          </a:solidFill>
        </p:spPr>
        <p:txBody>
          <a:bodyPr wrap="square" lIns="48196" tIns="0" rIns="0" bIns="0" rtlCol="0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lvl="0"/>
            <a:r>
              <a:rPr lang="ru-RU" sz="900" dirty="0">
                <a:solidFill>
                  <a:schemeClr val="bg1"/>
                </a:solidFill>
              </a:rPr>
              <a:t>3.2. Российские тренды: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C0BB5A7-D2F0-4F40-9674-C0964C6B2F38}"/>
              </a:ext>
            </a:extLst>
          </p:cNvPr>
          <p:cNvSpPr txBox="1"/>
          <p:nvPr userDrawn="1"/>
        </p:nvSpPr>
        <p:spPr>
          <a:xfrm>
            <a:off x="340221" y="1267550"/>
            <a:ext cx="1980000" cy="1384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48196" tIns="0" rIns="0" bIns="0" rtlCol="0">
            <a:spAutoFit/>
          </a:bodyPr>
          <a:lstStyle>
            <a:defPPr>
              <a:defRPr lang="en-US"/>
            </a:defPPr>
            <a:lvl1pPr lvl="0">
              <a:defRPr sz="1000" b="0" i="1"/>
            </a:lvl1pPr>
          </a:lstStyle>
          <a:p>
            <a:pPr lvl="0"/>
            <a:r>
              <a:rPr lang="ru-RU" sz="900" dirty="0"/>
              <a:t>Производство</a:t>
            </a:r>
            <a:r>
              <a:rPr lang="en-US" sz="900" dirty="0"/>
              <a:t> (2017)</a:t>
            </a:r>
            <a:r>
              <a:rPr lang="ru-RU" sz="900" dirty="0"/>
              <a:t>, млрд руб.</a:t>
            </a:r>
            <a:endParaRPr lang="en-GB" sz="9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E9A42B93-B43E-4E6C-9BCB-19E1E4AC32F9}"/>
              </a:ext>
            </a:extLst>
          </p:cNvPr>
          <p:cNvSpPr txBox="1"/>
          <p:nvPr userDrawn="1"/>
        </p:nvSpPr>
        <p:spPr>
          <a:xfrm>
            <a:off x="340221" y="2060612"/>
            <a:ext cx="1980000" cy="1384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48196" tIns="0" rIns="0" bIns="0" rtlCol="0">
            <a:spAutoFit/>
          </a:bodyPr>
          <a:lstStyle>
            <a:defPPr>
              <a:defRPr lang="en-US"/>
            </a:defPPr>
            <a:lvl1pPr>
              <a:defRPr sz="1100" b="0" i="1"/>
            </a:lvl1pPr>
          </a:lstStyle>
          <a:p>
            <a:pPr lvl="0"/>
            <a:r>
              <a:rPr lang="ru-RU" sz="900" dirty="0"/>
              <a:t>Рабочие места</a:t>
            </a:r>
            <a:r>
              <a:rPr lang="en-US" sz="900" dirty="0"/>
              <a:t> (2017)</a:t>
            </a:r>
            <a:r>
              <a:rPr lang="ru-RU" sz="900" dirty="0"/>
              <a:t>, тыс. ед.</a:t>
            </a:r>
            <a:endParaRPr lang="en-GB" sz="9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91BFC6ED-6182-4E41-A5B6-EDDFF2D60AFD}"/>
              </a:ext>
            </a:extLst>
          </p:cNvPr>
          <p:cNvSpPr txBox="1"/>
          <p:nvPr userDrawn="1"/>
        </p:nvSpPr>
        <p:spPr>
          <a:xfrm>
            <a:off x="2479003" y="1267550"/>
            <a:ext cx="1980000" cy="1384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48196" tIns="0" rIns="0" bIns="0" rtlCol="0">
            <a:spAutoFit/>
          </a:bodyPr>
          <a:lstStyle>
            <a:defPPr>
              <a:defRPr lang="en-US"/>
            </a:defPPr>
            <a:lvl1pPr lvl="0">
              <a:defRPr sz="1000" b="0" i="1"/>
            </a:lvl1pPr>
          </a:lstStyle>
          <a:p>
            <a:pPr lvl="0"/>
            <a:r>
              <a:rPr lang="ru-RU" sz="900" dirty="0"/>
              <a:t>Выручка (2017), млрд руб.</a:t>
            </a:r>
            <a:endParaRPr lang="en-GB" sz="9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75D1950D-F894-4DB3-8841-B2BF9C42394E}"/>
              </a:ext>
            </a:extLst>
          </p:cNvPr>
          <p:cNvSpPr txBox="1"/>
          <p:nvPr userDrawn="1"/>
        </p:nvSpPr>
        <p:spPr>
          <a:xfrm>
            <a:off x="2479003" y="2940429"/>
            <a:ext cx="1980000" cy="1384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48196" tIns="0" rIns="0" bIns="0" rtlCol="0">
            <a:spAutoFit/>
          </a:bodyPr>
          <a:lstStyle>
            <a:defPPr>
              <a:defRPr lang="en-US"/>
            </a:defPPr>
            <a:lvl1pPr>
              <a:defRPr sz="1100" b="0" i="1"/>
            </a:lvl1pPr>
          </a:lstStyle>
          <a:p>
            <a:pPr lvl="0"/>
            <a:r>
              <a:rPr lang="ru-RU" sz="900" dirty="0"/>
              <a:t>Природные ресурсы:</a:t>
            </a:r>
            <a:endParaRPr lang="en-GB" sz="9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D4C613A2-75F8-406E-92EC-012D7FA1560C}"/>
              </a:ext>
            </a:extLst>
          </p:cNvPr>
          <p:cNvSpPr txBox="1"/>
          <p:nvPr userDrawn="1"/>
        </p:nvSpPr>
        <p:spPr>
          <a:xfrm>
            <a:off x="2479003" y="3606533"/>
            <a:ext cx="1980000" cy="1384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48196" tIns="0" rIns="0" bIns="0" rtlCol="0">
            <a:spAutoFit/>
          </a:bodyPr>
          <a:lstStyle>
            <a:defPPr>
              <a:defRPr lang="en-US"/>
            </a:defPPr>
            <a:lvl1pPr>
              <a:defRPr sz="1100" b="0" i="1"/>
            </a:lvl1pPr>
          </a:lstStyle>
          <a:p>
            <a:pPr lvl="0"/>
            <a:r>
              <a:rPr lang="ru-RU" sz="900" dirty="0"/>
              <a:t>Человеческий потенциал:</a:t>
            </a:r>
            <a:endParaRPr lang="en-GB" sz="9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1EE9890-4137-4E49-A9D1-85B3FFA0F215}"/>
              </a:ext>
            </a:extLst>
          </p:cNvPr>
          <p:cNvSpPr txBox="1"/>
          <p:nvPr userDrawn="1"/>
        </p:nvSpPr>
        <p:spPr>
          <a:xfrm>
            <a:off x="4610960" y="2055923"/>
            <a:ext cx="1980000" cy="1384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48196" tIns="0" rIns="0" bIns="0" rtlCol="0">
            <a:spAutoFit/>
          </a:bodyPr>
          <a:lstStyle>
            <a:defPPr>
              <a:defRPr lang="en-US"/>
            </a:defPPr>
            <a:lvl1pPr>
              <a:defRPr sz="1100" b="0" i="1"/>
            </a:lvl1pPr>
          </a:lstStyle>
          <a:p>
            <a:pPr lvl="0"/>
            <a:r>
              <a:rPr lang="ru-RU" sz="900" dirty="0"/>
              <a:t>Растущие рынки:</a:t>
            </a:r>
            <a:endParaRPr lang="en-GB" sz="9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CF330712-B427-4B6B-981D-7018632ED74E}"/>
              </a:ext>
            </a:extLst>
          </p:cNvPr>
          <p:cNvSpPr txBox="1"/>
          <p:nvPr userDrawn="1"/>
        </p:nvSpPr>
        <p:spPr>
          <a:xfrm>
            <a:off x="4610963" y="2940429"/>
            <a:ext cx="1980000" cy="1384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48196" tIns="0" rIns="0" bIns="0" rtlCol="0">
            <a:spAutoFit/>
          </a:bodyPr>
          <a:lstStyle>
            <a:defPPr>
              <a:defRPr lang="en-US"/>
            </a:defPPr>
            <a:lvl1pPr>
              <a:defRPr sz="1100" b="0" i="1"/>
            </a:lvl1pPr>
          </a:lstStyle>
          <a:p>
            <a:pPr lvl="0"/>
            <a:r>
              <a:rPr lang="ru-RU" sz="900" dirty="0"/>
              <a:t>Госполитика:</a:t>
            </a:r>
            <a:endParaRPr lang="en-GB" sz="9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30CF2BA5-FBF5-449A-86A7-041D489918C1}"/>
              </a:ext>
            </a:extLst>
          </p:cNvPr>
          <p:cNvSpPr txBox="1"/>
          <p:nvPr userDrawn="1"/>
        </p:nvSpPr>
        <p:spPr>
          <a:xfrm>
            <a:off x="4610963" y="3606533"/>
            <a:ext cx="1980000" cy="1384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48196" tIns="0" rIns="0" bIns="0" rtlCol="0">
            <a:spAutoFit/>
          </a:bodyPr>
          <a:lstStyle>
            <a:defPPr>
              <a:defRPr lang="en-US"/>
            </a:defPPr>
            <a:lvl1pPr>
              <a:defRPr sz="1100" b="0" i="1"/>
            </a:lvl1pPr>
          </a:lstStyle>
          <a:p>
            <a:pPr lvl="0"/>
            <a:r>
              <a:rPr lang="ru-RU" sz="900" dirty="0"/>
              <a:t>Импортозамещение:</a:t>
            </a:r>
            <a:endParaRPr lang="en-GB" sz="900" dirty="0"/>
          </a:p>
        </p:txBody>
      </p:sp>
      <p:sp>
        <p:nvSpPr>
          <p:cNvPr id="48" name="Text Placeholder 37">
            <a:extLst>
              <a:ext uri="{FF2B5EF4-FFF2-40B4-BE49-F238E27FC236}">
                <a16:creationId xmlns:a16="http://schemas.microsoft.com/office/drawing/2014/main" xmlns="" id="{337C48FB-960A-4EA6-98B7-BF454790CC63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462018" y="2220105"/>
            <a:ext cx="2056342" cy="516401"/>
          </a:xfrm>
          <a:prstGeom prst="rect">
            <a:avLst/>
          </a:prstGeom>
        </p:spPr>
        <p:txBody>
          <a:bodyPr lIns="34426" tIns="0" rIns="0" bIns="0"/>
          <a:lstStyle>
            <a:lvl1pPr>
              <a:lnSpc>
                <a:spcPct val="100000"/>
              </a:lnSpc>
              <a:defRPr lang="en-GB" sz="900" dirty="0"/>
            </a:lvl1pPr>
          </a:lstStyle>
          <a:p>
            <a:pPr marL="0" lvl="0" indent="157270">
              <a:spcBef>
                <a:spcPts val="0"/>
              </a:spcBef>
            </a:pPr>
            <a:r>
              <a:rPr lang="ru-RU" dirty="0"/>
              <a:t>Введи продукты	</a:t>
            </a:r>
            <a:endParaRPr lang="en-GB" dirty="0"/>
          </a:p>
        </p:txBody>
      </p:sp>
      <p:sp>
        <p:nvSpPr>
          <p:cNvPr id="49" name="Text Placeholder 37">
            <a:extLst>
              <a:ext uri="{FF2B5EF4-FFF2-40B4-BE49-F238E27FC236}">
                <a16:creationId xmlns:a16="http://schemas.microsoft.com/office/drawing/2014/main" xmlns="" id="{F356BF25-DB40-4FD5-9B76-B6878E2BD603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477850" y="3074659"/>
            <a:ext cx="2056342" cy="516401"/>
          </a:xfrm>
          <a:prstGeom prst="rect">
            <a:avLst/>
          </a:prstGeom>
        </p:spPr>
        <p:txBody>
          <a:bodyPr lIns="34426" tIns="0" rIns="0" bIns="0"/>
          <a:lstStyle>
            <a:lvl1pPr>
              <a:lnSpc>
                <a:spcPct val="100000"/>
              </a:lnSpc>
              <a:defRPr lang="en-GB" sz="900" dirty="0"/>
            </a:lvl1pPr>
          </a:lstStyle>
          <a:p>
            <a:pPr marL="0" lvl="0" indent="157270">
              <a:spcBef>
                <a:spcPts val="0"/>
              </a:spcBef>
            </a:pPr>
            <a:r>
              <a:rPr lang="ru-RU" dirty="0"/>
              <a:t>Введи ресурсы	</a:t>
            </a:r>
            <a:endParaRPr lang="en-GB" dirty="0"/>
          </a:p>
        </p:txBody>
      </p:sp>
      <p:sp>
        <p:nvSpPr>
          <p:cNvPr id="50" name="Text Placeholder 37">
            <a:extLst>
              <a:ext uri="{FF2B5EF4-FFF2-40B4-BE49-F238E27FC236}">
                <a16:creationId xmlns:a16="http://schemas.microsoft.com/office/drawing/2014/main" xmlns="" id="{E3096346-887A-4C5E-8691-99CA8DAB6D6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604138" y="3074659"/>
            <a:ext cx="2046185" cy="516401"/>
          </a:xfrm>
          <a:prstGeom prst="rect">
            <a:avLst/>
          </a:prstGeom>
        </p:spPr>
        <p:txBody>
          <a:bodyPr lIns="34426" tIns="0" rIns="0" bIns="0"/>
          <a:lstStyle>
            <a:lvl1pPr marL="0" indent="321627">
              <a:lnSpc>
                <a:spcPct val="100000"/>
              </a:lnSpc>
              <a:defRPr lang="en-GB" sz="900" dirty="0"/>
            </a:lvl1pPr>
          </a:lstStyle>
          <a:p>
            <a:pPr marL="0" lvl="0" indent="157270">
              <a:spcBef>
                <a:spcPts val="0"/>
              </a:spcBef>
            </a:pPr>
            <a:r>
              <a:rPr lang="ru-RU" dirty="0"/>
              <a:t>Введи информацию	</a:t>
            </a:r>
            <a:endParaRPr lang="en-GB" dirty="0"/>
          </a:p>
        </p:txBody>
      </p:sp>
      <p:sp>
        <p:nvSpPr>
          <p:cNvPr id="51" name="Text Placeholder 37">
            <a:extLst>
              <a:ext uri="{FF2B5EF4-FFF2-40B4-BE49-F238E27FC236}">
                <a16:creationId xmlns:a16="http://schemas.microsoft.com/office/drawing/2014/main" xmlns="" id="{7534DC53-34EB-430C-8959-3E43D84B78BB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477847" y="3737420"/>
            <a:ext cx="2056342" cy="516401"/>
          </a:xfrm>
          <a:prstGeom prst="rect">
            <a:avLst/>
          </a:prstGeom>
        </p:spPr>
        <p:txBody>
          <a:bodyPr lIns="34426" tIns="0" rIns="0" bIns="0"/>
          <a:lstStyle>
            <a:lvl1pPr>
              <a:lnSpc>
                <a:spcPct val="100000"/>
              </a:lnSpc>
              <a:defRPr lang="en-GB" sz="900" dirty="0"/>
            </a:lvl1pPr>
          </a:lstStyle>
          <a:p>
            <a:pPr marL="0" lvl="0" indent="157270">
              <a:spcBef>
                <a:spcPts val="0"/>
              </a:spcBef>
            </a:pPr>
            <a:r>
              <a:rPr lang="ru-RU" dirty="0"/>
              <a:t>Введи потенциал	</a:t>
            </a:r>
            <a:endParaRPr lang="en-GB" dirty="0"/>
          </a:p>
        </p:txBody>
      </p:sp>
      <p:sp>
        <p:nvSpPr>
          <p:cNvPr id="52" name="Text Placeholder 37">
            <a:extLst>
              <a:ext uri="{FF2B5EF4-FFF2-40B4-BE49-F238E27FC236}">
                <a16:creationId xmlns:a16="http://schemas.microsoft.com/office/drawing/2014/main" xmlns="" id="{7711F6CE-2240-452C-9703-9A60C82C00C3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593977" y="3737420"/>
            <a:ext cx="2056342" cy="516401"/>
          </a:xfrm>
          <a:prstGeom prst="rect">
            <a:avLst/>
          </a:prstGeom>
        </p:spPr>
        <p:txBody>
          <a:bodyPr lIns="34426" tIns="0" rIns="0" bIns="0"/>
          <a:lstStyle>
            <a:lvl1pPr>
              <a:lnSpc>
                <a:spcPct val="100000"/>
              </a:lnSpc>
              <a:defRPr lang="en-GB" sz="900" dirty="0"/>
            </a:lvl1pPr>
          </a:lstStyle>
          <a:p>
            <a:pPr marL="0" lvl="0" indent="157270">
              <a:spcBef>
                <a:spcPts val="0"/>
              </a:spcBef>
            </a:pPr>
            <a:r>
              <a:rPr lang="ru-RU" dirty="0"/>
              <a:t>Введи информацию об импортозамещении	</a:t>
            </a:r>
            <a:endParaRPr lang="en-GB" dirty="0"/>
          </a:p>
        </p:txBody>
      </p:sp>
      <p:sp>
        <p:nvSpPr>
          <p:cNvPr id="53" name="Text Placeholder 37">
            <a:extLst>
              <a:ext uri="{FF2B5EF4-FFF2-40B4-BE49-F238E27FC236}">
                <a16:creationId xmlns:a16="http://schemas.microsoft.com/office/drawing/2014/main" xmlns="" id="{3BC71E62-3DAE-4B81-84FC-43023093EA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93980" y="1412569"/>
            <a:ext cx="2056342" cy="592000"/>
          </a:xfrm>
          <a:prstGeom prst="rect">
            <a:avLst/>
          </a:prstGeom>
        </p:spPr>
        <p:txBody>
          <a:bodyPr lIns="34426" tIns="0" rIns="0" bIns="0"/>
          <a:lstStyle>
            <a:lvl1pPr marL="0" indent="157270">
              <a:lnSpc>
                <a:spcPct val="100000"/>
              </a:lnSpc>
              <a:spcBef>
                <a:spcPts val="0"/>
              </a:spcBef>
              <a:defRPr sz="9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Введи продукты	</a:t>
            </a:r>
            <a:endParaRPr lang="en-GB" dirty="0"/>
          </a:p>
        </p:txBody>
      </p:sp>
      <p:sp>
        <p:nvSpPr>
          <p:cNvPr id="54" name="Text Placeholder 37">
            <a:extLst>
              <a:ext uri="{FF2B5EF4-FFF2-40B4-BE49-F238E27FC236}">
                <a16:creationId xmlns:a16="http://schemas.microsoft.com/office/drawing/2014/main" xmlns="" id="{CEF588BD-98EE-450E-B8AF-88A10B3CFF8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93977" y="2220105"/>
            <a:ext cx="2056342" cy="516401"/>
          </a:xfrm>
          <a:prstGeom prst="rect">
            <a:avLst/>
          </a:prstGeom>
        </p:spPr>
        <p:txBody>
          <a:bodyPr lIns="34426" tIns="0" rIns="0" bIns="0"/>
          <a:lstStyle>
            <a:lvl1pPr>
              <a:lnSpc>
                <a:spcPct val="100000"/>
              </a:lnSpc>
              <a:defRPr lang="en-GB" sz="900" dirty="0"/>
            </a:lvl1pPr>
          </a:lstStyle>
          <a:p>
            <a:pPr marL="0" lvl="0" indent="157270">
              <a:spcBef>
                <a:spcPts val="0"/>
              </a:spcBef>
            </a:pPr>
            <a:r>
              <a:rPr lang="ru-RU" dirty="0"/>
              <a:t>Введи рынки 	</a:t>
            </a:r>
            <a:endParaRPr lang="en-GB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2E7FEB27-E06D-47F5-9333-9F056D8F0E48}"/>
              </a:ext>
            </a:extLst>
          </p:cNvPr>
          <p:cNvSpPr txBox="1"/>
          <p:nvPr userDrawn="1"/>
        </p:nvSpPr>
        <p:spPr>
          <a:xfrm>
            <a:off x="340221" y="2940429"/>
            <a:ext cx="1980000" cy="1384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48196" tIns="0" rIns="0" bIns="0" rtlCol="0">
            <a:spAutoFit/>
          </a:bodyPr>
          <a:lstStyle>
            <a:defPPr>
              <a:defRPr lang="en-US"/>
            </a:defPPr>
            <a:lvl1pPr>
              <a:defRPr sz="1100" b="0" i="1"/>
            </a:lvl1pPr>
          </a:lstStyle>
          <a:p>
            <a:pPr lvl="0"/>
            <a:r>
              <a:rPr lang="ru-RU" sz="900" dirty="0"/>
              <a:t>Отрасли-поставщики:</a:t>
            </a:r>
            <a:endParaRPr lang="en-GB" sz="9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13825005-436C-4545-B4D0-8BC4E59424E8}"/>
              </a:ext>
            </a:extLst>
          </p:cNvPr>
          <p:cNvSpPr txBox="1"/>
          <p:nvPr userDrawn="1"/>
        </p:nvSpPr>
        <p:spPr>
          <a:xfrm>
            <a:off x="340221" y="3606533"/>
            <a:ext cx="1980000" cy="1384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48196" tIns="0" rIns="0" bIns="0" rtlCol="0">
            <a:spAutoFit/>
          </a:bodyPr>
          <a:lstStyle>
            <a:defPPr>
              <a:defRPr lang="en-US"/>
            </a:defPPr>
            <a:lvl1pPr>
              <a:defRPr sz="1100" b="0" i="1"/>
            </a:lvl1pPr>
          </a:lstStyle>
          <a:p>
            <a:pPr lvl="0"/>
            <a:r>
              <a:rPr lang="ru-RU" sz="900" dirty="0"/>
              <a:t>Отрасли-потребители:</a:t>
            </a:r>
            <a:endParaRPr lang="en-GB" sz="900" dirty="0"/>
          </a:p>
        </p:txBody>
      </p:sp>
      <p:sp>
        <p:nvSpPr>
          <p:cNvPr id="57" name="Text Placeholder 37">
            <a:extLst>
              <a:ext uri="{FF2B5EF4-FFF2-40B4-BE49-F238E27FC236}">
                <a16:creationId xmlns:a16="http://schemas.microsoft.com/office/drawing/2014/main" xmlns="" id="{EA198243-FF22-48B4-90CC-E95AD045CD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0221" y="3074659"/>
            <a:ext cx="2056342" cy="516401"/>
          </a:xfrm>
          <a:prstGeom prst="rect">
            <a:avLst/>
          </a:prstGeom>
        </p:spPr>
        <p:txBody>
          <a:bodyPr lIns="34426" tIns="0" rIns="0" bIns="0"/>
          <a:lstStyle>
            <a:lvl1pPr>
              <a:lnSpc>
                <a:spcPct val="100000"/>
              </a:lnSpc>
              <a:defRPr lang="en-GB" sz="900" dirty="0"/>
            </a:lvl1pPr>
          </a:lstStyle>
          <a:p>
            <a:pPr marL="0" lvl="0" indent="157270">
              <a:spcBef>
                <a:spcPts val="0"/>
              </a:spcBef>
            </a:pPr>
            <a:r>
              <a:rPr lang="ru-RU" dirty="0"/>
              <a:t>Введи поставщиков	</a:t>
            </a:r>
            <a:endParaRPr lang="en-GB" dirty="0"/>
          </a:p>
        </p:txBody>
      </p:sp>
      <p:sp>
        <p:nvSpPr>
          <p:cNvPr id="58" name="Text Placeholder 37">
            <a:extLst>
              <a:ext uri="{FF2B5EF4-FFF2-40B4-BE49-F238E27FC236}">
                <a16:creationId xmlns:a16="http://schemas.microsoft.com/office/drawing/2014/main" xmlns="" id="{170035F1-91FC-458E-B029-A750EE25E1B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0221" y="3737420"/>
            <a:ext cx="2056342" cy="516401"/>
          </a:xfrm>
          <a:prstGeom prst="rect">
            <a:avLst/>
          </a:prstGeom>
        </p:spPr>
        <p:txBody>
          <a:bodyPr lIns="34426" tIns="0" rIns="0" bIns="0"/>
          <a:lstStyle>
            <a:lvl1pPr>
              <a:lnSpc>
                <a:spcPct val="100000"/>
              </a:lnSpc>
              <a:defRPr lang="en-GB" sz="900" dirty="0"/>
            </a:lvl1pPr>
          </a:lstStyle>
          <a:p>
            <a:pPr marL="0" lvl="0" indent="157270">
              <a:spcBef>
                <a:spcPts val="0"/>
              </a:spcBef>
            </a:pPr>
            <a:r>
              <a:rPr lang="ru-RU" dirty="0"/>
              <a:t>Введи потребителей	</a:t>
            </a:r>
            <a:endParaRPr lang="en-GB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1887BA7B-DADA-4596-BECC-AF78E98BF3BE}"/>
              </a:ext>
            </a:extLst>
          </p:cNvPr>
          <p:cNvSpPr txBox="1"/>
          <p:nvPr userDrawn="1"/>
        </p:nvSpPr>
        <p:spPr>
          <a:xfrm>
            <a:off x="6725938" y="1111679"/>
            <a:ext cx="2052000" cy="138499"/>
          </a:xfrm>
          <a:prstGeom prst="rect">
            <a:avLst/>
          </a:prstGeom>
          <a:solidFill>
            <a:schemeClr val="tx1"/>
          </a:solidFill>
        </p:spPr>
        <p:txBody>
          <a:bodyPr wrap="square" lIns="48196" tIns="0" rIns="0" bIns="0" rtlCol="0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lvl="0"/>
            <a:r>
              <a:rPr lang="ru-RU" sz="900" dirty="0">
                <a:solidFill>
                  <a:schemeClr val="bg1"/>
                </a:solidFill>
              </a:rPr>
              <a:t>4.1. Поставщики: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D5F63E86-66DE-4D60-B813-3603572FE3D1}"/>
              </a:ext>
            </a:extLst>
          </p:cNvPr>
          <p:cNvSpPr txBox="1"/>
          <p:nvPr userDrawn="1"/>
        </p:nvSpPr>
        <p:spPr>
          <a:xfrm>
            <a:off x="6725938" y="2055923"/>
            <a:ext cx="2052000" cy="138499"/>
          </a:xfrm>
          <a:prstGeom prst="rect">
            <a:avLst/>
          </a:prstGeom>
          <a:solidFill>
            <a:schemeClr val="tx1"/>
          </a:solidFill>
        </p:spPr>
        <p:txBody>
          <a:bodyPr wrap="square" lIns="48196" tIns="0" rIns="0" bIns="0" rtlCol="0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lvl="0"/>
            <a:r>
              <a:rPr lang="ru-RU" sz="900" dirty="0">
                <a:solidFill>
                  <a:schemeClr val="bg1"/>
                </a:solidFill>
              </a:rPr>
              <a:t>4.2. Потребители: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A662233C-22F4-4829-B590-005DCCDC3D73}"/>
              </a:ext>
            </a:extLst>
          </p:cNvPr>
          <p:cNvSpPr txBox="1"/>
          <p:nvPr userDrawn="1"/>
        </p:nvSpPr>
        <p:spPr>
          <a:xfrm>
            <a:off x="6725938" y="2767302"/>
            <a:ext cx="2052000" cy="138499"/>
          </a:xfrm>
          <a:prstGeom prst="rect">
            <a:avLst/>
          </a:prstGeom>
          <a:solidFill>
            <a:schemeClr val="tx1"/>
          </a:solidFill>
        </p:spPr>
        <p:txBody>
          <a:bodyPr wrap="square" lIns="48196" tIns="0" rIns="0" bIns="0" rtlCol="0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lvl="0"/>
            <a:r>
              <a:rPr lang="ru-RU" sz="900" dirty="0">
                <a:solidFill>
                  <a:schemeClr val="bg1"/>
                </a:solidFill>
              </a:rPr>
              <a:t>4.3. Ремонт/монтаж оборуд-ия: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F5AA4475-76ED-4B98-A801-B2D8B68A51C1}"/>
              </a:ext>
            </a:extLst>
          </p:cNvPr>
          <p:cNvSpPr txBox="1"/>
          <p:nvPr userDrawn="1"/>
        </p:nvSpPr>
        <p:spPr>
          <a:xfrm>
            <a:off x="6725938" y="3606533"/>
            <a:ext cx="2052000" cy="138499"/>
          </a:xfrm>
          <a:prstGeom prst="rect">
            <a:avLst/>
          </a:prstGeom>
          <a:solidFill>
            <a:schemeClr val="tx1"/>
          </a:solidFill>
        </p:spPr>
        <p:txBody>
          <a:bodyPr wrap="square" lIns="48196" tIns="0" rIns="0" bIns="0" rtlCol="0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lvl="0"/>
            <a:r>
              <a:rPr lang="ru-RU" sz="900" dirty="0">
                <a:solidFill>
                  <a:schemeClr val="bg1"/>
                </a:solidFill>
              </a:rPr>
              <a:t>4.4. Новые продукты: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63" name="Text Placeholder 37">
            <a:extLst>
              <a:ext uri="{FF2B5EF4-FFF2-40B4-BE49-F238E27FC236}">
                <a16:creationId xmlns:a16="http://schemas.microsoft.com/office/drawing/2014/main" xmlns="" id="{75FF713F-4963-423C-A306-108E1D1F0BC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25938" y="1267552"/>
            <a:ext cx="2056342" cy="737021"/>
          </a:xfrm>
          <a:prstGeom prst="rect">
            <a:avLst/>
          </a:prstGeom>
          <a:noFill/>
        </p:spPr>
        <p:txBody>
          <a:bodyPr lIns="34426" tIns="0" rIns="0" bIns="0"/>
          <a:lstStyle>
            <a:lvl1pPr marL="0" indent="157270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Введи поставщиков	</a:t>
            </a:r>
            <a:endParaRPr lang="en-GB" dirty="0"/>
          </a:p>
        </p:txBody>
      </p:sp>
      <p:sp>
        <p:nvSpPr>
          <p:cNvPr id="64" name="Text Placeholder 37">
            <a:extLst>
              <a:ext uri="{FF2B5EF4-FFF2-40B4-BE49-F238E27FC236}">
                <a16:creationId xmlns:a16="http://schemas.microsoft.com/office/drawing/2014/main" xmlns="" id="{3F2FADCB-0E55-4866-8AE7-60CD17BD564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25938" y="2220099"/>
            <a:ext cx="2056342" cy="531728"/>
          </a:xfrm>
          <a:prstGeom prst="rect">
            <a:avLst/>
          </a:prstGeom>
          <a:noFill/>
        </p:spPr>
        <p:txBody>
          <a:bodyPr lIns="34426" tIns="0" rIns="0" bIns="0"/>
          <a:lstStyle>
            <a:lvl1pPr marL="0" indent="157270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Введи потребителей	</a:t>
            </a:r>
            <a:endParaRPr lang="en-GB" dirty="0"/>
          </a:p>
        </p:txBody>
      </p:sp>
      <p:sp>
        <p:nvSpPr>
          <p:cNvPr id="65" name="Text Placeholder 37">
            <a:extLst>
              <a:ext uri="{FF2B5EF4-FFF2-40B4-BE49-F238E27FC236}">
                <a16:creationId xmlns:a16="http://schemas.microsoft.com/office/drawing/2014/main" xmlns="" id="{E8E22083-FB85-4EEE-926E-E859B6B5BC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25938" y="2940430"/>
            <a:ext cx="2056342" cy="650631"/>
          </a:xfrm>
          <a:prstGeom prst="rect">
            <a:avLst/>
          </a:prstGeom>
          <a:noFill/>
        </p:spPr>
        <p:txBody>
          <a:bodyPr lIns="34426" tIns="0" rIns="0" bIns="0"/>
          <a:lstStyle>
            <a:lvl1pPr marL="0" indent="157270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Введи партнеров	</a:t>
            </a:r>
            <a:endParaRPr lang="en-GB" dirty="0"/>
          </a:p>
        </p:txBody>
      </p:sp>
      <p:sp>
        <p:nvSpPr>
          <p:cNvPr id="66" name="Text Placeholder 37">
            <a:extLst>
              <a:ext uri="{FF2B5EF4-FFF2-40B4-BE49-F238E27FC236}">
                <a16:creationId xmlns:a16="http://schemas.microsoft.com/office/drawing/2014/main" xmlns="" id="{4DD48411-1C6F-4008-919C-1FD4D4E6BA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25938" y="3737420"/>
            <a:ext cx="2056342" cy="516401"/>
          </a:xfrm>
          <a:prstGeom prst="rect">
            <a:avLst/>
          </a:prstGeom>
          <a:noFill/>
        </p:spPr>
        <p:txBody>
          <a:bodyPr lIns="34426" tIns="0" rIns="0" bIns="0"/>
          <a:lstStyle>
            <a:lvl1pPr marL="0" indent="157270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Введи продукты	</a:t>
            </a:r>
            <a:endParaRPr lang="en-GB" dirty="0"/>
          </a:p>
        </p:txBody>
      </p:sp>
      <p:sp>
        <p:nvSpPr>
          <p:cNvPr id="67" name="Isosceles Triangle 66">
            <a:extLst>
              <a:ext uri="{FF2B5EF4-FFF2-40B4-BE49-F238E27FC236}">
                <a16:creationId xmlns:a16="http://schemas.microsoft.com/office/drawing/2014/main" xmlns="" id="{2F6412C7-FD96-4EFD-822B-771200689979}"/>
              </a:ext>
            </a:extLst>
          </p:cNvPr>
          <p:cNvSpPr/>
          <p:nvPr userDrawn="1"/>
        </p:nvSpPr>
        <p:spPr>
          <a:xfrm flipV="1">
            <a:off x="340221" y="4322458"/>
            <a:ext cx="2077840" cy="77722"/>
          </a:xfrm>
          <a:prstGeom prst="triangl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294" tIns="29148" rIns="58294" bIns="29148" rtlCol="0" anchor="ctr"/>
          <a:lstStyle/>
          <a:p>
            <a:pPr algn="ctr"/>
            <a:endParaRPr lang="en-GB" sz="2200" dirty="0"/>
          </a:p>
        </p:txBody>
      </p:sp>
      <p:sp>
        <p:nvSpPr>
          <p:cNvPr id="68" name="Isosceles Triangle 67">
            <a:extLst>
              <a:ext uri="{FF2B5EF4-FFF2-40B4-BE49-F238E27FC236}">
                <a16:creationId xmlns:a16="http://schemas.microsoft.com/office/drawing/2014/main" xmlns="" id="{B5278AAB-3F83-4C84-9057-FA1E13AFC460}"/>
              </a:ext>
            </a:extLst>
          </p:cNvPr>
          <p:cNvSpPr/>
          <p:nvPr userDrawn="1"/>
        </p:nvSpPr>
        <p:spPr>
          <a:xfrm flipV="1">
            <a:off x="2472180" y="4322458"/>
            <a:ext cx="2077840" cy="77722"/>
          </a:xfrm>
          <a:prstGeom prst="triangl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294" tIns="29148" rIns="58294" bIns="29148" rtlCol="0" anchor="ctr"/>
          <a:lstStyle/>
          <a:p>
            <a:pPr algn="ctr"/>
            <a:endParaRPr lang="en-GB" sz="2200" dirty="0"/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xmlns="" id="{A8F6E8FC-73F1-4F6A-B56B-78899C24163F}"/>
              </a:ext>
            </a:extLst>
          </p:cNvPr>
          <p:cNvSpPr/>
          <p:nvPr userDrawn="1"/>
        </p:nvSpPr>
        <p:spPr>
          <a:xfrm flipV="1">
            <a:off x="4604139" y="4322458"/>
            <a:ext cx="2077840" cy="77722"/>
          </a:xfrm>
          <a:prstGeom prst="triangl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294" tIns="29148" rIns="58294" bIns="29148" rtlCol="0" anchor="ctr"/>
          <a:lstStyle/>
          <a:p>
            <a:pPr algn="ctr"/>
            <a:endParaRPr lang="en-GB" sz="2200" dirty="0"/>
          </a:p>
        </p:txBody>
      </p:sp>
      <p:sp>
        <p:nvSpPr>
          <p:cNvPr id="70" name="Isosceles Triangle 69">
            <a:extLst>
              <a:ext uri="{FF2B5EF4-FFF2-40B4-BE49-F238E27FC236}">
                <a16:creationId xmlns:a16="http://schemas.microsoft.com/office/drawing/2014/main" xmlns="" id="{FE4994C9-346B-42EC-B400-578C5F625FA2}"/>
              </a:ext>
            </a:extLst>
          </p:cNvPr>
          <p:cNvSpPr/>
          <p:nvPr userDrawn="1"/>
        </p:nvSpPr>
        <p:spPr>
          <a:xfrm flipV="1">
            <a:off x="6736098" y="4322458"/>
            <a:ext cx="2077840" cy="77722"/>
          </a:xfrm>
          <a:prstGeom prst="triangl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294" tIns="29148" rIns="58294" bIns="29148" rtlCol="0" anchor="ctr"/>
          <a:lstStyle/>
          <a:p>
            <a:pPr algn="ctr"/>
            <a:endParaRPr lang="en-GB" sz="2200" dirty="0"/>
          </a:p>
        </p:txBody>
      </p:sp>
      <p:sp>
        <p:nvSpPr>
          <p:cNvPr id="71" name="Text Placeholder 37">
            <a:extLst>
              <a:ext uri="{FF2B5EF4-FFF2-40B4-BE49-F238E27FC236}">
                <a16:creationId xmlns:a16="http://schemas.microsoft.com/office/drawing/2014/main" xmlns="" id="{6C3DB72E-3F2A-4E6B-9421-87F19CD5DA3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4395" y="4432327"/>
            <a:ext cx="2087999" cy="516401"/>
          </a:xfrm>
          <a:prstGeom prst="rect">
            <a:avLst/>
          </a:prstGeom>
          <a:solidFill>
            <a:schemeClr val="accent6"/>
          </a:solidFill>
        </p:spPr>
        <p:txBody>
          <a:bodyPr lIns="34426" tIns="0" rIns="0" bIns="0"/>
          <a:lstStyle>
            <a:lvl1pPr marL="0" indent="157270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Введи выводы по отрасли	</a:t>
            </a:r>
            <a:endParaRPr lang="en-GB" dirty="0"/>
          </a:p>
        </p:txBody>
      </p:sp>
      <p:sp>
        <p:nvSpPr>
          <p:cNvPr id="72" name="Text Placeholder 37">
            <a:extLst>
              <a:ext uri="{FF2B5EF4-FFF2-40B4-BE49-F238E27FC236}">
                <a16:creationId xmlns:a16="http://schemas.microsoft.com/office/drawing/2014/main" xmlns="" id="{D6356FED-5065-4621-9A4E-58AB7B63499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458245" y="4432327"/>
            <a:ext cx="2087999" cy="516401"/>
          </a:xfrm>
          <a:prstGeom prst="rect">
            <a:avLst/>
          </a:prstGeom>
          <a:solidFill>
            <a:schemeClr val="accent6"/>
          </a:solidFill>
        </p:spPr>
        <p:txBody>
          <a:bodyPr lIns="34426" tIns="0" rIns="0" bIns="0"/>
          <a:lstStyle>
            <a:lvl1pPr marL="0" indent="157270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Введи выводы по заделам	</a:t>
            </a:r>
            <a:endParaRPr lang="en-GB" dirty="0"/>
          </a:p>
        </p:txBody>
      </p:sp>
      <p:sp>
        <p:nvSpPr>
          <p:cNvPr id="73" name="Text Placeholder 37">
            <a:extLst>
              <a:ext uri="{FF2B5EF4-FFF2-40B4-BE49-F238E27FC236}">
                <a16:creationId xmlns:a16="http://schemas.microsoft.com/office/drawing/2014/main" xmlns="" id="{6233C855-3984-4309-8655-8BACF43F35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92095" y="4432327"/>
            <a:ext cx="2087999" cy="516401"/>
          </a:xfrm>
          <a:prstGeom prst="rect">
            <a:avLst/>
          </a:prstGeom>
          <a:solidFill>
            <a:schemeClr val="accent6"/>
          </a:solidFill>
        </p:spPr>
        <p:txBody>
          <a:bodyPr lIns="34426" tIns="0" rIns="0" bIns="0"/>
          <a:lstStyle>
            <a:lvl1pPr marL="0" indent="157270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Введи выводы по трендам	</a:t>
            </a:r>
            <a:endParaRPr lang="en-GB" dirty="0"/>
          </a:p>
        </p:txBody>
      </p:sp>
      <p:sp>
        <p:nvSpPr>
          <p:cNvPr id="74" name="Text Placeholder 37">
            <a:extLst>
              <a:ext uri="{FF2B5EF4-FFF2-40B4-BE49-F238E27FC236}">
                <a16:creationId xmlns:a16="http://schemas.microsoft.com/office/drawing/2014/main" xmlns="" id="{C76607BE-E271-4988-BAB3-351623D6DF4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725942" y="4432327"/>
            <a:ext cx="2087999" cy="516401"/>
          </a:xfrm>
          <a:prstGeom prst="rect">
            <a:avLst/>
          </a:prstGeom>
          <a:solidFill>
            <a:schemeClr val="accent6"/>
          </a:solidFill>
        </p:spPr>
        <p:txBody>
          <a:bodyPr lIns="34426" tIns="0" rIns="0" bIns="0"/>
          <a:lstStyle>
            <a:lvl1pPr marL="0" marR="0" indent="157270" algn="l" defTabSz="8161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0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marL="0" marR="0" lvl="0" indent="157270" algn="l" defTabSz="8161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Введи выводы по локализации	</a:t>
            </a:r>
            <a:endParaRPr lang="en-GB" dirty="0"/>
          </a:p>
        </p:txBody>
      </p:sp>
      <p:sp>
        <p:nvSpPr>
          <p:cNvPr id="13" name="Flowchart: Off-page Connector 12">
            <a:extLst>
              <a:ext uri="{FF2B5EF4-FFF2-40B4-BE49-F238E27FC236}">
                <a16:creationId xmlns:a16="http://schemas.microsoft.com/office/drawing/2014/main" xmlns="" id="{0ADF419E-11AE-42C5-9126-38E2537E8FE1}"/>
              </a:ext>
            </a:extLst>
          </p:cNvPr>
          <p:cNvSpPr/>
          <p:nvPr userDrawn="1"/>
        </p:nvSpPr>
        <p:spPr>
          <a:xfrm>
            <a:off x="330061" y="799670"/>
            <a:ext cx="2088000" cy="275730"/>
          </a:xfrm>
          <a:prstGeom prst="flowChartOffpageConnector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294" tIns="29148" rIns="58294" bIns="29148" rtlCol="0" anchor="ctr"/>
          <a:lstStyle/>
          <a:p>
            <a:pPr marL="0" marR="0" lvl="0" indent="0" algn="ctr" defTabSz="8161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dirty="0"/>
              <a:t>Описание отрасли</a:t>
            </a:r>
            <a:endParaRPr lang="en-GB" sz="1000" b="1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61A9806B-4F68-43EC-B251-1C7445F8B15B}"/>
              </a:ext>
            </a:extLst>
          </p:cNvPr>
          <p:cNvSpPr>
            <a:spLocks noChangeAspect="1"/>
          </p:cNvSpPr>
          <p:nvPr userDrawn="1">
            <p:custDataLst>
              <p:tags r:id="rId4"/>
            </p:custDataLst>
          </p:nvPr>
        </p:nvSpPr>
        <p:spPr>
          <a:xfrm>
            <a:off x="2431540" y="731942"/>
            <a:ext cx="180000" cy="135000"/>
          </a:xfrm>
          <a:prstGeom prst="ellipse">
            <a:avLst/>
          </a:prstGeom>
          <a:solidFill>
            <a:srgbClr val="AD010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2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269DB621-51FB-4C94-8620-FA6E5387E6AE}"/>
              </a:ext>
            </a:extLst>
          </p:cNvPr>
          <p:cNvSpPr>
            <a:spLocks noChangeAspect="1"/>
          </p:cNvSpPr>
          <p:nvPr userDrawn="1">
            <p:custDataLst>
              <p:tags r:id="rId5"/>
            </p:custDataLst>
          </p:nvPr>
        </p:nvSpPr>
        <p:spPr>
          <a:xfrm>
            <a:off x="4563499" y="731942"/>
            <a:ext cx="180000" cy="135000"/>
          </a:xfrm>
          <a:prstGeom prst="ellipse">
            <a:avLst/>
          </a:prstGeom>
          <a:solidFill>
            <a:srgbClr val="AD010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3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C17643AE-755A-456A-929C-E6E07BD62233}"/>
              </a:ext>
            </a:extLst>
          </p:cNvPr>
          <p:cNvSpPr>
            <a:spLocks noChangeAspect="1"/>
          </p:cNvSpPr>
          <p:nvPr userDrawn="1">
            <p:custDataLst>
              <p:tags r:id="rId6"/>
            </p:custDataLst>
          </p:nvPr>
        </p:nvSpPr>
        <p:spPr>
          <a:xfrm>
            <a:off x="299581" y="731942"/>
            <a:ext cx="180000" cy="135000"/>
          </a:xfrm>
          <a:prstGeom prst="ellipse">
            <a:avLst/>
          </a:prstGeom>
          <a:solidFill>
            <a:srgbClr val="AD010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1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4FA01474-7F85-49BF-832B-E8AB03B76681}"/>
              </a:ext>
            </a:extLst>
          </p:cNvPr>
          <p:cNvSpPr>
            <a:spLocks noChangeAspect="1"/>
          </p:cNvSpPr>
          <p:nvPr userDrawn="1">
            <p:custDataLst>
              <p:tags r:id="rId7"/>
            </p:custDataLst>
          </p:nvPr>
        </p:nvSpPr>
        <p:spPr>
          <a:xfrm>
            <a:off x="6695458" y="731942"/>
            <a:ext cx="180000" cy="135000"/>
          </a:xfrm>
          <a:prstGeom prst="ellipse">
            <a:avLst/>
          </a:prstGeom>
          <a:solidFill>
            <a:srgbClr val="AD010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4</a:t>
            </a:r>
            <a:endParaRPr lang="en-GB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239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732E3AD5-F316-4DEB-BEC3-46FB12184E8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76763432"/>
              </p:ext>
            </p:extLst>
          </p:nvPr>
        </p:nvGraphicFramePr>
        <p:xfrm>
          <a:off x="1134" y="856"/>
          <a:ext cx="1134" cy="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xmlns="" id="{732E3AD5-F316-4DEB-BEC3-46FB12184E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4" y="856"/>
                        <a:ext cx="1134" cy="8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xmlns="" id="{CFC0395F-A924-434B-B87A-946106400DA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2"/>
            <a:ext cx="113393" cy="85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9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DDF6C6-7531-46E9-9600-6F57B29E2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783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xmlns="" id="{C622128A-991B-44AC-98C4-E9935DF1DA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196"/>
          <a:ext cx="1588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0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xmlns="" id="{C622128A-991B-44AC-98C4-E9935DF1DA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196"/>
                        <a:ext cx="1588" cy="11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xmlns="" id="{2ACBD0E8-DACD-4175-AD35-6D6BF9CA444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2"/>
            <a:ext cx="158750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00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B5DD42-94B7-4A3A-8F52-B25212A30A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13869"/>
            <a:ext cx="7886700" cy="1080296"/>
          </a:xfr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cap="all" baseline="0"/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5ED412-4015-46DD-AF45-6BEA5BF3A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4718-516D-4284-812E-2FE0C1302E6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7703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xmlns="" id="{C622128A-991B-44AC-98C4-E9935DF1DA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196"/>
          <a:ext cx="1588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xmlns="" id="{C622128A-991B-44AC-98C4-E9935DF1DA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196"/>
                        <a:ext cx="1588" cy="11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xmlns="" id="{2ACBD0E8-DACD-4175-AD35-6D6BF9CA444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2"/>
            <a:ext cx="158750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00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B5DD42-94B7-4A3A-8F52-B25212A30A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13869"/>
            <a:ext cx="7886700" cy="1080296"/>
          </a:xfr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cap="all" baseline="0"/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5ED412-4015-46DD-AF45-6BEA5BF3A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4718-516D-4284-812E-2FE0C1302E6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8863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xmlns="" id="{C622128A-991B-44AC-98C4-E9935DF1DA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196"/>
          <a:ext cx="1588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8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xmlns="" id="{C622128A-991B-44AC-98C4-E9935DF1DA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196"/>
                        <a:ext cx="1588" cy="11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xmlns="" id="{2ACBD0E8-DACD-4175-AD35-6D6BF9CA444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2"/>
            <a:ext cx="158750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00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B5DD42-94B7-4A3A-8F52-B25212A30A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13869"/>
            <a:ext cx="7886700" cy="1080296"/>
          </a:xfr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cap="all" baseline="0"/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5ED412-4015-46DD-AF45-6BEA5BF3A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4718-516D-4284-812E-2FE0C1302E6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0624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0">
            <a:extLst>
              <a:ext uri="{FF2B5EF4-FFF2-40B4-BE49-F238E27FC236}">
                <a16:creationId xmlns:a16="http://schemas.microsoft.com/office/drawing/2014/main" xmlns="" id="{CFF2E660-F9F5-4898-B8D9-A54E49206AE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1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3" name="Object 60">
                        <a:extLst>
                          <a:ext uri="{FF2B5EF4-FFF2-40B4-BE49-F238E27FC236}">
                            <a16:creationId xmlns:a16="http://schemas.microsoft.com/office/drawing/2014/main" xmlns="" id="{CFF2E660-F9F5-4898-B8D9-A54E49206A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8" hidden="1">
            <a:extLst>
              <a:ext uri="{FF2B5EF4-FFF2-40B4-BE49-F238E27FC236}">
                <a16:creationId xmlns:a16="http://schemas.microsoft.com/office/drawing/2014/main" xmlns="" id="{C80A71C0-9EC2-4086-9D3D-CCF8A43614F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2"/>
            <a:ext cx="158750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lnSpc>
                <a:spcPct val="90000"/>
              </a:lnSpc>
              <a:defRPr/>
            </a:pPr>
            <a:endParaRPr lang="en-US" sz="1800" b="1" dirty="0"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aphicFrame>
        <p:nvGraphicFramePr>
          <p:cNvPr id="5" name="Object 61">
            <a:extLst>
              <a:ext uri="{FF2B5EF4-FFF2-40B4-BE49-F238E27FC236}">
                <a16:creationId xmlns:a16="http://schemas.microsoft.com/office/drawing/2014/main" xmlns="" id="{4B55F087-F3B2-4D93-8EBE-0274D945345A}"/>
              </a:ext>
            </a:extLst>
          </p:cNvPr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2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5" name="Object 61">
                        <a:extLst>
                          <a:ext uri="{FF2B5EF4-FFF2-40B4-BE49-F238E27FC236}">
                            <a16:creationId xmlns:a16="http://schemas.microsoft.com/office/drawing/2014/main" xmlns="" id="{4B55F087-F3B2-4D93-8EBE-0274D94534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6" hidden="1">
            <a:extLst>
              <a:ext uri="{FF2B5EF4-FFF2-40B4-BE49-F238E27FC236}">
                <a16:creationId xmlns:a16="http://schemas.microsoft.com/office/drawing/2014/main" xmlns="" id="{FD1B9208-52FE-4408-9225-598116DEE86A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2"/>
            <a:ext cx="158750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lnSpc>
                <a:spcPct val="90000"/>
              </a:lnSpc>
              <a:defRPr/>
            </a:pPr>
            <a:endParaRPr lang="en-US" sz="1800" b="1" dirty="0"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lang="en-GB" cap="all" baseline="0"/>
            </a:lvl1pPr>
          </a:lstStyle>
          <a:p>
            <a:pPr lvl="0"/>
            <a:r>
              <a:rPr lang="ru-RU"/>
              <a:t>Образец заголовка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A6F2133-0525-4F1B-8E6A-1FC49A9438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AD3085C-6FB1-4502-B296-0A7CA1533296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2458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xmlns="" id="{E7EFF642-20F4-43F9-9B6B-68ED660D2E9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66319698"/>
              </p:ext>
            </p:extLst>
          </p:nvPr>
        </p:nvGraphicFramePr>
        <p:xfrm>
          <a:off x="1134" y="856"/>
          <a:ext cx="1134" cy="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xmlns="" id="{E7EFF642-20F4-43F9-9B6B-68ED660D2E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4" y="856"/>
                        <a:ext cx="1134" cy="8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xmlns="" id="{8605F190-EA9C-4D04-BEEE-450A2275F72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2"/>
            <a:ext cx="113393" cy="85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5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100"/>
            </a:lvl1pPr>
            <a:lvl2pPr marL="408055" indent="0" algn="ctr">
              <a:buNone/>
              <a:defRPr sz="1800"/>
            </a:lvl2pPr>
            <a:lvl3pPr marL="816108" indent="0" algn="ctr">
              <a:buNone/>
              <a:defRPr sz="1600"/>
            </a:lvl3pPr>
            <a:lvl4pPr marL="1224164" indent="0" algn="ctr">
              <a:buNone/>
              <a:defRPr sz="1400"/>
            </a:lvl4pPr>
            <a:lvl5pPr marL="1632220" indent="0" algn="ctr">
              <a:buNone/>
              <a:defRPr sz="1400"/>
            </a:lvl5pPr>
            <a:lvl6pPr marL="2040275" indent="0" algn="ctr">
              <a:buNone/>
              <a:defRPr sz="1400"/>
            </a:lvl6pPr>
            <a:lvl7pPr marL="2448330" indent="0" algn="ctr">
              <a:buNone/>
              <a:defRPr sz="1400"/>
            </a:lvl7pPr>
            <a:lvl8pPr marL="2856384" indent="0" algn="ctr">
              <a:buNone/>
              <a:defRPr sz="1400"/>
            </a:lvl8pPr>
            <a:lvl9pPr marL="3264439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8/31/2023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4718-516D-4284-812E-2FE0C1302E6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4639384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xmlns="" id="{C622128A-991B-44AC-98C4-E9935DF1DA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196"/>
          <a:ext cx="1588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xmlns="" id="{C622128A-991B-44AC-98C4-E9935DF1DA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196"/>
                        <a:ext cx="1588" cy="11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xmlns="" id="{2ACBD0E8-DACD-4175-AD35-6D6BF9CA444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2"/>
            <a:ext cx="158750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00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B5DD42-94B7-4A3A-8F52-B25212A30A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13869"/>
            <a:ext cx="7886700" cy="1080296"/>
          </a:xfr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cap="all" baseline="0"/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5ED412-4015-46DD-AF45-6BEA5BF3A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4718-516D-4284-812E-2FE0C1302E6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7921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>
            <a:extLst>
              <a:ext uri="{FF2B5EF4-FFF2-40B4-BE49-F238E27FC236}">
                <a16:creationId xmlns:a16="http://schemas.microsoft.com/office/drawing/2014/main" xmlns="" id="{F6EC3707-3324-4B05-9A8C-66E2826136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3206506"/>
              </p:ext>
            </p:extLst>
          </p:nvPr>
        </p:nvGraphicFramePr>
        <p:xfrm>
          <a:off x="1197" y="1196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0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14" name="Object 13" hidden="1">
                        <a:extLst>
                          <a:ext uri="{FF2B5EF4-FFF2-40B4-BE49-F238E27FC236}">
                            <a16:creationId xmlns:a16="http://schemas.microsoft.com/office/drawing/2014/main" xmlns="" id="{F6EC3707-3324-4B05-9A8C-66E2826136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7" y="1196"/>
                        <a:ext cx="1191" cy="11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xmlns="" id="{42333579-474F-4A43-BDD0-4C6DE9D26B6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2"/>
            <a:ext cx="119063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1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644405F-DE0C-4185-B568-DD1FB5DA5FC4}"/>
              </a:ext>
            </a:extLst>
          </p:cNvPr>
          <p:cNvSpPr txBox="1"/>
          <p:nvPr userDrawn="1"/>
        </p:nvSpPr>
        <p:spPr>
          <a:xfrm>
            <a:off x="317898" y="135733"/>
            <a:ext cx="8508206" cy="5702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ru-RU" sz="1600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xmlns="" id="{FCA4F0D3-FF81-43A0-9344-B062391A09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896" y="145817"/>
            <a:ext cx="8508206" cy="594000"/>
          </a:xfrm>
        </p:spPr>
        <p:txBody>
          <a:bodyPr lIns="0" tIns="0" rIns="0" bIns="0">
            <a:noAutofit/>
          </a:bodyPr>
          <a:lstStyle>
            <a:lvl1pPr>
              <a:defRPr sz="2100"/>
            </a:lvl1pPr>
          </a:lstStyle>
          <a:p>
            <a:r>
              <a:rPr lang="en-US" dirty="0"/>
              <a:t>Action Title</a:t>
            </a:r>
            <a:r>
              <a:rPr lang="ru-RU" dirty="0"/>
              <a:t> 2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xmlns="" id="{15A9BE15-E03A-4AD7-A5BC-A226B5B23F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4860762"/>
            <a:ext cx="2057400" cy="273844"/>
          </a:xfrm>
          <a:prstGeom prst="rect">
            <a:avLst/>
          </a:prstGeom>
        </p:spPr>
        <p:txBody>
          <a:bodyPr vert="horz" lIns="58294" tIns="29148" rIns="58294" bIns="29148" rtlCol="0" anchor="ctr"/>
          <a:lstStyle>
            <a:lvl1pPr algn="r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2C090-557E-40C8-A4B4-D264F76CF2A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4367667-3367-485C-93D0-4A95B01FDA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7500" y="971551"/>
            <a:ext cx="8605838" cy="2526506"/>
          </a:xfrm>
        </p:spPr>
        <p:txBody>
          <a:bodyPr>
            <a:normAutofit/>
          </a:bodyPr>
          <a:lstStyle>
            <a:lvl1pPr>
              <a:defRPr sz="2100"/>
            </a:lvl1pPr>
            <a:lvl2pPr marL="612082" indent="-204027">
              <a:buFont typeface="Arial" panose="020B0604020202020204" pitchFamily="34" charset="0"/>
              <a:buChar char="−"/>
              <a:defRPr sz="1800"/>
            </a:lvl2pPr>
            <a:lvl3pPr marL="1020138" indent="-204027">
              <a:buFont typeface="Wingdings" panose="05000000000000000000" pitchFamily="2" charset="2"/>
              <a:buChar char="§"/>
              <a:defRPr sz="1600"/>
            </a:lvl3pPr>
            <a:lvl4pPr marL="1428191" indent="-204027">
              <a:buFont typeface="Courier New" panose="02070309020205020404" pitchFamily="49" charset="0"/>
              <a:buChar char="o"/>
              <a:defRPr sz="1400"/>
            </a:lvl4pPr>
            <a:lvl5pPr marL="1836248" indent="-204027">
              <a:buFont typeface="Wingdings" panose="05000000000000000000" pitchFamily="2" charset="2"/>
              <a:buChar char="ü"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68068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76">
          <p15:clr>
            <a:srgbClr val="FBAE40"/>
          </p15:clr>
        </p15:guide>
        <p15:guide id="4" pos="5585">
          <p15:clr>
            <a:srgbClr val="FBAE40"/>
          </p15:clr>
        </p15:guide>
        <p15:guide id="5" orient="horz" pos="663">
          <p15:clr>
            <a:srgbClr val="FBAE40"/>
          </p15:clr>
        </p15:guide>
        <p15:guide id="6" orient="horz" pos="411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xmlns="" id="{9B9A0953-CAED-46B0-BBA0-F51CEA9BB66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47729055"/>
              </p:ext>
            </p:extLst>
          </p:nvPr>
        </p:nvGraphicFramePr>
        <p:xfrm>
          <a:off x="1134" y="856"/>
          <a:ext cx="1134" cy="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xmlns="" id="{9B9A0953-CAED-46B0-BBA0-F51CEA9BB6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4" y="856"/>
                        <a:ext cx="1134" cy="8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xmlns="" id="{31D24B10-D36A-4167-A645-A06B3AA266A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2"/>
            <a:ext cx="113393" cy="85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9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8/31/2023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4718-516D-4284-812E-2FE0C1302E6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396840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xmlns="" id="{4D98D875-4506-4EF9-AC4D-C7227BD44F9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92372479"/>
              </p:ext>
            </p:extLst>
          </p:nvPr>
        </p:nvGraphicFramePr>
        <p:xfrm>
          <a:off x="1134" y="856"/>
          <a:ext cx="1134" cy="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xmlns="" id="{4D98D875-4506-4EF9-AC4D-C7227BD44F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4" y="856"/>
                        <a:ext cx="1134" cy="8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xmlns="" id="{3EC8F773-5A83-4293-B130-C597DA53132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2"/>
            <a:ext cx="113393" cy="85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5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4080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61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241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2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02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483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563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644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8/31/2023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4718-516D-4284-812E-2FE0C1302E6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817426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xmlns="" id="{69BC1D92-599B-4977-B95A-8EE86AA372E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85094995"/>
              </p:ext>
            </p:extLst>
          </p:nvPr>
        </p:nvGraphicFramePr>
        <p:xfrm>
          <a:off x="1134" y="856"/>
          <a:ext cx="1134" cy="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xmlns="" id="{69BC1D92-599B-4977-B95A-8EE86AA372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4" y="856"/>
                        <a:ext cx="1134" cy="8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xmlns="" id="{FD3AAD26-8B14-467D-8626-48633CA653F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2"/>
            <a:ext cx="113393" cy="85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9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23"/>
            <a:ext cx="3886200" cy="32635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23"/>
            <a:ext cx="3886200" cy="32635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8/31/2023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4718-516D-4284-812E-2FE0C1302E6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389322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xmlns="" id="{9A3C61B4-FF3F-4828-9CD6-C9FC5DC42B6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84406345"/>
              </p:ext>
            </p:extLst>
          </p:nvPr>
        </p:nvGraphicFramePr>
        <p:xfrm>
          <a:off x="1134" y="856"/>
          <a:ext cx="1134" cy="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xmlns="" id="{9A3C61B4-FF3F-4828-9CD6-C9FC5DC42B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4" y="856"/>
                        <a:ext cx="1134" cy="8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xmlns="" id="{48D557CB-3F6D-4D2D-AD01-E791B7B1C80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2"/>
            <a:ext cx="113393" cy="85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9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055" indent="0">
              <a:buNone/>
              <a:defRPr sz="1800" b="1"/>
            </a:lvl2pPr>
            <a:lvl3pPr marL="816108" indent="0">
              <a:buNone/>
              <a:defRPr sz="1600" b="1"/>
            </a:lvl3pPr>
            <a:lvl4pPr marL="1224164" indent="0">
              <a:buNone/>
              <a:defRPr sz="1400" b="1"/>
            </a:lvl4pPr>
            <a:lvl5pPr marL="1632220" indent="0">
              <a:buNone/>
              <a:defRPr sz="1400" b="1"/>
            </a:lvl5pPr>
            <a:lvl6pPr marL="2040275" indent="0">
              <a:buNone/>
              <a:defRPr sz="1400" b="1"/>
            </a:lvl6pPr>
            <a:lvl7pPr marL="2448330" indent="0">
              <a:buNone/>
              <a:defRPr sz="1400" b="1"/>
            </a:lvl7pPr>
            <a:lvl8pPr marL="2856384" indent="0">
              <a:buNone/>
              <a:defRPr sz="1400" b="1"/>
            </a:lvl8pPr>
            <a:lvl9pPr marL="3264439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11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6" y="1260872"/>
            <a:ext cx="3887391" cy="617934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055" indent="0">
              <a:buNone/>
              <a:defRPr sz="1800" b="1"/>
            </a:lvl2pPr>
            <a:lvl3pPr marL="816108" indent="0">
              <a:buNone/>
              <a:defRPr sz="1600" b="1"/>
            </a:lvl3pPr>
            <a:lvl4pPr marL="1224164" indent="0">
              <a:buNone/>
              <a:defRPr sz="1400" b="1"/>
            </a:lvl4pPr>
            <a:lvl5pPr marL="1632220" indent="0">
              <a:buNone/>
              <a:defRPr sz="1400" b="1"/>
            </a:lvl5pPr>
            <a:lvl6pPr marL="2040275" indent="0">
              <a:buNone/>
              <a:defRPr sz="1400" b="1"/>
            </a:lvl6pPr>
            <a:lvl7pPr marL="2448330" indent="0">
              <a:buNone/>
              <a:defRPr sz="1400" b="1"/>
            </a:lvl7pPr>
            <a:lvl8pPr marL="2856384" indent="0">
              <a:buNone/>
              <a:defRPr sz="1400" b="1"/>
            </a:lvl8pPr>
            <a:lvl9pPr marL="3264439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6" y="1878811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8/31/2023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4718-516D-4284-812E-2FE0C1302E6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538115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xmlns="" id="{F6D3532C-FF66-44AF-8A4F-7C1BF253EFF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16565798"/>
              </p:ext>
            </p:extLst>
          </p:nvPr>
        </p:nvGraphicFramePr>
        <p:xfrm>
          <a:off x="1134" y="856"/>
          <a:ext cx="1134" cy="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8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xmlns="" id="{F6D3532C-FF66-44AF-8A4F-7C1BF253EF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4" y="856"/>
                        <a:ext cx="1134" cy="8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xmlns="" id="{A054D35B-F7A1-403E-9D80-7DFD6AEA38E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2"/>
            <a:ext cx="113393" cy="85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9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8/31/2023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4718-516D-4284-812E-2FE0C1302E6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6437671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8/31/2023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4718-516D-4284-812E-2FE0C1302E6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128419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xmlns="" id="{41502608-29AA-412F-88A8-68CF67D2827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16347773"/>
              </p:ext>
            </p:extLst>
          </p:nvPr>
        </p:nvGraphicFramePr>
        <p:xfrm>
          <a:off x="1134" y="856"/>
          <a:ext cx="1134" cy="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2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xmlns="" id="{41502608-29AA-412F-88A8-68CF67D282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4" y="856"/>
                        <a:ext cx="1134" cy="8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xmlns="" id="{568F1145-E88B-4A58-A2A6-CEDB0A253B2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2"/>
            <a:ext cx="113393" cy="85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9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3"/>
            <a:ext cx="4629150" cy="3655219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5"/>
            <a:ext cx="2949178" cy="2858691"/>
          </a:xfrm>
        </p:spPr>
        <p:txBody>
          <a:bodyPr/>
          <a:lstStyle>
            <a:lvl1pPr marL="0" indent="0">
              <a:buNone/>
              <a:defRPr sz="1400"/>
            </a:lvl1pPr>
            <a:lvl2pPr marL="408055" indent="0">
              <a:buNone/>
              <a:defRPr sz="1200"/>
            </a:lvl2pPr>
            <a:lvl3pPr marL="816108" indent="0">
              <a:buNone/>
              <a:defRPr sz="1100"/>
            </a:lvl3pPr>
            <a:lvl4pPr marL="1224164" indent="0">
              <a:buNone/>
              <a:defRPr sz="900"/>
            </a:lvl4pPr>
            <a:lvl5pPr marL="1632220" indent="0">
              <a:buNone/>
              <a:defRPr sz="900"/>
            </a:lvl5pPr>
            <a:lvl6pPr marL="2040275" indent="0">
              <a:buNone/>
              <a:defRPr sz="900"/>
            </a:lvl6pPr>
            <a:lvl7pPr marL="2448330" indent="0">
              <a:buNone/>
              <a:defRPr sz="900"/>
            </a:lvl7pPr>
            <a:lvl8pPr marL="2856384" indent="0">
              <a:buNone/>
              <a:defRPr sz="900"/>
            </a:lvl8pPr>
            <a:lvl9pPr marL="32644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8/31/2023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4718-516D-4284-812E-2FE0C1302E6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382649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58294" tIns="29148" rIns="58294" bIns="2914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23"/>
            <a:ext cx="7886700" cy="3263503"/>
          </a:xfrm>
          <a:prstGeom prst="rect">
            <a:avLst/>
          </a:prstGeom>
        </p:spPr>
        <p:txBody>
          <a:bodyPr vert="horz" lIns="58294" tIns="29148" rIns="58294" bIns="2914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58294" tIns="29148" rIns="58294" bIns="29148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8/31/2023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58294" tIns="29148" rIns="58294" bIns="29148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58294" tIns="29148" rIns="58294" bIns="29148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64718-516D-4284-812E-2FE0C1302E6C}" type="slidenum">
              <a:rPr lang="en-GB" smtClean="0"/>
              <a:pPr/>
              <a:t>‹#›</a:t>
            </a:fld>
            <a:endParaRPr lang="en-GB" dirty="0"/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xmlns="" id="{3590EA2D-5BB2-461D-A7BC-35F89E83A5D1}"/>
              </a:ext>
            </a:extLst>
          </p:cNvPr>
          <p:cNvGraphicFramePr>
            <a:graphicFrameLocks noChangeAspect="1"/>
          </p:cNvGraphicFramePr>
          <p:nvPr>
            <p:custDataLst>
              <p:tags r:id="rId24"/>
            </p:custDataLst>
            <p:extLst>
              <p:ext uri="{D42A27DB-BD31-4B8C-83A1-F6EECF244321}">
                <p14:modId xmlns:p14="http://schemas.microsoft.com/office/powerpoint/2010/main" val="2547014307"/>
              </p:ext>
            </p:extLst>
          </p:nvPr>
        </p:nvGraphicFramePr>
        <p:xfrm>
          <a:off x="1588" y="1196"/>
          <a:ext cx="1588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think-cell Slide" r:id="rId26" imgW="360" imgH="360" progId="">
                  <p:embed/>
                </p:oleObj>
              </mc:Choice>
              <mc:Fallback>
                <p:oleObj name="think-cell Slide" r:id="rId26" imgW="360" imgH="360" progId="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xmlns="" id="{3590EA2D-5BB2-461D-A7BC-35F89E83A5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196"/>
                        <a:ext cx="1588" cy="11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xmlns="" id="{BAD41EC6-78D9-4512-B2AB-FBB941FA054C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0" y="2"/>
            <a:ext cx="158750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9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147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50" r:id="rId13"/>
    <p:sldLayoutId id="2147483652" r:id="rId14"/>
    <p:sldLayoutId id="2147483651" r:id="rId15"/>
    <p:sldLayoutId id="2147483683" r:id="rId16"/>
    <p:sldLayoutId id="2147483684" r:id="rId17"/>
    <p:sldLayoutId id="2147483685" r:id="rId18"/>
    <p:sldLayoutId id="2147483686" r:id="rId19"/>
    <p:sldLayoutId id="2147483690" r:id="rId20"/>
    <p:sldLayoutId id="2147483692" r:id="rId21"/>
  </p:sldLayoutIdLst>
  <p:hf hdr="0" ftr="0" dt="0"/>
  <p:txStyles>
    <p:titleStyle>
      <a:lvl1pPr algn="l" defTabSz="816108" rtl="0" eaLnBrk="1" latinLnBrk="0" hangingPunct="1">
        <a:lnSpc>
          <a:spcPct val="90000"/>
        </a:lnSpc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4027" indent="-204027" algn="l" defTabSz="816108" rtl="0" eaLnBrk="1" latinLnBrk="0" hangingPunct="1">
        <a:lnSpc>
          <a:spcPct val="90000"/>
        </a:lnSpc>
        <a:spcBef>
          <a:spcPts val="893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12082" indent="-204027" algn="l" defTabSz="816108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138" indent="-204027" algn="l" defTabSz="816108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191" indent="-204027" algn="l" defTabSz="816108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248" indent="-204027" algn="l" defTabSz="816108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303" indent="-204027" algn="l" defTabSz="816108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358" indent="-204027" algn="l" defTabSz="816108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60413" indent="-204027" algn="l" defTabSz="816108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68466" indent="-204027" algn="l" defTabSz="816108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1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055" algn="l" defTabSz="8161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108" algn="l" defTabSz="8161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164" algn="l" defTabSz="8161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220" algn="l" defTabSz="8161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275" algn="l" defTabSz="8161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330" algn="l" defTabSz="8161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384" algn="l" defTabSz="8161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439" algn="l" defTabSz="8161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6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9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28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13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76461" y="392001"/>
            <a:ext cx="5976664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endParaRPr lang="ru-RU" sz="1800" dirty="0"/>
          </a:p>
        </p:txBody>
      </p:sp>
      <p:sp>
        <p:nvSpPr>
          <p:cNvPr id="5" name="object 17"/>
          <p:cNvSpPr txBox="1"/>
          <p:nvPr/>
        </p:nvSpPr>
        <p:spPr>
          <a:xfrm>
            <a:off x="285346" y="3062265"/>
            <a:ext cx="8671547" cy="18697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algn="just">
              <a:defRPr/>
            </a:pPr>
            <a:r>
              <a:rPr lang="ru-RU" sz="2000" dirty="0">
                <a:solidFill>
                  <a:srgbClr val="002060"/>
                </a:solidFill>
                <a:cs typeface="Arial" pitchFamily="34" charset="0"/>
              </a:rPr>
              <a:t>Для родителей предусмотрен ряд мер господдержки на разных этапах жизни ребенка. Так, существуют выплаты беременным, семьям с детьми до трех лет и старше и др. Помимо </a:t>
            </a:r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пособий </a:t>
            </a:r>
            <a:r>
              <a:rPr lang="ru-RU" sz="2000" dirty="0">
                <a:solidFill>
                  <a:srgbClr val="002060"/>
                </a:solidFill>
                <a:cs typeface="Arial" pitchFamily="34" charset="0"/>
              </a:rPr>
              <a:t>семьи могут получить единовременные выплаты. Подробности о том, какие меры поддержки забайкальских семей с детьми существуют, кто может претендовать и как рассчитывается их размер, - в наших карточках. 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234" y="-1858"/>
            <a:ext cx="3532647" cy="2960700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4" t="6551" r="23103" b="14400"/>
          <a:stretch/>
        </p:blipFill>
        <p:spPr>
          <a:xfrm>
            <a:off x="214841" y="985509"/>
            <a:ext cx="677694" cy="6968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14841" y="212997"/>
            <a:ext cx="621947" cy="5179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505" y="1806396"/>
            <a:ext cx="856371" cy="851717"/>
          </a:xfrm>
          <a:prstGeom prst="rect">
            <a:avLst/>
          </a:prstGeom>
        </p:spPr>
      </p:pic>
      <p:sp>
        <p:nvSpPr>
          <p:cNvPr id="12" name="object 17"/>
          <p:cNvSpPr txBox="1"/>
          <p:nvPr/>
        </p:nvSpPr>
        <p:spPr>
          <a:xfrm>
            <a:off x="1862714" y="576668"/>
            <a:ext cx="2768676" cy="18697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algn="ctr">
              <a:defRPr/>
            </a:pPr>
            <a:r>
              <a:rPr lang="ru-RU" sz="2000" b="1" dirty="0">
                <a:solidFill>
                  <a:srgbClr val="002060"/>
                </a:solidFill>
                <a:cs typeface="Arial" pitchFamily="34" charset="0"/>
              </a:rPr>
              <a:t>КАКИЕ </a:t>
            </a:r>
          </a:p>
          <a:p>
            <a:pPr marL="12700" algn="ctr">
              <a:defRPr/>
            </a:pPr>
            <a:r>
              <a:rPr lang="ru-RU" sz="2000" b="1" dirty="0">
                <a:solidFill>
                  <a:srgbClr val="92D050"/>
                </a:solidFill>
                <a:cs typeface="Arial" pitchFamily="34" charset="0"/>
              </a:rPr>
              <a:t>МЕРЫ ПОДДЕРЖКИ </a:t>
            </a:r>
            <a:r>
              <a:rPr lang="ru-RU" sz="2000" b="1" dirty="0">
                <a:solidFill>
                  <a:srgbClr val="002060"/>
                </a:solidFill>
                <a:cs typeface="Arial" pitchFamily="34" charset="0"/>
              </a:rPr>
              <a:t>СУЩЕСТВУЮТ ДЛЯ СЕМЕЙ С ДЕТЬМИ </a:t>
            </a:r>
          </a:p>
          <a:p>
            <a:pPr marL="12700" algn="ctr">
              <a:defRPr/>
            </a:pPr>
            <a:r>
              <a:rPr lang="ru-RU" sz="2000" b="1" dirty="0">
                <a:solidFill>
                  <a:srgbClr val="002060"/>
                </a:solidFill>
                <a:cs typeface="Arial" pitchFamily="34" charset="0"/>
              </a:rPr>
              <a:t>В ЗАБАЙКАЛЬСКОМ КРАЕ</a:t>
            </a:r>
          </a:p>
        </p:txBody>
      </p:sp>
    </p:spTree>
    <p:extLst>
      <p:ext uri="{BB962C8B-B14F-4D97-AF65-F5344CB8AC3E}">
        <p14:creationId xmlns:p14="http://schemas.microsoft.com/office/powerpoint/2010/main" val="12192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215" y="2069102"/>
            <a:ext cx="2638207" cy="2543308"/>
          </a:xfrm>
          <a:prstGeom prst="rect">
            <a:avLst/>
          </a:prstGeom>
        </p:spPr>
      </p:pic>
      <p:sp>
        <p:nvSpPr>
          <p:cNvPr id="5" name="object 17"/>
          <p:cNvSpPr txBox="1"/>
          <p:nvPr/>
        </p:nvSpPr>
        <p:spPr>
          <a:xfrm>
            <a:off x="1954439" y="174949"/>
            <a:ext cx="530749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ru-RU" sz="1600" b="1" dirty="0">
                <a:solidFill>
                  <a:srgbClr val="92D050"/>
                </a:solidFill>
                <a:cs typeface="Arial" pitchFamily="34" charset="0"/>
              </a:rPr>
              <a:t>ЕЖЕМЕСЯЧНОЕ</a:t>
            </a:r>
            <a:r>
              <a:rPr lang="ru-RU" sz="1600" b="1" dirty="0">
                <a:solidFill>
                  <a:srgbClr val="002060"/>
                </a:solidFill>
                <a:cs typeface="Arial" pitchFamily="34" charset="0"/>
              </a:rPr>
              <a:t> ПОСОБИЕ БУДУЩИМ МАТЕРЯМ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10773" y="542911"/>
            <a:ext cx="889810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117046" y="2386986"/>
            <a:ext cx="3010720" cy="400097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algn="ctr" defTabSz="1593201">
              <a:defRPr/>
            </a:pPr>
            <a:r>
              <a:rPr lang="ru-RU" sz="1000" dirty="0"/>
              <a:t>Женщине, вставшей на учет в медицинскую организацию до 12 недель </a:t>
            </a:r>
            <a:r>
              <a:rPr lang="ru-RU" sz="1000" dirty="0" smtClean="0"/>
              <a:t>беременности.</a:t>
            </a:r>
            <a:endParaRPr lang="ru-RU" sz="10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789419" y="650368"/>
            <a:ext cx="1085554" cy="523220"/>
          </a:xfrm>
          <a:prstGeom prst="rect">
            <a:avLst/>
          </a:prstGeom>
        </p:spPr>
        <p:txBody>
          <a:bodyPr wrap="none" lIns="91428" tIns="45714" rIns="91428" bIns="45714">
            <a:spAutoFit/>
          </a:bodyPr>
          <a:lstStyle/>
          <a:p>
            <a:pPr algn="ctr" defTabSz="816108" fontAlgn="b"/>
            <a:r>
              <a:rPr lang="ru-RU" sz="2800" b="1" dirty="0">
                <a:solidFill>
                  <a:srgbClr val="01209D"/>
                </a:solidFill>
                <a:latin typeface="Arial" pitchFamily="34" charset="0"/>
                <a:cs typeface="Arial" pitchFamily="34" charset="0"/>
              </a:rPr>
              <a:t>9 166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596588" y="651916"/>
            <a:ext cx="1285929" cy="892552"/>
          </a:xfrm>
          <a:prstGeom prst="rect">
            <a:avLst/>
          </a:prstGeom>
        </p:spPr>
        <p:txBody>
          <a:bodyPr wrap="none" lIns="91428" tIns="45714" rIns="91428" bIns="45714">
            <a:spAutoFit/>
          </a:bodyPr>
          <a:lstStyle/>
          <a:p>
            <a:pPr algn="ctr" defTabSz="816108" fontAlgn="b"/>
            <a:r>
              <a:rPr lang="ru-RU" sz="2800" b="1" dirty="0">
                <a:solidFill>
                  <a:srgbClr val="01209D"/>
                </a:solidFill>
                <a:latin typeface="Arial" pitchFamily="34" charset="0"/>
                <a:cs typeface="Arial" pitchFamily="34" charset="0"/>
              </a:rPr>
              <a:t>13 749</a:t>
            </a:r>
          </a:p>
          <a:p>
            <a:pPr algn="ctr" defTabSz="816108" fontAlgn="b"/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572452" y="660344"/>
            <a:ext cx="1285929" cy="523220"/>
          </a:xfrm>
          <a:prstGeom prst="rect">
            <a:avLst/>
          </a:prstGeom>
        </p:spPr>
        <p:txBody>
          <a:bodyPr wrap="none" lIns="91428" tIns="45714" rIns="91428" bIns="45714">
            <a:spAutoFit/>
          </a:bodyPr>
          <a:lstStyle/>
          <a:p>
            <a:pPr algn="ctr" defTabSz="816108" fontAlgn="b"/>
            <a:r>
              <a:rPr lang="ru-RU" sz="2800" b="1" dirty="0">
                <a:solidFill>
                  <a:srgbClr val="01209D"/>
                </a:solidFill>
                <a:latin typeface="Arial" pitchFamily="34" charset="0"/>
                <a:cs typeface="Arial" pitchFamily="34" charset="0"/>
              </a:rPr>
              <a:t>18 333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30371" y="2111938"/>
            <a:ext cx="1790025" cy="265453"/>
          </a:xfrm>
          <a:prstGeom prst="rect">
            <a:avLst/>
          </a:prstGeom>
        </p:spPr>
        <p:txBody>
          <a:bodyPr wrap="none" lIns="91428" tIns="45714" rIns="91428" bIns="45714">
            <a:spAutoFit/>
          </a:bodyPr>
          <a:lstStyle/>
          <a:p>
            <a:r>
              <a:rPr lang="ru-RU" b="1" dirty="0"/>
              <a:t>Кому выплачивается?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567433" y="1269335"/>
            <a:ext cx="6044004" cy="400110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algn="just"/>
            <a:r>
              <a:rPr lang="ru-RU" sz="1000" i="1" dirty="0"/>
              <a:t>               50%                                                    75%                                               100% </a:t>
            </a:r>
          </a:p>
          <a:p>
            <a:pPr algn="just"/>
            <a:r>
              <a:rPr lang="ru-RU" sz="1000" i="1" dirty="0"/>
              <a:t>              от регионального прожиточного минимума (ПМ) трудоспособного населения </a:t>
            </a: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5103070" y="2435817"/>
            <a:ext cx="4040930" cy="116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59320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000" dirty="0"/>
              <a:t>Ежемесячный доход в </a:t>
            </a:r>
            <a:r>
              <a:rPr lang="ru-RU" altLang="ru-RU" sz="1000" dirty="0" smtClean="0"/>
              <a:t>семье на одного члена семьи </a:t>
            </a:r>
            <a:r>
              <a:rPr lang="ru-RU" altLang="ru-RU" sz="1000" dirty="0"/>
              <a:t>не превышает ПМ на душу населения </a:t>
            </a:r>
            <a:r>
              <a:rPr lang="ru-RU" altLang="ru-RU" sz="1000" dirty="0" smtClean="0"/>
              <a:t>16 </a:t>
            </a:r>
            <a:r>
              <a:rPr lang="ru-RU" altLang="ru-RU" sz="1000" dirty="0"/>
              <a:t>819 руб. </a:t>
            </a:r>
            <a:endParaRPr lang="ru-RU" altLang="ru-RU" sz="1000" dirty="0" smtClean="0"/>
          </a:p>
          <a:p>
            <a:pPr algn="ctr" defTabSz="1593201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000" dirty="0" smtClean="0"/>
          </a:p>
          <a:p>
            <a:pPr algn="ctr" defTabSz="159320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000" dirty="0" smtClean="0"/>
              <a:t>Собственность </a:t>
            </a:r>
            <a:r>
              <a:rPr lang="ru-RU" altLang="ru-RU" sz="1000" dirty="0"/>
              <a:t>семьи </a:t>
            </a:r>
            <a:r>
              <a:rPr lang="ru-RU" altLang="ru-RU" sz="1000" dirty="0" smtClean="0"/>
              <a:t>соответствует критериям нуждаемости.</a:t>
            </a:r>
          </a:p>
          <a:p>
            <a:pPr algn="ctr" defTabSz="1593201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000" dirty="0" smtClean="0"/>
          </a:p>
          <a:p>
            <a:pPr marL="171428" algn="ctr"/>
            <a:r>
              <a:rPr lang="ru-RU" sz="1000" dirty="0" smtClean="0"/>
              <a:t>Трудоспособные </a:t>
            </a:r>
            <a:r>
              <a:rPr lang="ru-RU" sz="1000" dirty="0"/>
              <a:t>члены семьи имеют доход от трудовой или иной деятельности или объективные причины его отсутствия.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6190787" y="2168389"/>
            <a:ext cx="1679370" cy="265453"/>
          </a:xfrm>
          <a:prstGeom prst="rect">
            <a:avLst/>
          </a:prstGeom>
        </p:spPr>
        <p:txBody>
          <a:bodyPr wrap="none" lIns="91428" tIns="45714" rIns="91428" bIns="45714">
            <a:spAutoFit/>
          </a:bodyPr>
          <a:lstStyle/>
          <a:p>
            <a:pPr defTabSz="9142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/>
              <a:t>Условия получения?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5812275" y="4242364"/>
            <a:ext cx="2436394" cy="415486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algn="ctr" defTabSz="9142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/>
              <a:t>Где оформить?</a:t>
            </a:r>
          </a:p>
          <a:p>
            <a:pPr algn="ctr" defTabSz="159320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000" dirty="0"/>
              <a:t>через Госуслуги, МФЦ, </a:t>
            </a:r>
            <a:r>
              <a:rPr lang="ru-RU" altLang="ru-RU" sz="1000" dirty="0" smtClean="0"/>
              <a:t>СФР</a:t>
            </a:r>
            <a:endParaRPr lang="ru-RU" altLang="ru-RU" b="1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1780365" y="1262716"/>
            <a:ext cx="5550865" cy="0"/>
          </a:xfrm>
          <a:prstGeom prst="straightConnector1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215" y="734095"/>
            <a:ext cx="304276" cy="40817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557" y="758294"/>
            <a:ext cx="311513" cy="41788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882" y="741760"/>
            <a:ext cx="298309" cy="44062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153" y="3767906"/>
            <a:ext cx="2936459" cy="707874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algn="ctr" defTabSz="1593201">
              <a:defRPr/>
            </a:pPr>
            <a:r>
              <a:rPr lang="ru-RU" sz="1000" dirty="0"/>
              <a:t>С месяца постановки на </a:t>
            </a:r>
            <a:r>
              <a:rPr lang="ru-RU" sz="1000" dirty="0" smtClean="0"/>
              <a:t>учет</a:t>
            </a:r>
          </a:p>
          <a:p>
            <a:pPr algn="ctr" defTabSz="1593201">
              <a:defRPr/>
            </a:pPr>
            <a:r>
              <a:rPr lang="ru-RU" sz="1000" dirty="0" smtClean="0"/>
              <a:t> </a:t>
            </a:r>
            <a:r>
              <a:rPr lang="ru-RU" sz="1000" dirty="0"/>
              <a:t>(не ранее 6 </a:t>
            </a:r>
            <a:r>
              <a:rPr lang="ru-RU" sz="1000" dirty="0" smtClean="0"/>
              <a:t>недель беременности) </a:t>
            </a:r>
          </a:p>
          <a:p>
            <a:pPr algn="ctr" defTabSz="1593201">
              <a:defRPr/>
            </a:pPr>
            <a:r>
              <a:rPr lang="ru-RU" sz="1000" dirty="0" smtClean="0"/>
              <a:t>до </a:t>
            </a:r>
            <a:r>
              <a:rPr lang="ru-RU" sz="1000" dirty="0"/>
              <a:t>месяца родов </a:t>
            </a:r>
            <a:r>
              <a:rPr lang="ru-RU" sz="1000" dirty="0" smtClean="0"/>
              <a:t>или прерывания беременности включительно.</a:t>
            </a:r>
            <a:endParaRPr lang="ru-RU" sz="1000" spc="-5" dirty="0">
              <a:latin typeface="Montserrat"/>
              <a:cs typeface="Montserra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0086" y="3463042"/>
            <a:ext cx="1834352" cy="265453"/>
          </a:xfrm>
          <a:prstGeom prst="rect">
            <a:avLst/>
          </a:prstGeom>
        </p:spPr>
        <p:txBody>
          <a:bodyPr wrap="none" lIns="91428" tIns="45714" rIns="91428" bIns="45714">
            <a:spAutoFit/>
          </a:bodyPr>
          <a:lstStyle/>
          <a:p>
            <a:r>
              <a:rPr lang="ru-RU" b="1" dirty="0"/>
              <a:t>Когда выплачивается?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482" y="1732310"/>
            <a:ext cx="613831" cy="3367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7199" y="2895539"/>
            <a:ext cx="558396" cy="5226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7503" y="3715884"/>
            <a:ext cx="485938" cy="45050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0415" y="1705817"/>
            <a:ext cx="538234" cy="493381"/>
          </a:xfrm>
          <a:prstGeom prst="rect">
            <a:avLst/>
          </a:prstGeom>
        </p:spPr>
      </p:pic>
      <p:grpSp>
        <p:nvGrpSpPr>
          <p:cNvPr id="38" name="Group 45">
            <a:extLst>
              <a:ext uri="{FF2B5EF4-FFF2-40B4-BE49-F238E27FC236}">
                <a16:creationId xmlns:a16="http://schemas.microsoft.com/office/drawing/2014/main" xmlns="" id="{F1DF1D25-E3DA-5D4F-AFBC-07A397F39861}"/>
              </a:ext>
            </a:extLst>
          </p:cNvPr>
          <p:cNvGrpSpPr/>
          <p:nvPr/>
        </p:nvGrpSpPr>
        <p:grpSpPr>
          <a:xfrm>
            <a:off x="387336" y="143121"/>
            <a:ext cx="466538" cy="579312"/>
            <a:chOff x="634994" y="480009"/>
            <a:chExt cx="914452" cy="1075526"/>
          </a:xfrm>
        </p:grpSpPr>
        <p:pic>
          <p:nvPicPr>
            <p:cNvPr id="39" name="object 3">
              <a:extLst>
                <a:ext uri="{FF2B5EF4-FFF2-40B4-BE49-F238E27FC236}">
                  <a16:creationId xmlns:a16="http://schemas.microsoft.com/office/drawing/2014/main" xmlns="" id="{F380E581-197A-4749-AE4D-D24057C2E559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40" name="object 4">
              <a:extLst>
                <a:ext uri="{FF2B5EF4-FFF2-40B4-BE49-F238E27FC236}">
                  <a16:creationId xmlns:a16="http://schemas.microsoft.com/office/drawing/2014/main" xmlns="" id="{4976A38B-ADEE-694B-A409-33A3A8A65F83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46" name="object 5">
              <a:extLst>
                <a:ext uri="{FF2B5EF4-FFF2-40B4-BE49-F238E27FC236}">
                  <a16:creationId xmlns:a16="http://schemas.microsoft.com/office/drawing/2014/main" xmlns="" id="{EE08DC63-C15B-4D41-B89D-1CD5929880CB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6">
              <a:extLst>
                <a:ext uri="{FF2B5EF4-FFF2-40B4-BE49-F238E27FC236}">
                  <a16:creationId xmlns:a16="http://schemas.microsoft.com/office/drawing/2014/main" xmlns="" id="{8E5EAE0A-62F7-EA4B-82FF-96E0C0747317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48" name="object 7">
              <a:extLst>
                <a:ext uri="{FF2B5EF4-FFF2-40B4-BE49-F238E27FC236}">
                  <a16:creationId xmlns:a16="http://schemas.microsoft.com/office/drawing/2014/main" xmlns="" id="{EE4C96C7-DD26-1549-8CB5-D5C26BAAE2C0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49" name="object 8">
              <a:extLst>
                <a:ext uri="{FF2B5EF4-FFF2-40B4-BE49-F238E27FC236}">
                  <a16:creationId xmlns:a16="http://schemas.microsoft.com/office/drawing/2014/main" xmlns="" id="{5F7B07DD-51DB-934D-86C2-E256CABE8B24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9">
              <a:extLst>
                <a:ext uri="{FF2B5EF4-FFF2-40B4-BE49-F238E27FC236}">
                  <a16:creationId xmlns:a16="http://schemas.microsoft.com/office/drawing/2014/main" xmlns="" id="{41B926E7-0E9E-7948-A232-A8C369A1A103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51" name="object 10">
              <a:extLst>
                <a:ext uri="{FF2B5EF4-FFF2-40B4-BE49-F238E27FC236}">
                  <a16:creationId xmlns:a16="http://schemas.microsoft.com/office/drawing/2014/main" xmlns="" id="{77C660E2-F6D1-B64E-B2B6-A954CF8BF1BC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52" name="object 11">
              <a:extLst>
                <a:ext uri="{FF2B5EF4-FFF2-40B4-BE49-F238E27FC236}">
                  <a16:creationId xmlns:a16="http://schemas.microsoft.com/office/drawing/2014/main" xmlns="" id="{441BF81B-53FE-6A4C-92C5-DB2443010B02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53" name="object 12">
              <a:extLst>
                <a:ext uri="{FF2B5EF4-FFF2-40B4-BE49-F238E27FC236}">
                  <a16:creationId xmlns:a16="http://schemas.microsoft.com/office/drawing/2014/main" xmlns="" id="{05F2A8D2-8C9F-ED4D-BA00-8EFEA8234DD8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55" name="object 13">
              <a:extLst>
                <a:ext uri="{FF2B5EF4-FFF2-40B4-BE49-F238E27FC236}">
                  <a16:creationId xmlns:a16="http://schemas.microsoft.com/office/drawing/2014/main" xmlns="" id="{2F4B0F69-CDB3-3749-B04E-A38361F498E6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58" name="object 14">
              <a:extLst>
                <a:ext uri="{FF2B5EF4-FFF2-40B4-BE49-F238E27FC236}">
                  <a16:creationId xmlns:a16="http://schemas.microsoft.com/office/drawing/2014/main" xmlns="" id="{A3D5E69D-7069-7546-B396-DEF8C7BF7E9E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15">
              <a:extLst>
                <a:ext uri="{FF2B5EF4-FFF2-40B4-BE49-F238E27FC236}">
                  <a16:creationId xmlns:a16="http://schemas.microsoft.com/office/drawing/2014/main" xmlns="" id="{D13C6816-0D33-DC44-B3A3-B8C2B694E054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330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Скругленный прямоугольник 54"/>
          <p:cNvSpPr/>
          <p:nvPr/>
        </p:nvSpPr>
        <p:spPr>
          <a:xfrm>
            <a:off x="4028208" y="2268104"/>
            <a:ext cx="4821158" cy="56769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5" name="object 17"/>
          <p:cNvSpPr txBox="1"/>
          <p:nvPr/>
        </p:nvSpPr>
        <p:spPr>
          <a:xfrm>
            <a:off x="1902052" y="165837"/>
            <a:ext cx="530749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ru-RU" sz="1600" b="1" dirty="0">
                <a:solidFill>
                  <a:srgbClr val="92D050"/>
                </a:solidFill>
                <a:cs typeface="Arial" pitchFamily="34" charset="0"/>
              </a:rPr>
              <a:t>МАТЕРИНСКИЙ </a:t>
            </a:r>
            <a:r>
              <a:rPr lang="ru-RU" sz="1600" b="1" dirty="0">
                <a:solidFill>
                  <a:srgbClr val="002060"/>
                </a:solidFill>
                <a:cs typeface="Arial" pitchFamily="34" charset="0"/>
              </a:rPr>
              <a:t>КАПИТАЛ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35127" y="563868"/>
            <a:ext cx="889810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247573" y="751357"/>
            <a:ext cx="3183365" cy="46805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828450" y="861249"/>
            <a:ext cx="2476146" cy="265453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marL="352204" indent="-352204" algn="ctr" defTabSz="1102279">
              <a:defRPr/>
            </a:pPr>
            <a:r>
              <a:rPr lang="ru-RU" b="1" dirty="0">
                <a:solidFill>
                  <a:srgbClr val="000000"/>
                </a:solidFill>
              </a:rPr>
              <a:t>ФЕДЕРАЛЬНЫЙ МАТКАПИТАЛ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786283" y="2278581"/>
            <a:ext cx="3962162" cy="611698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/>
              <a:t>ЗАБАЙКАЛЬСКИЙ МАТКАПИТАЛ НА ВТОРОГО РЕБЁНКА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721011" y="3204390"/>
            <a:ext cx="2158168" cy="1356136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marL="171428" algn="ctr"/>
            <a:r>
              <a:rPr lang="ru-RU" b="1" dirty="0"/>
              <a:t>Кто может получить?</a:t>
            </a:r>
            <a:endParaRPr lang="ru-RU" dirty="0"/>
          </a:p>
          <a:p>
            <a:pPr marL="171428" algn="ctr"/>
            <a:r>
              <a:rPr lang="ru-RU" sz="1000" dirty="0"/>
              <a:t>Семьи при рождении второго ребёнка после 2018 года</a:t>
            </a:r>
          </a:p>
          <a:p>
            <a:pPr marL="171428" algn="ctr"/>
            <a:endParaRPr lang="ru-RU" sz="900" dirty="0"/>
          </a:p>
          <a:p>
            <a:pPr marL="171428" algn="ctr"/>
            <a:r>
              <a:rPr lang="ru-RU" b="1" dirty="0"/>
              <a:t> Как получить?</a:t>
            </a:r>
            <a:endParaRPr lang="ru-RU" dirty="0"/>
          </a:p>
          <a:p>
            <a:pPr marL="171428" algn="ctr"/>
            <a:r>
              <a:rPr lang="ru-RU" sz="1000" dirty="0"/>
              <a:t>Оформить можно в МФЦ или в отделе соцзащиты по месту жительства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296976" y="1487505"/>
            <a:ext cx="1585690" cy="523220"/>
          </a:xfrm>
          <a:prstGeom prst="rect">
            <a:avLst/>
          </a:prstGeom>
        </p:spPr>
        <p:txBody>
          <a:bodyPr wrap="none" lIns="91428" tIns="45714" rIns="91428" bIns="45714">
            <a:spAutoFit/>
          </a:bodyPr>
          <a:lstStyle/>
          <a:p>
            <a:pPr algn="ctr"/>
            <a:r>
              <a:rPr lang="ru-RU" sz="2800" b="1" dirty="0">
                <a:solidFill>
                  <a:srgbClr val="01209D"/>
                </a:solidFill>
                <a:latin typeface="Arial" pitchFamily="34" charset="0"/>
                <a:cs typeface="Arial" pitchFamily="34" charset="0"/>
              </a:rPr>
              <a:t>586 946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55685" y="3544133"/>
            <a:ext cx="1535997" cy="523220"/>
          </a:xfrm>
          <a:prstGeom prst="rect">
            <a:avLst/>
          </a:prstGeom>
        </p:spPr>
        <p:txBody>
          <a:bodyPr wrap="none" lIns="91428" tIns="45714" rIns="91428" bIns="45714">
            <a:spAutoFit/>
          </a:bodyPr>
          <a:lstStyle/>
          <a:p>
            <a:pPr algn="ctr"/>
            <a:r>
              <a:rPr lang="ru-RU" sz="2800" b="1" dirty="0">
                <a:solidFill>
                  <a:srgbClr val="01209D"/>
                </a:solidFill>
                <a:latin typeface="Arial" pitchFamily="34" charset="0"/>
                <a:cs typeface="Arial" pitchFamily="34" charset="0"/>
              </a:rPr>
              <a:t>775 628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410" y="2078533"/>
            <a:ext cx="3367528" cy="400097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ru-RU" sz="1000" dirty="0"/>
              <a:t>на первого </a:t>
            </a:r>
            <a:r>
              <a:rPr lang="ru-RU" sz="1000" dirty="0" smtClean="0"/>
              <a:t>ребёнка, рожденного или усыновленного начиная с 1 января 2020 года</a:t>
            </a:r>
            <a:endParaRPr lang="ru-RU" sz="1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6761" y="4070590"/>
            <a:ext cx="1435734" cy="248140"/>
          </a:xfrm>
          <a:prstGeom prst="rect">
            <a:avLst/>
          </a:prstGeom>
        </p:spPr>
        <p:txBody>
          <a:bodyPr wrap="none" lIns="91428" tIns="45714" rIns="91428" bIns="45714">
            <a:spAutoFit/>
          </a:bodyPr>
          <a:lstStyle/>
          <a:p>
            <a:pPr algn="ctr"/>
            <a:r>
              <a:rPr lang="ru-RU" sz="1000" b="1" dirty="0"/>
              <a:t>на второго ребёнка</a:t>
            </a:r>
          </a:p>
        </p:txBody>
      </p:sp>
      <p:grpSp>
        <p:nvGrpSpPr>
          <p:cNvPr id="40" name="Group 45">
            <a:extLst>
              <a:ext uri="{FF2B5EF4-FFF2-40B4-BE49-F238E27FC236}">
                <a16:creationId xmlns:a16="http://schemas.microsoft.com/office/drawing/2014/main" xmlns="" id="{F1DF1D25-E3DA-5D4F-AFBC-07A397F39861}"/>
              </a:ext>
            </a:extLst>
          </p:cNvPr>
          <p:cNvGrpSpPr/>
          <p:nvPr/>
        </p:nvGrpSpPr>
        <p:grpSpPr>
          <a:xfrm>
            <a:off x="370785" y="746066"/>
            <a:ext cx="394568" cy="478637"/>
            <a:chOff x="634994" y="480009"/>
            <a:chExt cx="914452" cy="1075526"/>
          </a:xfrm>
        </p:grpSpPr>
        <p:pic>
          <p:nvPicPr>
            <p:cNvPr id="41" name="object 3">
              <a:extLst>
                <a:ext uri="{FF2B5EF4-FFF2-40B4-BE49-F238E27FC236}">
                  <a16:creationId xmlns:a16="http://schemas.microsoft.com/office/drawing/2014/main" xmlns="" id="{F380E581-197A-4749-AE4D-D24057C2E55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42" name="object 4">
              <a:extLst>
                <a:ext uri="{FF2B5EF4-FFF2-40B4-BE49-F238E27FC236}">
                  <a16:creationId xmlns:a16="http://schemas.microsoft.com/office/drawing/2014/main" xmlns="" id="{4976A38B-ADEE-694B-A409-33A3A8A65F8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43" name="object 5">
              <a:extLst>
                <a:ext uri="{FF2B5EF4-FFF2-40B4-BE49-F238E27FC236}">
                  <a16:creationId xmlns:a16="http://schemas.microsoft.com/office/drawing/2014/main" xmlns="" id="{EE08DC63-C15B-4D41-B89D-1CD5929880CB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6">
              <a:extLst>
                <a:ext uri="{FF2B5EF4-FFF2-40B4-BE49-F238E27FC236}">
                  <a16:creationId xmlns:a16="http://schemas.microsoft.com/office/drawing/2014/main" xmlns="" id="{8E5EAE0A-62F7-EA4B-82FF-96E0C074731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45" name="object 7">
              <a:extLst>
                <a:ext uri="{FF2B5EF4-FFF2-40B4-BE49-F238E27FC236}">
                  <a16:creationId xmlns:a16="http://schemas.microsoft.com/office/drawing/2014/main" xmlns="" id="{EE4C96C7-DD26-1549-8CB5-D5C26BAAE2C0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46" name="object 8">
              <a:extLst>
                <a:ext uri="{FF2B5EF4-FFF2-40B4-BE49-F238E27FC236}">
                  <a16:creationId xmlns:a16="http://schemas.microsoft.com/office/drawing/2014/main" xmlns="" id="{5F7B07DD-51DB-934D-86C2-E256CABE8B24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9">
              <a:extLst>
                <a:ext uri="{FF2B5EF4-FFF2-40B4-BE49-F238E27FC236}">
                  <a16:creationId xmlns:a16="http://schemas.microsoft.com/office/drawing/2014/main" xmlns="" id="{41B926E7-0E9E-7948-A232-A8C369A1A103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48" name="object 10">
              <a:extLst>
                <a:ext uri="{FF2B5EF4-FFF2-40B4-BE49-F238E27FC236}">
                  <a16:creationId xmlns:a16="http://schemas.microsoft.com/office/drawing/2014/main" xmlns="" id="{77C660E2-F6D1-B64E-B2B6-A954CF8BF1BC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49" name="object 11">
              <a:extLst>
                <a:ext uri="{FF2B5EF4-FFF2-40B4-BE49-F238E27FC236}">
                  <a16:creationId xmlns:a16="http://schemas.microsoft.com/office/drawing/2014/main" xmlns="" id="{441BF81B-53FE-6A4C-92C5-DB2443010B02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50" name="object 12">
              <a:extLst>
                <a:ext uri="{FF2B5EF4-FFF2-40B4-BE49-F238E27FC236}">
                  <a16:creationId xmlns:a16="http://schemas.microsoft.com/office/drawing/2014/main" xmlns="" id="{05F2A8D2-8C9F-ED4D-BA00-8EFEA8234DD8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51" name="object 13">
              <a:extLst>
                <a:ext uri="{FF2B5EF4-FFF2-40B4-BE49-F238E27FC236}">
                  <a16:creationId xmlns:a16="http://schemas.microsoft.com/office/drawing/2014/main" xmlns="" id="{2F4B0F69-CDB3-3749-B04E-A38361F498E6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52" name="object 14">
              <a:extLst>
                <a:ext uri="{FF2B5EF4-FFF2-40B4-BE49-F238E27FC236}">
                  <a16:creationId xmlns:a16="http://schemas.microsoft.com/office/drawing/2014/main" xmlns="" id="{A3D5E69D-7069-7546-B396-DEF8C7BF7E9E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15">
              <a:extLst>
                <a:ext uri="{FF2B5EF4-FFF2-40B4-BE49-F238E27FC236}">
                  <a16:creationId xmlns:a16="http://schemas.microsoft.com/office/drawing/2014/main" xmlns="" id="{D13C6816-0D33-DC44-B3A3-B8C2B694E054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71" name="Прямоугольник 70"/>
          <p:cNvSpPr/>
          <p:nvPr/>
        </p:nvSpPr>
        <p:spPr>
          <a:xfrm>
            <a:off x="4262809" y="4269226"/>
            <a:ext cx="2282929" cy="246209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ru-RU" sz="1000" b="1" dirty="0"/>
              <a:t>(для детей, рожденных с 2020 г. )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4272739" y="3550018"/>
            <a:ext cx="2285449" cy="248140"/>
          </a:xfrm>
          <a:prstGeom prst="rect">
            <a:avLst/>
          </a:prstGeom>
        </p:spPr>
        <p:txBody>
          <a:bodyPr wrap="none" lIns="91428" tIns="45714" rIns="91428" bIns="45714">
            <a:spAutoFit/>
          </a:bodyPr>
          <a:lstStyle/>
          <a:p>
            <a:pPr algn="ctr"/>
            <a:r>
              <a:rPr lang="ru-RU" sz="1000" b="1" dirty="0"/>
              <a:t>(для детей, рожденных в 2019 г.)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4469687" y="3812810"/>
            <a:ext cx="1563248" cy="523220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algn="just"/>
            <a:r>
              <a:rPr lang="ru-RU" sz="2800" b="1" dirty="0">
                <a:solidFill>
                  <a:srgbClr val="01209D"/>
                </a:solidFill>
                <a:latin typeface="Arial" pitchFamily="34" charset="0"/>
                <a:cs typeface="Arial" pitchFamily="34" charset="0"/>
              </a:rPr>
              <a:t>232 688</a:t>
            </a:r>
            <a:r>
              <a:rPr lang="ru-RU" dirty="0"/>
              <a:t> 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4424498" y="3067541"/>
            <a:ext cx="1524776" cy="523220"/>
          </a:xfrm>
          <a:prstGeom prst="rect">
            <a:avLst/>
          </a:prstGeom>
        </p:spPr>
        <p:txBody>
          <a:bodyPr wrap="none" lIns="91428" tIns="45714" rIns="91428" bIns="45714">
            <a:spAutoFit/>
          </a:bodyPr>
          <a:lstStyle/>
          <a:p>
            <a:r>
              <a:rPr lang="ru-RU" sz="2800" b="1" dirty="0">
                <a:solidFill>
                  <a:srgbClr val="01209D"/>
                </a:solidFill>
                <a:latin typeface="Arial" pitchFamily="34" charset="0"/>
                <a:cs typeface="Arial" pitchFamily="34" charset="0"/>
              </a:rPr>
              <a:t>176 084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4897603" y="746066"/>
            <a:ext cx="3488649" cy="1511948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marL="171428" algn="ctr"/>
            <a:r>
              <a:rPr lang="ru-RU" b="1" dirty="0"/>
              <a:t>Кто может получить?</a:t>
            </a:r>
          </a:p>
          <a:p>
            <a:pPr marL="171428" algn="ctr"/>
            <a:r>
              <a:rPr lang="ru-RU" sz="1000" dirty="0"/>
              <a:t>Семьи при рождении первого, второго и последующих детей, если ранее не воспользовались этим правом </a:t>
            </a:r>
          </a:p>
          <a:p>
            <a:pPr marL="171428" algn="ctr"/>
            <a:endParaRPr lang="ru-RU" sz="900" dirty="0"/>
          </a:p>
          <a:p>
            <a:pPr algn="ctr"/>
            <a:r>
              <a:rPr lang="ru-RU" b="1" dirty="0"/>
              <a:t> Как получить?</a:t>
            </a:r>
            <a:endParaRPr lang="ru-RU" dirty="0"/>
          </a:p>
          <a:p>
            <a:pPr marL="171428" algn="ctr"/>
            <a:r>
              <a:rPr lang="ru-RU" sz="1000" dirty="0"/>
              <a:t>Сертификат оформляется в беззаявительном порядке </a:t>
            </a:r>
            <a:r>
              <a:rPr lang="ru-RU" sz="1000" dirty="0" smtClean="0"/>
              <a:t>- он </a:t>
            </a:r>
            <a:r>
              <a:rPr lang="ru-RU" sz="1000" dirty="0"/>
              <a:t>направляется в личный кабинет на «</a:t>
            </a:r>
            <a:r>
              <a:rPr lang="ru-RU" sz="1000" dirty="0" err="1"/>
              <a:t>Госуслугах</a:t>
            </a:r>
            <a:r>
              <a:rPr lang="ru-RU" sz="1000" dirty="0"/>
              <a:t>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2768" y="1413308"/>
            <a:ext cx="461132" cy="6439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7571" y="3425250"/>
            <a:ext cx="447294" cy="6246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4525" y="3427443"/>
            <a:ext cx="448367" cy="63614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35301" y="1581915"/>
            <a:ext cx="304276" cy="40817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87702" y="3666105"/>
            <a:ext cx="304276" cy="40817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83148" y="3869114"/>
            <a:ext cx="304276" cy="408175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60960" y="3167235"/>
            <a:ext cx="304276" cy="4081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133" y="2309113"/>
            <a:ext cx="731753" cy="526689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3803033" y="912769"/>
            <a:ext cx="1562293" cy="1452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ru-RU"/>
          </a:p>
        </p:txBody>
      </p:sp>
      <p:sp>
        <p:nvSpPr>
          <p:cNvPr id="16" name="Плюс 15"/>
          <p:cNvSpPr/>
          <p:nvPr/>
        </p:nvSpPr>
        <p:spPr>
          <a:xfrm>
            <a:off x="3430938" y="3498764"/>
            <a:ext cx="610652" cy="59878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8708" y="2843953"/>
            <a:ext cx="3372230" cy="584763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ru-RU" sz="1000" dirty="0" smtClean="0"/>
              <a:t>с появлением в семье второго малыша размер федерального </a:t>
            </a:r>
            <a:r>
              <a:rPr lang="ru-RU" sz="1000" dirty="0" err="1" smtClean="0"/>
              <a:t>маткапитала</a:t>
            </a:r>
            <a:r>
              <a:rPr lang="ru-RU" sz="1000" dirty="0" smtClean="0"/>
              <a:t> увеличивается</a:t>
            </a:r>
          </a:p>
          <a:p>
            <a:pPr algn="ctr"/>
            <a:r>
              <a:rPr lang="ru-RU" sz="1000" dirty="0" smtClean="0"/>
              <a:t> на </a:t>
            </a:r>
            <a:r>
              <a:rPr lang="ru-RU" sz="1200" b="1" dirty="0">
                <a:solidFill>
                  <a:srgbClr val="01209D"/>
                </a:solidFill>
                <a:latin typeface="Arial" pitchFamily="34" charset="0"/>
                <a:cs typeface="Arial" pitchFamily="34" charset="0"/>
              </a:rPr>
              <a:t>188 682 руб. </a:t>
            </a:r>
            <a:r>
              <a:rPr lang="ru-RU" sz="1000" dirty="0" smtClean="0"/>
              <a:t>и составляет: </a:t>
            </a:r>
            <a:endParaRPr lang="ru-RU" sz="1000" dirty="0"/>
          </a:p>
        </p:txBody>
      </p:sp>
      <p:sp>
        <p:nvSpPr>
          <p:cNvPr id="59" name="Стрелка вправо 58"/>
          <p:cNvSpPr/>
          <p:nvPr/>
        </p:nvSpPr>
        <p:spPr>
          <a:xfrm rot="5400000">
            <a:off x="7891172" y="2992344"/>
            <a:ext cx="354522" cy="1503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90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Скругленный прямоугольник 54"/>
          <p:cNvSpPr/>
          <p:nvPr/>
        </p:nvSpPr>
        <p:spPr>
          <a:xfrm>
            <a:off x="301355" y="889202"/>
            <a:ext cx="3103469" cy="58695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6009719" y="889958"/>
            <a:ext cx="2995132" cy="60710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5" name="object 17"/>
          <p:cNvSpPr txBox="1"/>
          <p:nvPr/>
        </p:nvSpPr>
        <p:spPr>
          <a:xfrm>
            <a:off x="1828873" y="244182"/>
            <a:ext cx="530749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ru-RU" sz="1600" b="1" dirty="0">
                <a:solidFill>
                  <a:srgbClr val="92D050"/>
                </a:solidFill>
                <a:cs typeface="Arial" pitchFamily="34" charset="0"/>
              </a:rPr>
              <a:t>ПОСОБИЯ </a:t>
            </a:r>
            <a:r>
              <a:rPr lang="ru-RU" sz="1600" b="1" dirty="0">
                <a:solidFill>
                  <a:srgbClr val="002060"/>
                </a:solidFill>
                <a:cs typeface="Arial" pitchFamily="34" charset="0"/>
              </a:rPr>
              <a:t>СЕМЬЯМ С ДЕТЬМИ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06746" y="738965"/>
            <a:ext cx="889810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95099" y="977310"/>
            <a:ext cx="2614329" cy="43857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ru-RU" b="1" dirty="0"/>
              <a:t>ЕДИНОВРЕМЕННОЕ ПОСОБИЕ </a:t>
            </a:r>
          </a:p>
          <a:p>
            <a:pPr algn="ctr"/>
            <a:r>
              <a:rPr lang="ru-RU" b="1" dirty="0"/>
              <a:t>ПРИ РОЖДЕНИИ РЕБЁНКА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858478" y="1561040"/>
            <a:ext cx="1925527" cy="523220"/>
          </a:xfrm>
          <a:prstGeom prst="rect">
            <a:avLst/>
          </a:prstGeom>
        </p:spPr>
        <p:txBody>
          <a:bodyPr wrap="none" lIns="91428" tIns="45714" rIns="91428" bIns="45714">
            <a:spAutoFit/>
          </a:bodyPr>
          <a:lstStyle/>
          <a:p>
            <a:r>
              <a:rPr lang="ru-RU" sz="2800" b="1" dirty="0">
                <a:solidFill>
                  <a:srgbClr val="01209D"/>
                </a:solidFill>
                <a:latin typeface="Arial" pitchFamily="34" charset="0"/>
                <a:cs typeface="Arial" pitchFamily="34" charset="0"/>
              </a:rPr>
              <a:t>22 909,03*</a:t>
            </a:r>
            <a:endParaRPr lang="ru-RU" sz="1600" b="1" dirty="0">
              <a:solidFill>
                <a:srgbClr val="002060"/>
              </a:solidFill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F1DF1D25-E3DA-5D4F-AFBC-07A397F39861}"/>
              </a:ext>
            </a:extLst>
          </p:cNvPr>
          <p:cNvGrpSpPr/>
          <p:nvPr/>
        </p:nvGrpSpPr>
        <p:grpSpPr>
          <a:xfrm>
            <a:off x="413213" y="932785"/>
            <a:ext cx="433088" cy="499791"/>
            <a:chOff x="634994" y="480009"/>
            <a:chExt cx="914452" cy="1075526"/>
          </a:xfrm>
        </p:grpSpPr>
        <p:pic>
          <p:nvPicPr>
            <p:cNvPr id="47" name="object 3">
              <a:extLst>
                <a:ext uri="{FF2B5EF4-FFF2-40B4-BE49-F238E27FC236}">
                  <a16:creationId xmlns:a16="http://schemas.microsoft.com/office/drawing/2014/main" xmlns="" id="{F380E581-197A-4749-AE4D-D24057C2E55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48" name="object 4">
              <a:extLst>
                <a:ext uri="{FF2B5EF4-FFF2-40B4-BE49-F238E27FC236}">
                  <a16:creationId xmlns:a16="http://schemas.microsoft.com/office/drawing/2014/main" xmlns="" id="{4976A38B-ADEE-694B-A409-33A3A8A65F8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49" name="object 5">
              <a:extLst>
                <a:ext uri="{FF2B5EF4-FFF2-40B4-BE49-F238E27FC236}">
                  <a16:creationId xmlns:a16="http://schemas.microsoft.com/office/drawing/2014/main" xmlns="" id="{EE08DC63-C15B-4D41-B89D-1CD5929880CB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6">
              <a:extLst>
                <a:ext uri="{FF2B5EF4-FFF2-40B4-BE49-F238E27FC236}">
                  <a16:creationId xmlns:a16="http://schemas.microsoft.com/office/drawing/2014/main" xmlns="" id="{8E5EAE0A-62F7-EA4B-82FF-96E0C074731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51" name="object 7">
              <a:extLst>
                <a:ext uri="{FF2B5EF4-FFF2-40B4-BE49-F238E27FC236}">
                  <a16:creationId xmlns:a16="http://schemas.microsoft.com/office/drawing/2014/main" xmlns="" id="{EE4C96C7-DD26-1549-8CB5-D5C26BAAE2C0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52" name="object 8">
              <a:extLst>
                <a:ext uri="{FF2B5EF4-FFF2-40B4-BE49-F238E27FC236}">
                  <a16:creationId xmlns:a16="http://schemas.microsoft.com/office/drawing/2014/main" xmlns="" id="{5F7B07DD-51DB-934D-86C2-E256CABE8B24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9">
              <a:extLst>
                <a:ext uri="{FF2B5EF4-FFF2-40B4-BE49-F238E27FC236}">
                  <a16:creationId xmlns:a16="http://schemas.microsoft.com/office/drawing/2014/main" xmlns="" id="{41B926E7-0E9E-7948-A232-A8C369A1A103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57" name="object 10">
              <a:extLst>
                <a:ext uri="{FF2B5EF4-FFF2-40B4-BE49-F238E27FC236}">
                  <a16:creationId xmlns:a16="http://schemas.microsoft.com/office/drawing/2014/main" xmlns="" id="{77C660E2-F6D1-B64E-B2B6-A954CF8BF1BC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58" name="object 11">
              <a:extLst>
                <a:ext uri="{FF2B5EF4-FFF2-40B4-BE49-F238E27FC236}">
                  <a16:creationId xmlns:a16="http://schemas.microsoft.com/office/drawing/2014/main" xmlns="" id="{441BF81B-53FE-6A4C-92C5-DB2443010B02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59" name="object 12">
              <a:extLst>
                <a:ext uri="{FF2B5EF4-FFF2-40B4-BE49-F238E27FC236}">
                  <a16:creationId xmlns:a16="http://schemas.microsoft.com/office/drawing/2014/main" xmlns="" id="{05F2A8D2-8C9F-ED4D-BA00-8EFEA8234DD8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60" name="object 13">
              <a:extLst>
                <a:ext uri="{FF2B5EF4-FFF2-40B4-BE49-F238E27FC236}">
                  <a16:creationId xmlns:a16="http://schemas.microsoft.com/office/drawing/2014/main" xmlns="" id="{2F4B0F69-CDB3-3749-B04E-A38361F498E6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61" name="object 14">
              <a:extLst>
                <a:ext uri="{FF2B5EF4-FFF2-40B4-BE49-F238E27FC236}">
                  <a16:creationId xmlns:a16="http://schemas.microsoft.com/office/drawing/2014/main" xmlns="" id="{A3D5E69D-7069-7546-B396-DEF8C7BF7E9E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15">
              <a:extLst>
                <a:ext uri="{FF2B5EF4-FFF2-40B4-BE49-F238E27FC236}">
                  <a16:creationId xmlns:a16="http://schemas.microsoft.com/office/drawing/2014/main" xmlns="" id="{D13C6816-0D33-DC44-B3A3-B8C2B694E054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29" name="Прямоугольник 28"/>
          <p:cNvSpPr/>
          <p:nvPr/>
        </p:nvSpPr>
        <p:spPr>
          <a:xfrm>
            <a:off x="-113120" y="2219506"/>
            <a:ext cx="4039940" cy="2046702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marL="171428" algn="ctr"/>
            <a:r>
              <a:rPr lang="ru-RU" b="1" dirty="0"/>
              <a:t>Кто может получить?</a:t>
            </a:r>
          </a:p>
          <a:p>
            <a:pPr marL="171428" algn="ctr"/>
            <a:r>
              <a:rPr lang="ru-RU" sz="1000" dirty="0"/>
              <a:t>Семьи при рождении </a:t>
            </a:r>
            <a:r>
              <a:rPr lang="ru-RU" sz="1000" dirty="0" smtClean="0"/>
              <a:t>детей.</a:t>
            </a:r>
            <a:endParaRPr lang="ru-RU" sz="1000" dirty="0"/>
          </a:p>
          <a:p>
            <a:pPr marL="171428" algn="ctr"/>
            <a:endParaRPr lang="ru-RU" altLang="ru-RU" b="1" dirty="0"/>
          </a:p>
          <a:p>
            <a:pPr marL="171428" algn="ctr"/>
            <a:r>
              <a:rPr lang="ru-RU" altLang="ru-RU" b="1" dirty="0"/>
              <a:t>Условия получения?</a:t>
            </a:r>
          </a:p>
          <a:p>
            <a:pPr marL="171428" algn="ctr"/>
            <a:r>
              <a:rPr lang="ru-RU" sz="1000" dirty="0"/>
              <a:t>Оба родителя не работают - пособие предоставляется СФР. Для работающих родителей - по месту  работы.</a:t>
            </a:r>
          </a:p>
          <a:p>
            <a:pPr marL="171428" algn="ctr"/>
            <a:r>
              <a:rPr lang="ru-RU" sz="1000" dirty="0" smtClean="0"/>
              <a:t>Обратиться можно </a:t>
            </a:r>
            <a:r>
              <a:rPr lang="ru-RU" sz="1000" dirty="0"/>
              <a:t>не позднее 6 мес. со дня </a:t>
            </a:r>
            <a:r>
              <a:rPr lang="ru-RU" sz="1000" dirty="0" smtClean="0"/>
              <a:t>рождения.</a:t>
            </a:r>
            <a:endParaRPr lang="ru-RU" sz="1000" dirty="0"/>
          </a:p>
          <a:p>
            <a:pPr marL="171428" algn="ctr"/>
            <a:endParaRPr lang="ru-RU" dirty="0"/>
          </a:p>
          <a:p>
            <a:pPr marL="171428" algn="ctr"/>
            <a:r>
              <a:rPr lang="ru-RU" b="1" dirty="0"/>
              <a:t>Как получить?</a:t>
            </a:r>
            <a:endParaRPr lang="ru-RU" dirty="0"/>
          </a:p>
          <a:p>
            <a:pPr algn="ctr" defTabSz="159320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000" dirty="0" smtClean="0"/>
              <a:t> Обратиться через </a:t>
            </a:r>
            <a:r>
              <a:rPr lang="ru-RU" altLang="ru-RU" sz="1000" dirty="0"/>
              <a:t>Госуслуги, МФЦ, </a:t>
            </a:r>
            <a:r>
              <a:rPr lang="ru-RU" altLang="ru-RU" sz="1000" dirty="0" smtClean="0"/>
              <a:t>СФР.</a:t>
            </a:r>
            <a:endParaRPr lang="en-US" b="1" dirty="0" smtClean="0"/>
          </a:p>
          <a:p>
            <a:pPr marL="171428" algn="ctr"/>
            <a:r>
              <a:rPr lang="ru-RU" altLang="ru-RU" b="1" dirty="0" smtClean="0"/>
              <a:t> </a:t>
            </a:r>
            <a:endParaRPr lang="ru-RU" altLang="ru-RU" b="1" dirty="0"/>
          </a:p>
          <a:p>
            <a:pPr marL="171428" algn="ctr"/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78309" y="4251290"/>
            <a:ext cx="3815652" cy="403952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r>
              <a:rPr lang="ru-RU" sz="1000" b="1" i="1" dirty="0">
                <a:solidFill>
                  <a:srgbClr val="003BB0"/>
                </a:solidFill>
              </a:rPr>
              <a:t>* </a:t>
            </a:r>
            <a:r>
              <a:rPr lang="ru-RU" sz="1000" i="1" dirty="0"/>
              <a:t>Размер пособия в Забайкальском крае устанавливается </a:t>
            </a:r>
          </a:p>
          <a:p>
            <a:r>
              <a:rPr lang="ru-RU" sz="1000" i="1" dirty="0"/>
              <a:t>с учетом районных коэффициентов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459018" y="904969"/>
            <a:ext cx="2459535" cy="611698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ru-RU" b="1" dirty="0"/>
              <a:t>ЕДИНОВРЕМЕННАЯ ВЫПЛАТА</a:t>
            </a:r>
          </a:p>
          <a:p>
            <a:pPr algn="ctr"/>
            <a:r>
              <a:rPr lang="ru-RU" b="1" dirty="0"/>
              <a:t> ПРИ РОЖДЕНИИ </a:t>
            </a:r>
            <a:r>
              <a:rPr lang="ru-RU" b="1" dirty="0">
                <a:solidFill>
                  <a:srgbClr val="FF0000"/>
                </a:solidFill>
              </a:rPr>
              <a:t>ПЕРВОГО </a:t>
            </a:r>
            <a:r>
              <a:rPr lang="ru-RU" b="1" dirty="0"/>
              <a:t>РЕБЕНКА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6713444" y="1525137"/>
            <a:ext cx="1429544" cy="595027"/>
          </a:xfrm>
          <a:prstGeom prst="rect">
            <a:avLst/>
          </a:prstGeom>
        </p:spPr>
        <p:txBody>
          <a:bodyPr wrap="none" lIns="162532" tIns="81264" rIns="162532" bIns="81264">
            <a:spAutoFit/>
          </a:bodyPr>
          <a:lstStyle/>
          <a:p>
            <a:r>
              <a:rPr lang="ru-RU" sz="2800" b="1" dirty="0">
                <a:solidFill>
                  <a:srgbClr val="01209D"/>
                </a:solidFill>
                <a:latin typeface="Arial" pitchFamily="34" charset="0"/>
                <a:cs typeface="Arial" pitchFamily="34" charset="0"/>
              </a:rPr>
              <a:t>35 610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722" y="954182"/>
            <a:ext cx="703725" cy="52738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15565" y="1676085"/>
            <a:ext cx="304276" cy="40817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90851" y="1664455"/>
            <a:ext cx="304276" cy="4081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80585" y="1319090"/>
            <a:ext cx="2029137" cy="358909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892814" y="2175884"/>
            <a:ext cx="3228939" cy="1875509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marL="171428" algn="ctr"/>
            <a:r>
              <a:rPr lang="ru-RU" b="1" dirty="0"/>
              <a:t>Кто может получить?</a:t>
            </a:r>
            <a:endParaRPr lang="en-US" b="1" dirty="0"/>
          </a:p>
          <a:p>
            <a:pPr marL="171428" algn="ctr"/>
            <a:r>
              <a:rPr lang="ru-RU" sz="1000" dirty="0"/>
              <a:t>Семьи при рождении первого ребёнка после 2018 года, независимо от </a:t>
            </a:r>
            <a:r>
              <a:rPr lang="ru-RU" sz="1000" dirty="0" smtClean="0"/>
              <a:t>доходов.</a:t>
            </a:r>
            <a:endParaRPr lang="ru-RU" sz="1000" dirty="0"/>
          </a:p>
          <a:p>
            <a:pPr marL="171428" algn="ctr"/>
            <a:endParaRPr lang="ru-RU" dirty="0"/>
          </a:p>
          <a:p>
            <a:pPr marL="171428" algn="ctr"/>
            <a:r>
              <a:rPr lang="ru-RU" altLang="ru-RU" b="1" dirty="0"/>
              <a:t>Условия получения?</a:t>
            </a:r>
          </a:p>
          <a:p>
            <a:pPr marL="171428" algn="ctr"/>
            <a:r>
              <a:rPr lang="ru-RU" sz="1000" dirty="0"/>
              <a:t>Обратиться не позднее 6 мес. со дня рождения </a:t>
            </a:r>
            <a:r>
              <a:rPr lang="ru-RU" sz="1000" dirty="0" smtClean="0"/>
              <a:t>ребёнка.</a:t>
            </a:r>
            <a:endParaRPr lang="ru-RU" sz="1000" dirty="0"/>
          </a:p>
          <a:p>
            <a:pPr marL="171428" algn="ctr"/>
            <a:endParaRPr lang="ru-RU" dirty="0"/>
          </a:p>
          <a:p>
            <a:pPr algn="ctr"/>
            <a:r>
              <a:rPr lang="ru-RU" b="1" dirty="0"/>
              <a:t> Как получить?</a:t>
            </a:r>
            <a:endParaRPr lang="ru-RU" dirty="0"/>
          </a:p>
          <a:p>
            <a:pPr marL="171428" algn="ctr"/>
            <a:r>
              <a:rPr lang="ru-RU" sz="1000" dirty="0"/>
              <a:t>Через Госуслуги,  МФЦ или в отделе соцзащиты по месту </a:t>
            </a:r>
            <a:r>
              <a:rPr lang="ru-RU" sz="1000" dirty="0" smtClean="0"/>
              <a:t>жительства.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48897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623" y="1312402"/>
            <a:ext cx="304276" cy="408175"/>
          </a:xfrm>
          <a:prstGeom prst="rect">
            <a:avLst/>
          </a:prstGeom>
        </p:spPr>
      </p:pic>
      <p:sp>
        <p:nvSpPr>
          <p:cNvPr id="25" name="object 17"/>
          <p:cNvSpPr txBox="1"/>
          <p:nvPr/>
        </p:nvSpPr>
        <p:spPr>
          <a:xfrm>
            <a:off x="1002566" y="164393"/>
            <a:ext cx="720005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ru-RU" sz="1600" b="1" dirty="0">
                <a:solidFill>
                  <a:srgbClr val="92D050"/>
                </a:solidFill>
                <a:cs typeface="Arial" pitchFamily="34" charset="0"/>
              </a:rPr>
              <a:t>ЕЖЕМЕСЯЧНЫЕ ВЫПЛАТЫ </a:t>
            </a:r>
            <a:r>
              <a:rPr lang="ru-RU" sz="1600" b="1" dirty="0">
                <a:solidFill>
                  <a:srgbClr val="002060"/>
                </a:solidFill>
                <a:cs typeface="Arial" pitchFamily="34" charset="0"/>
              </a:rPr>
              <a:t>НА ДЕТЕЙ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5124" y="531092"/>
            <a:ext cx="913887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237111" y="643268"/>
            <a:ext cx="3764593" cy="47983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860826" y="659383"/>
            <a:ext cx="2996119" cy="438573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marL="352204" indent="-352204" algn="ctr" defTabSz="1102279">
              <a:defRPr/>
            </a:pPr>
            <a:r>
              <a:rPr lang="ru-RU" b="1" dirty="0"/>
              <a:t>ЕЖЕМЕСЯЧНОЕ ПОСОБИЕ ПО УХОДУ ЗА РЕБЕНКОМ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5206610" y="657896"/>
            <a:ext cx="3764593" cy="46762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206607" y="678689"/>
            <a:ext cx="4500880" cy="438573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marL="352204" indent="-352204" algn="ctr" defTabSz="1102279">
              <a:defRPr/>
            </a:pPr>
            <a:r>
              <a:rPr lang="ru-RU" b="1" dirty="0"/>
              <a:t>ЕЖЕМЕСЯЧНОЕ ПОСОБИЕ </a:t>
            </a:r>
          </a:p>
          <a:p>
            <a:pPr marL="352204" indent="-352204" algn="ctr" defTabSz="1102279">
              <a:defRPr/>
            </a:pPr>
            <a:r>
              <a:rPr lang="ru-RU" b="1" dirty="0"/>
              <a:t>НА РЕБЁНКА ВОЕННОСЛУЖАЩЕГО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5658754" y="1820545"/>
            <a:ext cx="3312449" cy="1938980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marL="171428" algn="ctr"/>
            <a:r>
              <a:rPr lang="ru-RU" sz="1000" b="1" dirty="0"/>
              <a:t>Кто может получить?</a:t>
            </a:r>
          </a:p>
          <a:p>
            <a:pPr marL="171428" algn="ctr"/>
            <a:r>
              <a:rPr lang="ru-RU" sz="1000" dirty="0"/>
              <a:t>Семьи военнослужащих, проходящих военную службу по </a:t>
            </a:r>
            <a:r>
              <a:rPr lang="ru-RU" sz="1000" dirty="0" smtClean="0"/>
              <a:t>призыву, </a:t>
            </a:r>
            <a:r>
              <a:rPr lang="ru-RU" sz="1000" dirty="0"/>
              <a:t>или семьи </a:t>
            </a:r>
            <a:r>
              <a:rPr lang="ru-RU" sz="1000" dirty="0" smtClean="0"/>
              <a:t>мобилизованных.</a:t>
            </a:r>
            <a:endParaRPr lang="ru-RU" sz="1000" dirty="0"/>
          </a:p>
          <a:p>
            <a:pPr marL="171428" algn="ctr"/>
            <a:r>
              <a:rPr lang="ru-RU" sz="1000" dirty="0"/>
              <a:t/>
            </a:r>
            <a:br>
              <a:rPr lang="ru-RU" sz="1000" dirty="0"/>
            </a:br>
            <a:r>
              <a:rPr lang="ru-RU" altLang="ru-RU" sz="1000" b="1" dirty="0"/>
              <a:t>Условия получения?</a:t>
            </a:r>
          </a:p>
          <a:p>
            <a:pPr marL="171428" algn="ctr"/>
            <a:r>
              <a:rPr lang="ru-RU" sz="1000" dirty="0"/>
              <a:t>Предоставляется на детей в возрасте до 3-х лет.</a:t>
            </a:r>
          </a:p>
          <a:p>
            <a:pPr marL="171428" algn="ctr"/>
            <a:r>
              <a:rPr lang="ru-RU" sz="1000" dirty="0"/>
              <a:t>Обратиться </a:t>
            </a:r>
            <a:r>
              <a:rPr lang="ru-RU" sz="1000" dirty="0" smtClean="0"/>
              <a:t>можно </a:t>
            </a:r>
            <a:r>
              <a:rPr lang="ru-RU" sz="1000" dirty="0"/>
              <a:t>со дня рождение ребенка</a:t>
            </a:r>
            <a:r>
              <a:rPr lang="ru-RU" sz="1000" dirty="0" smtClean="0"/>
              <a:t>,</a:t>
            </a:r>
          </a:p>
          <a:p>
            <a:pPr marL="171428" algn="ctr"/>
            <a:r>
              <a:rPr lang="ru-RU" sz="1000" dirty="0" smtClean="0"/>
              <a:t> </a:t>
            </a:r>
            <a:r>
              <a:rPr lang="ru-RU" sz="1000" dirty="0"/>
              <a:t>но не позднее 6 мес. со дня окончания военной службы по </a:t>
            </a:r>
            <a:r>
              <a:rPr lang="ru-RU" sz="1000" dirty="0" smtClean="0"/>
              <a:t>призыву.</a:t>
            </a:r>
            <a:endParaRPr lang="ru-RU" sz="1000" dirty="0"/>
          </a:p>
          <a:p>
            <a:pPr marL="171428" algn="ctr"/>
            <a:endParaRPr lang="ru-RU" sz="1000" dirty="0"/>
          </a:p>
          <a:p>
            <a:pPr marL="171428" algn="ctr"/>
            <a:r>
              <a:rPr lang="ru-RU" sz="1000" b="1" dirty="0"/>
              <a:t>Как получить?</a:t>
            </a:r>
            <a:endParaRPr lang="ru-RU" sz="1000" dirty="0"/>
          </a:p>
          <a:p>
            <a:pPr algn="ctr" defTabSz="159320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000" dirty="0"/>
              <a:t>Обратиться через Госуслуги, МФЦ, </a:t>
            </a:r>
            <a:r>
              <a:rPr lang="ru-RU" altLang="ru-RU" sz="1000" dirty="0" smtClean="0"/>
              <a:t>СФР.</a:t>
            </a:r>
            <a:endParaRPr lang="en-US" sz="10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b="14828"/>
          <a:stretch/>
        </p:blipFill>
        <p:spPr>
          <a:xfrm>
            <a:off x="3882392" y="2187355"/>
            <a:ext cx="1831669" cy="286363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02566" y="1196913"/>
            <a:ext cx="2128226" cy="523220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defTabSz="816108" fontAlgn="ctr"/>
            <a:r>
              <a:rPr lang="ru-RU" sz="2800" b="1" dirty="0">
                <a:solidFill>
                  <a:srgbClr val="01209D"/>
                </a:solidFill>
                <a:latin typeface="Arial" pitchFamily="34" charset="0"/>
                <a:cs typeface="Arial" pitchFamily="34" charset="0"/>
              </a:rPr>
              <a:t>8 591,47*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26142" y="1196913"/>
            <a:ext cx="1925527" cy="523220"/>
          </a:xfrm>
          <a:prstGeom prst="rect">
            <a:avLst/>
          </a:prstGeom>
        </p:spPr>
        <p:txBody>
          <a:bodyPr wrap="none" lIns="91428" tIns="45714" rIns="91428" bIns="45714">
            <a:spAutoFit/>
          </a:bodyPr>
          <a:lstStyle/>
          <a:p>
            <a:pPr algn="ctr"/>
            <a:r>
              <a:rPr lang="ru-RU" sz="2800" b="1" dirty="0">
                <a:solidFill>
                  <a:srgbClr val="01209D"/>
                </a:solidFill>
                <a:latin typeface="Arial" pitchFamily="34" charset="0"/>
                <a:cs typeface="Arial" pitchFamily="34" charset="0"/>
              </a:rPr>
              <a:t>15 548,07*</a:t>
            </a:r>
            <a:endParaRPr lang="ru-RU" sz="2000" b="1" dirty="0">
              <a:solidFill>
                <a:srgbClr val="002060"/>
              </a:solidFill>
            </a:endParaRPr>
          </a:p>
        </p:txBody>
      </p:sp>
      <p:grpSp>
        <p:nvGrpSpPr>
          <p:cNvPr id="23" name="Group 45">
            <a:extLst>
              <a:ext uri="{FF2B5EF4-FFF2-40B4-BE49-F238E27FC236}">
                <a16:creationId xmlns:a16="http://schemas.microsoft.com/office/drawing/2014/main" xmlns="" id="{F1DF1D25-E3DA-5D4F-AFBC-07A397F39861}"/>
              </a:ext>
            </a:extLst>
          </p:cNvPr>
          <p:cNvGrpSpPr/>
          <p:nvPr/>
        </p:nvGrpSpPr>
        <p:grpSpPr>
          <a:xfrm>
            <a:off x="325231" y="643268"/>
            <a:ext cx="390839" cy="479834"/>
            <a:chOff x="634994" y="480009"/>
            <a:chExt cx="914452" cy="1075526"/>
          </a:xfrm>
        </p:grpSpPr>
        <p:pic>
          <p:nvPicPr>
            <p:cNvPr id="24" name="object 3">
              <a:extLst>
                <a:ext uri="{FF2B5EF4-FFF2-40B4-BE49-F238E27FC236}">
                  <a16:creationId xmlns:a16="http://schemas.microsoft.com/office/drawing/2014/main" xmlns="" id="{F380E581-197A-4749-AE4D-D24057C2E55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26" name="object 4">
              <a:extLst>
                <a:ext uri="{FF2B5EF4-FFF2-40B4-BE49-F238E27FC236}">
                  <a16:creationId xmlns:a16="http://schemas.microsoft.com/office/drawing/2014/main" xmlns="" id="{4976A38B-ADEE-694B-A409-33A3A8A65F8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27" name="object 5">
              <a:extLst>
                <a:ext uri="{FF2B5EF4-FFF2-40B4-BE49-F238E27FC236}">
                  <a16:creationId xmlns:a16="http://schemas.microsoft.com/office/drawing/2014/main" xmlns="" id="{EE08DC63-C15B-4D41-B89D-1CD5929880CB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6">
              <a:extLst>
                <a:ext uri="{FF2B5EF4-FFF2-40B4-BE49-F238E27FC236}">
                  <a16:creationId xmlns:a16="http://schemas.microsoft.com/office/drawing/2014/main" xmlns="" id="{8E5EAE0A-62F7-EA4B-82FF-96E0C0747317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29" name="object 7">
              <a:extLst>
                <a:ext uri="{FF2B5EF4-FFF2-40B4-BE49-F238E27FC236}">
                  <a16:creationId xmlns:a16="http://schemas.microsoft.com/office/drawing/2014/main" xmlns="" id="{EE4C96C7-DD26-1549-8CB5-D5C26BAAE2C0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30" name="object 8">
              <a:extLst>
                <a:ext uri="{FF2B5EF4-FFF2-40B4-BE49-F238E27FC236}">
                  <a16:creationId xmlns:a16="http://schemas.microsoft.com/office/drawing/2014/main" xmlns="" id="{5F7B07DD-51DB-934D-86C2-E256CABE8B24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9">
              <a:extLst>
                <a:ext uri="{FF2B5EF4-FFF2-40B4-BE49-F238E27FC236}">
                  <a16:creationId xmlns:a16="http://schemas.microsoft.com/office/drawing/2014/main" xmlns="" id="{41B926E7-0E9E-7948-A232-A8C369A1A103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32" name="object 10">
              <a:extLst>
                <a:ext uri="{FF2B5EF4-FFF2-40B4-BE49-F238E27FC236}">
                  <a16:creationId xmlns:a16="http://schemas.microsoft.com/office/drawing/2014/main" xmlns="" id="{77C660E2-F6D1-B64E-B2B6-A954CF8BF1BC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33" name="object 11">
              <a:extLst>
                <a:ext uri="{FF2B5EF4-FFF2-40B4-BE49-F238E27FC236}">
                  <a16:creationId xmlns:a16="http://schemas.microsoft.com/office/drawing/2014/main" xmlns="" id="{441BF81B-53FE-6A4C-92C5-DB2443010B02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34" name="object 12">
              <a:extLst>
                <a:ext uri="{FF2B5EF4-FFF2-40B4-BE49-F238E27FC236}">
                  <a16:creationId xmlns:a16="http://schemas.microsoft.com/office/drawing/2014/main" xmlns="" id="{05F2A8D2-8C9F-ED4D-BA00-8EFEA8234DD8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35" name="object 13">
              <a:extLst>
                <a:ext uri="{FF2B5EF4-FFF2-40B4-BE49-F238E27FC236}">
                  <a16:creationId xmlns:a16="http://schemas.microsoft.com/office/drawing/2014/main" xmlns="" id="{2F4B0F69-CDB3-3749-B04E-A38361F498E6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36" name="object 14">
              <a:extLst>
                <a:ext uri="{FF2B5EF4-FFF2-40B4-BE49-F238E27FC236}">
                  <a16:creationId xmlns:a16="http://schemas.microsoft.com/office/drawing/2014/main" xmlns="" id="{A3D5E69D-7069-7546-B396-DEF8C7BF7E9E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15">
              <a:extLst>
                <a:ext uri="{FF2B5EF4-FFF2-40B4-BE49-F238E27FC236}">
                  <a16:creationId xmlns:a16="http://schemas.microsoft.com/office/drawing/2014/main" xmlns="" id="{D13C6816-0D33-DC44-B3A3-B8C2B694E054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40" name="Прямоугольник 39"/>
          <p:cNvSpPr/>
          <p:nvPr/>
        </p:nvSpPr>
        <p:spPr>
          <a:xfrm>
            <a:off x="56802" y="1889796"/>
            <a:ext cx="3478517" cy="1954369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marL="171428" algn="ctr"/>
            <a:r>
              <a:rPr lang="ru-RU" sz="1000" b="1" dirty="0"/>
              <a:t>Кто может получить?</a:t>
            </a:r>
          </a:p>
          <a:p>
            <a:pPr marL="171428" algn="ctr"/>
            <a:r>
              <a:rPr lang="ru-RU" sz="1000" dirty="0"/>
              <a:t>Неработающие граждане, если не оформлено единое </a:t>
            </a:r>
            <a:r>
              <a:rPr lang="ru-RU" sz="1000" dirty="0" smtClean="0"/>
              <a:t>пособие.</a:t>
            </a:r>
            <a:endParaRPr lang="ru-RU" sz="1000" dirty="0"/>
          </a:p>
          <a:p>
            <a:pPr marL="171428" algn="ctr"/>
            <a:endParaRPr lang="ru-RU" altLang="ru-RU" b="1" dirty="0"/>
          </a:p>
          <a:p>
            <a:pPr marL="171428" algn="ctr"/>
            <a:r>
              <a:rPr lang="ru-RU" altLang="ru-RU" sz="1000" b="1" dirty="0"/>
              <a:t>Условия получения</a:t>
            </a:r>
            <a:r>
              <a:rPr lang="ru-RU" altLang="ru-RU" sz="1000" b="1" dirty="0" smtClean="0"/>
              <a:t>?</a:t>
            </a:r>
          </a:p>
          <a:p>
            <a:pPr marL="171428" algn="ctr"/>
            <a:r>
              <a:rPr lang="ru-RU" sz="1000" dirty="0"/>
              <a:t>Выплачивается на детей в возрасте до 1,5 </a:t>
            </a:r>
            <a:r>
              <a:rPr lang="ru-RU" sz="1000" dirty="0" smtClean="0"/>
              <a:t>лет.</a:t>
            </a:r>
            <a:endParaRPr lang="ru-RU" sz="1000" dirty="0"/>
          </a:p>
          <a:p>
            <a:pPr marL="171428" algn="ctr"/>
            <a:r>
              <a:rPr lang="ru-RU" sz="1000" dirty="0" smtClean="0"/>
              <a:t>Обратиться можно </a:t>
            </a:r>
            <a:r>
              <a:rPr lang="ru-RU" sz="1000" dirty="0"/>
              <a:t>до достижения ребёнком возраста 2-х </a:t>
            </a:r>
            <a:r>
              <a:rPr lang="ru-RU" sz="1000" dirty="0" smtClean="0"/>
              <a:t>лет.</a:t>
            </a:r>
            <a:endParaRPr lang="ru-RU" sz="1000" dirty="0"/>
          </a:p>
          <a:p>
            <a:pPr marL="171428" algn="ctr"/>
            <a:endParaRPr lang="ru-RU" sz="1000" b="1" dirty="0"/>
          </a:p>
          <a:p>
            <a:pPr marL="171428" algn="ctr"/>
            <a:r>
              <a:rPr lang="ru-RU" sz="1000" b="1" dirty="0"/>
              <a:t>Как получить?</a:t>
            </a:r>
          </a:p>
          <a:p>
            <a:pPr algn="ctr" defTabSz="159320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000" dirty="0"/>
              <a:t> Обратиться через Госуслуги, МФЦ, </a:t>
            </a:r>
            <a:r>
              <a:rPr lang="ru-RU" altLang="ru-RU" sz="1000" dirty="0" smtClean="0"/>
              <a:t>СФР.</a:t>
            </a:r>
            <a:endParaRPr lang="en-US" sz="1000" b="1" dirty="0"/>
          </a:p>
          <a:p>
            <a:pPr marL="171428" algn="ctr"/>
            <a:endParaRPr lang="en-US" sz="1000" dirty="0"/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385" y="1295180"/>
            <a:ext cx="304276" cy="408175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188298" y="4435181"/>
            <a:ext cx="3815652" cy="403952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r>
              <a:rPr lang="ru-RU" sz="1000" b="1" i="1" dirty="0"/>
              <a:t>* </a:t>
            </a:r>
            <a:r>
              <a:rPr lang="ru-RU" sz="1000" i="1" dirty="0"/>
              <a:t>Размер пособия в Забайкальском крае устанавливается </a:t>
            </a:r>
          </a:p>
          <a:p>
            <a:r>
              <a:rPr lang="ru-RU" sz="1000" i="1" dirty="0"/>
              <a:t>с учетом районных </a:t>
            </a:r>
            <a:r>
              <a:rPr lang="ru-RU" sz="1000" i="1" dirty="0" smtClean="0"/>
              <a:t>коэффициентов</a:t>
            </a:r>
            <a:endParaRPr lang="ru-RU" sz="1000" i="1" dirty="0"/>
          </a:p>
        </p:txBody>
      </p:sp>
      <p:grpSp>
        <p:nvGrpSpPr>
          <p:cNvPr id="59" name="Group 45">
            <a:extLst>
              <a:ext uri="{FF2B5EF4-FFF2-40B4-BE49-F238E27FC236}">
                <a16:creationId xmlns:a16="http://schemas.microsoft.com/office/drawing/2014/main" xmlns="" id="{F1DF1D25-E3DA-5D4F-AFBC-07A397F39861}"/>
              </a:ext>
            </a:extLst>
          </p:cNvPr>
          <p:cNvGrpSpPr/>
          <p:nvPr/>
        </p:nvGrpSpPr>
        <p:grpSpPr>
          <a:xfrm>
            <a:off x="5311033" y="675919"/>
            <a:ext cx="403026" cy="449597"/>
            <a:chOff x="634994" y="480009"/>
            <a:chExt cx="914452" cy="1075526"/>
          </a:xfrm>
        </p:grpSpPr>
        <p:pic>
          <p:nvPicPr>
            <p:cNvPr id="60" name="object 3">
              <a:extLst>
                <a:ext uri="{FF2B5EF4-FFF2-40B4-BE49-F238E27FC236}">
                  <a16:creationId xmlns:a16="http://schemas.microsoft.com/office/drawing/2014/main" xmlns="" id="{F380E581-197A-4749-AE4D-D24057C2E55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61" name="object 4">
              <a:extLst>
                <a:ext uri="{FF2B5EF4-FFF2-40B4-BE49-F238E27FC236}">
                  <a16:creationId xmlns:a16="http://schemas.microsoft.com/office/drawing/2014/main" xmlns="" id="{4976A38B-ADEE-694B-A409-33A3A8A65F8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62" name="object 5">
              <a:extLst>
                <a:ext uri="{FF2B5EF4-FFF2-40B4-BE49-F238E27FC236}">
                  <a16:creationId xmlns:a16="http://schemas.microsoft.com/office/drawing/2014/main" xmlns="" id="{EE08DC63-C15B-4D41-B89D-1CD5929880CB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">
              <a:extLst>
                <a:ext uri="{FF2B5EF4-FFF2-40B4-BE49-F238E27FC236}">
                  <a16:creationId xmlns:a16="http://schemas.microsoft.com/office/drawing/2014/main" xmlns="" id="{8E5EAE0A-62F7-EA4B-82FF-96E0C0747317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71" name="object 7">
              <a:extLst>
                <a:ext uri="{FF2B5EF4-FFF2-40B4-BE49-F238E27FC236}">
                  <a16:creationId xmlns:a16="http://schemas.microsoft.com/office/drawing/2014/main" xmlns="" id="{EE4C96C7-DD26-1549-8CB5-D5C26BAAE2C0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74" name="object 8">
              <a:extLst>
                <a:ext uri="{FF2B5EF4-FFF2-40B4-BE49-F238E27FC236}">
                  <a16:creationId xmlns:a16="http://schemas.microsoft.com/office/drawing/2014/main" xmlns="" id="{5F7B07DD-51DB-934D-86C2-E256CABE8B24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9">
              <a:extLst>
                <a:ext uri="{FF2B5EF4-FFF2-40B4-BE49-F238E27FC236}">
                  <a16:creationId xmlns:a16="http://schemas.microsoft.com/office/drawing/2014/main" xmlns="" id="{41B926E7-0E9E-7948-A232-A8C369A1A103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76" name="object 10">
              <a:extLst>
                <a:ext uri="{FF2B5EF4-FFF2-40B4-BE49-F238E27FC236}">
                  <a16:creationId xmlns:a16="http://schemas.microsoft.com/office/drawing/2014/main" xmlns="" id="{77C660E2-F6D1-B64E-B2B6-A954CF8BF1BC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77" name="object 11">
              <a:extLst>
                <a:ext uri="{FF2B5EF4-FFF2-40B4-BE49-F238E27FC236}">
                  <a16:creationId xmlns:a16="http://schemas.microsoft.com/office/drawing/2014/main" xmlns="" id="{441BF81B-53FE-6A4C-92C5-DB2443010B02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78" name="object 12">
              <a:extLst>
                <a:ext uri="{FF2B5EF4-FFF2-40B4-BE49-F238E27FC236}">
                  <a16:creationId xmlns:a16="http://schemas.microsoft.com/office/drawing/2014/main" xmlns="" id="{05F2A8D2-8C9F-ED4D-BA00-8EFEA8234DD8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79" name="object 13">
              <a:extLst>
                <a:ext uri="{FF2B5EF4-FFF2-40B4-BE49-F238E27FC236}">
                  <a16:creationId xmlns:a16="http://schemas.microsoft.com/office/drawing/2014/main" xmlns="" id="{2F4B0F69-CDB3-3749-B04E-A38361F498E6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80" name="object 14">
              <a:extLst>
                <a:ext uri="{FF2B5EF4-FFF2-40B4-BE49-F238E27FC236}">
                  <a16:creationId xmlns:a16="http://schemas.microsoft.com/office/drawing/2014/main" xmlns="" id="{A3D5E69D-7069-7546-B396-DEF8C7BF7E9E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15">
              <a:extLst>
                <a:ext uri="{FF2B5EF4-FFF2-40B4-BE49-F238E27FC236}">
                  <a16:creationId xmlns:a16="http://schemas.microsoft.com/office/drawing/2014/main" xmlns="" id="{D13C6816-0D33-DC44-B3A3-B8C2B694E054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76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217122" y="1969505"/>
            <a:ext cx="1841560" cy="1997444"/>
          </a:xfrm>
          <a:prstGeom prst="rect">
            <a:avLst/>
          </a:prstGeom>
        </p:spPr>
      </p:pic>
      <p:sp>
        <p:nvSpPr>
          <p:cNvPr id="5" name="object 17"/>
          <p:cNvSpPr txBox="1"/>
          <p:nvPr/>
        </p:nvSpPr>
        <p:spPr>
          <a:xfrm>
            <a:off x="2141711" y="190623"/>
            <a:ext cx="530749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ru-RU" sz="1600" b="1" dirty="0">
                <a:solidFill>
                  <a:srgbClr val="92D050"/>
                </a:solidFill>
                <a:cs typeface="Arial" pitchFamily="34" charset="0"/>
              </a:rPr>
              <a:t>ЕДИНОЕ ПОСОБИЕ </a:t>
            </a:r>
            <a:r>
              <a:rPr lang="ru-RU" sz="1600" b="1" dirty="0">
                <a:solidFill>
                  <a:srgbClr val="002060"/>
                </a:solidFill>
                <a:cs typeface="Arial" pitchFamily="34" charset="0"/>
              </a:rPr>
              <a:t>НА ДЕТЕЙ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60575" y="564983"/>
            <a:ext cx="889810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58542" y="933736"/>
            <a:ext cx="2219632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28" tIns="45714" rIns="91428" bIns="45714">
            <a:spAutoFit/>
          </a:bodyPr>
          <a:lstStyle/>
          <a:p>
            <a:pPr lvl="0" algn="just"/>
            <a:r>
              <a:rPr lang="ru-RU" sz="1200" dirty="0">
                <a:solidFill>
                  <a:schemeClr val="tx1"/>
                </a:solidFill>
              </a:rPr>
              <a:t>Ежемесячная выплата в связи с рождением 1-го и 2-го ребёнка до достижения им возраста 3 лет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78254" y="943828"/>
            <a:ext cx="2155726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28" tIns="45714" rIns="91428" bIns="45714">
            <a:spAutoFit/>
          </a:bodyPr>
          <a:lstStyle/>
          <a:p>
            <a:pPr lvl="0" algn="ctr"/>
            <a:r>
              <a:rPr lang="ru-RU" sz="1200" dirty="0">
                <a:solidFill>
                  <a:schemeClr val="tx1"/>
                </a:solidFill>
              </a:rPr>
              <a:t>Ежемесячная выплата при рождении 3-го ребёнка или последующих детей до достижения возраста 3 лет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933443" y="933736"/>
            <a:ext cx="1828800" cy="81560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28" tIns="45714" rIns="91428" bIns="45714">
            <a:spAutoFit/>
          </a:bodyPr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Ежемесячная выплата на ребенка в возрасте                  от 3 до 7 лет</a:t>
            </a:r>
          </a:p>
          <a:p>
            <a:pPr lvl="0" algn="ctr"/>
            <a:endParaRPr lang="ru-RU" spc="-5" dirty="0">
              <a:latin typeface="Montserrat"/>
              <a:cs typeface="Montserra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59819" y="933447"/>
            <a:ext cx="1934456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28" tIns="45714" rIns="91428" bIns="45714">
            <a:spAutoFit/>
          </a:bodyPr>
          <a:lstStyle/>
          <a:p>
            <a:pPr lvl="0" algn="ctr"/>
            <a:r>
              <a:rPr lang="ru-RU" sz="1200" dirty="0">
                <a:solidFill>
                  <a:schemeClr val="tx1"/>
                </a:solidFill>
              </a:rPr>
              <a:t>Ежемесячная выплата на ребенка в возрасте                      от 8 до 17 лет</a:t>
            </a:r>
          </a:p>
          <a:p>
            <a:pPr lvl="0" algn="ctr"/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369711" y="2102706"/>
            <a:ext cx="1585690" cy="523220"/>
          </a:xfrm>
          <a:prstGeom prst="rect">
            <a:avLst/>
          </a:prstGeom>
        </p:spPr>
        <p:txBody>
          <a:bodyPr wrap="none" lIns="91428" tIns="45714" rIns="91428" bIns="45714">
            <a:spAutoFit/>
          </a:bodyPr>
          <a:lstStyle/>
          <a:p>
            <a:pPr algn="ctr" defTabSz="816108" fontAlgn="b"/>
            <a:r>
              <a:rPr lang="ru-RU" sz="2800" b="1" dirty="0">
                <a:solidFill>
                  <a:srgbClr val="01209D"/>
                </a:solidFill>
                <a:latin typeface="Arial" pitchFamily="34" charset="0"/>
                <a:cs typeface="Arial" pitchFamily="34" charset="0"/>
              </a:rPr>
              <a:t>8 902,50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3531065" y="2122472"/>
            <a:ext cx="1786066" cy="892552"/>
          </a:xfrm>
          <a:prstGeom prst="rect">
            <a:avLst/>
          </a:prstGeom>
        </p:spPr>
        <p:txBody>
          <a:bodyPr wrap="none" lIns="91428" tIns="45714" rIns="91428" bIns="45714">
            <a:spAutoFit/>
          </a:bodyPr>
          <a:lstStyle/>
          <a:p>
            <a:pPr algn="ctr" defTabSz="816108" fontAlgn="b"/>
            <a:r>
              <a:rPr lang="ru-RU" sz="2800" b="1" dirty="0">
                <a:solidFill>
                  <a:srgbClr val="01209D"/>
                </a:solidFill>
                <a:latin typeface="Arial" pitchFamily="34" charset="0"/>
                <a:cs typeface="Arial" pitchFamily="34" charset="0"/>
              </a:rPr>
              <a:t>13 353,75</a:t>
            </a:r>
          </a:p>
          <a:p>
            <a:pPr algn="ctr" defTabSz="816108" fontAlgn="b"/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012295" y="2122473"/>
            <a:ext cx="1285928" cy="523220"/>
          </a:xfrm>
          <a:prstGeom prst="rect">
            <a:avLst/>
          </a:prstGeom>
        </p:spPr>
        <p:txBody>
          <a:bodyPr wrap="none" lIns="91428" tIns="45714" rIns="91428" bIns="45714">
            <a:spAutoFit/>
          </a:bodyPr>
          <a:lstStyle/>
          <a:p>
            <a:pPr algn="ctr" defTabSz="816108" fontAlgn="b"/>
            <a:r>
              <a:rPr lang="ru-RU" sz="2800" b="1" dirty="0">
                <a:solidFill>
                  <a:srgbClr val="01209D"/>
                </a:solidFill>
                <a:latin typeface="Arial" pitchFamily="34" charset="0"/>
                <a:cs typeface="Arial" pitchFamily="34" charset="0"/>
              </a:rPr>
              <a:t>17 805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2553375" y="2722388"/>
            <a:ext cx="4215870" cy="230832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ru-RU" sz="900" i="1" dirty="0"/>
              <a:t>50% 75% 100% от прожиточного минимума для детей </a:t>
            </a:r>
          </a:p>
        </p:txBody>
      </p:sp>
      <p:grpSp>
        <p:nvGrpSpPr>
          <p:cNvPr id="51" name="Group 45">
            <a:extLst>
              <a:ext uri="{FF2B5EF4-FFF2-40B4-BE49-F238E27FC236}">
                <a16:creationId xmlns:a16="http://schemas.microsoft.com/office/drawing/2014/main" xmlns="" id="{F1DF1D25-E3DA-5D4F-AFBC-07A397F39861}"/>
              </a:ext>
            </a:extLst>
          </p:cNvPr>
          <p:cNvGrpSpPr/>
          <p:nvPr/>
        </p:nvGrpSpPr>
        <p:grpSpPr>
          <a:xfrm>
            <a:off x="320281" y="119035"/>
            <a:ext cx="345066" cy="390418"/>
            <a:chOff x="634994" y="480009"/>
            <a:chExt cx="914452" cy="1075526"/>
          </a:xfrm>
        </p:grpSpPr>
        <p:pic>
          <p:nvPicPr>
            <p:cNvPr id="52" name="object 3">
              <a:extLst>
                <a:ext uri="{FF2B5EF4-FFF2-40B4-BE49-F238E27FC236}">
                  <a16:creationId xmlns:a16="http://schemas.microsoft.com/office/drawing/2014/main" xmlns="" id="{F380E581-197A-4749-AE4D-D24057C2E55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53" name="object 4">
              <a:extLst>
                <a:ext uri="{FF2B5EF4-FFF2-40B4-BE49-F238E27FC236}">
                  <a16:creationId xmlns:a16="http://schemas.microsoft.com/office/drawing/2014/main" xmlns="" id="{4976A38B-ADEE-694B-A409-33A3A8A65F8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57" name="object 5">
              <a:extLst>
                <a:ext uri="{FF2B5EF4-FFF2-40B4-BE49-F238E27FC236}">
                  <a16:creationId xmlns:a16="http://schemas.microsoft.com/office/drawing/2014/main" xmlns="" id="{EE08DC63-C15B-4D41-B89D-1CD5929880CB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6">
              <a:extLst>
                <a:ext uri="{FF2B5EF4-FFF2-40B4-BE49-F238E27FC236}">
                  <a16:creationId xmlns:a16="http://schemas.microsoft.com/office/drawing/2014/main" xmlns="" id="{8E5EAE0A-62F7-EA4B-82FF-96E0C074731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59" name="object 7">
              <a:extLst>
                <a:ext uri="{FF2B5EF4-FFF2-40B4-BE49-F238E27FC236}">
                  <a16:creationId xmlns:a16="http://schemas.microsoft.com/office/drawing/2014/main" xmlns="" id="{EE4C96C7-DD26-1549-8CB5-D5C26BAAE2C0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60" name="object 8">
              <a:extLst>
                <a:ext uri="{FF2B5EF4-FFF2-40B4-BE49-F238E27FC236}">
                  <a16:creationId xmlns:a16="http://schemas.microsoft.com/office/drawing/2014/main" xmlns="" id="{5F7B07DD-51DB-934D-86C2-E256CABE8B24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9">
              <a:extLst>
                <a:ext uri="{FF2B5EF4-FFF2-40B4-BE49-F238E27FC236}">
                  <a16:creationId xmlns:a16="http://schemas.microsoft.com/office/drawing/2014/main" xmlns="" id="{41B926E7-0E9E-7948-A232-A8C369A1A103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62" name="object 10">
              <a:extLst>
                <a:ext uri="{FF2B5EF4-FFF2-40B4-BE49-F238E27FC236}">
                  <a16:creationId xmlns:a16="http://schemas.microsoft.com/office/drawing/2014/main" xmlns="" id="{77C660E2-F6D1-B64E-B2B6-A954CF8BF1BC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63" name="object 11">
              <a:extLst>
                <a:ext uri="{FF2B5EF4-FFF2-40B4-BE49-F238E27FC236}">
                  <a16:creationId xmlns:a16="http://schemas.microsoft.com/office/drawing/2014/main" xmlns="" id="{441BF81B-53FE-6A4C-92C5-DB2443010B02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64" name="object 12">
              <a:extLst>
                <a:ext uri="{FF2B5EF4-FFF2-40B4-BE49-F238E27FC236}">
                  <a16:creationId xmlns:a16="http://schemas.microsoft.com/office/drawing/2014/main" xmlns="" id="{05F2A8D2-8C9F-ED4D-BA00-8EFEA8234DD8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65" name="object 13">
              <a:extLst>
                <a:ext uri="{FF2B5EF4-FFF2-40B4-BE49-F238E27FC236}">
                  <a16:creationId xmlns:a16="http://schemas.microsoft.com/office/drawing/2014/main" xmlns="" id="{2F4B0F69-CDB3-3749-B04E-A38361F498E6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66" name="object 14">
              <a:extLst>
                <a:ext uri="{FF2B5EF4-FFF2-40B4-BE49-F238E27FC236}">
                  <a16:creationId xmlns:a16="http://schemas.microsoft.com/office/drawing/2014/main" xmlns="" id="{A3D5E69D-7069-7546-B396-DEF8C7BF7E9E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15">
              <a:extLst>
                <a:ext uri="{FF2B5EF4-FFF2-40B4-BE49-F238E27FC236}">
                  <a16:creationId xmlns:a16="http://schemas.microsoft.com/office/drawing/2014/main" xmlns="" id="{D13C6816-0D33-DC44-B3A3-B8C2B694E054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68" name="Прямоугольник 67"/>
          <p:cNvSpPr/>
          <p:nvPr/>
        </p:nvSpPr>
        <p:spPr>
          <a:xfrm>
            <a:off x="0" y="3063819"/>
            <a:ext cx="3787208" cy="1806259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marL="171428" algn="ctr"/>
            <a:r>
              <a:rPr lang="ru-RU" altLang="ru-RU" sz="1000" b="1" dirty="0"/>
              <a:t>Условия получения?</a:t>
            </a:r>
          </a:p>
          <a:p>
            <a:pPr marL="171428" algn="ctr"/>
            <a:endParaRPr lang="ru-RU" altLang="ru-RU" sz="1000" b="1" dirty="0"/>
          </a:p>
          <a:p>
            <a:pPr algn="ctr" defTabSz="159320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000" dirty="0"/>
              <a:t>Ежемесячный доход в семье на одного члена семьи не превышает ПМ на душу населения 16 819 руб. </a:t>
            </a:r>
          </a:p>
          <a:p>
            <a:pPr algn="ctr" defTabSz="1593201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000" dirty="0"/>
          </a:p>
          <a:p>
            <a:pPr algn="ctr" defTabSz="159320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000" dirty="0"/>
              <a:t>Собственность семьи соответствует критериям нуждаемости.</a:t>
            </a:r>
          </a:p>
          <a:p>
            <a:pPr algn="ctr" defTabSz="1593201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000" dirty="0"/>
          </a:p>
          <a:p>
            <a:pPr marL="171428" algn="ctr"/>
            <a:r>
              <a:rPr lang="ru-RU" sz="1000" dirty="0"/>
              <a:t>Трудоспособные члены семьи имеют доход от трудовой или иной деятельности или объективные причины его отсутствия.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341804" y="574150"/>
            <a:ext cx="2788412" cy="265453"/>
          </a:xfrm>
          <a:prstGeom prst="rect">
            <a:avLst/>
          </a:prstGeom>
        </p:spPr>
        <p:txBody>
          <a:bodyPr wrap="none" lIns="91428" tIns="45714" rIns="91428" bIns="45714">
            <a:spAutoFit/>
          </a:bodyPr>
          <a:lstStyle/>
          <a:p>
            <a:r>
              <a:rPr lang="ru-RU" b="1" dirty="0"/>
              <a:t>В состав пособия входят выплаты: </a:t>
            </a:r>
          </a:p>
        </p:txBody>
      </p:sp>
      <p:sp>
        <p:nvSpPr>
          <p:cNvPr id="2" name="Плюс 1"/>
          <p:cNvSpPr/>
          <p:nvPr/>
        </p:nvSpPr>
        <p:spPr>
          <a:xfrm>
            <a:off x="2379512" y="1238529"/>
            <a:ext cx="191691" cy="182885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ru-RU"/>
          </a:p>
        </p:txBody>
      </p:sp>
      <p:sp>
        <p:nvSpPr>
          <p:cNvPr id="34" name="Плюс 33"/>
          <p:cNvSpPr/>
          <p:nvPr/>
        </p:nvSpPr>
        <p:spPr>
          <a:xfrm>
            <a:off x="4737337" y="1244017"/>
            <a:ext cx="191691" cy="182885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ru-RU"/>
          </a:p>
        </p:txBody>
      </p:sp>
      <p:sp>
        <p:nvSpPr>
          <p:cNvPr id="35" name="Плюс 34"/>
          <p:cNvSpPr/>
          <p:nvPr/>
        </p:nvSpPr>
        <p:spPr>
          <a:xfrm>
            <a:off x="6764514" y="1226724"/>
            <a:ext cx="191691" cy="182885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550646" y="1819062"/>
            <a:ext cx="2260490" cy="265453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ru-RU" b="1" dirty="0"/>
              <a:t>Размер пособия: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1573841" y="2715217"/>
            <a:ext cx="5875362" cy="0"/>
          </a:xfrm>
          <a:prstGeom prst="straightConnector1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50817" y="2160573"/>
            <a:ext cx="304276" cy="40817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69155" y="2175141"/>
            <a:ext cx="311513" cy="41788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89085" y="2192853"/>
            <a:ext cx="298309" cy="40017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157417" y="3005707"/>
            <a:ext cx="3140806" cy="553986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marL="171428" algn="ctr"/>
            <a:r>
              <a:rPr lang="ru-RU" sz="1000" b="1" dirty="0"/>
              <a:t>Как получить?</a:t>
            </a:r>
          </a:p>
          <a:p>
            <a:pPr algn="ctr" defTabSz="159320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000" dirty="0"/>
              <a:t>Обратиться </a:t>
            </a:r>
            <a:r>
              <a:rPr lang="ru-RU" altLang="ru-RU" sz="1000" dirty="0" smtClean="0"/>
              <a:t>через </a:t>
            </a:r>
          </a:p>
          <a:p>
            <a:pPr algn="ctr" defTabSz="159320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000" dirty="0" smtClean="0"/>
              <a:t>Госуслуги</a:t>
            </a:r>
            <a:r>
              <a:rPr lang="ru-RU" altLang="ru-RU" sz="1000" dirty="0"/>
              <a:t>, МФЦ, СФР</a:t>
            </a:r>
            <a:endParaRPr lang="en-US" sz="1000" b="1" dirty="0"/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16528" y="2968227"/>
            <a:ext cx="586199" cy="543455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0908" y="2866475"/>
            <a:ext cx="538234" cy="493381"/>
          </a:xfrm>
          <a:prstGeom prst="rect">
            <a:avLst/>
          </a:prstGeom>
        </p:spPr>
      </p:pic>
      <p:sp>
        <p:nvSpPr>
          <p:cNvPr id="40" name="CustomShape 4"/>
          <p:cNvSpPr/>
          <p:nvPr/>
        </p:nvSpPr>
        <p:spPr>
          <a:xfrm>
            <a:off x="4035663" y="3966949"/>
            <a:ext cx="4858611" cy="481547"/>
          </a:xfrm>
          <a:prstGeom prst="roundRect">
            <a:avLst>
              <a:gd name="adj" fmla="val 16667"/>
            </a:avLst>
          </a:prstGeom>
          <a:solidFill>
            <a:schemeClr val="lt1">
              <a:alpha val="90000"/>
              <a:hueOff val="0"/>
              <a:satOff val="0"/>
              <a:lumOff val="0"/>
              <a:alphaOff val="0"/>
            </a:schemeClr>
          </a:solidFill>
          <a:ln>
            <a:solidFill>
              <a:schemeClr val="bg1">
                <a:lumMod val="5000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6490" tIns="56490" rIns="34219" bIns="56490" anchor="ctr"/>
          <a:lstStyle/>
          <a:p>
            <a:pPr algn="ctr">
              <a:lnSpc>
                <a:spcPct val="90000"/>
              </a:lnSpc>
              <a:spcAft>
                <a:spcPts val="316"/>
              </a:spcAft>
            </a:pPr>
            <a:r>
              <a:rPr lang="ru-RU" spc="-1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Первая выплата Единого пособия производится через кредитные организации либо через организации федеральной почтовой связи </a:t>
            </a:r>
            <a:r>
              <a:rPr lang="ru-RU" spc="-1" dirty="0" smtClean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                                          не </a:t>
            </a:r>
            <a:r>
              <a:rPr lang="ru-RU" b="1" u="sng" spc="-1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позднее 5 рабочих </a:t>
            </a:r>
            <a:r>
              <a:rPr lang="ru-RU" b="1" spc="-1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дней </a:t>
            </a:r>
            <a:r>
              <a:rPr lang="ru-RU" spc="-1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после дня назначения</a:t>
            </a:r>
            <a:endParaRPr lang="ru-RU" spc="-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CustomShape 5"/>
          <p:cNvSpPr/>
          <p:nvPr/>
        </p:nvSpPr>
        <p:spPr>
          <a:xfrm>
            <a:off x="4025583" y="4590169"/>
            <a:ext cx="4868692" cy="398376"/>
          </a:xfrm>
          <a:prstGeom prst="roundRect">
            <a:avLst>
              <a:gd name="adj" fmla="val 16667"/>
            </a:avLst>
          </a:prstGeom>
          <a:solidFill>
            <a:schemeClr val="lt1">
              <a:alpha val="90000"/>
              <a:hueOff val="0"/>
              <a:satOff val="0"/>
              <a:lumOff val="0"/>
              <a:alphaOff val="0"/>
            </a:schemeClr>
          </a:solidFill>
          <a:ln>
            <a:solidFill>
              <a:schemeClr val="bg1">
                <a:lumMod val="5000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4062" tIns="54062" rIns="34219" bIns="54062" anchor="ctr"/>
          <a:lstStyle/>
          <a:p>
            <a:pPr algn="ctr">
              <a:lnSpc>
                <a:spcPct val="90000"/>
              </a:lnSpc>
              <a:spcAft>
                <a:spcPts val="316"/>
              </a:spcAft>
            </a:pPr>
            <a:r>
              <a:rPr lang="ru-RU" spc="-1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Последующие выплаты производятся </a:t>
            </a:r>
            <a:r>
              <a:rPr lang="ru-RU" b="1" u="sng" spc="-1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с 1-го по 25-е число месяца</a:t>
            </a:r>
            <a:r>
              <a:rPr lang="ru-RU" spc="-1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, следующего за месяцем, за который выплачивается пособие</a:t>
            </a:r>
            <a:endParaRPr lang="ru-RU" spc="-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54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063" y="3371949"/>
            <a:ext cx="1601760" cy="1737345"/>
          </a:xfrm>
          <a:prstGeom prst="rect">
            <a:avLst/>
          </a:prstGeom>
        </p:spPr>
      </p:pic>
      <p:sp>
        <p:nvSpPr>
          <p:cNvPr id="55" name="Скругленный прямоугольник 54"/>
          <p:cNvSpPr/>
          <p:nvPr/>
        </p:nvSpPr>
        <p:spPr>
          <a:xfrm>
            <a:off x="369366" y="870803"/>
            <a:ext cx="2123356" cy="64398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5" name="object 17"/>
          <p:cNvSpPr txBox="1"/>
          <p:nvPr/>
        </p:nvSpPr>
        <p:spPr>
          <a:xfrm>
            <a:off x="581430" y="165229"/>
            <a:ext cx="839452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ru-RU" sz="1600" b="1" dirty="0">
                <a:solidFill>
                  <a:srgbClr val="002060"/>
                </a:solidFill>
                <a:cs typeface="Arial" pitchFamily="34" charset="0"/>
              </a:rPr>
              <a:t>МЕРЫ ПОДДЕРЖКИ </a:t>
            </a:r>
            <a:r>
              <a:rPr lang="ru-RU" sz="1600" b="1" dirty="0">
                <a:solidFill>
                  <a:srgbClr val="92D050"/>
                </a:solidFill>
                <a:cs typeface="Arial" pitchFamily="34" charset="0"/>
              </a:rPr>
              <a:t>МНОГОДЕТНЫХ</a:t>
            </a:r>
            <a:r>
              <a:rPr lang="ru-RU" sz="1600" b="1" dirty="0">
                <a:solidFill>
                  <a:srgbClr val="002060"/>
                </a:solidFill>
                <a:cs typeface="Arial" pitchFamily="34" charset="0"/>
              </a:rPr>
              <a:t> СЕМЕЙ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9478" y="547562"/>
            <a:ext cx="889810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1951" y="892232"/>
            <a:ext cx="1999423" cy="61169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ru-RU" b="1" dirty="0"/>
              <a:t>  ЕЖЕМЕСЯЧНАЯ </a:t>
            </a:r>
          </a:p>
          <a:p>
            <a:pPr algn="ctr"/>
            <a:r>
              <a:rPr lang="ru-RU" b="1" dirty="0"/>
              <a:t>ВЫПЛАТА МНОГОДЕТНЫМ </a:t>
            </a: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3359287" y="870802"/>
            <a:ext cx="3016685" cy="63700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ЕЖЕМЕСЯЧНАЯ КОМПЕНСАЦИЯ НА ЖИЛИЩНО-КОММУНАЛЬНЫЕ УСЛУГИ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817201" y="797943"/>
            <a:ext cx="1953621" cy="7228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93565" y="824211"/>
            <a:ext cx="1446348" cy="611701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algn="ctr"/>
            <a:endParaRPr lang="ru-RU" b="1" dirty="0"/>
          </a:p>
          <a:p>
            <a:pPr algn="ctr"/>
            <a:r>
              <a:rPr lang="ru-RU" b="1" dirty="0"/>
              <a:t>ПОГАШЕНИЕ ИПОТЕКИ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818041" y="1671434"/>
            <a:ext cx="1851302" cy="523220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ru-RU" sz="2800" b="1" dirty="0">
                <a:solidFill>
                  <a:srgbClr val="01209D"/>
                </a:solidFill>
                <a:latin typeface="Arial" pitchFamily="34" charset="0"/>
                <a:cs typeface="Arial" pitchFamily="34" charset="0"/>
              </a:rPr>
              <a:t>450 000 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752250" y="2436971"/>
            <a:ext cx="2471840" cy="1806259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ru-RU" b="1" dirty="0"/>
              <a:t>Кто может получить?</a:t>
            </a:r>
          </a:p>
          <a:p>
            <a:pPr marL="171428" algn="ctr"/>
            <a:r>
              <a:rPr lang="ru-RU" sz="1000" dirty="0"/>
              <a:t>Семьи, в которых с 1 января</a:t>
            </a:r>
          </a:p>
          <a:p>
            <a:pPr marL="171428" algn="ctr"/>
            <a:r>
              <a:rPr lang="ru-RU" sz="1000" dirty="0"/>
              <a:t> 2019 г. появился 3-й или последующий ребёнок</a:t>
            </a:r>
          </a:p>
          <a:p>
            <a:pPr algn="ctr"/>
            <a:endParaRPr lang="ru-RU" sz="900" b="1" dirty="0"/>
          </a:p>
          <a:p>
            <a:pPr algn="ctr"/>
            <a:endParaRPr lang="ru-RU" sz="900" b="1" dirty="0"/>
          </a:p>
          <a:p>
            <a:pPr algn="ctr"/>
            <a:r>
              <a:rPr lang="ru-RU" b="1" dirty="0"/>
              <a:t>Как получить?</a:t>
            </a:r>
            <a:endParaRPr lang="ru-RU" sz="900" dirty="0"/>
          </a:p>
          <a:p>
            <a:pPr marL="171428" algn="ctr"/>
            <a:r>
              <a:rPr lang="ru-RU" sz="1000" dirty="0"/>
              <a:t>Обратиться в банк, где брали ипотечный кредит</a:t>
            </a:r>
          </a:p>
          <a:p>
            <a:pPr marL="171428" algn="ctr"/>
            <a:endParaRPr lang="ru-RU" sz="1000" dirty="0"/>
          </a:p>
          <a:p>
            <a:pPr marL="171428" algn="ctr"/>
            <a:r>
              <a:rPr lang="ru-RU" sz="1000" dirty="0"/>
              <a:t>Оператор программы - ДОМ.РФ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70116" y="1625504"/>
            <a:ext cx="1706613" cy="523220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r>
              <a:rPr lang="ru-RU" sz="2800" b="1" dirty="0">
                <a:solidFill>
                  <a:srgbClr val="01209D"/>
                </a:solidFill>
                <a:latin typeface="Arial" pitchFamily="34" charset="0"/>
                <a:cs typeface="Arial" pitchFamily="34" charset="0"/>
              </a:rPr>
              <a:t>543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288944" y="1655206"/>
            <a:ext cx="979497" cy="523220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r>
              <a:rPr lang="ru-RU" sz="2800" b="1" dirty="0">
                <a:solidFill>
                  <a:srgbClr val="01209D"/>
                </a:solidFill>
                <a:latin typeface="Arial" pitchFamily="34" charset="0"/>
                <a:cs typeface="Arial" pitchFamily="34" charset="0"/>
              </a:rPr>
              <a:t>30%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01" y="46566"/>
            <a:ext cx="701658" cy="52583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-212070" y="2411709"/>
            <a:ext cx="3077677" cy="2204445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marL="171428" algn="ctr"/>
            <a:r>
              <a:rPr lang="ru-RU" b="1" dirty="0"/>
              <a:t>Кто может получить?</a:t>
            </a:r>
          </a:p>
          <a:p>
            <a:pPr marL="171428" algn="ctr"/>
            <a:r>
              <a:rPr lang="ru-RU" sz="1000" dirty="0"/>
              <a:t>Многодетные семьи, на ребёнка начиная</a:t>
            </a:r>
          </a:p>
          <a:p>
            <a:pPr marL="171428" algn="ctr"/>
            <a:r>
              <a:rPr lang="ru-RU" sz="1000" dirty="0"/>
              <a:t> с 3-го и до достижения им 18 лет (если обучается то до 23 лет)</a:t>
            </a:r>
            <a:endParaRPr lang="ru-RU" altLang="ru-RU" sz="1000" dirty="0"/>
          </a:p>
          <a:p>
            <a:pPr marL="171428" algn="ctr"/>
            <a:endParaRPr lang="ru-RU" altLang="ru-RU" b="1" dirty="0"/>
          </a:p>
          <a:p>
            <a:pPr marL="171428" algn="ctr"/>
            <a:r>
              <a:rPr lang="ru-RU" altLang="ru-RU" b="1" dirty="0"/>
              <a:t>Условия получения?</a:t>
            </a:r>
          </a:p>
          <a:p>
            <a:pPr marL="171428" algn="ctr"/>
            <a:r>
              <a:rPr lang="ru-RU" sz="1000" dirty="0"/>
              <a:t>Среднедушевой доход семьи ниже</a:t>
            </a:r>
          </a:p>
          <a:p>
            <a:pPr marL="171428" algn="ctr"/>
            <a:r>
              <a:rPr lang="ru-RU" sz="1000" dirty="0"/>
              <a:t> ПМ 16 819 руб.</a:t>
            </a:r>
          </a:p>
          <a:p>
            <a:pPr marL="171428" algn="ctr"/>
            <a:endParaRPr lang="ru-RU" sz="1000" dirty="0"/>
          </a:p>
          <a:p>
            <a:pPr marL="171428" algn="ctr"/>
            <a:endParaRPr lang="ru-RU" b="1" dirty="0"/>
          </a:p>
          <a:p>
            <a:pPr marL="171428" algn="ctr"/>
            <a:r>
              <a:rPr lang="ru-RU" b="1" dirty="0"/>
              <a:t>Как получить?</a:t>
            </a:r>
          </a:p>
          <a:p>
            <a:pPr marL="171428" algn="ctr"/>
            <a:r>
              <a:rPr lang="ru-RU" sz="1000" dirty="0"/>
              <a:t>Обратиться в отдел соцзащиты по месту жительства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427859" y="2429218"/>
            <a:ext cx="2948112" cy="1892822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marL="171428" algn="ctr"/>
            <a:r>
              <a:rPr lang="ru-RU" b="1" dirty="0"/>
              <a:t>Кто может получить?</a:t>
            </a:r>
          </a:p>
          <a:p>
            <a:pPr marL="171428" algn="ctr"/>
            <a:r>
              <a:rPr lang="ru-RU" sz="1000" dirty="0"/>
              <a:t>Многодетные семьи, где трое </a:t>
            </a:r>
          </a:p>
          <a:p>
            <a:pPr marL="171428" algn="ctr"/>
            <a:r>
              <a:rPr lang="ru-RU" sz="1000" dirty="0"/>
              <a:t>и более детей</a:t>
            </a:r>
          </a:p>
          <a:p>
            <a:pPr marL="171428" algn="ctr"/>
            <a:endParaRPr lang="ru-RU" altLang="ru-RU" b="1" dirty="0"/>
          </a:p>
          <a:p>
            <a:pPr marL="171428" algn="ctr"/>
            <a:r>
              <a:rPr lang="ru-RU" altLang="ru-RU" b="1" dirty="0"/>
              <a:t>Условия получения?</a:t>
            </a:r>
          </a:p>
          <a:p>
            <a:pPr marL="171428" algn="ctr"/>
            <a:r>
              <a:rPr lang="ru-RU" sz="1000" dirty="0"/>
              <a:t>Среднедушевой доход семьи ниже </a:t>
            </a:r>
          </a:p>
          <a:p>
            <a:pPr marL="171428" algn="ctr"/>
            <a:r>
              <a:rPr lang="ru-RU" sz="1000" dirty="0"/>
              <a:t> 16 819 руб.</a:t>
            </a:r>
          </a:p>
          <a:p>
            <a:pPr marL="171428" algn="ctr"/>
            <a:endParaRPr lang="ru-RU" b="1" dirty="0"/>
          </a:p>
          <a:p>
            <a:pPr marL="171428" algn="ctr"/>
            <a:r>
              <a:rPr lang="ru-RU" b="1" dirty="0"/>
              <a:t>Как получить?</a:t>
            </a:r>
          </a:p>
          <a:p>
            <a:pPr marL="171428" algn="ctr"/>
            <a:r>
              <a:rPr lang="ru-RU" sz="1000" dirty="0"/>
              <a:t>Обратиться в отдел соцзащиты по месту жительства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163" y="1719940"/>
            <a:ext cx="304276" cy="40817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5574" y="1771123"/>
            <a:ext cx="304276" cy="40817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5782" y="119928"/>
            <a:ext cx="537910" cy="29513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615" y="2238748"/>
            <a:ext cx="377369" cy="345921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0604" y="2297564"/>
            <a:ext cx="371960" cy="3409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2929" y="2304470"/>
            <a:ext cx="371888" cy="34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8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802" y="1701284"/>
            <a:ext cx="2607900" cy="1593879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374469" y="3470094"/>
            <a:ext cx="8575949" cy="34616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925702" y="630134"/>
            <a:ext cx="3024716" cy="43998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96647" y="634451"/>
            <a:ext cx="3114518" cy="42231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6664" y="519707"/>
            <a:ext cx="908789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647799" y="659856"/>
            <a:ext cx="2249310" cy="611701"/>
          </a:xfrm>
          <a:prstGeom prst="rect">
            <a:avLst/>
          </a:prstGeom>
        </p:spPr>
        <p:txBody>
          <a:bodyPr wrap="none" lIns="91428" tIns="45714" rIns="91428" bIns="45714">
            <a:spAutoFit/>
          </a:bodyPr>
          <a:lstStyle/>
          <a:p>
            <a:pPr algn="ctr"/>
            <a:r>
              <a:rPr lang="ru-RU" b="1" dirty="0"/>
              <a:t>ЖИЛЬЁ </a:t>
            </a:r>
          </a:p>
          <a:p>
            <a:pPr algn="ctr"/>
            <a:r>
              <a:rPr lang="ru-RU" b="1" dirty="0"/>
              <a:t>ДЛЯ МНОГОДЕТНЫХ СЕМЕЙ</a:t>
            </a:r>
          </a:p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957513" y="647517"/>
            <a:ext cx="2738462" cy="438577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r>
              <a:rPr lang="ru-RU" b="1" dirty="0"/>
              <a:t>             ЗЕМЕЛЬНЫЙ УЧАСТОК </a:t>
            </a:r>
          </a:p>
          <a:p>
            <a:pPr algn="ctr"/>
            <a:r>
              <a:rPr lang="ru-RU" b="1" dirty="0"/>
              <a:t>ДЛЯ МНОГОДЕТНЫХ СЕМЕЙ</a:t>
            </a:r>
            <a:endParaRPr lang="ru-RU" b="1" dirty="0"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82829" y="2551403"/>
            <a:ext cx="3593216" cy="738664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ru-RU" sz="1200" b="1" dirty="0"/>
              <a:t>Размер участка</a:t>
            </a:r>
          </a:p>
          <a:p>
            <a:pPr marL="171428" algn="ctr"/>
            <a:r>
              <a:rPr lang="ru-RU" sz="1000" dirty="0"/>
              <a:t>Предоставляется 100-200 соток бесплатно и однократно, оформляется в общую долевую собственность всех членов семьи</a:t>
            </a:r>
            <a:endParaRPr lang="ru-RU" dirty="0"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92426" y="1556720"/>
            <a:ext cx="3442136" cy="1231106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marL="171428" algn="ctr"/>
            <a:r>
              <a:rPr lang="ru-RU" sz="1200" b="1" dirty="0"/>
              <a:t>Кто может получить?</a:t>
            </a:r>
          </a:p>
          <a:p>
            <a:pPr marL="171428" algn="ctr"/>
            <a:r>
              <a:rPr lang="ru-RU" sz="1000" dirty="0"/>
              <a:t>Семьи, где 3-е и более детей в возрасте до 18 лет</a:t>
            </a:r>
            <a:br>
              <a:rPr lang="ru-RU" sz="1000" dirty="0"/>
            </a:br>
            <a:endParaRPr lang="ru-RU" sz="1000" dirty="0"/>
          </a:p>
          <a:p>
            <a:pPr algn="ctr"/>
            <a:r>
              <a:rPr lang="ru-RU" sz="1200" b="1" dirty="0"/>
              <a:t> Как получить?</a:t>
            </a:r>
            <a:endParaRPr lang="ru-RU" sz="1200" dirty="0"/>
          </a:p>
          <a:p>
            <a:pPr marL="171428" algn="ctr"/>
            <a:r>
              <a:rPr lang="ru-RU" sz="1000" dirty="0"/>
              <a:t>Обратиться в администрацию по месту жительства или в МФЦ</a:t>
            </a:r>
            <a:br>
              <a:rPr lang="ru-RU" sz="1000" dirty="0"/>
            </a:br>
            <a:endParaRPr lang="ru-RU" sz="1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84828" y="1555543"/>
            <a:ext cx="3741906" cy="1415772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marL="171428" algn="ctr"/>
            <a:r>
              <a:rPr lang="ru-RU" sz="1200" b="1" dirty="0"/>
              <a:t>Кто может получить?</a:t>
            </a:r>
          </a:p>
          <a:p>
            <a:pPr algn="ctr"/>
            <a:r>
              <a:rPr lang="ru-RU" sz="1000" dirty="0"/>
              <a:t>Семьи имеющие 8 и более несовершеннолетних детей</a:t>
            </a:r>
          </a:p>
          <a:p>
            <a:pPr algn="ctr"/>
            <a:r>
              <a:rPr lang="ru-RU" sz="1000" dirty="0"/>
              <a:t> (если обучается - то до 23 лет) и состоящие на учете в органах местного самоуправления в качестве нуждающихся в улучшении жилищных условий</a:t>
            </a:r>
          </a:p>
          <a:p>
            <a:pPr marL="171428" algn="ctr"/>
            <a:r>
              <a:rPr lang="ru-RU" dirty="0"/>
              <a:t> </a:t>
            </a:r>
          </a:p>
          <a:p>
            <a:pPr algn="ctr"/>
            <a:r>
              <a:rPr lang="ru-RU" sz="1200" b="1" dirty="0"/>
              <a:t> Как получить?</a:t>
            </a:r>
            <a:endParaRPr lang="ru-RU" sz="1200" dirty="0"/>
          </a:p>
          <a:p>
            <a:pPr algn="ctr"/>
            <a:r>
              <a:rPr lang="ru-RU" sz="1000" dirty="0"/>
              <a:t>Обратиться в администрацию по месту жительства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66637" y="3504361"/>
            <a:ext cx="3319347" cy="438577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ru-RU" b="1" dirty="0"/>
              <a:t>ДАЛЬНЕВОСТОЧНАЯ ИПОТЕКА ДО 2%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-272828" y="4117106"/>
            <a:ext cx="3626685" cy="732889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marL="171428" algn="ctr"/>
            <a:r>
              <a:rPr lang="ru-RU" b="1" dirty="0"/>
              <a:t>Кто может получить?</a:t>
            </a:r>
          </a:p>
          <a:p>
            <a:pPr marL="171428" algn="ctr"/>
            <a:r>
              <a:rPr lang="ru-RU" sz="1000" dirty="0"/>
              <a:t>Семьи, где оба супруга в возрасте до 35 лет</a:t>
            </a:r>
          </a:p>
          <a:p>
            <a:pPr marL="171428" algn="ctr"/>
            <a:r>
              <a:rPr lang="ru-RU" sz="1000" dirty="0"/>
              <a:t>Граждане до 35 лет с детьми до 18 лет</a:t>
            </a:r>
          </a:p>
          <a:p>
            <a:pPr marL="171428" algn="ctr"/>
            <a:endParaRPr lang="ru-RU" sz="10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/>
          <a:srcRect l="34313" t="12060" b="23003"/>
          <a:stretch/>
        </p:blipFill>
        <p:spPr>
          <a:xfrm>
            <a:off x="3088217" y="4030330"/>
            <a:ext cx="3299744" cy="844022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6243739" y="4117735"/>
            <a:ext cx="2900261" cy="577077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ru-RU" b="1" dirty="0"/>
              <a:t>Как получить?</a:t>
            </a:r>
          </a:p>
          <a:p>
            <a:pPr marL="171428" algn="ctr"/>
            <a:r>
              <a:rPr lang="ru-RU" sz="1000" dirty="0"/>
              <a:t>Обратиться в банк, список всех банков на сайте ДОМ.РФ 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8740" y="1202444"/>
            <a:ext cx="378645" cy="28979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0803" y="1196617"/>
            <a:ext cx="523309" cy="353334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1540514" y="95233"/>
            <a:ext cx="6512617" cy="338554"/>
          </a:xfrm>
          <a:prstGeom prst="rect">
            <a:avLst/>
          </a:prstGeom>
        </p:spPr>
        <p:txBody>
          <a:bodyPr wrap="none" lIns="91428" tIns="45714" rIns="91428" bIns="45714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cs typeface="Arial" pitchFamily="34" charset="0"/>
              </a:rPr>
              <a:t>УЛУЧШЕНИЕ ЖИЛИЩНЫХ УСЛОВИЙ </a:t>
            </a:r>
            <a:r>
              <a:rPr lang="ru-RU" sz="1600" b="1" dirty="0">
                <a:solidFill>
                  <a:srgbClr val="92D050"/>
                </a:solidFill>
                <a:cs typeface="Arial" pitchFamily="34" charset="0"/>
              </a:rPr>
              <a:t>МНОГОДЕТНЫХ </a:t>
            </a:r>
            <a:r>
              <a:rPr lang="ru-RU" sz="1600" b="1" dirty="0">
                <a:solidFill>
                  <a:srgbClr val="002060"/>
                </a:solidFill>
                <a:cs typeface="Arial" pitchFamily="34" charset="0"/>
              </a:rPr>
              <a:t>СЕМЕЙ 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51" y="61899"/>
            <a:ext cx="610891" cy="45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18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094" y="4346993"/>
            <a:ext cx="495832" cy="41232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649" y="2980294"/>
            <a:ext cx="452438" cy="37623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210" y="1651890"/>
            <a:ext cx="385121" cy="32025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33" y="2078121"/>
            <a:ext cx="1116518" cy="1116518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4718-516D-4284-812E-2FE0C1302E6C}" type="slidenum">
              <a:rPr lang="en-GB" smtClean="0"/>
              <a:pPr/>
              <a:t>9</a:t>
            </a:fld>
            <a:endParaRPr lang="en-GB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6102" y="416311"/>
            <a:ext cx="908789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395763" y="1009421"/>
            <a:ext cx="6329459" cy="1139731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ru-RU" sz="1200" b="1" dirty="0"/>
              <a:t>ОТДЕЛЕНИЕ СОЦИАЛЬНОГО ФОНДА РОССИИ ПО ЗАБАЙКАЛЬСКОМУ КРАЮ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Чита, ул. Чкалова, 160б 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8-800-2000-702</a:t>
            </a:r>
            <a:br>
              <a:rPr lang="ru-RU" dirty="0"/>
            </a:br>
            <a:endParaRPr lang="ru-RU" dirty="0"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34549" y="2361846"/>
            <a:ext cx="6610167" cy="966606"/>
          </a:xfrm>
          <a:prstGeom prst="rect">
            <a:avLst/>
          </a:prstGeom>
        </p:spPr>
        <p:txBody>
          <a:bodyPr wrap="none" lIns="91428" tIns="45714" rIns="91428" bIns="45714">
            <a:spAutoFit/>
          </a:bodyPr>
          <a:lstStyle/>
          <a:p>
            <a:pPr algn="ctr"/>
            <a:r>
              <a:rPr lang="ru-RU" sz="1200" b="1" dirty="0"/>
              <a:t>МНОГОФУНКЦИОНАЛЬНЫЙ ЦЕНТР ЗАБАЙКАЛЬСКОГО КРАЯ «МОИ ДОКУМЕНТЫ»</a:t>
            </a:r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              Чита, ул. Генерала </a:t>
            </a:r>
            <a:r>
              <a:rPr lang="ru-RU" dirty="0" err="1"/>
              <a:t>Белика</a:t>
            </a:r>
            <a:r>
              <a:rPr lang="ru-RU" dirty="0"/>
              <a:t> </a:t>
            </a:r>
            <a:r>
              <a:rPr lang="ru-RU"/>
              <a:t>12                    ул</a:t>
            </a:r>
            <a:r>
              <a:rPr lang="ru-RU" dirty="0"/>
              <a:t>. </a:t>
            </a:r>
            <a:r>
              <a:rPr lang="ru-RU" dirty="0" err="1"/>
              <a:t>Бутина</a:t>
            </a:r>
            <a:r>
              <a:rPr lang="ru-RU" dirty="0"/>
              <a:t> 72                    ул. Ярославского 40 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8 (3022) 21-10-10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526650" y="3780804"/>
            <a:ext cx="6583680" cy="1139731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ru-RU" sz="1200" b="1" dirty="0"/>
              <a:t>КРАЕВОЙ ЦЕНТР СОЦИАЛЬНОЙ ЗАЩИТЫ НАСЕЛЕНИЯ ЗАБАЙКАЛЬСКОГО КРАЯ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г. Чита, ул. Богомягкова 23                      Недорезова 30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8-800-1000-001</a:t>
            </a:r>
          </a:p>
          <a:p>
            <a:pPr algn="ctr"/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6" t="20223" r="16419" b="20179"/>
          <a:stretch/>
        </p:blipFill>
        <p:spPr>
          <a:xfrm>
            <a:off x="846508" y="872498"/>
            <a:ext cx="680145" cy="60594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3526" y="1377299"/>
            <a:ext cx="207687" cy="20229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8539" y="2692858"/>
            <a:ext cx="287200" cy="27974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4843" y="2676956"/>
            <a:ext cx="287200" cy="27974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0683" y="2670535"/>
            <a:ext cx="287200" cy="27974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7193" y="4090302"/>
            <a:ext cx="287200" cy="27974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4837" y="4091741"/>
            <a:ext cx="287200" cy="27974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968" y="3659488"/>
            <a:ext cx="1191253" cy="89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5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eV9gkoQz9RQnLn8TWPB0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VAMovO_iBjXitovcWECt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DLyoVupDyKbrJ6US0lVa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W2ITjAgcNyP1.3FSaQsd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O4N76eZv3D_KvyN1qEiG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lN1Oa4t4rq5FN95370pf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KmQ1kFeCZ77ZmfCUQs96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3qKT9OkSZmyPkV0vKSQY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3qKT9OkSZmyPkV0vKSQY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_CIRCLE" val="smart_circl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_CIRCLE" val="smart_circl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_CIRCLE" val="smart_circ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_CIRCLE" val="smart_circl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XI4.FFyP61h_ZFdx9bb9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3qKT9OkSZmyPkV0vKSQY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3qKT9OkSZmyPkV0vKSQY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3qKT9OkSZmyPkV0vKSQY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Y6yd_c2vccZYDLgWCTQG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3qKT9OkSZmyPkV0vKSQY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3qKT9OkSZmyPkV0vKSQY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gKy.9_YS0.5b2QOnf1I0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6_QZ1dWV4k2UM.AttwCI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5ANX9jQgSZE19bNLniOb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000000"/>
      </a:accent2>
      <a:accent3>
        <a:srgbClr val="7F7F7F"/>
      </a:accent3>
      <a:accent4>
        <a:srgbClr val="808DA9"/>
      </a:accent4>
      <a:accent5>
        <a:srgbClr val="AC956E"/>
      </a:accent5>
      <a:accent6>
        <a:srgbClr val="DEDEE0"/>
      </a:accent6>
      <a:hlink>
        <a:srgbClr val="D26900"/>
      </a:hlink>
      <a:folHlink>
        <a:srgbClr val="D8924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7031</TotalTime>
  <Words>1054</Words>
  <Application>Microsoft Office PowerPoint</Application>
  <PresentationFormat>Экран (16:9)</PresentationFormat>
  <Paragraphs>202</Paragraphs>
  <Slides>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Office Theme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ДИНАМИКА COVID-19 В ЗАБАЙКАЛЬЕ</dc:title>
  <dc:creator>fin6</dc:creator>
  <cp:lastModifiedBy>Власевская О.С</cp:lastModifiedBy>
  <cp:revision>1373</cp:revision>
  <cp:lastPrinted>2023-06-30T05:37:47Z</cp:lastPrinted>
  <dcterms:modified xsi:type="dcterms:W3CDTF">2023-08-31T07:28:59Z</dcterms:modified>
</cp:coreProperties>
</file>