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6" r:id="rId4"/>
    <p:sldId id="291" r:id="rId5"/>
    <p:sldId id="316" r:id="rId6"/>
    <p:sldId id="304" r:id="rId7"/>
    <p:sldId id="266" r:id="rId8"/>
    <p:sldId id="310" r:id="rId9"/>
    <p:sldId id="311" r:id="rId10"/>
    <p:sldId id="314" r:id="rId11"/>
    <p:sldId id="312" r:id="rId12"/>
    <p:sldId id="292" r:id="rId13"/>
    <p:sldId id="295" r:id="rId14"/>
    <p:sldId id="277" r:id="rId15"/>
    <p:sldId id="308" r:id="rId16"/>
    <p:sldId id="309" r:id="rId17"/>
    <p:sldId id="298" r:id="rId18"/>
    <p:sldId id="296" r:id="rId19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ревцова Ксения" initials="ДК" lastIdx="1" clrIdx="0">
    <p:extLst>
      <p:ext uri="{19B8F6BF-5375-455C-9EA6-DF929625EA0E}">
        <p15:presenceInfo xmlns:p15="http://schemas.microsoft.com/office/powerpoint/2012/main" userId="Деревцова Ксен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CD15"/>
    <a:srgbClr val="EA424E"/>
    <a:srgbClr val="CC99FF"/>
    <a:srgbClr val="990099"/>
    <a:srgbClr val="CC66FF"/>
    <a:srgbClr val="9999FF"/>
    <a:srgbClr val="FF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отказов с</a:t>
            </a:r>
            <a:r>
              <a:rPr lang="ru-RU" sz="16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начала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года</a:t>
            </a:r>
          </a:p>
        </c:rich>
      </c:tx>
      <c:layout>
        <c:manualLayout>
          <c:xMode val="edge"/>
          <c:yMode val="edge"/>
          <c:x val="2.2340813573444397E-2"/>
          <c:y val="3.154425261233604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955344576747364E-2"/>
          <c:y val="0.40268014118600892"/>
          <c:w val="0.91104465542325264"/>
          <c:h val="0.59731988688448256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0D9-4DE3-9BD8-949879583A5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0D9-4DE3-9BD8-949879583A5C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0D9-4DE3-9BD8-949879583A5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0D9-4DE3-9BD8-949879583A5C}"/>
              </c:ext>
            </c:extLst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22F1-49A0-9A59-B614E9EE1A86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407A-4E20-967D-C6E66835CA8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Лист1!$A$3:$A$9</c:f>
              <c:strCache>
                <c:ptCount val="7"/>
                <c:pt idx="0">
                  <c:v>Недостоверные сведения</c:v>
                </c:pt>
                <c:pt idx="1">
                  <c:v>ЕГАИС</c:v>
                </c:pt>
                <c:pt idx="2">
                  <c:v>Прилегающие</c:v>
                </c:pt>
                <c:pt idx="3">
                  <c:v>Отсутствие договора аренды</c:v>
                </c:pt>
                <c:pt idx="4">
                  <c:v>Несоответствие ГОСТ</c:v>
                </c:pt>
                <c:pt idx="5">
                  <c:v>иные</c:v>
                </c:pt>
                <c:pt idx="6">
                  <c:v>Реализация без лицензии</c:v>
                </c:pt>
              </c:strCache>
            </c:strRef>
          </c:cat>
          <c:val>
            <c:numRef>
              <c:f>Лист1!$B$3:$B$9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32</c:v>
                </c:pt>
                <c:pt idx="3">
                  <c:v>5</c:v>
                </c:pt>
                <c:pt idx="4">
                  <c:v>20</c:v>
                </c:pt>
                <c:pt idx="5">
                  <c:v>31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D9-4DE3-9BD8-949879583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1.0342413616225857E-2"/>
          <c:y val="0.12808933684899473"/>
          <c:w val="0.59545797227906394"/>
          <c:h val="0.2591824033587483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2"/>
    </a:solidFill>
    <a:ln w="15875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2022 год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3727199235797137E-3"/>
                  <c:y val="-7.4512580181682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26D-4C3E-B3E0-07A1C90149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контрольно-надзорных мероприятий</c:v>
                </c:pt>
                <c:pt idx="1">
                  <c:v>Количество протоколов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249</c:v>
                </c:pt>
                <c:pt idx="1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5-484C-9F4B-7A767B820B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2023 год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контрольно-надзорных мероприятий</c:v>
                </c:pt>
                <c:pt idx="1">
                  <c:v>Количество протоколов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285</c:v>
                </c:pt>
                <c:pt idx="1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8-4A05-9E33-D449897AA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1041686048"/>
        <c:axId val="-1041682784"/>
      </c:barChart>
      <c:catAx>
        <c:axId val="-104168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041682784"/>
        <c:crosses val="autoZero"/>
        <c:auto val="1"/>
        <c:lblAlgn val="ctr"/>
        <c:lblOffset val="100"/>
        <c:noMultiLvlLbl val="0"/>
      </c:catAx>
      <c:valAx>
        <c:axId val="-1041682784"/>
        <c:scaling>
          <c:orientation val="minMax"/>
          <c:max val="3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0416860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90378826221058"/>
          <c:y val="0.86823874589149008"/>
          <c:w val="0.50695272327528018"/>
          <c:h val="7.6873088104209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Предостережения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D-4EC4-96A5-182EB8BCC3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Предостережения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2D-4EC4-96A5-182EB8BCC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41679520"/>
        <c:axId val="-1041681696"/>
      </c:barChart>
      <c:catAx>
        <c:axId val="-104167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041681696"/>
        <c:crosses val="autoZero"/>
        <c:auto val="1"/>
        <c:lblAlgn val="ctr"/>
        <c:lblOffset val="100"/>
        <c:noMultiLvlLbl val="0"/>
      </c:catAx>
      <c:valAx>
        <c:axId val="-1041681696"/>
        <c:scaling>
          <c:orientation val="minMax"/>
          <c:max val="2000"/>
          <c:min val="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04167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Профвизиты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0-41B9-B7A3-90B9F484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Профвизиты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40-41B9-B7A3-90B9F4841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18934448"/>
        <c:axId val="-1018931728"/>
      </c:barChart>
      <c:catAx>
        <c:axId val="-101893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018931728"/>
        <c:crosses val="autoZero"/>
        <c:auto val="1"/>
        <c:lblAlgn val="ctr"/>
        <c:lblOffset val="100"/>
        <c:noMultiLvlLbl val="0"/>
      </c:catAx>
      <c:valAx>
        <c:axId val="-1018931728"/>
        <c:scaling>
          <c:orientation val="minMax"/>
          <c:max val="100"/>
          <c:min val="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01893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0.86312</cdr:x>
      <cdr:y>0.51604</cdr:y>
    </cdr:from>
    <cdr:to>
      <cdr:x>0.95808</cdr:x>
      <cdr:y>0.6111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98169" y="1432859"/>
          <a:ext cx="527901" cy="263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0.87926</cdr:x>
      <cdr:y>0.54659</cdr:y>
    </cdr:from>
    <cdr:to>
      <cdr:x>0.96065</cdr:x>
      <cdr:y>0.6111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87885" y="1517700"/>
          <a:ext cx="452486" cy="179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0.85803</cdr:x>
      <cdr:y>0.50925</cdr:y>
    </cdr:from>
    <cdr:to>
      <cdr:x>0.97931</cdr:x>
      <cdr:y>0.59752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769889" y="1414005"/>
          <a:ext cx="674177" cy="245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0.87926</cdr:x>
      <cdr:y>0.51604</cdr:y>
    </cdr:from>
    <cdr:to>
      <cdr:x>0.93691</cdr:x>
      <cdr:y>0.59752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887885" y="1432858"/>
          <a:ext cx="320511" cy="226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0.25945</cdr:x>
      <cdr:y>0.64695</cdr:y>
    </cdr:from>
    <cdr:to>
      <cdr:x>0.4066</cdr:x>
      <cdr:y>0.66035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EE6693A-251E-4DD3-B7DE-802B0DC5B4AF}"/>
            </a:ext>
          </a:extLst>
        </cdr:cNvPr>
        <cdr:cNvSpPr txBox="1"/>
      </cdr:nvSpPr>
      <cdr:spPr>
        <a:xfrm xmlns:a="http://schemas.openxmlformats.org/drawingml/2006/main">
          <a:off x="1137056" y="2898174"/>
          <a:ext cx="644893" cy="60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18%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7" y="2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200"/>
            </a:lvl1pPr>
          </a:lstStyle>
          <a:p>
            <a:fld id="{31804CC1-EF56-4D11-BC2B-A405B5FB9E6F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3488"/>
            <a:ext cx="5913437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5027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7" y="9371287"/>
            <a:ext cx="2918830" cy="495027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200"/>
            </a:lvl1pPr>
          </a:lstStyle>
          <a:p>
            <a:fld id="{B7A42075-4A6F-4610-8BCB-17005811B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62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E338-FC3B-481C-85EB-44FAE805F4EB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7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56AC-98B7-4253-BA12-FEACFFC1BCE4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4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9950-44ED-4B82-B74A-D0692E58B24D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6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3E784-DCA1-4425-92C0-A64745DC049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418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B007D-7224-4337-BCF5-1998EC86D6C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36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7DAC-BEBF-4CA0-A452-9E9DB7B4858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44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DD03C-BCE9-4E08-8E34-F219253C382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11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C0247-C289-4176-887D-1D4D61F580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29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C0BEB-EB85-4BE6-82EB-9D6CFB5087F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79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1A14C-3C29-4263-B200-70609CE81B3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7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64C32-06F9-46EC-9985-84C279483ED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21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A5E4-C042-466B-9904-20310FDAE185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06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C888D-3A5C-4877-B773-79627876395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53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EDDC9-CABB-473F-B1C8-3E568168CE7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880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D1CA5-5907-4975-AED6-C4EE4B3FB9D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262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3E784-DCA1-4425-92C0-A64745DC04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16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007D-7224-4337-BCF5-1998EC86D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98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7DAC-BEBF-4CA0-A452-9E9DB7B485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9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D03C-BCE9-4E08-8E34-F219253C38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9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0247-C289-4176-887D-1D4D61F580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2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0BEB-EB85-4BE6-82EB-9D6CFB5087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84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A14C-3C29-4263-B200-70609CE81B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5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6980-A384-4E05-9743-D3E77D705D62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55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4C32-06F9-46EC-9985-84C279483E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57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888D-3A5C-4877-B773-7962787639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14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DDC9-CABB-473F-B1C8-3E568168CE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84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CA5-5907-4975-AED6-C4EE4B3FB9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8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F91-1D35-4179-8F8D-C4EE9F7A65BC}" type="datetime1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0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D935-F690-4BF5-AA61-2C137EB34914}" type="datetime1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4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6E2F-7551-4A02-AD54-712C08159CA0}" type="datetime1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3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493C-7F9C-4428-A4CE-ED01BB3F7BF2}" type="datetime1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5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4F57-6252-4227-9900-54BF7EA47A2A}" type="datetime1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5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B418-26D8-436D-A80B-4A41D1CE2E2C}" type="datetime1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0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64755-40A4-4BFD-8974-3F1083D4AC68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2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D125D-094C-417D-BA1E-7A47381BD9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00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D125D-094C-417D-BA1E-7A47381BD9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8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" y="2544304"/>
            <a:ext cx="10059272" cy="38791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883" y="229284"/>
            <a:ext cx="10507288" cy="518861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Региональная служба по тарифам и ценообразованию Забайкальского края</a:t>
            </a:r>
            <a:endParaRPr lang="ru-RU" sz="24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74073" y="701174"/>
            <a:ext cx="9892155" cy="8470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4078" y="1613402"/>
            <a:ext cx="6993637" cy="3390578"/>
          </a:xfrm>
          <a:prstGeom prst="rect">
            <a:avLst/>
          </a:prstGeom>
          <a:gradFill flip="none" rotWithShape="1">
            <a:gsLst>
              <a:gs pos="21000">
                <a:srgbClr val="990099">
                  <a:shade val="30000"/>
                  <a:satMod val="115000"/>
                </a:srgbClr>
              </a:gs>
              <a:gs pos="48000">
                <a:srgbClr val="990099">
                  <a:shade val="67500"/>
                  <a:satMod val="115000"/>
                  <a:alpha val="77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0429" y="5571000"/>
            <a:ext cx="2728159" cy="6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декабря 2023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430" y="2005297"/>
            <a:ext cx="6096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</a:rPr>
              <a:t>Публичные обсуждения: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</a:rPr>
              <a:t>«Правоприменительная практика Региональной службы по тарифам                   и ценообразованию Забайкальского края в сфере розничной продажи алкогольной и спиртосодержащей продукции»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16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3864E-6FD7-469E-8751-AF5409821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40825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CCD9D-BEDE-4A5D-A046-B39BA48E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30" y="3028427"/>
            <a:ext cx="10515600" cy="25670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вопросы, касающиеся введения маркировки пива и пивных напитков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6A55DC6-B318-452C-9B04-0F3569CCFBAA}"/>
              </a:ext>
            </a:extLst>
          </p:cNvPr>
          <p:cNvSpPr/>
          <p:nvPr/>
        </p:nvSpPr>
        <p:spPr>
          <a:xfrm>
            <a:off x="6912528" y="5761984"/>
            <a:ext cx="3824802" cy="42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Бабинова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77229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E9DD-B4FF-4C49-BA9A-A11A645E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9024"/>
            <a:ext cx="10515600" cy="1092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пива, пивных напитков средствами идентификации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684E2D-CB8A-40C3-AE0E-20A8F27E60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E6F4CBB-6CF5-44CB-9D3A-7ECA6D3FB9DA}"/>
              </a:ext>
            </a:extLst>
          </p:cNvPr>
          <p:cNvCxnSpPr>
            <a:cxnSpLocks/>
          </p:cNvCxnSpPr>
          <p:nvPr/>
        </p:nvCxnSpPr>
        <p:spPr>
          <a:xfrm flipV="1">
            <a:off x="621091" y="927755"/>
            <a:ext cx="10091650" cy="16629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11</a:t>
            </a:fld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DD06CEB-9FF4-4E12-BC0E-C6D3E15E96BD}"/>
              </a:ext>
            </a:extLst>
          </p:cNvPr>
          <p:cNvSpPr/>
          <p:nvPr/>
        </p:nvSpPr>
        <p:spPr>
          <a:xfrm>
            <a:off x="729842" y="1333294"/>
            <a:ext cx="9982899" cy="20256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>
              <a:lnSpc>
                <a:spcPct val="107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маркировки пива, напитков, изготавливаемых на основе пива, и отдельных видов слабоалкогольных напитков средствами идентификации и особенностях внедрения государственной информационной системы мониторинга за оборотом товаров, подлежащих обязательной маркировке средствами идентификации, в отношении пива, напитков, изготавливаемых на основе пива, и отдельных видов слабоалкогольных напитков, </a:t>
            </a:r>
          </a:p>
          <a:p>
            <a:pPr algn="ctr" fontAlgn="t">
              <a:lnSpc>
                <a:spcPct val="107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Постановлением Правительства РФ от 30.11.2022 года № 2173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2254A0-A177-4879-B66F-7CADD84FF0D8}"/>
              </a:ext>
            </a:extLst>
          </p:cNvPr>
          <p:cNvSpPr/>
          <p:nvPr/>
        </p:nvSpPr>
        <p:spPr>
          <a:xfrm>
            <a:off x="3699545" y="3710094"/>
            <a:ext cx="4353887" cy="4446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Маркировке подлежат: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8892CE0-EE76-4B20-8BB0-1B82CEA336F8}"/>
              </a:ext>
            </a:extLst>
          </p:cNvPr>
          <p:cNvCxnSpPr/>
          <p:nvPr/>
        </p:nvCxnSpPr>
        <p:spPr>
          <a:xfrm flipH="1">
            <a:off x="3103927" y="4236440"/>
            <a:ext cx="864066" cy="3523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B58EB996-54C7-4E69-91B2-46452E3ED2C4}"/>
              </a:ext>
            </a:extLst>
          </p:cNvPr>
          <p:cNvCxnSpPr/>
          <p:nvPr/>
        </p:nvCxnSpPr>
        <p:spPr>
          <a:xfrm>
            <a:off x="5876488" y="4154711"/>
            <a:ext cx="0" cy="4508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6AF9CECE-7E78-4B55-85AA-213BA586FC8F}"/>
              </a:ext>
            </a:extLst>
          </p:cNvPr>
          <p:cNvCxnSpPr/>
          <p:nvPr/>
        </p:nvCxnSpPr>
        <p:spPr>
          <a:xfrm>
            <a:off x="7759817" y="4236440"/>
            <a:ext cx="922789" cy="3523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A24BD76-5D85-4AF5-A09C-139DA6CCB676}"/>
              </a:ext>
            </a:extLst>
          </p:cNvPr>
          <p:cNvSpPr/>
          <p:nvPr/>
        </p:nvSpPr>
        <p:spPr>
          <a:xfrm>
            <a:off x="838200" y="4857226"/>
            <a:ext cx="3062681" cy="137175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Пиво солодовое и напитки, изготавливаемые на основе пива (напитки пивные)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EC4E807-341D-455D-BCA6-36853FA00BB5}"/>
              </a:ext>
            </a:extLst>
          </p:cNvPr>
          <p:cNvSpPr/>
          <p:nvPr/>
        </p:nvSpPr>
        <p:spPr>
          <a:xfrm>
            <a:off x="4504888" y="4857225"/>
            <a:ext cx="2785145" cy="137175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Сидр и грушевый сидр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98C02E7-10A8-4DCD-8B40-6913F96D2427}"/>
              </a:ext>
            </a:extLst>
          </p:cNvPr>
          <p:cNvSpPr/>
          <p:nvPr/>
        </p:nvSpPr>
        <p:spPr>
          <a:xfrm>
            <a:off x="7759818" y="4857223"/>
            <a:ext cx="3498208" cy="137174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напитки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сброженные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игристые и неигристые с фактической концентрацией спирта не более 7 %,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 числе медовуха</a:t>
            </a:r>
          </a:p>
        </p:txBody>
      </p:sp>
    </p:spTree>
    <p:extLst>
      <p:ext uri="{BB962C8B-B14F-4D97-AF65-F5344CB8AC3E}">
        <p14:creationId xmlns:p14="http://schemas.microsoft.com/office/powerpoint/2010/main" val="93544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883" y="136525"/>
            <a:ext cx="10507288" cy="61162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введения маркировки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74073" y="701174"/>
            <a:ext cx="9892155" cy="8470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12</a:t>
            </a:fld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1451" y="30100"/>
            <a:ext cx="987638" cy="117663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14B3ED-AE78-4980-AEE4-03FE179AEB0B}"/>
              </a:ext>
            </a:extLst>
          </p:cNvPr>
          <p:cNvSpPr/>
          <p:nvPr/>
        </p:nvSpPr>
        <p:spPr>
          <a:xfrm>
            <a:off x="374073" y="762113"/>
            <a:ext cx="4009938" cy="448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ГИС МТ </a:t>
            </a:r>
            <a:r>
              <a:rPr lang="ru-RU" sz="14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 2023 года</a:t>
            </a:r>
          </a:p>
        </p:txBody>
      </p:sp>
      <p:graphicFrame>
        <p:nvGraphicFramePr>
          <p:cNvPr id="23" name="Таблица 23">
            <a:extLst>
              <a:ext uri="{FF2B5EF4-FFF2-40B4-BE49-F238E27FC236}">
                <a16:creationId xmlns:a16="http://schemas.microsoft.com/office/drawing/2014/main" id="{605A63B9-7A18-4411-8272-2DAD2D5AA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280586"/>
              </p:ext>
            </p:extLst>
          </p:nvPr>
        </p:nvGraphicFramePr>
        <p:xfrm>
          <a:off x="391762" y="1224809"/>
          <a:ext cx="887807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305">
                  <a:extLst>
                    <a:ext uri="{9D8B030D-6E8A-4147-A177-3AD203B41FA5}">
                      <a16:colId xmlns:a16="http://schemas.microsoft.com/office/drawing/2014/main" val="988686346"/>
                    </a:ext>
                  </a:extLst>
                </a:gridCol>
                <a:gridCol w="2144039">
                  <a:extLst>
                    <a:ext uri="{9D8B030D-6E8A-4147-A177-3AD203B41FA5}">
                      <a16:colId xmlns:a16="http://schemas.microsoft.com/office/drawing/2014/main" val="3371078804"/>
                    </a:ext>
                  </a:extLst>
                </a:gridCol>
                <a:gridCol w="2139193">
                  <a:extLst>
                    <a:ext uri="{9D8B030D-6E8A-4147-A177-3AD203B41FA5}">
                      <a16:colId xmlns:a16="http://schemas.microsoft.com/office/drawing/2014/main" val="1889374593"/>
                    </a:ext>
                  </a:extLst>
                </a:gridCol>
                <a:gridCol w="2944537">
                  <a:extLst>
                    <a:ext uri="{9D8B030D-6E8A-4147-A177-3AD203B41FA5}">
                      <a16:colId xmlns:a16="http://schemas.microsoft.com/office/drawing/2014/main" val="3213123918"/>
                    </a:ext>
                  </a:extLst>
                </a:gridCol>
              </a:tblGrid>
              <a:tr h="583501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Производители, импортеры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апреля 2023 года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Обязательная маркировка: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кеги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 октября 2023 года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Обязательная маркировка: ПЭТ, стекло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15 января 2024 года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Обязательная маркировка,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ал.банка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иные виды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потреб.тары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229846"/>
                  </a:ext>
                </a:extLst>
              </a:tr>
            </a:tbl>
          </a:graphicData>
        </a:graphic>
      </p:graphicFrame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00FD4DF-53A3-4267-A1B9-70ABDA0EDA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42" y="1400961"/>
            <a:ext cx="889233" cy="93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BD728E6-6275-4DDE-B0EF-6A9E66F4B94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64" y="1687505"/>
            <a:ext cx="465677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ABCEBE4-27E3-4C9C-BF31-DE9B6BC562A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30" y="1687505"/>
            <a:ext cx="4476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D9D7C6B-C5E3-467E-A930-7562CF3237E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977" y="1639880"/>
            <a:ext cx="465677" cy="504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" name="Таблица 29">
            <a:extLst>
              <a:ext uri="{FF2B5EF4-FFF2-40B4-BE49-F238E27FC236}">
                <a16:creationId xmlns:a16="http://schemas.microsoft.com/office/drawing/2014/main" id="{862AD84A-24EB-4735-968C-AC29325BB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81155"/>
              </p:ext>
            </p:extLst>
          </p:nvPr>
        </p:nvGraphicFramePr>
        <p:xfrm>
          <a:off x="391761" y="3120706"/>
          <a:ext cx="11453494" cy="159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75">
                  <a:extLst>
                    <a:ext uri="{9D8B030D-6E8A-4147-A177-3AD203B41FA5}">
                      <a16:colId xmlns:a16="http://schemas.microsoft.com/office/drawing/2014/main" val="2355307555"/>
                    </a:ext>
                  </a:extLst>
                </a:gridCol>
                <a:gridCol w="3506598">
                  <a:extLst>
                    <a:ext uri="{9D8B030D-6E8A-4147-A177-3AD203B41FA5}">
                      <a16:colId xmlns:a16="http://schemas.microsoft.com/office/drawing/2014/main" val="3064078825"/>
                    </a:ext>
                  </a:extLst>
                </a:gridCol>
                <a:gridCol w="3766657">
                  <a:extLst>
                    <a:ext uri="{9D8B030D-6E8A-4147-A177-3AD203B41FA5}">
                      <a16:colId xmlns:a16="http://schemas.microsoft.com/office/drawing/2014/main" val="4041249574"/>
                    </a:ext>
                  </a:extLst>
                </a:gridCol>
                <a:gridCol w="2541864">
                  <a:extLst>
                    <a:ext uri="{9D8B030D-6E8A-4147-A177-3AD203B41FA5}">
                      <a16:colId xmlns:a16="http://schemas.microsoft.com/office/drawing/2014/main" val="3808188911"/>
                    </a:ext>
                  </a:extLst>
                </a:gridCol>
              </a:tblGrid>
              <a:tr h="1593908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Розница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15 января 2024 года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Подача сведений при подключении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кеги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оборудованию в розлив;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Частичное выбытие с помощью ККТ.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июня 2024 года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Обязательная передача сведений о выводе из оборота маркированной штучной 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продукции при продаже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 оборота не маркированного пива: КЕГИ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апреля 2024 года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114044"/>
                  </a:ext>
                </a:extLst>
              </a:tr>
            </a:tbl>
          </a:graphicData>
        </a:graphic>
      </p:graphicFrame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28B1001-80F9-40FF-9389-4323D098FA0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41" y="3248341"/>
            <a:ext cx="889233" cy="84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00A9C1F-228C-4A8D-8C6E-0B5BC7DA4D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98" y="3499793"/>
            <a:ext cx="48245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F3E1007-E646-48EE-AE50-6CEA3A965F4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1" y="3457891"/>
            <a:ext cx="629176" cy="561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" name="Таблица 34">
            <a:extLst>
              <a:ext uri="{FF2B5EF4-FFF2-40B4-BE49-F238E27FC236}">
                <a16:creationId xmlns:a16="http://schemas.microsoft.com/office/drawing/2014/main" id="{59F0E05B-21BA-4063-BF09-B5DB0078B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623128"/>
              </p:ext>
            </p:extLst>
          </p:nvPr>
        </p:nvGraphicFramePr>
        <p:xfrm>
          <a:off x="391761" y="4812191"/>
          <a:ext cx="11453495" cy="1779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986">
                  <a:extLst>
                    <a:ext uri="{9D8B030D-6E8A-4147-A177-3AD203B41FA5}">
                      <a16:colId xmlns:a16="http://schemas.microsoft.com/office/drawing/2014/main" val="1176345323"/>
                    </a:ext>
                  </a:extLst>
                </a:gridCol>
                <a:gridCol w="7264866">
                  <a:extLst>
                    <a:ext uri="{9D8B030D-6E8A-4147-A177-3AD203B41FA5}">
                      <a16:colId xmlns:a16="http://schemas.microsoft.com/office/drawing/2014/main" val="908507903"/>
                    </a:ext>
                  </a:extLst>
                </a:gridCol>
                <a:gridCol w="2558643">
                  <a:extLst>
                    <a:ext uri="{9D8B030D-6E8A-4147-A177-3AD203B41FA5}">
                      <a16:colId xmlns:a16="http://schemas.microsoft.com/office/drawing/2014/main" val="1607437575"/>
                    </a:ext>
                  </a:extLst>
                </a:gridCol>
              </a:tblGrid>
              <a:tr h="177954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участники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 оборота немаркированного пива: ПЭТ, стекло,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ал.банки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января 2025 года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808740"/>
                  </a:ext>
                </a:extLst>
              </a:tr>
            </a:tbl>
          </a:graphicData>
        </a:graphic>
      </p:graphicFrame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ABDDCBB-68FB-4CDB-93D1-FF8F62A90B4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41" y="4913311"/>
            <a:ext cx="889233" cy="78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6321C88-DF81-49A1-A77E-A7DF33645419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44" y="5165831"/>
            <a:ext cx="5940425" cy="46736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6043347-8A8A-4846-8F64-102B9B2FD9AE}"/>
              </a:ext>
            </a:extLst>
          </p:cNvPr>
          <p:cNvSpPr/>
          <p:nvPr/>
        </p:nvSpPr>
        <p:spPr>
          <a:xfrm>
            <a:off x="2122415" y="5696125"/>
            <a:ext cx="2912115" cy="782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Артикульно-партионный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учет (ЕГАИС): маркированная и немаркированная продукция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7E31B25-3CFA-4723-B66E-D052A902F9DE}"/>
              </a:ext>
            </a:extLst>
          </p:cNvPr>
          <p:cNvSpPr/>
          <p:nvPr/>
        </p:nvSpPr>
        <p:spPr>
          <a:xfrm>
            <a:off x="5209563" y="5696124"/>
            <a:ext cx="3171039" cy="782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списания ежедневно и декларации ежеквартально в ЕГАИС: маркированная и немаркированная продукция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7876CAA-52D8-439D-902B-94308DF13F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4879" y="1786356"/>
            <a:ext cx="1333849" cy="14806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FEEB4-1450-4BA1-B41E-FF78A6AC71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3512" y="1806566"/>
            <a:ext cx="1870745" cy="14806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3F8BCD0-E9C2-4401-965C-1CAB9262E4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6832" y="3710589"/>
            <a:ext cx="1870745" cy="14806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7DA0F6C-0ED9-4437-89F5-A2DF4028BC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5814" y="1779551"/>
            <a:ext cx="1301060" cy="2286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CCD3A31-CD6F-44F4-A5C8-9FC8363FDA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5654" y="3688864"/>
            <a:ext cx="1339835" cy="1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28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269" y="170214"/>
            <a:ext cx="10588435" cy="52779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Цели, особенности маркировки,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системы «Честный знак» с ЕГАИС.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4978" y="875617"/>
            <a:ext cx="10449098" cy="0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3333" y="144499"/>
            <a:ext cx="987638" cy="117663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0511" y="1543286"/>
            <a:ext cx="958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3737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B2BDCF7-B502-45DB-9CA5-B788F149E918}"/>
              </a:ext>
            </a:extLst>
          </p:cNvPr>
          <p:cNvSpPr/>
          <p:nvPr/>
        </p:nvSpPr>
        <p:spPr>
          <a:xfrm>
            <a:off x="889233" y="3556932"/>
            <a:ext cx="9904843" cy="300219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оборудование понадобится рознице и общепиту: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Усиленная электронная подпись (нужна для регистрации и входа в Честный Знак, а также для подписей УПД).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Сканер штрих-кодов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(нужен для считывания маркировочных кодов).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 этикеток (лучше всего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термотрансферный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печати поврежденных и утерянных кодов).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Онлайн-касса с поддержкой ФФД 1.2.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 сбора данных (позволит работать с товаром в зале и на складе).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всем участникам понадобится подключение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электронному документообороту!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1954045-36A6-401E-AB5E-936CAA5A1E95}"/>
              </a:ext>
            </a:extLst>
          </p:cNvPr>
          <p:cNvSpPr/>
          <p:nvPr/>
        </p:nvSpPr>
        <p:spPr>
          <a:xfrm>
            <a:off x="889233" y="1023457"/>
            <a:ext cx="9904843" cy="51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маркировки -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рынка от нелегальной продукции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E78792A2-A285-4B03-9B14-96F7ABB6D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959741"/>
              </p:ext>
            </p:extLst>
          </p:nvPr>
        </p:nvGraphicFramePr>
        <p:xfrm>
          <a:off x="889232" y="1803633"/>
          <a:ext cx="990484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211">
                  <a:extLst>
                    <a:ext uri="{9D8B030D-6E8A-4147-A177-3AD203B41FA5}">
                      <a16:colId xmlns:a16="http://schemas.microsoft.com/office/drawing/2014/main" val="3619901522"/>
                    </a:ext>
                  </a:extLst>
                </a:gridCol>
                <a:gridCol w="2476211">
                  <a:extLst>
                    <a:ext uri="{9D8B030D-6E8A-4147-A177-3AD203B41FA5}">
                      <a16:colId xmlns:a16="http://schemas.microsoft.com/office/drawing/2014/main" val="1552400054"/>
                    </a:ext>
                  </a:extLst>
                </a:gridCol>
                <a:gridCol w="2476211">
                  <a:extLst>
                    <a:ext uri="{9D8B030D-6E8A-4147-A177-3AD203B41FA5}">
                      <a16:colId xmlns:a16="http://schemas.microsoft.com/office/drawing/2014/main" val="678861140"/>
                    </a:ext>
                  </a:extLst>
                </a:gridCol>
                <a:gridCol w="2476211">
                  <a:extLst>
                    <a:ext uri="{9D8B030D-6E8A-4147-A177-3AD203B41FA5}">
                      <a16:colId xmlns:a16="http://schemas.microsoft.com/office/drawing/2014/main" val="330340329"/>
                    </a:ext>
                  </a:extLst>
                </a:gridCol>
              </a:tblGrid>
              <a:tr h="1484851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Маркировка каждой единицы продукции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Контроль цепоч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ек</a:t>
                      </a:r>
                      <a:r>
                        <a:rPr lang="x-none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поставок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Контроль выбытия из оборота каждой единиц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ы товаров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Контроль качества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x-none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сроков годности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4306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A143D14A-BC33-45D6-89D7-D2D2948DD0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329" y="1861718"/>
            <a:ext cx="964592" cy="9645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495984-FD72-4BE1-A7B9-6BBC87E43D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405" y="1806857"/>
            <a:ext cx="964592" cy="9645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5630AA-BEAF-4B46-8710-1742A1EF45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538" y="1883983"/>
            <a:ext cx="964593" cy="9645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276790-0CF8-4786-9543-01FD7BFF6F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5672" y="1889565"/>
            <a:ext cx="774616" cy="7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9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269" y="332886"/>
            <a:ext cx="10588435" cy="36512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нарушения, предусмотренная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ст.ст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15.12; 15.12.1 КоАП РФ.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4978" y="875617"/>
            <a:ext cx="10449098" cy="0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3333" y="144499"/>
            <a:ext cx="987638" cy="117663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0511" y="1543286"/>
            <a:ext cx="958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3737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0B5BF65F-DAD3-4844-83DA-216C57646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479291"/>
              </p:ext>
            </p:extLst>
          </p:nvPr>
        </p:nvGraphicFramePr>
        <p:xfrm>
          <a:off x="380269" y="1053223"/>
          <a:ext cx="10525419" cy="5600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2262">
                  <a:extLst>
                    <a:ext uri="{9D8B030D-6E8A-4147-A177-3AD203B41FA5}">
                      <a16:colId xmlns:a16="http://schemas.microsoft.com/office/drawing/2014/main" val="2181409303"/>
                    </a:ext>
                  </a:extLst>
                </a:gridCol>
                <a:gridCol w="6113157">
                  <a:extLst>
                    <a:ext uri="{9D8B030D-6E8A-4147-A177-3AD203B41FA5}">
                      <a16:colId xmlns:a16="http://schemas.microsoft.com/office/drawing/2014/main" val="178741688"/>
                    </a:ext>
                  </a:extLst>
                </a:gridCol>
              </a:tblGrid>
              <a:tr h="369804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штрафа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43563"/>
                  </a:ext>
                </a:extLst>
              </a:tr>
              <a:tr h="833609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кода маркировки на товаре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должностных лиц: 5 000 — 10 000 ₽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юридических лиц: 50 000 — 300 000 ₽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Пиво без маркировки конфискуется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952481"/>
                  </a:ext>
                </a:extLst>
              </a:tr>
              <a:tr h="60170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регистрации в системе маркировки в установленные сроки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должностных лиц: 1000 — 10 000 ₽ или предупреждение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юридических лиц: 50 000 — 100 000 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/>
                </a:tc>
                <a:extLst>
                  <a:ext uri="{0D108BD9-81ED-4DB2-BD59-A6C34878D82A}">
                    <a16:rowId xmlns:a16="http://schemas.microsoft.com/office/drawing/2014/main" val="370837352"/>
                  </a:ext>
                </a:extLst>
              </a:tr>
              <a:tr h="60170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продукции в розницу без передачи в систему маркировки сведений о выводе из оборота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должностных лиц: 1000 — 10 000 ₽ или предупреждение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юридических лиц: 50 000 — 100 000 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688643"/>
                  </a:ext>
                </a:extLst>
              </a:tr>
              <a:tr h="60170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Товары не введены в оборот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должностных лиц: 1000 — 10 000 ₽ или предупреждение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юридических лиц: 50 000 — 100 000 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/>
                </a:tc>
                <a:extLst>
                  <a:ext uri="{0D108BD9-81ED-4DB2-BD59-A6C34878D82A}">
                    <a16:rowId xmlns:a16="http://schemas.microsoft.com/office/drawing/2014/main" val="1445463627"/>
                  </a:ext>
                </a:extLst>
              </a:tr>
              <a:tr h="786610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 оборот товаров без разрешительной документации или с неверными сведениями о разрешительной документации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должностных лиц: 1000 — 10 000 ₽ или предупреждение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юридических лиц: 50 000 — 100 000 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148681"/>
                  </a:ext>
                </a:extLst>
              </a:tr>
              <a:tr h="60170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товаров юридическому лицу без отправки информации о ней в систему маркировки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должностных лиц: 1000 — 10 000 ₽ или предупреждение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юридических лиц: 50 000 — 100 000 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/>
                </a:tc>
                <a:extLst>
                  <a:ext uri="{0D108BD9-81ED-4DB2-BD59-A6C34878D82A}">
                    <a16:rowId xmlns:a16="http://schemas.microsoft.com/office/drawing/2014/main" val="2878543650"/>
                  </a:ext>
                </a:extLst>
              </a:tr>
              <a:tr h="60170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сроков передачи сведений в систему маркировки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должностных лиц: 1000 — 10 000 ₽ или предупреждение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юридических лиц: 50 000 — 100 000 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648232"/>
                  </a:ext>
                </a:extLst>
              </a:tr>
              <a:tr h="60170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в оборот товаров, владельцем которого вы не являлись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должностных лиц: 1000 — 10 000 ₽ или предупреждение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юридических лиц: 50 000 — 100 000 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/>
                </a:tc>
                <a:extLst>
                  <a:ext uri="{0D108BD9-81ED-4DB2-BD59-A6C34878D82A}">
                    <a16:rowId xmlns:a16="http://schemas.microsoft.com/office/drawing/2014/main" val="2392194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969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737" y="894135"/>
            <a:ext cx="10507288" cy="51886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по вопросам розничной продажи алкогольной продукции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12250" y="998734"/>
            <a:ext cx="9892155" cy="8470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0900" y="2023297"/>
            <a:ext cx="11112374" cy="369332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Официальный сайт Региональной службы по тарифам и ценообразованию Забайкальского края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552" y="4387213"/>
            <a:ext cx="3550263" cy="186204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лицензирования можно обратиться в службу по номеру телефона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(3022)21-13-26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Деревцова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 – начальник отдела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2765AA4-CE80-4D18-A981-4342951C9623}"/>
              </a:ext>
            </a:extLst>
          </p:cNvPr>
          <p:cNvSpPr/>
          <p:nvPr/>
        </p:nvSpPr>
        <p:spPr>
          <a:xfrm>
            <a:off x="589552" y="1183697"/>
            <a:ext cx="11123722" cy="458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возникающим вопросам в области розничной продажи алкогольной продукции можно обратиться посредством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1451" y="30100"/>
            <a:ext cx="987638" cy="11766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9552" y="2743589"/>
            <a:ext cx="11112374" cy="646331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Горячая линия Региональной службы по тарифам и ценообразованию Забайкальского края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8-914-470-13-34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63011" y="4387213"/>
            <a:ext cx="3550263" cy="186204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декларирования можно обратиться в службу по номеру телефона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(3022)21-13-06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Бабинова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Владимировна – ведущий консультант отдела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16934" y="4387213"/>
            <a:ext cx="3657610" cy="185396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контроля можно 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службу по номеру 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(3022)21-13-29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Макарова Ольга Сергеевна – начальник отдела</a:t>
            </a:r>
          </a:p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551" y="3610351"/>
            <a:ext cx="11123723" cy="646331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сети: группа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«РСТ Забайкальского края»,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8-914-498-07-73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«Лицензирование РПА»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84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2B6A6F-B349-4471-8177-0E8B36CA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78" y="152400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1C3AF4-56F0-45EA-AB67-6836CFEC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78" y="0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CCD9D-BEDE-4A5D-A046-B39BA48E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78" y="3565321"/>
            <a:ext cx="10515600" cy="1048623"/>
          </a:xfrm>
        </p:spPr>
        <p:txBody>
          <a:bodyPr/>
          <a:lstStyle/>
          <a:p>
            <a:pPr algn="ctr"/>
            <a:r>
              <a:rPr lang="ru-RU" dirty="0"/>
              <a:t>Спасибо за внимание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0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2B6A6F-B349-4471-8177-0E8B36CA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78" y="152400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1C3AF4-56F0-45EA-AB67-6836CFEC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78" y="0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CCD9D-BEDE-4A5D-A046-B39BA48E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80" y="3254928"/>
            <a:ext cx="10515600" cy="203852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 алкогольной продукции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43CBFE-6975-408E-A2D7-255EAF665D92}"/>
              </a:ext>
            </a:extLst>
          </p:cNvPr>
          <p:cNvSpPr/>
          <p:nvPr/>
        </p:nvSpPr>
        <p:spPr>
          <a:xfrm>
            <a:off x="7273255" y="5774148"/>
            <a:ext cx="3413828" cy="520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Деревцова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64591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441047" y="547883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75451" y="63271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7627" y="806369"/>
            <a:ext cx="3314596" cy="42564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2440" y="-24471"/>
            <a:ext cx="10519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Нормативно-правовое регулирование в области розничной продажи алкогольной и спиртосодержащей продукции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25498" y="888385"/>
            <a:ext cx="2938854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Федеральное законодательство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452104" y="970401"/>
            <a:ext cx="248313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Местное законодательство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18152" y="885776"/>
            <a:ext cx="3314596" cy="37165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252440" y="1019028"/>
            <a:ext cx="832231" cy="1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52093" y="1019028"/>
            <a:ext cx="347" cy="82732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71644" y="1846352"/>
            <a:ext cx="81302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083301" y="1921041"/>
            <a:ext cx="1159297" cy="261610"/>
          </a:xfrm>
          <a:prstGeom prst="rect">
            <a:avLst/>
          </a:prstGeom>
          <a:solidFill>
            <a:schemeClr val="bg2"/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ововведения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3926373" y="2182651"/>
            <a:ext cx="1137377" cy="63907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7192676" y="1532191"/>
            <a:ext cx="3065407" cy="26170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237336" y="1560900"/>
            <a:ext cx="2952424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2023 года для соискателей лицензии на розничную продажу алкогольной продукции установлены новые требования в части размера уставного капитала, так Закон Забайкальского края от 02.05.2023 № 2195-ЗЗК «О внесении изменения в статью 4 Закона Забайкальского края «Об отдельных вопросах реализации Федерального закона «О государственном регулировании производства и оборота этилового спирта, алкогольной и спиртосодержащей продукции и об ограничении потребления (распития) алкогольной продукции» на территории Забайкальского края».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52703" y="2911722"/>
            <a:ext cx="3016300" cy="16158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30 июня 2023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действует новый Административный регламент по предоставлению государственной услуги «Лицензирование розничной продажи алкогольной продукции», утвержденный приказом РСТ Забайкальского края № 68-НПА. Указанный регламент принят с целью приведения в соответствие с нормами действующего законодательства.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25428" y="2869287"/>
            <a:ext cx="3135813" cy="164227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0332748" y="1200228"/>
            <a:ext cx="237114" cy="47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0569862" y="1204179"/>
            <a:ext cx="0" cy="4208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17393" y="4943619"/>
            <a:ext cx="9787517" cy="938719"/>
          </a:xfrm>
          <a:prstGeom prst="rect">
            <a:avLst/>
          </a:prstGeom>
          <a:solidFill>
            <a:schemeClr val="bg2"/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Акшинского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принято расстояние 100 метров до объектов социального значения, на прилегающих территориях к которым не допускается реализация алкогольной продукции.</a:t>
            </a:r>
          </a:p>
          <a:p>
            <a:pPr lvl="0" algn="just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внесены изменения в нормативный правовой акт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Агинское, Сретенский район,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Оловяннинский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flipH="1">
            <a:off x="10381024" y="5406947"/>
            <a:ext cx="161000" cy="603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275822" y="2051846"/>
            <a:ext cx="916854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B0288A-D950-4638-981C-4A81673CF0A9}"/>
              </a:ext>
            </a:extLst>
          </p:cNvPr>
          <p:cNvSpPr/>
          <p:nvPr/>
        </p:nvSpPr>
        <p:spPr>
          <a:xfrm>
            <a:off x="1152703" y="1466328"/>
            <a:ext cx="30497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</a:rPr>
              <a:t>До 31 декабря 2023 года  </a:t>
            </a:r>
            <a:r>
              <a:rPr lang="ru-RU" sz="1100" dirty="0">
                <a:latin typeface="Times New Roman" panose="02020603050405020304" pitchFamily="18" charset="0"/>
              </a:rPr>
              <a:t>приостановлено действие положений Федерального закона № 171-ФЗ в части требования об отсутствии задолженности по уплате налогов, сборов, страховых взносов, пеней и штрафов за нарушение законодательства РФ</a:t>
            </a:r>
            <a:endParaRPr lang="ru-RU" sz="11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F189AB1-EA56-4774-B454-8F2C24EA2308}"/>
              </a:ext>
            </a:extLst>
          </p:cNvPr>
          <p:cNvSpPr/>
          <p:nvPr/>
        </p:nvSpPr>
        <p:spPr>
          <a:xfrm>
            <a:off x="1125428" y="1401242"/>
            <a:ext cx="3096552" cy="115901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80649" y="1275964"/>
            <a:ext cx="2484360" cy="50884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80755" y="1293591"/>
            <a:ext cx="2078794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Региональное законодательство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480649" y="2735447"/>
            <a:ext cx="2352003" cy="9914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21176" y="2753337"/>
            <a:ext cx="216331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городских округах и городских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поселениях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рублей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территориях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рублей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6818233" y="3063542"/>
            <a:ext cx="370818" cy="428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498197" y="852535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827249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5679" y="156664"/>
            <a:ext cx="829540" cy="988279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3F4BA09-41F4-43AB-BFAC-13A6551AE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589433"/>
              </p:ext>
            </p:extLst>
          </p:nvPr>
        </p:nvGraphicFramePr>
        <p:xfrm>
          <a:off x="80238" y="1144941"/>
          <a:ext cx="2935593" cy="5385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349">
                  <a:extLst>
                    <a:ext uri="{9D8B030D-6E8A-4147-A177-3AD203B41FA5}">
                      <a16:colId xmlns:a16="http://schemas.microsoft.com/office/drawing/2014/main" val="2762600488"/>
                    </a:ext>
                  </a:extLst>
                </a:gridCol>
                <a:gridCol w="2575244">
                  <a:extLst>
                    <a:ext uri="{9D8B030D-6E8A-4147-A177-3AD203B41FA5}">
                      <a16:colId xmlns:a16="http://schemas.microsoft.com/office/drawing/2014/main" val="3988535534"/>
                    </a:ext>
                  </a:extLst>
                </a:gridCol>
              </a:tblGrid>
              <a:tr h="37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района/городского округа</a:t>
                      </a:r>
                      <a:endParaRPr lang="ru-RU" sz="3200" dirty="0"/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554267"/>
                  </a:ext>
                </a:extLst>
              </a:tr>
              <a:tr h="277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«Поселок Агинское»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758746"/>
                  </a:ext>
                </a:extLst>
              </a:tr>
              <a:tr h="277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Александрово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-Заводский район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68955"/>
                  </a:ext>
                </a:extLst>
              </a:tr>
              <a:tr h="193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Могойтуйский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55102"/>
                  </a:ext>
                </a:extLst>
              </a:tr>
              <a:tr h="193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Нерчинский район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54507"/>
                  </a:ext>
                </a:extLst>
              </a:tr>
              <a:tr h="193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Нерчинско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-Заводский район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450117"/>
                  </a:ext>
                </a:extLst>
              </a:tr>
              <a:tr h="193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Тунгокоченский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64276"/>
                  </a:ext>
                </a:extLst>
              </a:tr>
              <a:tr h="193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Читинский район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611110"/>
                  </a:ext>
                </a:extLst>
              </a:tr>
              <a:tr h="193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Шелопугинский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4897"/>
                  </a:ext>
                </a:extLst>
              </a:tr>
              <a:tr h="193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Шилкинский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328553"/>
                  </a:ext>
                </a:extLst>
              </a:tr>
              <a:tr h="193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Калганский район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6090"/>
                  </a:ext>
                </a:extLst>
              </a:tr>
              <a:tr h="19335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Каларский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604918"/>
                  </a:ext>
                </a:extLst>
              </a:tr>
              <a:tr h="193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Тунгиро-Олёкминский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64196"/>
                  </a:ext>
                </a:extLst>
              </a:tr>
              <a:tr h="193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Петровск-Забайкальский район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953844"/>
                  </a:ext>
                </a:extLst>
              </a:tr>
              <a:tr h="193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Кыринский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964693"/>
                  </a:ext>
                </a:extLst>
              </a:tr>
              <a:tr h="2842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Приагунский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431373"/>
                  </a:ext>
                </a:extLst>
              </a:tr>
              <a:tr h="368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Газимуро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-Заводский район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722443"/>
                  </a:ext>
                </a:extLst>
              </a:tr>
              <a:tr h="3681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" marR="6984" marT="6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Дульдургинский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761038"/>
                  </a:ext>
                </a:extLst>
              </a:tr>
              <a:tr h="3681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" marR="6984" marT="6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Оловяннинский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837037"/>
                  </a:ext>
                </a:extLst>
              </a:tr>
              <a:tr h="368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Хилокский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573401"/>
                  </a:ext>
                </a:extLst>
              </a:tr>
              <a:tr h="3681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984" marR="6984" marT="6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Ононский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67343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C628F15-C302-4DF5-BBE4-BB87D5B8F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136981"/>
              </p:ext>
            </p:extLst>
          </p:nvPr>
        </p:nvGraphicFramePr>
        <p:xfrm>
          <a:off x="6132660" y="1144944"/>
          <a:ext cx="2994088" cy="5526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019">
                  <a:extLst>
                    <a:ext uri="{9D8B030D-6E8A-4147-A177-3AD203B41FA5}">
                      <a16:colId xmlns:a16="http://schemas.microsoft.com/office/drawing/2014/main" val="4060087603"/>
                    </a:ext>
                  </a:extLst>
                </a:gridCol>
                <a:gridCol w="2700069">
                  <a:extLst>
                    <a:ext uri="{9D8B030D-6E8A-4147-A177-3AD203B41FA5}">
                      <a16:colId xmlns:a16="http://schemas.microsoft.com/office/drawing/2014/main" val="864344602"/>
                    </a:ext>
                  </a:extLst>
                </a:gridCol>
              </a:tblGrid>
              <a:tr h="3789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района/ городского округа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91392"/>
                  </a:ext>
                </a:extLst>
              </a:tr>
              <a:tr h="260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Могочинский район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268990"/>
                  </a:ext>
                </a:extLst>
              </a:tr>
              <a:tr h="208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Акшинский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округ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364624"/>
                  </a:ext>
                </a:extLst>
              </a:tr>
              <a:tr h="1933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Улётовский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330532"/>
                  </a:ext>
                </a:extLst>
              </a:tr>
              <a:tr h="1933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Забайкальский район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61562"/>
                  </a:ext>
                </a:extLst>
              </a:tr>
              <a:tr h="1933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Борзинский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829693"/>
                  </a:ext>
                </a:extLst>
              </a:tr>
              <a:tr h="371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«г. Петровск-Забайкальский»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88343"/>
                  </a:ext>
                </a:extLst>
              </a:tr>
              <a:tr h="1933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Карымский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63830"/>
                  </a:ext>
                </a:extLst>
              </a:tr>
              <a:tr h="272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Красночикойский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780526"/>
                  </a:ext>
                </a:extLst>
              </a:tr>
              <a:tr h="2471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«ЗАТО п. Горный»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53747"/>
                  </a:ext>
                </a:extLst>
              </a:tr>
              <a:tr h="3686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Сретенский район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798738"/>
                  </a:ext>
                </a:extLst>
              </a:tr>
              <a:tr h="3789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Краснокаменский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086487"/>
                  </a:ext>
                </a:extLst>
              </a:tr>
              <a:tr h="345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Балейский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 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594772"/>
                  </a:ext>
                </a:extLst>
              </a:tr>
              <a:tr h="371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Чернышевский район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23497"/>
                  </a:ext>
                </a:extLst>
              </a:tr>
              <a:tr h="607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Агинский район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185535"/>
                  </a:ext>
                </a:extLst>
              </a:tr>
              <a:tr h="7541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«Город Чита»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31812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3F4BA09-41F4-43AB-BFAC-13A6551AE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74601"/>
              </p:ext>
            </p:extLst>
          </p:nvPr>
        </p:nvGraphicFramePr>
        <p:xfrm>
          <a:off x="3015831" y="1144942"/>
          <a:ext cx="1583329" cy="5380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329">
                  <a:extLst>
                    <a:ext uri="{9D8B030D-6E8A-4147-A177-3AD203B41FA5}">
                      <a16:colId xmlns:a16="http://schemas.microsoft.com/office/drawing/2014/main" val="911517874"/>
                    </a:ext>
                  </a:extLst>
                </a:gridCol>
              </a:tblGrid>
              <a:tr h="385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554267"/>
                  </a:ext>
                </a:extLst>
              </a:tr>
              <a:tr h="2706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758746"/>
                  </a:ext>
                </a:extLst>
              </a:tr>
              <a:tr h="27763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68955"/>
                  </a:ext>
                </a:extLst>
              </a:tr>
              <a:tr h="19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55102"/>
                  </a:ext>
                </a:extLst>
              </a:tr>
              <a:tr h="19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54507"/>
                  </a:ext>
                </a:extLst>
              </a:tr>
              <a:tr h="19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450117"/>
                  </a:ext>
                </a:extLst>
              </a:tr>
              <a:tr h="19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64276"/>
                  </a:ext>
                </a:extLst>
              </a:tr>
              <a:tr h="19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 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611110"/>
                  </a:ext>
                </a:extLst>
              </a:tr>
              <a:tr h="19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4897"/>
                  </a:ext>
                </a:extLst>
              </a:tr>
              <a:tr h="19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328553"/>
                  </a:ext>
                </a:extLst>
              </a:tr>
              <a:tr h="19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6090"/>
                  </a:ext>
                </a:extLst>
              </a:tr>
              <a:tr h="193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20,30,50 м.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604918"/>
                  </a:ext>
                </a:extLst>
              </a:tr>
              <a:tr h="19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м.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64196"/>
                  </a:ext>
                </a:extLst>
              </a:tr>
              <a:tr h="19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15,25,30,50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953844"/>
                  </a:ext>
                </a:extLst>
              </a:tr>
              <a:tr h="19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964693"/>
                  </a:ext>
                </a:extLst>
              </a:tr>
              <a:tr h="28844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50,100 м 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431373"/>
                  </a:ext>
                </a:extLst>
              </a:tr>
              <a:tr h="36788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 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722443"/>
                  </a:ext>
                </a:extLst>
              </a:tr>
              <a:tr h="367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30,50,100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761038"/>
                  </a:ext>
                </a:extLst>
              </a:tr>
              <a:tr h="367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837037"/>
                  </a:ext>
                </a:extLst>
              </a:tr>
              <a:tr h="367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30,40,50,100 м 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573401"/>
                  </a:ext>
                </a:extLst>
              </a:tr>
              <a:tr h="3681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6734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17361"/>
              </p:ext>
            </p:extLst>
          </p:nvPr>
        </p:nvGraphicFramePr>
        <p:xfrm>
          <a:off x="9132299" y="1144941"/>
          <a:ext cx="1370127" cy="5586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0127">
                  <a:extLst>
                    <a:ext uri="{9D8B030D-6E8A-4147-A177-3AD203B41FA5}">
                      <a16:colId xmlns:a16="http://schemas.microsoft.com/office/drawing/2014/main" val="2889955043"/>
                    </a:ext>
                  </a:extLst>
                </a:gridCol>
              </a:tblGrid>
              <a:tr h="389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093945"/>
                  </a:ext>
                </a:extLst>
              </a:tr>
              <a:tr h="2448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50786"/>
                  </a:ext>
                </a:extLst>
              </a:tr>
              <a:tr h="2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977518"/>
                  </a:ext>
                </a:extLst>
              </a:tr>
              <a:tr h="200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814302"/>
                  </a:ext>
                </a:extLst>
              </a:tr>
              <a:tr h="2034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519861"/>
                  </a:ext>
                </a:extLst>
              </a:tr>
              <a:tr h="1790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 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328321"/>
                  </a:ext>
                </a:extLst>
              </a:tr>
              <a:tr h="34331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330160"/>
                  </a:ext>
                </a:extLst>
              </a:tr>
              <a:tr h="34544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20,26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17132"/>
                  </a:ext>
                </a:extLst>
              </a:tr>
              <a:tr h="32127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549616"/>
                  </a:ext>
                </a:extLst>
              </a:tr>
              <a:tr h="24713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30 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508219"/>
                  </a:ext>
                </a:extLst>
              </a:tr>
              <a:tr h="34451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722003"/>
                  </a:ext>
                </a:extLst>
              </a:tr>
              <a:tr h="39078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579249"/>
                  </a:ext>
                </a:extLst>
              </a:tr>
              <a:tr h="35853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20,30,50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085227"/>
                  </a:ext>
                </a:extLst>
              </a:tr>
              <a:tr h="3837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978117"/>
                  </a:ext>
                </a:extLst>
              </a:tr>
              <a:tr h="63076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20,50,100 м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140812"/>
                  </a:ext>
                </a:extLst>
              </a:tr>
              <a:tr h="7762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10,30 м</a:t>
                      </a:r>
                    </a:p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429525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3F4BA09-41F4-43AB-BFAC-13A6551AE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48767"/>
              </p:ext>
            </p:extLst>
          </p:nvPr>
        </p:nvGraphicFramePr>
        <p:xfrm>
          <a:off x="4599160" y="1144941"/>
          <a:ext cx="1410162" cy="5382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162">
                  <a:extLst>
                    <a:ext uri="{9D8B030D-6E8A-4147-A177-3AD203B41FA5}">
                      <a16:colId xmlns:a16="http://schemas.microsoft.com/office/drawing/2014/main" val="1036970253"/>
                    </a:ext>
                  </a:extLst>
                </a:gridCol>
              </a:tblGrid>
              <a:tr h="385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554267"/>
                  </a:ext>
                </a:extLst>
              </a:tr>
              <a:tr h="2704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90,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758746"/>
                  </a:ext>
                </a:extLst>
              </a:tr>
              <a:tr h="2774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68955"/>
                  </a:ext>
                </a:extLst>
              </a:tr>
              <a:tr h="1930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55102"/>
                  </a:ext>
                </a:extLst>
              </a:tr>
              <a:tr h="1930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54507"/>
                  </a:ext>
                </a:extLst>
              </a:tr>
              <a:tr h="1930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450117"/>
                  </a:ext>
                </a:extLst>
              </a:tr>
              <a:tr h="1930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64276"/>
                  </a:ext>
                </a:extLst>
              </a:tr>
              <a:tr h="1930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611110"/>
                  </a:ext>
                </a:extLst>
              </a:tr>
              <a:tr h="1930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4897"/>
                  </a:ext>
                </a:extLst>
              </a:tr>
              <a:tr h="1930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328553"/>
                  </a:ext>
                </a:extLst>
              </a:tr>
              <a:tr h="1930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6090"/>
                  </a:ext>
                </a:extLst>
              </a:tr>
              <a:tr h="1930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604918"/>
                  </a:ext>
                </a:extLst>
              </a:tr>
              <a:tr h="1930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64196"/>
                  </a:ext>
                </a:extLst>
              </a:tr>
              <a:tr h="1930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953844"/>
                  </a:ext>
                </a:extLst>
              </a:tr>
              <a:tr h="19305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964693"/>
                  </a:ext>
                </a:extLst>
              </a:tr>
              <a:tr h="29397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31373"/>
                  </a:ext>
                </a:extLst>
              </a:tr>
              <a:tr h="3643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22443"/>
                  </a:ext>
                </a:extLst>
              </a:tr>
              <a:tr h="37161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761038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83703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573401"/>
                  </a:ext>
                </a:extLst>
              </a:tr>
              <a:tr h="3667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6734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6170"/>
              </p:ext>
            </p:extLst>
          </p:nvPr>
        </p:nvGraphicFramePr>
        <p:xfrm>
          <a:off x="10511481" y="1144941"/>
          <a:ext cx="1415315" cy="5608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5315">
                  <a:extLst>
                    <a:ext uri="{9D8B030D-6E8A-4147-A177-3AD203B41FA5}">
                      <a16:colId xmlns:a16="http://schemas.microsoft.com/office/drawing/2014/main" val="563487225"/>
                    </a:ext>
                  </a:extLst>
                </a:gridCol>
              </a:tblGrid>
              <a:tr h="3917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838491"/>
                  </a:ext>
                </a:extLst>
              </a:tr>
              <a:tr h="271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436792"/>
                  </a:ext>
                </a:extLst>
              </a:tr>
              <a:tr h="16905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C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354794"/>
                  </a:ext>
                </a:extLst>
              </a:tr>
              <a:tr h="200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30,100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838701"/>
                  </a:ext>
                </a:extLst>
              </a:tr>
              <a:tr h="200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30,70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08582"/>
                  </a:ext>
                </a:extLst>
              </a:tr>
              <a:tr h="1767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40,50,100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455351"/>
                  </a:ext>
                </a:extLst>
              </a:tr>
              <a:tr h="35019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765560"/>
                  </a:ext>
                </a:extLst>
              </a:tr>
              <a:tr h="33775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60,80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790819"/>
                  </a:ext>
                </a:extLst>
              </a:tr>
              <a:tr h="3212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50,70,90,100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454200"/>
                  </a:ext>
                </a:extLst>
              </a:tr>
              <a:tr h="2306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60,80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50376"/>
                  </a:ext>
                </a:extLst>
              </a:tr>
              <a:tr h="3789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20,25 40,50,100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92976"/>
                  </a:ext>
                </a:extLst>
              </a:tr>
              <a:tr h="39171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222373"/>
                  </a:ext>
                </a:extLst>
              </a:tr>
              <a:tr h="35938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20,30,50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270319"/>
                  </a:ext>
                </a:extLst>
              </a:tr>
              <a:tr h="38709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</a:t>
                      </a:r>
                    </a:p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680021"/>
                  </a:ext>
                </a:extLst>
              </a:tr>
              <a:tr h="6322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20,50,100 м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6007"/>
                  </a:ext>
                </a:extLst>
              </a:tr>
              <a:tr h="77393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10,30 м</a:t>
                      </a:r>
                    </a:p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140922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65964" y="231155"/>
            <a:ext cx="11222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Места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розничной продажи алкогольной продукции и розничной продажи алкогольной продукции при оказании услуг общественного питания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366" y="6525543"/>
            <a:ext cx="226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Новые за 2022 -2023 годы </a:t>
            </a:r>
          </a:p>
        </p:txBody>
      </p:sp>
    </p:spTree>
    <p:extLst>
      <p:ext uri="{BB962C8B-B14F-4D97-AF65-F5344CB8AC3E}">
        <p14:creationId xmlns:p14="http://schemas.microsoft.com/office/powerpoint/2010/main" val="5627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883" y="229284"/>
            <a:ext cx="10507288" cy="518861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 розничной продажи алкогольной продукции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74073" y="701174"/>
            <a:ext cx="9892155" cy="8470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751895" y="1055631"/>
            <a:ext cx="6587317" cy="4437011"/>
            <a:chOff x="6478529" y="717563"/>
            <a:chExt cx="4650702" cy="4437011"/>
          </a:xfrm>
          <a:solidFill>
            <a:schemeClr val="bg2"/>
          </a:solidFill>
        </p:grpSpPr>
        <p:sp>
          <p:nvSpPr>
            <p:cNvPr id="26" name="TextBox 25"/>
            <p:cNvSpPr txBox="1"/>
            <p:nvPr/>
          </p:nvSpPr>
          <p:spPr>
            <a:xfrm>
              <a:off x="6817264" y="1475341"/>
              <a:ext cx="4301073" cy="523220"/>
            </a:xfrm>
            <a:prstGeom prst="rect">
              <a:avLst/>
            </a:prstGeom>
            <a:grpFill/>
            <a:ln w="127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Выявление в представленных документах недостоверной, искаженной информации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24527" y="3256703"/>
              <a:ext cx="4304704" cy="738664"/>
            </a:xfrm>
            <a:prstGeom prst="rect">
              <a:avLst/>
            </a:prstGeom>
            <a:grpFill/>
            <a:ln w="127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3. Несоответствие размещения торговых объектов к прилегающим территориям, на которых не допускается розничная продажа алкогольной продукции</a:t>
              </a:r>
            </a:p>
          </p:txBody>
        </p:sp>
        <p:cxnSp>
          <p:nvCxnSpPr>
            <p:cNvPr id="29" name="Прямая соединительная линия 28"/>
            <p:cNvCxnSpPr>
              <a:cxnSpLocks/>
            </p:cNvCxnSpPr>
            <p:nvPr/>
          </p:nvCxnSpPr>
          <p:spPr>
            <a:xfrm flipH="1">
              <a:off x="6497194" y="717563"/>
              <a:ext cx="7303" cy="4437011"/>
            </a:xfrm>
            <a:prstGeom prst="line">
              <a:avLst/>
            </a:prstGeom>
            <a:grpFill/>
            <a:ln w="3175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endCxn id="27" idx="1"/>
            </p:cNvCxnSpPr>
            <p:nvPr/>
          </p:nvCxnSpPr>
          <p:spPr>
            <a:xfrm>
              <a:off x="6497194" y="3626035"/>
              <a:ext cx="327333" cy="0"/>
            </a:xfrm>
            <a:prstGeom prst="straightConnector1">
              <a:avLst/>
            </a:prstGeom>
            <a:grpFill/>
            <a:ln w="3175">
              <a:solidFill>
                <a:srgbClr val="C0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6478529" y="4336913"/>
              <a:ext cx="338735" cy="0"/>
            </a:xfrm>
            <a:prstGeom prst="straightConnector1">
              <a:avLst/>
            </a:prstGeom>
            <a:grpFill/>
            <a:ln w="3175">
              <a:solidFill>
                <a:srgbClr val="C0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269706" y="4449815"/>
            <a:ext cx="6092096" cy="738664"/>
          </a:xfrm>
          <a:prstGeom prst="rect">
            <a:avLst/>
          </a:prstGeom>
          <a:solidFill>
            <a:schemeClr val="bg2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Не оснащение техническими средствами фиксации   и передачи информации  об обороте алкогольной  и спиртосодержащей продукции в ЕГАИС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34921" y="2825194"/>
            <a:ext cx="463638" cy="0"/>
          </a:xfrm>
          <a:prstGeom prst="straightConnector1">
            <a:avLst/>
          </a:prstGeom>
          <a:ln w="31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231684" y="939064"/>
            <a:ext cx="606411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причины отказа в получении лицензии                            на розничную продажу алкогольной продукции</a:t>
            </a:r>
          </a:p>
        </p:txBody>
      </p:sp>
      <p:cxnSp>
        <p:nvCxnSpPr>
          <p:cNvPr id="48" name="Прямая со стрелкой 47"/>
          <p:cNvCxnSpPr>
            <a:endCxn id="26" idx="1"/>
          </p:cNvCxnSpPr>
          <p:nvPr/>
        </p:nvCxnSpPr>
        <p:spPr>
          <a:xfrm>
            <a:off x="778388" y="2075019"/>
            <a:ext cx="453296" cy="0"/>
          </a:xfrm>
          <a:prstGeom prst="straightConnector1">
            <a:avLst/>
          </a:prstGeom>
          <a:ln w="31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238315" y="5321211"/>
            <a:ext cx="6092098" cy="307777"/>
          </a:xfrm>
          <a:prstGeom prst="rect">
            <a:avLst/>
          </a:prstGeom>
          <a:solidFill>
            <a:schemeClr val="bg2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Отсутствие договора аренды на заявленный торговый объект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45263" y="1099723"/>
            <a:ext cx="4864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636104588"/>
              </p:ext>
            </p:extLst>
          </p:nvPr>
        </p:nvGraphicFramePr>
        <p:xfrm>
          <a:off x="7602683" y="1435261"/>
          <a:ext cx="4382536" cy="419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161EB87-66D6-46FF-AB87-0235C89A3110}"/>
              </a:ext>
            </a:extLst>
          </p:cNvPr>
          <p:cNvCxnSpPr/>
          <p:nvPr/>
        </p:nvCxnSpPr>
        <p:spPr>
          <a:xfrm>
            <a:off x="751895" y="5509036"/>
            <a:ext cx="479789" cy="0"/>
          </a:xfrm>
          <a:prstGeom prst="straightConnector1">
            <a:avLst/>
          </a:prstGeom>
          <a:solidFill>
            <a:schemeClr val="bg2"/>
          </a:solidFill>
          <a:ln w="31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13D0524-201C-4852-A566-25758FD50A1A}"/>
              </a:ext>
            </a:extLst>
          </p:cNvPr>
          <p:cNvSpPr txBox="1"/>
          <p:nvPr/>
        </p:nvSpPr>
        <p:spPr>
          <a:xfrm>
            <a:off x="1235743" y="2606995"/>
            <a:ext cx="6097241" cy="738664"/>
          </a:xfrm>
          <a:prstGeom prst="rect">
            <a:avLst/>
          </a:prstGeom>
          <a:solidFill>
            <a:schemeClr val="bg2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2.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лицензионным требованиям в части несоблюдения минимальных требований, предъявляемых к организации общественного питания;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5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5B853B-8065-4A0C-BBBB-57146C0F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79" y="136525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CCD9D-BEDE-4A5D-A046-B39BA48E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47" y="2466363"/>
            <a:ext cx="10515600" cy="265092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Контрольно-надзорная деятельность в сфере продажи алкогольной продукции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6228A2-3515-4575-8049-0F1A986C59F3}"/>
              </a:ext>
            </a:extLst>
          </p:cNvPr>
          <p:cNvSpPr/>
          <p:nvPr/>
        </p:nvSpPr>
        <p:spPr>
          <a:xfrm>
            <a:off x="6660859" y="5461233"/>
            <a:ext cx="4001549" cy="57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Гончикжапова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Лилия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5099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441047" y="547883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167" y="685778"/>
            <a:ext cx="1023453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Федеральное законодательство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90155" y="869662"/>
            <a:ext cx="37843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98660" y="-17946"/>
            <a:ext cx="10519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Проводимые  мероприятия, направленные на пресечение и недопущение правонарушений в сфере оборота алкогольной и спиртосодержащей продукции на территории Забайкальского края.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290157" y="869662"/>
            <a:ext cx="0" cy="223310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79132" y="1341854"/>
            <a:ext cx="4964736" cy="121015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РФ от 10.03.2022 г. № 336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особенностях организации и осуществления государственного контроля (надзора), муниципального контроля»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07816" y="1330916"/>
            <a:ext cx="4696335" cy="121015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36000" rtlCol="0" anchor="t" anchorCtr="0"/>
          <a:lstStyle/>
          <a:p>
            <a:pPr marL="0" marR="10541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Принятие Постановления Правительства Российской Федерации ограничивающее проведение контрольных надзорных мероприятий прежде всего направлено на уход от излишнего вмешательства в хозяйственную деятельность добросовестных хозяйствующих субъектов, однако по-прежнему сохраняется возможность проведения контрольных надзорных мероприятий при выявлении угрозы жизни и здоровью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8594" y="2730698"/>
            <a:ext cx="4968553" cy="69505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закон от 31.07.2020 г. № 248-ФЗ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государственном контроле (надзоре) и муниципальном контроле в Российской Федерации»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641780" y="2066357"/>
            <a:ext cx="566036" cy="32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cxnSpLocks/>
            <a:stCxn id="44" idx="3"/>
            <a:endCxn id="52" idx="1"/>
          </p:cNvCxnSpPr>
          <p:nvPr/>
        </p:nvCxnSpPr>
        <p:spPr>
          <a:xfrm>
            <a:off x="5637147" y="3078227"/>
            <a:ext cx="557623" cy="247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cxnSpLocks/>
            <a:endCxn id="41" idx="1"/>
          </p:cNvCxnSpPr>
          <p:nvPr/>
        </p:nvCxnSpPr>
        <p:spPr>
          <a:xfrm>
            <a:off x="293036" y="1946931"/>
            <a:ext cx="38609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cxnSpLocks/>
          </p:cNvCxnSpPr>
          <p:nvPr/>
        </p:nvCxnSpPr>
        <p:spPr>
          <a:xfrm>
            <a:off x="284640" y="3098007"/>
            <a:ext cx="389468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194770" y="2732410"/>
            <a:ext cx="4700932" cy="69659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Ключевым изменением является переход на профилактический режим работы (предупреждение совершения правонарушений) 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3A0DF555-5375-4088-8AC5-3001001D5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240048"/>
              </p:ext>
            </p:extLst>
          </p:nvPr>
        </p:nvGraphicFramePr>
        <p:xfrm>
          <a:off x="284641" y="3712674"/>
          <a:ext cx="4592156" cy="275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65522008"/>
              </p:ext>
            </p:extLst>
          </p:nvPr>
        </p:nvGraphicFramePr>
        <p:xfrm>
          <a:off x="8212484" y="3770882"/>
          <a:ext cx="3635965" cy="275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7752699F-9964-4650-A736-559CC50C78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038831"/>
              </p:ext>
            </p:extLst>
          </p:nvPr>
        </p:nvGraphicFramePr>
        <p:xfrm>
          <a:off x="4576519" y="3690610"/>
          <a:ext cx="3635965" cy="275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5605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25413"/>
            <a:ext cx="10588625" cy="528637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Контрольно-надзорная деятельность в области розничной продажи алкогольной продукции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4978" y="875617"/>
            <a:ext cx="10449098" cy="0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68765" y="923527"/>
            <a:ext cx="10895475" cy="406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нарушений 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3333" y="144499"/>
            <a:ext cx="987638" cy="117663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34328" y="1808321"/>
            <a:ext cx="2100610" cy="99171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Нарушение порядка государственного учета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621019" y="1424001"/>
            <a:ext cx="4114798" cy="31824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фиксация в ЕГАИС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621018" y="1913136"/>
            <a:ext cx="4114799" cy="400304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Наличие остатков при переоформлении, истечении, досрочном прекращении лицензии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621017" y="2418275"/>
            <a:ext cx="4114799" cy="3817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подтверждение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ТТН в ЕГАИС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0087" y="3588584"/>
            <a:ext cx="1551970" cy="119112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Нарушение лицензионных требований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612206" y="3516996"/>
            <a:ext cx="4114799" cy="4266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вскрытие потребительской тары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15113" y="4051523"/>
            <a:ext cx="4114799" cy="4266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Вынос алкогольной продукции из организации общественного питания 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15114" y="4636378"/>
            <a:ext cx="4114799" cy="4266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Передача лицензии</a:t>
            </a:r>
            <a:r>
              <a:rPr kumimoji="0" lang="ru-RU" sz="1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третьим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лицам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40087" y="5129555"/>
            <a:ext cx="1551970" cy="856304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Нарушение особых требований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621015" y="5323061"/>
            <a:ext cx="4114799" cy="4266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продажа пива в розлив в многоквартирных домах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43085" y="6112250"/>
            <a:ext cx="6292729" cy="4266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продажа без сопроводительных документов, без маркировки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 стрелкой 50"/>
          <p:cNvCxnSpPr>
            <a:cxnSpLocks/>
            <a:endCxn id="26" idx="1"/>
          </p:cNvCxnSpPr>
          <p:nvPr/>
        </p:nvCxnSpPr>
        <p:spPr>
          <a:xfrm flipV="1">
            <a:off x="2269375" y="1583125"/>
            <a:ext cx="351644" cy="25134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247952" y="2570998"/>
            <a:ext cx="368459" cy="32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cxnSpLocks/>
          </p:cNvCxnSpPr>
          <p:nvPr/>
        </p:nvCxnSpPr>
        <p:spPr>
          <a:xfrm>
            <a:off x="2252158" y="2720736"/>
            <a:ext cx="360048" cy="27886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cxnSpLocks/>
          </p:cNvCxnSpPr>
          <p:nvPr/>
        </p:nvCxnSpPr>
        <p:spPr>
          <a:xfrm flipV="1">
            <a:off x="1989153" y="3687479"/>
            <a:ext cx="625961" cy="20585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1995054" y="4269374"/>
            <a:ext cx="625961" cy="5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cxnSpLocks/>
          </p:cNvCxnSpPr>
          <p:nvPr/>
        </p:nvCxnSpPr>
        <p:spPr>
          <a:xfrm>
            <a:off x="2000467" y="4652514"/>
            <a:ext cx="628959" cy="21881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2003465" y="5546295"/>
            <a:ext cx="625961" cy="5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6735814" y="1582570"/>
            <a:ext cx="625961" cy="5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7361775" y="1423446"/>
            <a:ext cx="3702465" cy="31824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Аннулирование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274033" y="3794119"/>
            <a:ext cx="3702465" cy="31824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Аннулирование</a:t>
            </a:r>
          </a:p>
        </p:txBody>
      </p:sp>
      <p:sp>
        <p:nvSpPr>
          <p:cNvPr id="74" name="Правая фигурная скобка 73"/>
          <p:cNvSpPr/>
          <p:nvPr/>
        </p:nvSpPr>
        <p:spPr>
          <a:xfrm>
            <a:off x="6742416" y="3614949"/>
            <a:ext cx="240709" cy="762718"/>
          </a:xfrm>
          <a:prstGeom prst="rightBrac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7055396" y="3996308"/>
            <a:ext cx="21863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353366" y="6166457"/>
            <a:ext cx="3702465" cy="31824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Аннулирование</a:t>
            </a:r>
          </a:p>
        </p:txBody>
      </p:sp>
      <p:cxnSp>
        <p:nvCxnSpPr>
          <p:cNvPr id="83" name="Прямая со стрелкой 82"/>
          <p:cNvCxnSpPr/>
          <p:nvPr/>
        </p:nvCxnSpPr>
        <p:spPr>
          <a:xfrm flipV="1">
            <a:off x="6742416" y="6324471"/>
            <a:ext cx="625961" cy="5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629426" y="2898319"/>
            <a:ext cx="4114799" cy="3817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Внесение недостоверной информации в ЕГАИС 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2243747" y="2116975"/>
            <a:ext cx="368459" cy="32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6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441047" y="547883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8595" y="1114098"/>
            <a:ext cx="4964736" cy="15414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99367" y="1120584"/>
            <a:ext cx="4696335" cy="15349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7275" y="-40891"/>
            <a:ext cx="10519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действующем законодательстве</a:t>
            </a:r>
            <a:r>
              <a:rPr kumimoji="0" lang="ru-RU" sz="1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области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розничной продажи алкогольной и спиртосодержащей продукции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Прямая со стрелкой 33"/>
          <p:cNvCxnSpPr>
            <a:stCxn id="3" idx="3"/>
            <a:endCxn id="23" idx="1"/>
          </p:cNvCxnSpPr>
          <p:nvPr/>
        </p:nvCxnSpPr>
        <p:spPr>
          <a:xfrm>
            <a:off x="5633331" y="1884823"/>
            <a:ext cx="566036" cy="32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9152" y="1618654"/>
            <a:ext cx="490362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77162" y="3086860"/>
            <a:ext cx="4964736" cy="15414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17283" y="2976045"/>
            <a:ext cx="4696335" cy="172508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633331" y="3769770"/>
            <a:ext cx="566036" cy="32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58565" y="3666149"/>
            <a:ext cx="4956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 Забайкальского края от 29 декабря 2011 года № 616-ЗЗК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4202"/>
              </p:ext>
            </p:extLst>
          </p:nvPr>
        </p:nvGraphicFramePr>
        <p:xfrm>
          <a:off x="6235200" y="2994253"/>
          <a:ext cx="4678418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4678418">
                  <a:extLst>
                    <a:ext uri="{9D8B030D-6E8A-4147-A177-3AD203B41FA5}">
                      <a16:colId xmlns:a16="http://schemas.microsoft.com/office/drawing/2014/main" val="3360356094"/>
                    </a:ext>
                  </a:extLst>
                </a:gridCol>
              </a:tblGrid>
              <a:tr h="1673261">
                <a:tc>
                  <a:txBody>
                    <a:bodyPr/>
                    <a:lstStyle/>
                    <a:p>
                      <a:pPr marL="0" marR="10541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80"/>
                        </a:spcBef>
                        <a:spcAft>
                          <a:spcPts val="10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Запрет розничной продажи пива, пивных напитков, сидра,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пуаре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медовухи, осуществляемой организациями и индивидуальными предпринимателями в торговых объектах, расположенных в нежилых, во встроенных, в пристроенных, во встроенно-пристроенных помещениях в многоквартирных жилых домах с 1 сентября 2023 года;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перенос празднования Дня молодежи, который с 2023 года празднуется в последнюю субботу июня. 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145136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58565" y="5084283"/>
            <a:ext cx="4964736" cy="15414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17283" y="5080618"/>
            <a:ext cx="4696335" cy="15414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626560" y="5851343"/>
            <a:ext cx="566036" cy="32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9384" y="1692752"/>
            <a:ext cx="4673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 03 апреля 2023 года № 108-ФЗ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7154" y="1072249"/>
            <a:ext cx="47275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осуществляющие розничную продажу алкогольной продукции при оказании услуг общественного питания обязаны фиксировать розничную продажу в ЕГАИС с использованием технических средств фиксации передачи информации об объеме оборота  с 1 сентября 2023 года (в связи с доработкой ЕГАИС с 1 марта 2024 года).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546" y="5520118"/>
            <a:ext cx="474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Росалкогольтабакконтроля от 04 декабря 2023 года № 464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4714" y="5589733"/>
            <a:ext cx="453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Ежеквартальный план выездных обследований контролируемых лиц </a:t>
            </a:r>
          </a:p>
        </p:txBody>
      </p:sp>
    </p:spTree>
    <p:extLst>
      <p:ext uri="{BB962C8B-B14F-4D97-AF65-F5344CB8AC3E}">
        <p14:creationId xmlns:p14="http://schemas.microsoft.com/office/powerpoint/2010/main" val="2205961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</TotalTime>
  <Words>1622</Words>
  <Application>Microsoft Office PowerPoint</Application>
  <PresentationFormat>Широкоэкранный</PresentationFormat>
  <Paragraphs>376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Segoe UI</vt:lpstr>
      <vt:lpstr>Times New Roman</vt:lpstr>
      <vt:lpstr>Тема Office</vt:lpstr>
      <vt:lpstr>5_Тема Office</vt:lpstr>
      <vt:lpstr>6_Тема Office</vt:lpstr>
      <vt:lpstr>Региональная служба по тарифам и ценообразованию Забайкальского края</vt:lpstr>
      <vt:lpstr>Лицензирование алкогольной продукции</vt:lpstr>
      <vt:lpstr>Презентация PowerPoint</vt:lpstr>
      <vt:lpstr>Презентация PowerPoint</vt:lpstr>
      <vt:lpstr>Лицензирование розничной продажи алкогольной продукции  </vt:lpstr>
      <vt:lpstr>Контрольно-надзорная деятельность в сфере продажи алкогольной продукции</vt:lpstr>
      <vt:lpstr>Презентация PowerPoint</vt:lpstr>
      <vt:lpstr>Презентация PowerPoint</vt:lpstr>
      <vt:lpstr>Презентация PowerPoint</vt:lpstr>
      <vt:lpstr>Основные вопросы, касающиеся введения маркировки пива и пивных напитков</vt:lpstr>
      <vt:lpstr>Маркировка пива, пивных напитков средствами идентификации  </vt:lpstr>
      <vt:lpstr>Сроки и этапы введения маркировки </vt:lpstr>
      <vt:lpstr>Презентация PowerPoint</vt:lpstr>
      <vt:lpstr>Презентация PowerPoint</vt:lpstr>
      <vt:lpstr>Обратная связь по вопросам розничной продажи алкогольной продукции  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служба по тарифам и ценообразованию Забайкальского края</dc:title>
  <dc:creator>Юлия И. Казанова</dc:creator>
  <cp:lastModifiedBy>Лилия А. Гончикжапов</cp:lastModifiedBy>
  <cp:revision>315</cp:revision>
  <cp:lastPrinted>2023-06-15T00:59:44Z</cp:lastPrinted>
  <dcterms:created xsi:type="dcterms:W3CDTF">2020-10-19T07:58:42Z</dcterms:created>
  <dcterms:modified xsi:type="dcterms:W3CDTF">2023-12-21T05:53:10Z</dcterms:modified>
</cp:coreProperties>
</file>