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8" r:id="rId4"/>
    <p:sldId id="275" r:id="rId5"/>
    <p:sldId id="276" r:id="rId6"/>
    <p:sldId id="277" r:id="rId7"/>
    <p:sldId id="278" r:id="rId8"/>
    <p:sldId id="280" r:id="rId9"/>
    <p:sldId id="274" r:id="rId1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FFCCCC"/>
    <a:srgbClr val="FF6161"/>
    <a:srgbClr val="EA424E"/>
    <a:srgbClr val="990099"/>
    <a:srgbClr val="22C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04CC1-EF56-4D11-BC2B-A405B5FB9E6F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42075-4A6F-4610-8BCB-1700581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6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3367-6DF8-418A-8C89-2EA0FB49759E}" type="datetime1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7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70CF-CA06-47D1-9153-AB00D61858F8}" type="datetime1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4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8C68-58F8-4902-8161-E18419E78B59}" type="datetime1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6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BE4E-E533-4AF8-BC40-12A1393AA649}" type="datetime1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0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57FA-6365-4457-8C98-C9EE34EC7C4E}" type="datetime1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5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005D-A7F8-4F17-87C5-49E2DAD922AE}" type="datetime1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40DC-BFEA-4CE6-943D-E3EC621EC3FE}" type="datetime1">
              <a:rPr lang="ru-RU" smtClean="0"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CFA7-A162-4EDE-8B9B-3D327BF831AC}" type="datetime1">
              <a:rPr lang="ru-RU" smtClean="0"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3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F023-F6C9-4B6D-A01C-AC7B371A92C9}" type="datetime1">
              <a:rPr lang="ru-RU" smtClean="0"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8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BD80-F80C-414A-B8AD-1544DDFA4A09}" type="datetime1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5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4D9-D66A-4D29-9990-6734A1BE701D}" type="datetime1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0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78622-7910-4C2A-84B6-1212E672D9C1}" type="datetime1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2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067142"/>
            <a:ext cx="10373397" cy="4245965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8389" y="1365908"/>
              <a:ext cx="6990117" cy="2677656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Правоприменительная практика </a:t>
              </a:r>
            </a:p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Региональной службы по тарифам и ценообразованию Забайкальского края в области регулирования тарифов на коммунальные услуги –  государственный контроль (надзор) в области регулирования цен (тарифов)</a:t>
              </a:r>
              <a:endPara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40445" y="5663236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2024 года</a:t>
            </a:r>
          </a:p>
        </p:txBody>
      </p:sp>
    </p:spTree>
    <p:extLst>
      <p:ext uri="{BB962C8B-B14F-4D97-AF65-F5344CB8AC3E}">
        <p14:creationId xmlns:p14="http://schemas.microsoft.com/office/powerpoint/2010/main" val="76501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38311"/>
            <a:ext cx="10507288" cy="72868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Структура публичных обсуждений</a:t>
            </a: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2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60561" y="4478383"/>
            <a:ext cx="315565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раскрытия информации ресурсоснабжающими организациями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74025" y="4478382"/>
            <a:ext cx="315565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установления, изменения и применения цен (тарифов)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10186211" y="2316221"/>
            <a:ext cx="1524000" cy="1264692"/>
          </a:xfrm>
          <a:prstGeom prst="rect">
            <a:avLst/>
          </a:prstGeom>
        </p:spPr>
      </p:pic>
      <p:grpSp>
        <p:nvGrpSpPr>
          <p:cNvPr id="43" name="Группа 42"/>
          <p:cNvGrpSpPr/>
          <p:nvPr/>
        </p:nvGrpSpPr>
        <p:grpSpPr>
          <a:xfrm>
            <a:off x="440923" y="2504735"/>
            <a:ext cx="1401742" cy="1108148"/>
            <a:chOff x="179462" y="2378639"/>
            <a:chExt cx="1401742" cy="1108148"/>
          </a:xfrm>
        </p:grpSpPr>
        <p:pic>
          <p:nvPicPr>
            <p:cNvPr id="27" name="Рисунок 2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33"/>
            <a:stretch/>
          </p:blipFill>
          <p:spPr>
            <a:xfrm flipH="1">
              <a:off x="945511" y="2948567"/>
              <a:ext cx="635693" cy="538220"/>
            </a:xfrm>
            <a:prstGeom prst="rect">
              <a:avLst/>
            </a:prstGeom>
          </p:spPr>
        </p:pic>
        <p:grpSp>
          <p:nvGrpSpPr>
            <p:cNvPr id="42" name="Группа 41"/>
            <p:cNvGrpSpPr/>
            <p:nvPr/>
          </p:nvGrpSpPr>
          <p:grpSpPr>
            <a:xfrm>
              <a:off x="179462" y="2378639"/>
              <a:ext cx="1401742" cy="1108148"/>
              <a:chOff x="168429" y="2358038"/>
              <a:chExt cx="1401742" cy="1108148"/>
            </a:xfrm>
          </p:grpSpPr>
          <p:pic>
            <p:nvPicPr>
              <p:cNvPr id="25" name="Рисунок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3750" b="15279"/>
              <a:stretch/>
            </p:blipFill>
            <p:spPr>
              <a:xfrm>
                <a:off x="168429" y="2373407"/>
                <a:ext cx="916955" cy="467377"/>
              </a:xfrm>
              <a:prstGeom prst="rect">
                <a:avLst/>
              </a:prstGeom>
            </p:spPr>
          </p:pic>
          <p:pic>
            <p:nvPicPr>
              <p:cNvPr id="26" name="Рисунок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5778"/>
              <a:stretch/>
            </p:blipFill>
            <p:spPr>
              <a:xfrm>
                <a:off x="168429" y="2830024"/>
                <a:ext cx="881612" cy="636162"/>
              </a:xfrm>
              <a:prstGeom prst="rect">
                <a:avLst/>
              </a:prstGeom>
            </p:spPr>
          </p:pic>
          <p:pic>
            <p:nvPicPr>
              <p:cNvPr id="28" name="Рисунок 2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444"/>
              <a:stretch/>
            </p:blipFill>
            <p:spPr>
              <a:xfrm>
                <a:off x="961302" y="2358038"/>
                <a:ext cx="608869" cy="438772"/>
              </a:xfrm>
              <a:prstGeom prst="rect">
                <a:avLst/>
              </a:prstGeom>
            </p:spPr>
          </p:pic>
        </p:grpSp>
      </p:grpSp>
      <p:grpSp>
        <p:nvGrpSpPr>
          <p:cNvPr id="38" name="Группа 37"/>
          <p:cNvGrpSpPr/>
          <p:nvPr/>
        </p:nvGrpSpPr>
        <p:grpSpPr>
          <a:xfrm>
            <a:off x="1960561" y="1126055"/>
            <a:ext cx="8269120" cy="2584701"/>
            <a:chOff x="1583622" y="1144583"/>
            <a:chExt cx="8269120" cy="2584701"/>
          </a:xfrm>
        </p:grpSpPr>
        <p:sp>
          <p:nvSpPr>
            <p:cNvPr id="5" name="TextBox 4"/>
            <p:cNvSpPr txBox="1"/>
            <p:nvPr/>
          </p:nvSpPr>
          <p:spPr>
            <a:xfrm>
              <a:off x="1583622" y="2405845"/>
              <a:ext cx="3923607" cy="1323439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сферах теплоснабжения, водоснабжения, водоотведения </a:t>
              </a:r>
            </a:p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обращения твердых коммунальных отходов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29135" y="2405845"/>
              <a:ext cx="3923607" cy="1323439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сфере электроэнергетики</a:t>
              </a:r>
            </a:p>
            <a:p>
              <a:pPr algn="ctr"/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2894" y="1144583"/>
              <a:ext cx="3618897" cy="1015663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Государственный контроль (надзор) в области регулирования цен (тарифов)</a:t>
              </a:r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4474840" y="2179065"/>
              <a:ext cx="1239" cy="22678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6810882" y="2176393"/>
              <a:ext cx="1239" cy="22678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Рисунок 5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10444" r="20000" b="15112"/>
          <a:stretch/>
        </p:blipFill>
        <p:spPr>
          <a:xfrm>
            <a:off x="6798517" y="5403660"/>
            <a:ext cx="551015" cy="560064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6"/>
          <a:stretch/>
        </p:blipFill>
        <p:spPr>
          <a:xfrm>
            <a:off x="1720666" y="5403660"/>
            <a:ext cx="761162" cy="588632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flipH="1">
            <a:off x="3922364" y="3710756"/>
            <a:ext cx="1" cy="25441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8267876" y="3710756"/>
            <a:ext cx="1" cy="25441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22364" y="3965171"/>
            <a:ext cx="434551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95120" y="3965171"/>
            <a:ext cx="0" cy="2992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0"/>
          </p:cNvCxnSpPr>
          <p:nvPr/>
        </p:nvCxnSpPr>
        <p:spPr>
          <a:xfrm>
            <a:off x="3538389" y="4264429"/>
            <a:ext cx="0" cy="21395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8719989" y="4264428"/>
            <a:ext cx="0" cy="21395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538389" y="4264428"/>
            <a:ext cx="5181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37221" y="2364494"/>
            <a:ext cx="28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98720" y="2369539"/>
            <a:ext cx="28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1976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3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067142"/>
            <a:ext cx="10373397" cy="4245965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8389" y="1365908"/>
              <a:ext cx="6990117" cy="1384995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Государственный контроль (надзор) в области регулирования тарифов в сфере электроэнергетики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226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111" y="40131"/>
            <a:ext cx="11047963" cy="728685"/>
          </a:xfrm>
        </p:spPr>
        <p:txBody>
          <a:bodyPr>
            <a:no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4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40916" y="768817"/>
            <a:ext cx="10507288" cy="7769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раскрытия информации территориальными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сетевыми организациями и гарантирующими поставщиками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545752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2385" y="1689867"/>
            <a:ext cx="11380124" cy="584775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21 января 2004 года № 24 «Об утверждении стандартов раскрытия информации субъектами оптового и розничных рынков электрической энергии»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4226098" y="2383108"/>
            <a:ext cx="1283099" cy="106478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90035" y="3359784"/>
            <a:ext cx="3753174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«г» пункта 12 Стандартов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(требование о раскрытии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о размере цен (тарифов)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долгосрочных параметров регулирования,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государственному регулированию)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</a:t>
            </a:r>
            <a:r>
              <a:rPr lang="ru-RU" sz="1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3 рабочих дней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представления в регулирующий орган предложения об установлении цен (тарифов) на официальном сайте в сети «Интернет» по форме приложения № 1 к Стандартам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1734231" y="2492604"/>
            <a:ext cx="1064781" cy="6288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492591" y="3315446"/>
            <a:ext cx="2027859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сетевые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88238" y="5208784"/>
            <a:ext cx="203221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Гарантирующие поставщики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291392" y="2637910"/>
            <a:ext cx="3471117" cy="17697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«а» пункта 19 Стандартов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(требование о раскрытии информацию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тарифах на услуги по передаче электрической энергии и размерах платы за технологическое присоединение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электрическим сетям на текущий период регулирования)</a:t>
            </a:r>
          </a:p>
          <a:p>
            <a:pPr algn="ctr"/>
            <a:r>
              <a:rPr lang="ru-RU" sz="1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на официальном сайте в сети «Интернет» ежегодно до 1 марта</a:t>
            </a:r>
          </a:p>
        </p:txBody>
      </p:sp>
      <p:pic>
        <p:nvPicPr>
          <p:cNvPr id="72" name="Рисунок 71" descr="Fichier:Exclamation mark 2.svg — Wikipé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708" y="4428199"/>
            <a:ext cx="912796" cy="780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8291392" y="4563166"/>
            <a:ext cx="3471117" cy="19851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«а» пункта 49 и пункта 52 Стандартов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(требование о раскрытии информации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размере регулируемой сбытовой надбавки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указанием решения уполномоченного регулирующего органа об установлении тарифа и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тарифах для населения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на официальном сайте в сети «Интернет» не реже одного раза в год</a:t>
            </a:r>
          </a:p>
        </p:txBody>
      </p:sp>
      <p:sp>
        <p:nvSpPr>
          <p:cNvPr id="34" name="Стрелка вправо 33"/>
          <p:cNvSpPr/>
          <p:nvPr/>
        </p:nvSpPr>
        <p:spPr>
          <a:xfrm rot="20181310">
            <a:off x="4223458" y="3946929"/>
            <a:ext cx="1151568" cy="189729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318330">
            <a:off x="4250553" y="5020370"/>
            <a:ext cx="1151568" cy="199919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flipV="1">
            <a:off x="7545904" y="3547112"/>
            <a:ext cx="654949" cy="11116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flipV="1">
            <a:off x="7545904" y="5403814"/>
            <a:ext cx="654949" cy="11116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4408E2-CECA-42B8-8E4E-963B6AFFC27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6" t="-5746" r="1772" b="11251"/>
          <a:stretch/>
        </p:blipFill>
        <p:spPr>
          <a:xfrm>
            <a:off x="4305840" y="5555745"/>
            <a:ext cx="1040994" cy="108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8" grpId="0" animBg="1"/>
      <p:bldP spid="29" grpId="0" animBg="1"/>
      <p:bldP spid="57" grpId="0" animBg="1"/>
      <p:bldP spid="58" grpId="0" animBg="1"/>
      <p:bldP spid="65" grpId="0" animBg="1"/>
      <p:bldP spid="73" grpId="0" animBg="1"/>
      <p:bldP spid="34" grpId="0" animBg="1"/>
      <p:bldP spid="35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49" y="11139"/>
            <a:ext cx="10994796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5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нарушение стандартов раскрытия информации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8737" y="2417066"/>
            <a:ext cx="11379405" cy="1293971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субъектом оптового рынка электрической энергии и мощности или розничного рынка электрической энергии установленных стандартами раскрытия информации порядка, способов или сроков опубликования информации либо предоставление заведомо ложной информации в печатных изданиях, в которых в соответствии с федеральными законами и законами субъектов Российской Федерации публикуются официальные материалы органов государственной власти, в электронных средствах массовой информации, а также нарушение порядка, способов или сроков предоставления информации по письменному запросу заинтересованных лиц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77978" y="3796629"/>
            <a:ext cx="8140481" cy="2194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3"/>
          <a:stretch/>
        </p:blipFill>
        <p:spPr>
          <a:xfrm>
            <a:off x="8610600" y="4246687"/>
            <a:ext cx="1590704" cy="1294784"/>
          </a:xfrm>
          <a:prstGeom prst="rect">
            <a:avLst/>
          </a:prstGeom>
        </p:spPr>
      </p:pic>
      <p:pic>
        <p:nvPicPr>
          <p:cNvPr id="18" name="Рисунок 17" descr="Fichier:Exclamation mark 2.svg — Wikipé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373" y="4037011"/>
            <a:ext cx="1491114" cy="12947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8736" y="6080570"/>
            <a:ext cx="1137940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 Стандартов на официальном сайте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Забайкальского края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https://rst.75.ru/deyatel-nost/raskrytie-informacii/v-sfere-elektroenergetiki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64F9C4-30AB-4810-A87E-CDCD350DF050}"/>
              </a:ext>
            </a:extLst>
          </p:cNvPr>
          <p:cNvSpPr txBox="1"/>
          <p:nvPr/>
        </p:nvSpPr>
        <p:spPr>
          <a:xfrm>
            <a:off x="398737" y="1526205"/>
            <a:ext cx="11379406" cy="400110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9.15 КоАП РФ</a:t>
            </a:r>
          </a:p>
        </p:txBody>
      </p:sp>
      <p:sp>
        <p:nvSpPr>
          <p:cNvPr id="19" name="Стрелка вправо 28">
            <a:extLst>
              <a:ext uri="{FF2B5EF4-FFF2-40B4-BE49-F238E27FC236}">
                <a16:creationId xmlns:a16="http://schemas.microsoft.com/office/drawing/2014/main" id="{1F28A2B4-FE8A-414F-9E8A-4D791AD8E93F}"/>
              </a:ext>
            </a:extLst>
          </p:cNvPr>
          <p:cNvSpPr/>
          <p:nvPr/>
        </p:nvSpPr>
        <p:spPr>
          <a:xfrm rot="5400000">
            <a:off x="3765840" y="2025356"/>
            <a:ext cx="477362" cy="2792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8">
            <a:extLst>
              <a:ext uri="{FF2B5EF4-FFF2-40B4-BE49-F238E27FC236}">
                <a16:creationId xmlns:a16="http://schemas.microsoft.com/office/drawing/2014/main" id="{5A07DAF3-1385-4D7B-952D-9BF60F77B352}"/>
              </a:ext>
            </a:extLst>
          </p:cNvPr>
          <p:cNvSpPr/>
          <p:nvPr/>
        </p:nvSpPr>
        <p:spPr>
          <a:xfrm rot="5400000">
            <a:off x="7928703" y="2032051"/>
            <a:ext cx="477362" cy="2792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2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3" grpId="0" animBg="1"/>
      <p:bldP spid="14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 в 2023 году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6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82023" y="884002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установления и применения цен (тарифов) на услуги по передаче электроэнергии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612687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136061" y="5472743"/>
            <a:ext cx="1325121" cy="109965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19474BA-22BD-4C9B-9DC0-38E9021CFA74}"/>
              </a:ext>
            </a:extLst>
          </p:cNvPr>
          <p:cNvSpPr txBox="1"/>
          <p:nvPr/>
        </p:nvSpPr>
        <p:spPr>
          <a:xfrm>
            <a:off x="1461182" y="1778871"/>
            <a:ext cx="9559906" cy="1569660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2022 год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 РФ от 10 марта 2022 года № 336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мораторий (запрет)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проведение плановых проверок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ограничения на внеплановые проверки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2D59BE6-6415-4323-8785-7F564CC49D1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11"/>
          <a:stretch/>
        </p:blipFill>
        <p:spPr>
          <a:xfrm>
            <a:off x="440923" y="1999491"/>
            <a:ext cx="960952" cy="789798"/>
          </a:xfrm>
          <a:prstGeom prst="rect">
            <a:avLst/>
          </a:prstGeom>
        </p:spPr>
      </p:pic>
      <p:sp>
        <p:nvSpPr>
          <p:cNvPr id="25" name="Знак умножения 24">
            <a:extLst>
              <a:ext uri="{FF2B5EF4-FFF2-40B4-BE49-F238E27FC236}">
                <a16:creationId xmlns:a16="http://schemas.microsoft.com/office/drawing/2014/main" id="{3515FCE9-BE55-458C-948A-77D1FFCD3929}"/>
              </a:ext>
            </a:extLst>
          </p:cNvPr>
          <p:cNvSpPr/>
          <p:nvPr/>
        </p:nvSpPr>
        <p:spPr>
          <a:xfrm>
            <a:off x="621138" y="2314995"/>
            <a:ext cx="780737" cy="76320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9474BA-22BD-4C9B-9DC0-38E9021CFA74}"/>
              </a:ext>
            </a:extLst>
          </p:cNvPr>
          <p:cNvSpPr txBox="1"/>
          <p:nvPr/>
        </p:nvSpPr>
        <p:spPr>
          <a:xfrm>
            <a:off x="1461182" y="4016921"/>
            <a:ext cx="9559906" cy="830997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Мораторий (запрет)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проведение плановых проверок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ограничения на внеплановые проверки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 на 2023 год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5748342" y="3349527"/>
            <a:ext cx="637609" cy="6288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31">
            <a:extLst>
              <a:ext uri="{FF2B5EF4-FFF2-40B4-BE49-F238E27FC236}">
                <a16:creationId xmlns:a16="http://schemas.microsoft.com/office/drawing/2014/main" id="{2760B598-A576-4035-9DE8-5E1FA1F0C4BF}"/>
              </a:ext>
            </a:extLst>
          </p:cNvPr>
          <p:cNvSpPr/>
          <p:nvPr/>
        </p:nvSpPr>
        <p:spPr>
          <a:xfrm rot="5400000">
            <a:off x="5731293" y="4886450"/>
            <a:ext cx="637609" cy="6288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A7C51F-0397-4383-AE7C-EA3B120378F6}"/>
              </a:ext>
            </a:extLst>
          </p:cNvPr>
          <p:cNvSpPr txBox="1"/>
          <p:nvPr/>
        </p:nvSpPr>
        <p:spPr>
          <a:xfrm>
            <a:off x="1461182" y="5616486"/>
            <a:ext cx="9559906" cy="830997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Мораторий (запрет)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проведение плановых проверок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ограничения на внеплановые проверки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 на 2024 год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5" grpId="0" animBg="1"/>
      <p:bldP spid="31" grpId="0" animBg="1"/>
      <p:bldP spid="32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99" y="44718"/>
            <a:ext cx="10975746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7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или несвоевременное представление сведений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19.7.1 КоАП РФ)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83903" y="1507731"/>
            <a:ext cx="4842996" cy="646986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предоставляется ежегодно </a:t>
            </a: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1 мая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79472" y="2321228"/>
            <a:ext cx="2286000" cy="1532334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предоставлена в срок с соблюдением требований пункта 9.1 Правил государственного регулирования № 1178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83903" y="4090057"/>
            <a:ext cx="22860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регулирования открывает дело об установлении тарифов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59609" y="4097785"/>
            <a:ext cx="22860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отказывает в открытии дела об установлении тарифов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28756" y="4984976"/>
            <a:ext cx="4861706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административной ответственности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Должностное лицо: от 3 до 5 тыс. руб.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лицо: от 50 до 100 тыс. руб.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07655" y="6000687"/>
            <a:ext cx="4593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мониторинга предоставления тарифных заявок на 2024 год 1 энергоснабжающая организация не представила документы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522472" y="2169229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cxnSpLocks/>
          </p:cNvCxnSpPr>
          <p:nvPr/>
        </p:nvCxnSpPr>
        <p:spPr>
          <a:xfrm>
            <a:off x="7212152" y="4826974"/>
            <a:ext cx="0" cy="15800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 descr="Fichier:Exclamation mark 2.svg — Wikipé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5476" y="5973687"/>
            <a:ext cx="1034523" cy="8983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8"/>
          <a:stretch/>
        </p:blipFill>
        <p:spPr>
          <a:xfrm>
            <a:off x="3094197" y="3913362"/>
            <a:ext cx="677640" cy="56638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5676404" y="3881088"/>
            <a:ext cx="722877" cy="57830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959609" y="2317434"/>
            <a:ext cx="2286000" cy="1532334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предоставлена в срок с нарушением требований пункта 9.1 Правил государственного регулирования № 1178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7078426" y="2169229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522472" y="3881088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212152" y="3893004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E942F870-4ABC-48DA-83B0-E5F10C6274E9}"/>
              </a:ext>
            </a:extLst>
          </p:cNvPr>
          <p:cNvCxnSpPr>
            <a:cxnSpLocks/>
          </p:cNvCxnSpPr>
          <p:nvPr/>
        </p:nvCxnSpPr>
        <p:spPr>
          <a:xfrm>
            <a:off x="8533074" y="6428458"/>
            <a:ext cx="443145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288F97B-0BBA-4185-9E8D-4F9FFC27783C}"/>
              </a:ext>
            </a:extLst>
          </p:cNvPr>
          <p:cNvSpPr txBox="1"/>
          <p:nvPr/>
        </p:nvSpPr>
        <p:spPr>
          <a:xfrm>
            <a:off x="9117651" y="6094739"/>
            <a:ext cx="231086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</a:t>
            </a:r>
          </a:p>
        </p:txBody>
      </p:sp>
    </p:spTree>
    <p:extLst>
      <p:ext uri="{BB962C8B-B14F-4D97-AF65-F5344CB8AC3E}">
        <p14:creationId xmlns:p14="http://schemas.microsoft.com/office/powerpoint/2010/main" val="117219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0" grpId="0" animBg="1"/>
      <p:bldP spid="21" grpId="0" animBg="1"/>
      <p:bldP spid="22" grpId="0" animBg="1"/>
      <p:bldP spid="25" grpId="0"/>
      <p:bldP spid="40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1" y="160957"/>
            <a:ext cx="10890021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82733" y="1186744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8</a:t>
            </a:fld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150514" y="1802772"/>
            <a:ext cx="6542101" cy="12003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Поступавшие обращения и жалобы чаще всего касались:</a:t>
            </a: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платы за технологическое присоединение к электрическим сетям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08101" y="1806049"/>
            <a:ext cx="3886172" cy="4248821"/>
            <a:chOff x="229750" y="1492888"/>
            <a:chExt cx="3886172" cy="4248821"/>
          </a:xfrm>
        </p:grpSpPr>
        <p:sp>
          <p:nvSpPr>
            <p:cNvPr id="10" name="TextBox 9"/>
            <p:cNvSpPr txBox="1"/>
            <p:nvPr/>
          </p:nvSpPr>
          <p:spPr>
            <a:xfrm>
              <a:off x="229750" y="1492888"/>
              <a:ext cx="3812281" cy="1328023"/>
            </a:xfrm>
            <a:prstGeom prst="roundRect">
              <a:avLst/>
            </a:prstGeom>
            <a:solidFill>
              <a:srgbClr val="FFCCCC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Итоги контрольно- надзорной деятельности за 2023-2024 годы</a:t>
              </a:r>
            </a:p>
          </p:txBody>
        </p:sp>
        <p:cxnSp>
          <p:nvCxnSpPr>
            <p:cNvPr id="11" name="Прямая соединительная линия 10"/>
            <p:cNvCxnSpPr>
              <a:cxnSpLocks/>
            </p:cNvCxnSpPr>
            <p:nvPr/>
          </p:nvCxnSpPr>
          <p:spPr>
            <a:xfrm>
              <a:off x="300755" y="2776315"/>
              <a:ext cx="5829" cy="267175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303641" y="2989480"/>
              <a:ext cx="3812281" cy="1155969"/>
              <a:chOff x="1301404" y="3615775"/>
              <a:chExt cx="4126807" cy="164891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548593" y="3615775"/>
                <a:ext cx="3879618" cy="9219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плановые проверки не проводились в связи с мораторием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40985" y="4737862"/>
                <a:ext cx="3879618" cy="52682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предостережений – 1 </a:t>
                </a:r>
              </a:p>
            </p:txBody>
          </p:sp>
          <p:cxnSp>
            <p:nvCxnSpPr>
              <p:cNvPr id="22" name="Прямая со стрелкой 21"/>
              <p:cNvCxnSpPr>
                <a:cxnSpLocks/>
              </p:cNvCxnSpPr>
              <p:nvPr/>
            </p:nvCxnSpPr>
            <p:spPr>
              <a:xfrm>
                <a:off x="1301404" y="4155220"/>
                <a:ext cx="226869" cy="996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1307442" y="4992203"/>
                <a:ext cx="226869" cy="996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528745" y="4309708"/>
              <a:ext cx="3583932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число административных наказаний (штрафов) – 0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1990" y="5095378"/>
              <a:ext cx="3583932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 наложенных по итогам проверок штрафов – 0 тыс. руб. </a:t>
              </a: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>
              <a:off x="308113" y="4615113"/>
              <a:ext cx="209578" cy="69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310280" y="5448065"/>
              <a:ext cx="209578" cy="69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5150514" y="4793775"/>
            <a:ext cx="1882960" cy="156257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726755" y="4089278"/>
            <a:ext cx="3702541" cy="141577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жалоб и обращений в рамках предварительной проверки является приоритетным!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8"/>
          <a:stretch/>
        </p:blipFill>
        <p:spPr>
          <a:xfrm>
            <a:off x="9751656" y="4889968"/>
            <a:ext cx="677640" cy="56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4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9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439974"/>
            <a:ext cx="10373397" cy="3873133"/>
            <a:chOff x="449774" y="1738740"/>
            <a:chExt cx="10373397" cy="387313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49774" y="1738740"/>
              <a:ext cx="6990117" cy="707886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0333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745</Words>
  <Application>Microsoft Office PowerPoint</Application>
  <PresentationFormat>Широкоэкранный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    Структура публичных обсуждений</vt:lpstr>
      <vt:lpstr>Презентация PowerPoint</vt:lpstr>
      <vt:lpstr>Государственный контроль (надзор) в области регулирования тарифов в сфере электроэнергетики</vt:lpstr>
      <vt:lpstr>Государственный контроль (надзор) в области регулирования тарифов в сфере электроэнергетики</vt:lpstr>
      <vt:lpstr>Государственный контроль (надзор) в области регулирования тарифов в сфере электроэнергетики в 2023 году</vt:lpstr>
      <vt:lpstr>Государственный контроль (надзор) в области регулирования тарифов в сфере электроэнергетики</vt:lpstr>
      <vt:lpstr>Государственный контроль (надзор) в области регулирования тарифов в сфере электроэнергетики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служба по тарифам и ценообразованию Забайкальского края</dc:title>
  <dc:creator>Юлия И. Казанова</dc:creator>
  <cp:lastModifiedBy>Ким Оксана</cp:lastModifiedBy>
  <cp:revision>249</cp:revision>
  <cp:lastPrinted>2021-01-18T00:00:29Z</cp:lastPrinted>
  <dcterms:created xsi:type="dcterms:W3CDTF">2020-10-19T07:58:42Z</dcterms:created>
  <dcterms:modified xsi:type="dcterms:W3CDTF">2024-03-26T08:50:45Z</dcterms:modified>
</cp:coreProperties>
</file>