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0" r:id="rId3"/>
    <p:sldId id="279" r:id="rId4"/>
    <p:sldId id="280" r:id="rId5"/>
    <p:sldId id="277" r:id="rId6"/>
    <p:sldId id="274" r:id="rId7"/>
    <p:sldId id="269" r:id="rId8"/>
  </p:sldIdLst>
  <p:sldSz cx="12192000" cy="6858000"/>
  <p:notesSz cx="6794500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79666575161057E-2"/>
          <c:y val="8.1891355414957984E-2"/>
          <c:w val="0.89360244086998541"/>
          <c:h val="0.71856639035932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3 334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83-4FD0-89E9-1F701F414E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  <a:r>
                      <a:rPr lang="en-US" baseline="0" dirty="0"/>
                      <a:t> 480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83-4FD0-89E9-1F701F414E6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3334</c:v>
                </c:pt>
                <c:pt idx="1">
                  <c:v>3480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0-4289-905A-E75B365E30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4 725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83-4FD0-89E9-1F701F414E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4 893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D8-4182-8901-ECC8E5417AE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 г.</c:v>
                </c:pt>
                <c:pt idx="1">
                  <c:v>2024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4725</c:v>
                </c:pt>
                <c:pt idx="1">
                  <c:v>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0-4289-905A-E75B365E3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2"/>
        <c:overlap val="-35"/>
        <c:axId val="-2074292768"/>
        <c:axId val="-168348016"/>
      </c:barChart>
      <c:catAx>
        <c:axId val="-20742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168348016"/>
        <c:crosses val="autoZero"/>
        <c:auto val="1"/>
        <c:lblAlgn val="ctr"/>
        <c:lblOffset val="100"/>
        <c:noMultiLvlLbl val="0"/>
      </c:catAx>
      <c:valAx>
        <c:axId val="-16834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-2074292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67678412047174"/>
          <c:y val="0.90941474646099285"/>
          <c:w val="0.61098028964844397"/>
          <c:h val="8.58321456801360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989035648821974E-2"/>
          <c:y val="0.20585615154461923"/>
          <c:w val="0.8599557902595959"/>
          <c:h val="0.59726425650432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33</c:v>
                </c:pt>
                <c:pt idx="1">
                  <c:v>10</c:v>
                </c:pt>
                <c:pt idx="2" formatCode="General">
                  <c:v>286</c:v>
                </c:pt>
                <c:pt idx="3" formatCode="General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-7.8128139006117931E-17"/>
                  <c:y val="-8.948693677453457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AA4-4A49-B2DE-6314567F768D}"/>
                </c:ext>
              </c:extLst>
            </c:dLbl>
            <c:dLbl>
              <c:idx val="3"/>
              <c:layout>
                <c:manualLayout>
                  <c:x val="1.2784752253480207E-2"/>
                  <c:y val="1.7593735052593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D5-4AFD-B2DD-584FED091A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контрольные мероприятия</c:v>
                </c:pt>
                <c:pt idx="1">
                  <c:v>протоколы</c:v>
                </c:pt>
                <c:pt idx="2">
                  <c:v>Предостережения</c:v>
                </c:pt>
                <c:pt idx="3">
                  <c:v>Проф визиты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</c:v>
                </c:pt>
                <c:pt idx="1">
                  <c:v>35</c:v>
                </c:pt>
                <c:pt idx="2">
                  <c:v>308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117303168"/>
        <c:axId val="117304704"/>
      </c:barChart>
      <c:catAx>
        <c:axId val="1173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7304704"/>
        <c:crosses val="autoZero"/>
        <c:auto val="1"/>
        <c:lblAlgn val="ctr"/>
        <c:lblOffset val="100"/>
        <c:noMultiLvlLbl val="0"/>
      </c:catAx>
      <c:valAx>
        <c:axId val="11730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3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533897629703577"/>
          <c:y val="0.85891975047077596"/>
          <c:w val="0.62790381235607728"/>
          <c:h val="0.10810539061837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 b="0"/>
            </a:pPr>
            <a:r>
              <a:rPr lang="ru-RU" sz="1200" b="0" dirty="0"/>
              <a:t>Контрольно-надзорная деятельность</a:t>
            </a:r>
          </a:p>
        </c:rich>
      </c:tx>
      <c:layout>
        <c:manualLayout>
          <c:xMode val="edge"/>
          <c:yMode val="edge"/>
          <c:x val="0.30237510959714253"/>
          <c:y val="7.058666597500379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845531517716685E-2"/>
          <c:y val="0.28517013053901535"/>
          <c:w val="0.91510919095393739"/>
          <c:h val="0.54116703287745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КНМ без взаимодействия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  <c:pt idx="3">
                  <c:v>документарные проверки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11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7635550483361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54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515-4F6C-B599-1B4836099A9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КНМ без взаимодействия </c:v>
                </c:pt>
                <c:pt idx="1">
                  <c:v>контрольные закупки</c:v>
                </c:pt>
                <c:pt idx="2">
                  <c:v>инспекционные визиты</c:v>
                </c:pt>
                <c:pt idx="3">
                  <c:v>документарные проверки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10</c:v>
                </c:pt>
                <c:pt idx="2">
                  <c:v>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4506752"/>
        <c:axId val="4508288"/>
      </c:barChart>
      <c:catAx>
        <c:axId val="4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8288"/>
        <c:crosses val="autoZero"/>
        <c:auto val="1"/>
        <c:lblAlgn val="ctr"/>
        <c:lblOffset val="100"/>
        <c:noMultiLvlLbl val="0"/>
      </c:catAx>
      <c:valAx>
        <c:axId val="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5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79248624036189"/>
          <c:y val="0.89193570499590558"/>
          <c:w val="0.55536879753079005"/>
          <c:h val="7.982962861409287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680007532975109"/>
          <c:y val="0.23031646836045219"/>
          <c:w val="0.84087673201613977"/>
          <c:h val="0.6177380007835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1026</c:v>
                </c:pt>
                <c:pt idx="1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BAD-A6AB-1857A32C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2023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(тыс. дал)
</c:v>
                </c:pt>
                <c:pt idx="1">
                  <c:v>Объем подакцизного алкоголя (тыс. дал)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 formatCode="#,##0">
                  <c:v>1139</c:v>
                </c:pt>
                <c:pt idx="1">
                  <c:v>205.8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BAD-A6AB-1857A32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583424"/>
        <c:axId val="4584960"/>
      </c:barChart>
      <c:catAx>
        <c:axId val="458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584960"/>
        <c:crosses val="autoZero"/>
        <c:auto val="1"/>
        <c:lblAlgn val="ctr"/>
        <c:lblOffset val="100"/>
        <c:noMultiLvlLbl val="0"/>
      </c:catAx>
      <c:valAx>
        <c:axId val="458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8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13188011883432"/>
          <c:y val="0.91407470572099847"/>
          <c:w val="0.39792263724868054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91232850418203"/>
          <c:y val="0.2405307669874599"/>
          <c:w val="0.84087673201613966"/>
          <c:h val="0.5449875450489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2023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52257953108164E-2"/>
                  <c:y val="-1.357174103237099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BD-4C8E-BAFC-E8FAB392CB30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3 мес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1405</c:v>
                </c:pt>
                <c:pt idx="1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C8E-BAFC-E8FAB392CB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2024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5315-458A-A111-1D1883AB5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3 мес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 formatCode="#,##0">
                  <c:v>1504</c:v>
                </c:pt>
                <c:pt idx="1">
                  <c:v>356.8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C8E-BAFC-E8FAB392C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770816"/>
        <c:axId val="5464832"/>
      </c:barChart>
      <c:catAx>
        <c:axId val="47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464832"/>
        <c:crosses val="autoZero"/>
        <c:auto val="1"/>
        <c:lblAlgn val="ctr"/>
        <c:lblOffset val="100"/>
        <c:noMultiLvlLbl val="0"/>
      </c:catAx>
      <c:valAx>
        <c:axId val="546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78740978242"/>
          <c:y val="0.91023439778361037"/>
          <c:w val="0.41182079004452965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доходам 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268605879213638"/>
          <c:y val="0.16399371111295624"/>
          <c:w val="0.84837090396018222"/>
          <c:h val="0.6363633198252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6E9F-4DAC-948A-FD13249981A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2,7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0,3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1895343696"/>
        <c:axId val="-1895342608"/>
      </c:barChart>
      <c:catAx>
        <c:axId val="-189534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5342608"/>
        <c:crosses val="autoZero"/>
        <c:auto val="1"/>
        <c:lblAlgn val="ctr"/>
        <c:lblOffset val="100"/>
        <c:noMultiLvlLbl val="0"/>
      </c:catAx>
      <c:valAx>
        <c:axId val="-189534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9534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административных</a:t>
            </a:r>
            <a:r>
              <a:rPr lang="ru-RU" sz="1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штрафов (млн. руб.)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162902232095876"/>
          <c:y val="0.11637173000640139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2023</c:v>
                </c:pt>
                <c:pt idx="1">
                  <c:v>1 кв.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 кв. 2023</c:v>
                </c:pt>
                <c:pt idx="1">
                  <c:v>1 кв. 2024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0.6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-1895342064"/>
        <c:axId val="-1895337712"/>
      </c:barChart>
      <c:catAx>
        <c:axId val="-189534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5337712"/>
        <c:crosses val="autoZero"/>
        <c:auto val="1"/>
        <c:lblAlgn val="ctr"/>
        <c:lblOffset val="100"/>
        <c:noMultiLvlLbl val="0"/>
      </c:catAx>
      <c:valAx>
        <c:axId val="-189533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9534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0.54057</cdr:x>
      <cdr:y>0.17898</cdr:y>
    </cdr:from>
    <cdr:to>
      <cdr:x>0.63088</cdr:x>
      <cdr:y>0.30172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flipH="1">
          <a:off x="3273023" y="584774"/>
          <a:ext cx="546861" cy="401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141%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0.12413</cdr:x>
      <cdr:y>0.17898</cdr:y>
    </cdr:from>
    <cdr:to>
      <cdr:x>0.23408</cdr:x>
      <cdr:y>0.29411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51565" y="584775"/>
          <a:ext cx="665725" cy="3761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142 %</a:t>
          </a:r>
        </a:p>
      </cdr:txBody>
    </cdr:sp>
  </cdr:relSizeAnchor>
  <cdr:relSizeAnchor xmlns:cdr="http://schemas.openxmlformats.org/drawingml/2006/chartDrawing">
    <cdr:from>
      <cdr:x>0.30292</cdr:x>
      <cdr:y>0</cdr:y>
    </cdr:from>
    <cdr:to>
      <cdr:x>0.69708</cdr:x>
      <cdr:y>0.0754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9846" y="0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3 месяца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0.25703</cdr:x>
      <cdr:y>0.04774</cdr:y>
    </cdr:from>
    <cdr:to>
      <cdr:x>0.81956</cdr:x>
      <cdr:y>0.12435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531958" y="166165"/>
          <a:ext cx="33528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контрольно-надзорной деятельности</a:t>
          </a:r>
        </a:p>
      </cdr:txBody>
    </cdr:sp>
  </cdr:relSizeAnchor>
  <cdr:relSizeAnchor xmlns:cdr="http://schemas.openxmlformats.org/drawingml/2006/chartDrawing">
    <cdr:from>
      <cdr:x>0.34002</cdr:x>
      <cdr:y>0.42044</cdr:y>
    </cdr:from>
    <cdr:to>
      <cdr:x>0.45697</cdr:x>
      <cdr:y>0.5973</cdr:y>
    </cdr:to>
    <cdr:sp macro="" textlink="">
      <cdr:nvSpPr>
        <cdr:cNvPr id="27" name="Прямоугольник 26"/>
        <cdr:cNvSpPr/>
      </cdr:nvSpPr>
      <cdr:spPr>
        <a:xfrm xmlns:a="http://schemas.openxmlformats.org/drawingml/2006/main">
          <a:off x="2026588" y="1463537"/>
          <a:ext cx="697073" cy="6156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0.19149</cdr:x>
      <cdr:y>0.6784</cdr:y>
    </cdr:from>
    <cdr:to>
      <cdr:x>0.26516</cdr:x>
      <cdr:y>0.75535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41342" y="2361478"/>
          <a:ext cx="439073" cy="267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31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0.31464</cdr:x>
      <cdr:y>0.29142</cdr:y>
    </cdr:from>
    <cdr:to>
      <cdr:x>0.41853</cdr:x>
      <cdr:y>0.49236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12612" y="786482"/>
          <a:ext cx="598497" cy="5422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0.79712</cdr:x>
      <cdr:y>0.28112</cdr:y>
    </cdr:from>
    <cdr:to>
      <cdr:x>0.90211</cdr:x>
      <cdr:y>0.37558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592127" y="758687"/>
          <a:ext cx="604834" cy="2549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0.06616</cdr:x>
      <cdr:y>3.29219E-7</cdr:y>
    </cdr:from>
    <cdr:to>
      <cdr:x>0.97204</cdr:x>
      <cdr:y>0.18339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57" y="1"/>
          <a:ext cx="3998867" cy="55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Общий объем реализованной алкогольной продукции на территории Забайкальского края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0.71834</cdr:x>
      <cdr:y>0.42489</cdr:y>
    </cdr:from>
    <cdr:to>
      <cdr:x>0.79061</cdr:x>
      <cdr:y>0.4972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8203" y="1282572"/>
          <a:ext cx="384137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0.29332</cdr:x>
      <cdr:y>0.15928</cdr:y>
    </cdr:from>
    <cdr:to>
      <cdr:x>0.35733</cdr:x>
      <cdr:y>0.24332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416114" flipH="1">
          <a:off x="1559095" y="480793"/>
          <a:ext cx="340232" cy="2536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0.29153</cdr:x>
      <cdr:y>0.09164</cdr:y>
    </cdr:from>
    <cdr:to>
      <cdr:x>0.5</cdr:x>
      <cdr:y>0.18517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549568" y="276634"/>
          <a:ext cx="1108080" cy="282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11 %</a:t>
          </a:r>
        </a:p>
      </cdr:txBody>
    </cdr:sp>
  </cdr:relSizeAnchor>
  <cdr:relSizeAnchor xmlns:cdr="http://schemas.openxmlformats.org/drawingml/2006/chartDrawing">
    <cdr:from>
      <cdr:x>0.72418</cdr:x>
      <cdr:y>0.48687</cdr:y>
    </cdr:from>
    <cdr:to>
      <cdr:x>0.80704</cdr:x>
      <cdr:y>0.53415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3849246" y="1469643"/>
          <a:ext cx="440426" cy="14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 16 %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0.00234</cdr:x>
      <cdr:y>0.02299</cdr:y>
    </cdr:from>
    <cdr:to>
      <cdr:x>1</cdr:x>
      <cdr:y>0.20982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43" y="63066"/>
          <a:ext cx="5696563" cy="512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поступивших доходов от уплаты акцизов на крепкий алкоголь (млн. руб.)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0.74408</cdr:x>
      <cdr:y>0.47668</cdr:y>
    </cdr:from>
    <cdr:to>
      <cdr:x>0.8176</cdr:x>
      <cdr:y>0.57664</cdr:y>
    </cdr:to>
    <cdr:pic>
      <cdr:nvPicPr>
        <cdr:cNvPr id="7" name="Рисунок 6">
          <a:extLst xmlns:a="http://schemas.openxmlformats.org/drawingml/2006/main">
            <a:ext uri="{FF2B5EF4-FFF2-40B4-BE49-F238E27FC236}">
              <a16:creationId xmlns:a16="http://schemas.microsoft.com/office/drawing/2014/main" id="{171CDF7D-04B5-4961-A828-2C55EF0E78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832337" flipH="1">
          <a:off x="4248635" y="1307637"/>
          <a:ext cx="419786" cy="2742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0.7486</cdr:x>
      <cdr:y>0.3652</cdr:y>
    </cdr:from>
    <cdr:to>
      <cdr:x>0.83297</cdr:x>
      <cdr:y>0.43688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74437" y="1001815"/>
          <a:ext cx="481745" cy="196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1,4</a:t>
          </a:r>
        </a:p>
        <a:p xmlns:a="http://schemas.openxmlformats.org/drawingml/2006/main">
          <a:endParaRPr lang="ru-RU" sz="1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0.31581</cdr:x>
      <cdr:y>0.13296</cdr:y>
    </cdr:from>
    <cdr:to>
      <cdr:x>0.3729</cdr:x>
      <cdr:y>0.20438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396863" flipH="1">
          <a:off x="1803264" y="364743"/>
          <a:ext cx="325978" cy="19591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0.26435</cdr:x>
      <cdr:y>0.13222</cdr:y>
    </cdr:from>
    <cdr:to>
      <cdr:x>0.31324</cdr:x>
      <cdr:y>0.22503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509417" y="362719"/>
          <a:ext cx="279133" cy="254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000" dirty="0"/>
            <a:t>%</a:t>
          </a:r>
        </a:p>
      </cdr:txBody>
    </cdr:sp>
  </cdr:relSizeAnchor>
  <cdr:relSizeAnchor xmlns:cdr="http://schemas.openxmlformats.org/drawingml/2006/chartDrawing">
    <cdr:from>
      <cdr:x>0.04352</cdr:x>
      <cdr:y>0.90819</cdr:y>
    </cdr:from>
    <cdr:to>
      <cdr:x>0.43957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507" y="2491351"/>
          <a:ext cx="2261419" cy="251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0.19533</cdr:x>
      <cdr:y>0.15488</cdr:y>
    </cdr:from>
    <cdr:to>
      <cdr:x>0.24204</cdr:x>
      <cdr:y>0.29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304234" flipH="1">
          <a:off x="1031987" y="693332"/>
          <a:ext cx="504480" cy="2743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0.72964</cdr:x>
      <cdr:y>0.54432</cdr:y>
    </cdr:from>
    <cdr:to>
      <cdr:x>0.81618</cdr:x>
      <cdr:y>0.60815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364967" flipH="1">
          <a:off x="4284752" y="2032263"/>
          <a:ext cx="508213" cy="23830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0.22669</cdr:x>
      <cdr:y>0.07059</cdr:y>
    </cdr:from>
    <cdr:to>
      <cdr:x>0.33926</cdr:x>
      <cdr:y>0.19841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31230" y="263558"/>
          <a:ext cx="661051" cy="47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101 %</a:t>
          </a:r>
        </a:p>
      </cdr:txBody>
    </cdr:sp>
  </cdr:relSizeAnchor>
  <cdr:relSizeAnchor xmlns:cdr="http://schemas.openxmlformats.org/drawingml/2006/chartDrawing">
    <cdr:from>
      <cdr:x>0.80811</cdr:x>
      <cdr:y>0.47758</cdr:y>
    </cdr:from>
    <cdr:to>
      <cdr:x>0.89289</cdr:x>
      <cdr:y>0.55946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745582" y="1783095"/>
          <a:ext cx="497839" cy="305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76</a:t>
          </a:r>
          <a:r>
            <a:rPr lang="ru-RU" sz="1200" dirty="0">
              <a:latin typeface="Times New Roman" panose="02020603050405020304" pitchFamily="18" charset="0"/>
              <a:cs typeface="Times New Roman" pitchFamily="18" charset="0"/>
            </a:rPr>
            <a:t> 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0.35701</cdr:x>
      <cdr:y>0.12958</cdr:y>
    </cdr:from>
    <cdr:to>
      <cdr:x>0.44293</cdr:x>
      <cdr:y>0.20305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3173388" flipH="1">
          <a:off x="2096536" y="483799"/>
          <a:ext cx="504517" cy="2743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0.7136</cdr:x>
      <cdr:y>0.48123</cdr:y>
    </cdr:from>
    <cdr:to>
      <cdr:x>0.80014</cdr:x>
      <cdr:y>0.54506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487315" flipH="1">
          <a:off x="4190537" y="1796712"/>
          <a:ext cx="508199" cy="2383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0.43891</cdr:x>
      <cdr:y>0.13011</cdr:y>
    </cdr:from>
    <cdr:to>
      <cdr:x>0.52407</cdr:x>
      <cdr:y>0.1989</cdr:y>
    </cdr:to>
    <cdr:sp macro="" textlink="">
      <cdr:nvSpPr>
        <cdr:cNvPr id="4" name="TextBox 1"/>
        <cdr:cNvSpPr txBox="1"/>
      </cdr:nvSpPr>
      <cdr:spPr>
        <a:xfrm xmlns:a="http://schemas.openxmlformats.org/drawingml/2006/main" flipH="1">
          <a:off x="2577470" y="485766"/>
          <a:ext cx="500087" cy="256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59 %</a:t>
          </a:r>
        </a:p>
      </cdr:txBody>
    </cdr:sp>
  </cdr:relSizeAnchor>
  <cdr:relSizeAnchor xmlns:cdr="http://schemas.openxmlformats.org/drawingml/2006/chartDrawing">
    <cdr:from>
      <cdr:x>0.80608</cdr:x>
      <cdr:y>0.33258</cdr:y>
    </cdr:from>
    <cdr:to>
      <cdr:x>0.89432</cdr:x>
      <cdr:y>0.42752</cdr:y>
    </cdr:to>
    <cdr:sp macro="" textlink="">
      <cdr:nvSpPr>
        <cdr:cNvPr id="5" name="TextBox 1"/>
        <cdr:cNvSpPr txBox="1"/>
      </cdr:nvSpPr>
      <cdr:spPr>
        <a:xfrm xmlns:a="http://schemas.openxmlformats.org/drawingml/2006/main" flipH="1">
          <a:off x="4733639" y="1241711"/>
          <a:ext cx="518182" cy="354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>
              <a:latin typeface="Times New Roman" panose="02020603050405020304" pitchFamily="18" charset="0"/>
              <a:cs typeface="Times New Roman" pitchFamily="18" charset="0"/>
            </a:rPr>
            <a:t>261 %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107B-85E9-4A17-A904-A9632E47B354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803526"/>
            <a:ext cx="543623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5B5F0-E800-4A93-941A-55335BEE8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2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8E338-FC3B-481C-85EB-44FAE805F4E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5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2CA5E4-C042-466B-9904-20310FDAE18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3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B6980-A384-4E05-9743-D3E77D705D6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1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095F91-1D35-4179-8F8D-C4EE9F7A65B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98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32D935-F690-4BF5-AA61-2C137EB3491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27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B36E2F-7551-4A02-AD54-712C08159CA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123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90493C-7F9C-4428-A4CE-ED01BB3F7BF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90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34F57-6252-4227-9900-54BF7EA47A2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3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4B418-26D8-436D-A80B-4A41D1CE2E2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08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8956AC-98B7-4253-BA12-FEACFFC1BCE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989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99950-44ED-4B82-B74A-D0692E58B2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4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5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E83-83AC-46A5-94E2-74275740E7F8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C64755-40A4-4BFD-8974-3F1083D4AC6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60B71E-1F03-4BBF-A555-CB3E676EBD0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1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69713" y="393062"/>
            <a:ext cx="10856291" cy="5684185"/>
            <a:chOff x="602754" y="296243"/>
            <a:chExt cx="10468647" cy="541779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2754" y="296243"/>
              <a:ext cx="9294566" cy="25228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Заседание рабочей группы Региональной службы по тарифам и ценообразованию Забайкальского края по работе с источниками доходов консолидированного бюджета Забайкальского края за </a:t>
              </a:r>
              <a:r>
                <a: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 </a:t>
              </a:r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квартал 2024 года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апреля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887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уплаты государственной пошлины за предоставление государственной услуги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лицензий на розничную продажу алкогольной продукции»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54691856"/>
              </p:ext>
            </p:extLst>
          </p:nvPr>
        </p:nvGraphicFramePr>
        <p:xfrm>
          <a:off x="2916195" y="1370630"/>
          <a:ext cx="6054810" cy="326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00032" flipH="1">
            <a:off x="4349762" y="2000683"/>
            <a:ext cx="378975" cy="22497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01005" flipH="1">
            <a:off x="6969632" y="1887425"/>
            <a:ext cx="372038" cy="205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7847" y="4894280"/>
            <a:ext cx="10163168" cy="1692386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оплату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пошлины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13 336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которых: </a:t>
            </a:r>
          </a:p>
          <a:p>
            <a:pPr algn="ctr"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переоформление лицензий – 2 611 млн. руб. (746 лицензий по 3 500 руб.), где 746 - количество переоформленных лицензий за 2021 год;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лицензий на 1 год – 4 745 млн. руб. (73 лицензии по 65 000 руб.); 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и продление на 1 год – 5 980 000 руб. (92 лицензии по 65 000 руб.); количество решений принято на основании выданных лицензий за 2021 год.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6951" y="1645836"/>
            <a:ext cx="512643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12952" y="1627630"/>
            <a:ext cx="753778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4585" y="890237"/>
            <a:ext cx="534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уплаченной государственной пошлины (млн. руб.)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9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520547701"/>
              </p:ext>
            </p:extLst>
          </p:nvPr>
        </p:nvGraphicFramePr>
        <p:xfrm>
          <a:off x="315883" y="727363"/>
          <a:ext cx="5960225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44290138"/>
              </p:ext>
            </p:extLst>
          </p:nvPr>
        </p:nvGraphicFramePr>
        <p:xfrm>
          <a:off x="515237" y="4035571"/>
          <a:ext cx="5760871" cy="26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737786365"/>
              </p:ext>
            </p:extLst>
          </p:nvPr>
        </p:nvGraphicFramePr>
        <p:xfrm>
          <a:off x="6165635" y="883102"/>
          <a:ext cx="5315297" cy="301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647108608"/>
              </p:ext>
            </p:extLst>
          </p:nvPr>
        </p:nvGraphicFramePr>
        <p:xfrm>
          <a:off x="6152292" y="3978275"/>
          <a:ext cx="57099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98584" y="2329313"/>
            <a:ext cx="1213293" cy="260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7639" y="1357118"/>
            <a:ext cx="553676" cy="2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29968" flipH="1">
            <a:off x="10019723" y="2648177"/>
            <a:ext cx="415112" cy="20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05230" y="3316554"/>
            <a:ext cx="188816" cy="220270"/>
          </a:xfrm>
          <a:prstGeom prst="rect">
            <a:avLst/>
          </a:prstGeom>
          <a:pattFill prst="dkUpDiag">
            <a:fgClr>
              <a:schemeClr val="tx1"/>
            </a:fgClr>
            <a:bgClr>
              <a:schemeClr val="bg1"/>
            </a:bgClr>
          </a:patt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43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" y="329886"/>
            <a:ext cx="10588435" cy="742591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91076643"/>
              </p:ext>
            </p:extLst>
          </p:nvPr>
        </p:nvGraphicFramePr>
        <p:xfrm>
          <a:off x="6003698" y="908418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олилиния 38">
            <a:extLst>
              <a:ext uri="{FF2B5EF4-FFF2-40B4-BE49-F238E27FC236}">
                <a16:creationId xmlns:a16="http://schemas.microsoft.com/office/drawing/2014/main" id="{4BF3F7BF-9A1E-4198-872F-14B491B845C6}"/>
              </a:ext>
            </a:extLst>
          </p:cNvPr>
          <p:cNvSpPr/>
          <p:nvPr/>
        </p:nvSpPr>
        <p:spPr>
          <a:xfrm>
            <a:off x="685096" y="4773766"/>
            <a:ext cx="10821807" cy="183711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 на 2023 год составлял 6 млн. 010 </a:t>
            </a:r>
            <a:r>
              <a:rPr kumimoji="0" lang="ru-RU" sz="2000" b="0" i="0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</a:t>
            </a: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., в связи с </a:t>
            </a:r>
            <a:r>
              <a:rPr kumimoji="0" lang="ru-RU" sz="2000" b="0" i="0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недоисполнением</a:t>
            </a:r>
            <a:r>
              <a:rPr kumimoji="0" lang="ru-RU" sz="2000" b="0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план снижен до 2 млн. 683 тыс. руб. При фактическом поступлении 2 млн. 702 тыс. руб., план выполнен 101 %.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ru-RU" sz="1000" u="sng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План на 2024 год составляет 375 тыс. руб., за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квартал выполнен на 76 %,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При фактическом поступлении 287 тыс. рублей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F885ADB7-B918-4574-919D-2D2022CC2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400892"/>
              </p:ext>
            </p:extLst>
          </p:nvPr>
        </p:nvGraphicFramePr>
        <p:xfrm>
          <a:off x="315883" y="974307"/>
          <a:ext cx="5872418" cy="373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1960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5FD340D-DA45-4BDE-BA79-1D5C9542003C}"/>
              </a:ext>
            </a:extLst>
          </p:cNvPr>
          <p:cNvSpPr txBox="1">
            <a:spLocks/>
          </p:cNvSpPr>
          <p:nvPr/>
        </p:nvSpPr>
        <p:spPr>
          <a:xfrm>
            <a:off x="315883" y="329886"/>
            <a:ext cx="10588435" cy="742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84D6176-2BC2-4803-892C-53A8EB666FCF}"/>
              </a:ext>
            </a:extLst>
          </p:cNvPr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65F1E-EBC9-47F9-B644-EEB683FE82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sp>
        <p:nvSpPr>
          <p:cNvPr id="7" name="Полилиния 38">
            <a:extLst>
              <a:ext uri="{FF2B5EF4-FFF2-40B4-BE49-F238E27FC236}">
                <a16:creationId xmlns:a16="http://schemas.microsoft.com/office/drawing/2014/main" id="{FA31AFEA-0408-4567-82DC-431388BD1EC0}"/>
              </a:ext>
            </a:extLst>
          </p:cNvPr>
          <p:cNvSpPr/>
          <p:nvPr/>
        </p:nvSpPr>
        <p:spPr>
          <a:xfrm>
            <a:off x="94975" y="932397"/>
            <a:ext cx="10833841" cy="621953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Задолженность по оплате штрафов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.03.2024 - 3 млн. 799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ru-RU" sz="2000" kern="1200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ECCBC-E376-48AA-9A9F-8886F85634F0}"/>
              </a:ext>
            </a:extLst>
          </p:cNvPr>
          <p:cNvSpPr txBox="1"/>
          <p:nvPr/>
        </p:nvSpPr>
        <p:spPr>
          <a:xfrm>
            <a:off x="148105" y="1711354"/>
            <a:ext cx="11193811" cy="5062924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состоит:</a:t>
            </a:r>
          </a:p>
          <a:p>
            <a:pPr algn="ctr"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лиц: </a:t>
            </a:r>
            <a:r>
              <a:rPr lang="ru-R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700" b="1" i="1" u="sng" dirty="0">
                <a:latin typeface="Times New Roman" pitchFamily="18" charset="0"/>
                <a:cs typeface="Times New Roman" pitchFamily="18" charset="0"/>
              </a:rPr>
              <a:t> млн. 633 тыс.руб.;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Индивидуальных предпринимателей:</a:t>
            </a:r>
            <a:r>
              <a:rPr lang="ru-RU" sz="1700" b="1" i="1" u="sng" dirty="0">
                <a:latin typeface="Times New Roman" pitchFamily="18" charset="0"/>
                <a:cs typeface="Times New Roman" pitchFamily="18" charset="0"/>
              </a:rPr>
              <a:t> 166 </a:t>
            </a:r>
            <a:r>
              <a:rPr lang="ru-RU" sz="1700" b="1" i="1" u="sng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7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ликвидированных организаций  отсутствует.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в бюджет Забайкальского края поступило 750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директоров-ликвидаторов обществ 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субсидиарной ответственности. </a:t>
            </a:r>
          </a:p>
          <a:p>
            <a:pPr>
              <a:spcAft>
                <a:spcPts val="0"/>
              </a:spcAft>
            </a:pP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Задолженность действующих организаций 3 млн. 633 </a:t>
            </a:r>
            <a:r>
              <a:rPr lang="ru-RU" sz="1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в бюджет Забайкальского края поступило 1 млн. 675 тыс. руб. от недобросовестных директоров обществ в рамках взыскания убытков.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взыскание убытков в судебном порядке с директоров организаций;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взыскание задолженности в принудительном порядке через УФССП России по Забайкальскому краю.</a:t>
            </a:r>
          </a:p>
          <a:p>
            <a:pPr marL="285750" indent="-285750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непосредственная работа с должниками.</a:t>
            </a:r>
          </a:p>
          <a:p>
            <a:pPr marL="342900" indent="-342900">
              <a:spcAft>
                <a:spcPts val="0"/>
              </a:spcAft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исполнении в УФССП находится – 6 дел на сумму 1 млн. 088 тыс.руб.:</a:t>
            </a: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индивидуальных предпринимателей: 2 производства на сумму 25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</a:p>
          <a:p>
            <a:pPr>
              <a:spcAft>
                <a:spcPts val="0"/>
              </a:spcAft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директоров в рамках взыскания убытков – 4 производства на сумму 1 млн. 063 тыс. руб.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2024 года поступлений от судебных приставов нет.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 службой судебных приставов взыскано 154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13 исполнительным производствам.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2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468490" y="638615"/>
            <a:ext cx="10757514" cy="5438632"/>
            <a:chOff x="698004" y="530288"/>
            <a:chExt cx="10373397" cy="5183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8004" y="530288"/>
              <a:ext cx="9294566" cy="1760113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6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913717" y="6077247"/>
            <a:ext cx="360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апреля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50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535</Words>
  <Application>Microsoft Office PowerPoint</Application>
  <PresentationFormat>Широкоэкранный</PresentationFormat>
  <Paragraphs>72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Макарова</dc:creator>
  <cp:lastModifiedBy>Лилия А. Гончикжапов</cp:lastModifiedBy>
  <cp:revision>372</cp:revision>
  <cp:lastPrinted>2024-04-10T08:08:20Z</cp:lastPrinted>
  <dcterms:created xsi:type="dcterms:W3CDTF">2021-06-30T03:08:43Z</dcterms:created>
  <dcterms:modified xsi:type="dcterms:W3CDTF">2024-04-11T01:15:58Z</dcterms:modified>
</cp:coreProperties>
</file>