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56" r:id="rId4"/>
    <p:sldId id="291" r:id="rId5"/>
    <p:sldId id="288" r:id="rId6"/>
    <p:sldId id="266" r:id="rId7"/>
    <p:sldId id="346" r:id="rId8"/>
    <p:sldId id="310" r:id="rId9"/>
    <p:sldId id="311" r:id="rId10"/>
    <p:sldId id="314" r:id="rId11"/>
    <p:sldId id="312" r:id="rId12"/>
    <p:sldId id="292" r:id="rId13"/>
    <p:sldId id="295" r:id="rId14"/>
    <p:sldId id="277" r:id="rId15"/>
    <p:sldId id="345" r:id="rId16"/>
    <p:sldId id="315" r:id="rId17"/>
    <p:sldId id="309" r:id="rId18"/>
    <p:sldId id="298" r:id="rId19"/>
    <p:sldId id="296" r:id="rId20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еревцова Ксения" initials="ДК" lastIdx="1" clrIdx="0">
    <p:extLst>
      <p:ext uri="{19B8F6BF-5375-455C-9EA6-DF929625EA0E}">
        <p15:presenceInfo xmlns:p15="http://schemas.microsoft.com/office/powerpoint/2012/main" userId="Деревцова Ксени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CD15"/>
    <a:srgbClr val="CC99FF"/>
    <a:srgbClr val="990099"/>
    <a:srgbClr val="CC66FF"/>
    <a:srgbClr val="9999FF"/>
    <a:srgbClr val="FF3737"/>
    <a:srgbClr val="EA4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napToGrid="0">
      <p:cViewPr varScale="1">
        <p:scale>
          <a:sx n="78" d="100"/>
          <a:sy n="78" d="100"/>
        </p:scale>
        <p:origin x="62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отказов с</a:t>
            </a:r>
            <a:r>
              <a:rPr lang="ru-RU" sz="1600" b="1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начала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года</a:t>
            </a:r>
          </a:p>
        </c:rich>
      </c:tx>
      <c:layout>
        <c:manualLayout>
          <c:xMode val="edge"/>
          <c:yMode val="edge"/>
          <c:x val="2.2340813573444397E-2"/>
          <c:y val="3.154425261233604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955344576747364E-2"/>
          <c:y val="0.40268014118600892"/>
          <c:w val="0.91104465542325264"/>
          <c:h val="0.59731988688448256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D9-4DE3-9BD8-949879583A5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D9-4DE3-9BD8-949879583A5C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D9-4DE3-9BD8-949879583A5C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0D9-4DE3-9BD8-949879583A5C}"/>
              </c:ext>
            </c:extLst>
          </c:dPt>
          <c:dPt>
            <c:idx val="4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2F1-49A0-9A59-B614E9EE1A86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07A-4E20-967D-C6E66835CA8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b="0" dirty="0">
                        <a:latin typeface="Times New Roman" pitchFamily="18" charset="0"/>
                        <a:cs typeface="Times New Roman" pitchFamily="18" charset="0"/>
                      </a:rPr>
                      <a:t>5,5%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0D9-4DE3-9BD8-949879583A5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aseline="0" dirty="0">
                        <a:latin typeface="Times New Roman" pitchFamily="18" charset="0"/>
                        <a:cs typeface="Times New Roman" pitchFamily="18" charset="0"/>
                      </a:rPr>
                      <a:t>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0D9-4DE3-9BD8-949879583A5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 b="0" dirty="0">
                        <a:latin typeface="Times New Roman" pitchFamily="18" charset="0"/>
                        <a:cs typeface="Times New Roman" pitchFamily="18" charset="0"/>
                      </a:rPr>
                      <a:t>53%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0D9-4DE3-9BD8-949879583A5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6943646327149396E-2"/>
                  <c:y val="-7.4270653543358385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Times New Roman" pitchFamily="18" charset="0"/>
                        <a:cs typeface="Times New Roman" pitchFamily="18" charset="0"/>
                      </a:rPr>
                      <a:t>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0D9-4DE3-9BD8-949879583A5C}"/>
                </c:ext>
                <c:ext xmlns:c15="http://schemas.microsoft.com/office/drawing/2012/chart" uri="{CE6537A1-D6FC-4f65-9D91-7224C49458BB}">
                  <c15:layout>
                    <c:manualLayout>
                      <c:w val="0.11588564246819646"/>
                      <c:h val="4.5702853989629803E-2"/>
                    </c:manualLayout>
                  </c15:layout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2F1-49A0-9A59-B614E9EE1A86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07A-4E20-967D-C6E66835CA8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Лист1!$A$3:$A$8</c:f>
              <c:strCache>
                <c:ptCount val="6"/>
                <c:pt idx="0">
                  <c:v>Факт нарушения лиц-х требов-й</c:v>
                </c:pt>
                <c:pt idx="1">
                  <c:v>ЕГАИС</c:v>
                </c:pt>
                <c:pt idx="2">
                  <c:v>Прилегающие</c:v>
                </c:pt>
                <c:pt idx="3">
                  <c:v>Отсутствие договора аренды</c:v>
                </c:pt>
                <c:pt idx="4">
                  <c:v>Несоответствие ГОСТ</c:v>
                </c:pt>
                <c:pt idx="5">
                  <c:v>иные</c:v>
                </c:pt>
              </c:strCache>
            </c:strRef>
          </c:cat>
          <c:val>
            <c:numRef>
              <c:f>Лист1!$B$3:$B$8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36</c:v>
                </c:pt>
                <c:pt idx="3">
                  <c:v>2</c:v>
                </c:pt>
                <c:pt idx="4">
                  <c:v>2</c:v>
                </c:pt>
                <c:pt idx="5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0D9-4DE3-9BD8-949879583A5C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1.0342413616225857E-2"/>
          <c:y val="0.12808933684899473"/>
          <c:w val="0.59545797227906394"/>
          <c:h val="0.2591824033587483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2"/>
    </a:solidFill>
    <a:ln w="15875" cap="flat" cmpd="sng" algn="ctr">
      <a:solidFill>
        <a:srgbClr val="C00000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 мес. 2023 год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выявленных нарушений</c:v>
                </c:pt>
                <c:pt idx="1">
                  <c:v>Принятые меры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</c:v>
                </c:pt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C5-484C-9F4B-7A767B820B9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 мес. 2024 год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выявленных нарушений</c:v>
                </c:pt>
                <c:pt idx="1">
                  <c:v>Принятые меры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72</c:v>
                </c:pt>
                <c:pt idx="1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C8-4A05-9E33-D449897AA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93477840"/>
        <c:axId val="593471856"/>
      </c:barChart>
      <c:catAx>
        <c:axId val="59347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93471856"/>
        <c:crosses val="autoZero"/>
        <c:auto val="1"/>
        <c:lblAlgn val="ctr"/>
        <c:lblOffset val="100"/>
        <c:noMultiLvlLbl val="0"/>
      </c:catAx>
      <c:valAx>
        <c:axId val="593471856"/>
        <c:scaling>
          <c:orientation val="minMax"/>
          <c:max val="8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93477840"/>
        <c:crosses val="autoZero"/>
        <c:crossBetween val="between"/>
        <c:majorUnit val="10"/>
        <c:minorUnit val="5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3.0395476362758609E-2"/>
          <c:y val="0.8839874929095255"/>
          <c:w val="0.50695272327528018"/>
          <c:h val="7.6873088104209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83721671581191"/>
          <c:y val="0.21505831060415842"/>
          <c:w val="0.8599557902595959"/>
          <c:h val="0.59726425650432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 мес. 2023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Предостережения</c:v>
                </c:pt>
                <c:pt idx="1">
                  <c:v>Проф визиты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760</c:v>
                </c:pt>
                <c:pt idx="1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F5-46A2-94D3-B35F73E14F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 мес. 2024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FF5-46A2-94D3-B35F73E14FD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307920422468834E-3"/>
                  <c:y val="-4.2975234153115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FF5-46A2-94D3-B35F73E14FD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Предостережения</c:v>
                </c:pt>
                <c:pt idx="1">
                  <c:v>Проф визиты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858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FF5-46A2-94D3-B35F73E14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9"/>
        <c:overlap val="-27"/>
        <c:axId val="593474032"/>
        <c:axId val="593476752"/>
      </c:barChart>
      <c:catAx>
        <c:axId val="5934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593476752"/>
        <c:crosses val="autoZero"/>
        <c:auto val="1"/>
        <c:lblAlgn val="ctr"/>
        <c:lblOffset val="100"/>
        <c:noMultiLvlLbl val="0"/>
      </c:catAx>
      <c:valAx>
        <c:axId val="593476752"/>
        <c:scaling>
          <c:orientation val="minMax"/>
          <c:max val="10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93474032"/>
        <c:crosses val="autoZero"/>
        <c:crossBetween val="between"/>
        <c:majorUnit val="100"/>
        <c:minorUnit val="5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8960056038152923"/>
          <c:y val="0.87716219236609994"/>
          <c:w val="0.62790381235607728"/>
          <c:h val="0.108105390618379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0.86312</cdr:x>
      <cdr:y>0.51604</cdr:y>
    </cdr:from>
    <cdr:to>
      <cdr:x>0.95808</cdr:x>
      <cdr:y>0.6111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798169" y="1432859"/>
          <a:ext cx="527901" cy="263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0.87926</cdr:x>
      <cdr:y>0.54659</cdr:y>
    </cdr:from>
    <cdr:to>
      <cdr:x>0.96065</cdr:x>
      <cdr:y>0.6111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87885" y="1517700"/>
          <a:ext cx="452486" cy="1791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0.85803</cdr:x>
      <cdr:y>0.50925</cdr:y>
    </cdr:from>
    <cdr:to>
      <cdr:x>0.97931</cdr:x>
      <cdr:y>0.59752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769889" y="1414005"/>
          <a:ext cx="674177" cy="245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0.87926</cdr:x>
      <cdr:y>0.51604</cdr:y>
    </cdr:from>
    <cdr:to>
      <cdr:x>0.93691</cdr:x>
      <cdr:y>0.59752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887885" y="1432858"/>
          <a:ext cx="320511" cy="2262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0.25945</cdr:x>
      <cdr:y>0.64695</cdr:y>
    </cdr:from>
    <cdr:to>
      <cdr:x>0.4066</cdr:x>
      <cdr:y>0.66035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9EE6693A-251E-4DD3-B7DE-802B0DC5B4AF}"/>
            </a:ext>
          </a:extLst>
        </cdr:cNvPr>
        <cdr:cNvSpPr txBox="1"/>
      </cdr:nvSpPr>
      <cdr:spPr>
        <a:xfrm xmlns:a="http://schemas.openxmlformats.org/drawingml/2006/main">
          <a:off x="1137056" y="2898174"/>
          <a:ext cx="644893" cy="60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/>
            <a:t>18%</a:t>
          </a:r>
        </a:p>
      </cdr:txBody>
    </cdr:sp>
  </cdr:relSizeAnchor>
  <cdr:relSizeAnchor xmlns:cdr="http://schemas.openxmlformats.org/drawingml/2006/chartDrawing">
    <cdr:from>
      <cdr:x>0.41758</cdr:x>
      <cdr:y>0.5</cdr:y>
    </cdr:from>
    <cdr:to>
      <cdr:x>0.56693</cdr:x>
      <cdr:y>0.5455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="" xmlns:a16="http://schemas.microsoft.com/office/drawing/2014/main" id="{E0644950-2AB8-4352-B251-BD851617F719}"/>
            </a:ext>
          </a:extLst>
        </cdr:cNvPr>
        <cdr:cNvSpPr txBox="1"/>
      </cdr:nvSpPr>
      <cdr:spPr>
        <a:xfrm xmlns:a="http://schemas.openxmlformats.org/drawingml/2006/main">
          <a:off x="1830075" y="2239882"/>
          <a:ext cx="654518" cy="203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/>
            <a:t>31</a:t>
          </a:r>
          <a:r>
            <a:rPr lang="ru-RU" sz="1100" dirty="0"/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0.57769</cdr:x>
      <cdr:y>0.74851</cdr:y>
    </cdr:from>
    <cdr:to>
      <cdr:x>0.72801</cdr:x>
      <cdr:y>0.78666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092067" y="2364667"/>
          <a:ext cx="804596" cy="120534"/>
        </a:xfrm>
        <a:prstGeom xmlns:a="http://schemas.openxmlformats.org/drawingml/2006/main" prst="rect">
          <a:avLst/>
        </a:prstGeom>
        <a:pattFill xmlns:a="http://schemas.openxmlformats.org/drawingml/2006/main" prst="wdDnDiag">
          <a:fgClr>
            <a:schemeClr val="tx1"/>
          </a:fgClr>
          <a:bgClr>
            <a:schemeClr val="bg1"/>
          </a:bgClr>
        </a:patt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0.63046</cdr:x>
      <cdr:y>0.67266</cdr:y>
    </cdr:from>
    <cdr:to>
      <cdr:x>0.67986</cdr:x>
      <cdr:y>0.76034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374516" y="2125044"/>
          <a:ext cx="264452" cy="2769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cdr:txBody>
    </cdr:sp>
  </cdr:relSizeAnchor>
  <cdr:relSizeAnchor xmlns:cdr="http://schemas.openxmlformats.org/drawingml/2006/chartDrawing">
    <cdr:from>
      <cdr:x>0.62187</cdr:x>
      <cdr:y>0.89706</cdr:y>
    </cdr:from>
    <cdr:to>
      <cdr:x>0.64803</cdr:x>
      <cdr:y>0.93707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328553" y="2833951"/>
          <a:ext cx="140029" cy="126418"/>
        </a:xfrm>
        <a:prstGeom xmlns:a="http://schemas.openxmlformats.org/drawingml/2006/main" prst="rect">
          <a:avLst/>
        </a:prstGeom>
        <a:pattFill xmlns:a="http://schemas.openxmlformats.org/drawingml/2006/main" prst="wdDnDiag">
          <a:fgClr>
            <a:schemeClr val="tx1"/>
          </a:fgClr>
          <a:bgClr>
            <a:schemeClr val="bg1"/>
          </a:bgClr>
        </a:patt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0.63981</cdr:x>
      <cdr:y>0.86781</cdr:y>
    </cdr:from>
    <cdr:to>
      <cdr:x>1</cdr:x>
      <cdr:y>0.95549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424579" y="2741558"/>
          <a:ext cx="1927928" cy="2769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предупреждения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0.63987</cdr:x>
      <cdr:y>0.61533</cdr:y>
    </cdr:from>
    <cdr:to>
      <cdr:x>0.71784</cdr:x>
      <cdr:y>0.69318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120608" y="2329838"/>
          <a:ext cx="502108" cy="2947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0.46102</cdr:x>
      <cdr:y>0.24669</cdr:y>
    </cdr:from>
    <cdr:to>
      <cdr:x>0.6585</cdr:x>
      <cdr:y>0.30221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968855" y="830036"/>
          <a:ext cx="1271723" cy="186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0.46436</cdr:x>
      <cdr:y>0.18909</cdr:y>
    </cdr:from>
    <cdr:to>
      <cdr:x>0.66829</cdr:x>
      <cdr:y>0.25468</cdr:y>
    </cdr:to>
    <cdr:sp macro="" textlink="">
      <cdr:nvSpPr>
        <cdr:cNvPr id="34" name="TextBox 33"/>
        <cdr:cNvSpPr txBox="1"/>
      </cdr:nvSpPr>
      <cdr:spPr>
        <a:xfrm xmlns:a="http://schemas.openxmlformats.org/drawingml/2006/main">
          <a:off x="2990359" y="715977"/>
          <a:ext cx="1313260" cy="2483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0.31129</cdr:x>
      <cdr:y>0.2058</cdr:y>
    </cdr:from>
    <cdr:to>
      <cdr:x>0.37713</cdr:x>
      <cdr:y>0.27401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855356" y="647240"/>
          <a:ext cx="392421" cy="214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0.75909</cdr:x>
      <cdr:y>0.35695</cdr:y>
    </cdr:from>
    <cdr:to>
      <cdr:x>0.8391</cdr:x>
      <cdr:y>0.42068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4524327" y="1242522"/>
          <a:ext cx="476878" cy="221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0.75643</cdr:x>
      <cdr:y>0.6138</cdr:y>
    </cdr:from>
    <cdr:to>
      <cdr:x>0.83314</cdr:x>
      <cdr:y>0.67487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4871207" y="2324060"/>
          <a:ext cx="493987" cy="231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0.90495</cdr:x>
      <cdr:y>0.62213</cdr:y>
    </cdr:from>
    <cdr:to>
      <cdr:x>0.97513</cdr:x>
      <cdr:y>0.68597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5827649" y="2355591"/>
          <a:ext cx="451945" cy="241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0.63987</cdr:x>
      <cdr:y>0.61533</cdr:y>
    </cdr:from>
    <cdr:to>
      <cdr:x>0.71784</cdr:x>
      <cdr:y>0.69318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4120608" y="2329838"/>
          <a:ext cx="502108" cy="2947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0.46102</cdr:x>
      <cdr:y>0.24669</cdr:y>
    </cdr:from>
    <cdr:to>
      <cdr:x>0.6585</cdr:x>
      <cdr:y>0.30221</cdr:y>
    </cdr:to>
    <cdr:sp macro="" textlink="">
      <cdr:nvSpPr>
        <cdr:cNvPr id="3" name="TextBox 11"/>
        <cdr:cNvSpPr txBox="1"/>
      </cdr:nvSpPr>
      <cdr:spPr>
        <a:xfrm xmlns:a="http://schemas.openxmlformats.org/drawingml/2006/main">
          <a:off x="2968855" y="830036"/>
          <a:ext cx="1271723" cy="186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0.46436</cdr:x>
      <cdr:y>0.18909</cdr:y>
    </cdr:from>
    <cdr:to>
      <cdr:x>0.66829</cdr:x>
      <cdr:y>0.25468</cdr:y>
    </cdr:to>
    <cdr:sp macro="" textlink="">
      <cdr:nvSpPr>
        <cdr:cNvPr id="4" name="TextBox 33"/>
        <cdr:cNvSpPr txBox="1"/>
      </cdr:nvSpPr>
      <cdr:spPr>
        <a:xfrm xmlns:a="http://schemas.openxmlformats.org/drawingml/2006/main">
          <a:off x="2990359" y="715977"/>
          <a:ext cx="1313260" cy="2483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0.24013</cdr:x>
      <cdr:y>0.20304</cdr:y>
    </cdr:from>
    <cdr:to>
      <cdr:x>0.30597</cdr:x>
      <cdr:y>0.27125</cdr:y>
    </cdr:to>
    <cdr:sp macro="" textlink="">
      <cdr:nvSpPr>
        <cdr:cNvPr id="9" name="TextBox 12"/>
        <cdr:cNvSpPr txBox="1"/>
      </cdr:nvSpPr>
      <cdr:spPr>
        <a:xfrm xmlns:a="http://schemas.openxmlformats.org/drawingml/2006/main">
          <a:off x="1546375" y="683173"/>
          <a:ext cx="423978" cy="2294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000" dirty="0">
            <a:latin typeface="Times New Roman" panose="02020603050405020304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0.45788</cdr:x>
      <cdr:y>0.25927</cdr:y>
    </cdr:from>
    <cdr:to>
      <cdr:x>0.53773</cdr:x>
      <cdr:y>0.32065</cdr:y>
    </cdr:to>
    <cdr:sp macro="" textlink="">
      <cdr:nvSpPr>
        <cdr:cNvPr id="10" name="TextBox 14"/>
        <cdr:cNvSpPr txBox="1"/>
      </cdr:nvSpPr>
      <cdr:spPr>
        <a:xfrm xmlns:a="http://schemas.openxmlformats.org/drawingml/2006/main">
          <a:off x="2948659" y="872359"/>
          <a:ext cx="514162" cy="206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000" dirty="0">
            <a:latin typeface="Times New Roman" panose="02020603050405020304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0.9015</cdr:x>
      <cdr:y>0.48293</cdr:y>
    </cdr:from>
    <cdr:to>
      <cdr:x>0.96697</cdr:x>
      <cdr:y>0.54666</cdr:y>
    </cdr:to>
    <cdr:sp macro="" textlink="">
      <cdr:nvSpPr>
        <cdr:cNvPr id="11" name="TextBox 20"/>
        <cdr:cNvSpPr txBox="1"/>
      </cdr:nvSpPr>
      <cdr:spPr>
        <a:xfrm xmlns:a="http://schemas.openxmlformats.org/drawingml/2006/main">
          <a:off x="5805426" y="1624906"/>
          <a:ext cx="421617" cy="2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000" dirty="0">
            <a:latin typeface="Times New Roman" panose="02020603050405020304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0.68362</cdr:x>
      <cdr:y>0.4542</cdr:y>
    </cdr:from>
    <cdr:to>
      <cdr:x>0.76196</cdr:x>
      <cdr:y>0.51804</cdr:y>
    </cdr:to>
    <cdr:sp macro="" textlink="">
      <cdr:nvSpPr>
        <cdr:cNvPr id="20" name="TextBox 21"/>
        <cdr:cNvSpPr txBox="1"/>
      </cdr:nvSpPr>
      <cdr:spPr>
        <a:xfrm xmlns:a="http://schemas.openxmlformats.org/drawingml/2006/main">
          <a:off x="4402365" y="1528242"/>
          <a:ext cx="504491" cy="21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000" dirty="0">
            <a:latin typeface="Times New Roman" panose="02020603050405020304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0.75643</cdr:x>
      <cdr:y>0.6138</cdr:y>
    </cdr:from>
    <cdr:to>
      <cdr:x>0.83314</cdr:x>
      <cdr:y>0.67487</cdr:y>
    </cdr:to>
    <cdr:sp macro="" textlink="">
      <cdr:nvSpPr>
        <cdr:cNvPr id="25" name="TextBox 22"/>
        <cdr:cNvSpPr txBox="1"/>
      </cdr:nvSpPr>
      <cdr:spPr>
        <a:xfrm xmlns:a="http://schemas.openxmlformats.org/drawingml/2006/main">
          <a:off x="4871207" y="2324060"/>
          <a:ext cx="493987" cy="231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0.90495</cdr:x>
      <cdr:y>0.62213</cdr:y>
    </cdr:from>
    <cdr:to>
      <cdr:x>0.97513</cdr:x>
      <cdr:y>0.68597</cdr:y>
    </cdr:to>
    <cdr:sp macro="" textlink="">
      <cdr:nvSpPr>
        <cdr:cNvPr id="26" name="TextBox 23"/>
        <cdr:cNvSpPr txBox="1"/>
      </cdr:nvSpPr>
      <cdr:spPr>
        <a:xfrm xmlns:a="http://schemas.openxmlformats.org/drawingml/2006/main">
          <a:off x="5827649" y="2355591"/>
          <a:ext cx="451945" cy="241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0.28704</cdr:x>
      <cdr:y>0.05658</cdr:y>
    </cdr:from>
    <cdr:to>
      <cdr:x>0.81298</cdr:x>
      <cdr:y>0.13319</cdr:y>
    </cdr:to>
    <cdr:sp macro="" textlink="">
      <cdr:nvSpPr>
        <cdr:cNvPr id="19" name="Прямоугольник 18"/>
        <cdr:cNvSpPr/>
      </cdr:nvSpPr>
      <cdr:spPr>
        <a:xfrm xmlns:a="http://schemas.openxmlformats.org/drawingml/2006/main">
          <a:off x="1710838" y="186091"/>
          <a:ext cx="3134689" cy="25196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профилактической деятельности</a:t>
          </a:r>
        </a:p>
      </cdr:txBody>
    </cdr:sp>
  </cdr:relSizeAnchor>
  <cdr:relSizeAnchor xmlns:cdr="http://schemas.openxmlformats.org/drawingml/2006/chartDrawing">
    <cdr:from>
      <cdr:x>0.42423</cdr:x>
      <cdr:y>0.59605</cdr:y>
    </cdr:from>
    <cdr:to>
      <cdr:x>0.51331</cdr:x>
      <cdr:y>0.66667</cdr:y>
    </cdr:to>
    <cdr:sp macro="" textlink="">
      <cdr:nvSpPr>
        <cdr:cNvPr id="27" name="Прямоугольник 26"/>
        <cdr:cNvSpPr/>
      </cdr:nvSpPr>
      <cdr:spPr>
        <a:xfrm xmlns:a="http://schemas.openxmlformats.org/drawingml/2006/main">
          <a:off x="2528503" y="2074831"/>
          <a:ext cx="530960" cy="2458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8830" cy="495028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7" y="2"/>
            <a:ext cx="2918830" cy="495028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r">
              <a:defRPr sz="1200"/>
            </a:lvl1pPr>
          </a:lstStyle>
          <a:p>
            <a:fld id="{31804CC1-EF56-4D11-BC2B-A405B5FB9E6F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3488"/>
            <a:ext cx="5913437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2" tIns="45376" rIns="90752" bIns="4537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0752" tIns="45376" rIns="90752" bIns="4537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1287"/>
            <a:ext cx="2918830" cy="495027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7" y="9371287"/>
            <a:ext cx="2918830" cy="495027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>
              <a:defRPr sz="1200"/>
            </a:lvl1pPr>
          </a:lstStyle>
          <a:p>
            <a:fld id="{B7A42075-4A6F-4610-8BCB-17005811B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862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E338-FC3B-481C-85EB-44FAE805F4EB}" type="datetime1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57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56AC-98B7-4253-BA12-FEACFFC1BCE4}" type="datetime1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14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9950-44ED-4B82-B74A-D0692E58B24D}" type="datetime1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069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A3E784-DCA1-4425-92C0-A64745DC049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21.06.2024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418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B007D-7224-4337-BCF5-1998EC86D6C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21.06.2024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367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7DAC-BEBF-4CA0-A452-9E9DB7B4858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21.06.2024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544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DD03C-BCE9-4E08-8E34-F219253C382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21.06.2024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11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C0247-C289-4176-887D-1D4D61F5800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21.06.2024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296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4C0BEB-EB85-4BE6-82EB-9D6CFB5087F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21.06.2024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797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B1A14C-3C29-4263-B200-70609CE81B3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21.06.2024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07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64C32-06F9-46EC-9985-84C279483ED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21.06.2024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21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A5E4-C042-466B-9904-20310FDAE185}" type="datetime1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406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C888D-3A5C-4877-B773-79627876395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21.06.2024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453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EEDDC9-CABB-473F-B1C8-3E568168CE7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21.06.2024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880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D1CA5-5907-4975-AED6-C4EE4B3FB9D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21.06.2024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262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3E784-DCA1-4425-92C0-A64745DC04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16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007D-7224-4337-BCF5-1998EC86D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98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7DAC-BEBF-4CA0-A452-9E9DB7B4858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9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D03C-BCE9-4E08-8E34-F219253C38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29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C0247-C289-4176-887D-1D4D61F580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2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0BEB-EB85-4BE6-82EB-9D6CFB5087F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84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A14C-3C29-4263-B200-70609CE81B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5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6980-A384-4E05-9743-D3E77D705D62}" type="datetime1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355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4C32-06F9-46EC-9985-84C279483E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57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888D-3A5C-4877-B773-7962787639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14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DDC9-CABB-473F-B1C8-3E568168CE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84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CA5-5907-4975-AED6-C4EE4B3FB9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8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F91-1D35-4179-8F8D-C4EE9F7A65BC}" type="datetime1">
              <a:rPr lang="ru-RU" smtClean="0"/>
              <a:t>21.06.2024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30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D935-F690-4BF5-AA61-2C137EB34914}" type="datetime1">
              <a:rPr lang="ru-RU" smtClean="0"/>
              <a:t>21.06.2024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4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6E2F-7551-4A02-AD54-712C08159CA0}" type="datetime1">
              <a:rPr lang="ru-RU" smtClean="0"/>
              <a:t>21.06.2024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53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493C-7F9C-4428-A4CE-ED01BB3F7BF2}" type="datetime1">
              <a:rPr lang="ru-RU" smtClean="0"/>
              <a:t>21.06.2024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85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4F57-6252-4227-9900-54BF7EA47A2A}" type="datetime1">
              <a:rPr lang="ru-RU" smtClean="0"/>
              <a:t>21.06.2024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15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B418-26D8-436D-A80B-4A41D1CE2E2C}" type="datetime1">
              <a:rPr lang="ru-RU" smtClean="0"/>
              <a:t>21.06.2024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70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64755-40A4-4BFD-8974-3F1083D4AC68}" type="datetime1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32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D125D-094C-417D-BA1E-7A47381BD9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21.06.2024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00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D125D-094C-417D-BA1E-7A47381BD9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B71E-1F03-4BBF-A555-CB3E676EB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8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st.75.ru/novosti/14123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83" y="2477193"/>
            <a:ext cx="10059272" cy="38791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5883" y="229284"/>
            <a:ext cx="10507288" cy="518861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Региональная служба по тарифам и ценообразованию Забайкальского края</a:t>
            </a:r>
            <a:endParaRPr lang="ru-RU" sz="24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74073" y="701174"/>
            <a:ext cx="9892155" cy="8470"/>
          </a:xfrm>
          <a:prstGeom prst="line">
            <a:avLst/>
          </a:prstGeom>
          <a:ln>
            <a:solidFill>
              <a:srgbClr val="9900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1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74078" y="1613402"/>
            <a:ext cx="6993637" cy="3390578"/>
          </a:xfrm>
          <a:prstGeom prst="rect">
            <a:avLst/>
          </a:prstGeom>
          <a:gradFill flip="none" rotWithShape="1">
            <a:gsLst>
              <a:gs pos="21000">
                <a:srgbClr val="990099">
                  <a:shade val="30000"/>
                  <a:satMod val="115000"/>
                </a:srgbClr>
              </a:gs>
              <a:gs pos="48000">
                <a:srgbClr val="990099">
                  <a:shade val="67500"/>
                  <a:satMod val="115000"/>
                  <a:alpha val="77000"/>
                </a:srgbClr>
              </a:gs>
              <a:gs pos="100000">
                <a:srgbClr val="990099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0429" y="5571000"/>
            <a:ext cx="2728159" cy="6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июня 2024 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430" y="2005297"/>
            <a:ext cx="60960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</a:rPr>
              <a:t>Публичные обсуждения:</a:t>
            </a:r>
            <a:r>
              <a:rPr lang="ru-RU" sz="24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</a:rPr>
              <a:t>«Правоприменительная практика Региональной службы по тарифам                   и ценообразованию Забайкальского края в сфере розничной продажи алкогольной и спиртосодержащей продукции»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97581" y="156664"/>
            <a:ext cx="987638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16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933864E-6FD7-469E-8751-AF5409821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40825"/>
            <a:ext cx="10257905" cy="3960173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ACCD9D-BEDE-4A5D-A046-B39BA48E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30" y="3028427"/>
            <a:ext cx="10515600" cy="25670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вопросы, касающиеся розничной продажи маркированного пива и пивных напитков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97581" y="156664"/>
            <a:ext cx="987638" cy="117663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6A55DC6-B318-452C-9B04-0F3569CCFBAA}"/>
              </a:ext>
            </a:extLst>
          </p:cNvPr>
          <p:cNvSpPr/>
          <p:nvPr/>
        </p:nvSpPr>
        <p:spPr>
          <a:xfrm>
            <a:off x="6912528" y="5761984"/>
            <a:ext cx="3824802" cy="427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Бабинова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772295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F8E9DD-B4FF-4C49-BA9A-A11A645E3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9024"/>
            <a:ext cx="10515600" cy="4304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база,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регулирующая розничную продажу пива и пивных напитков 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A684E2D-CB8A-40C3-AE0E-20A8F27E60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97581" y="156664"/>
            <a:ext cx="987638" cy="1176630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CE6F4CBB-6CF5-44CB-9D3A-7ECA6D3FB9DA}"/>
              </a:ext>
            </a:extLst>
          </p:cNvPr>
          <p:cNvCxnSpPr>
            <a:cxnSpLocks/>
          </p:cNvCxnSpPr>
          <p:nvPr/>
        </p:nvCxnSpPr>
        <p:spPr>
          <a:xfrm flipV="1">
            <a:off x="621091" y="1181315"/>
            <a:ext cx="10091650" cy="16629"/>
          </a:xfrm>
          <a:prstGeom prst="line">
            <a:avLst/>
          </a:prstGeom>
          <a:ln>
            <a:solidFill>
              <a:srgbClr val="9900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11</a:t>
            </a:fld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9DD06CEB-9FF4-4E12-BC0E-C6D3E15E96BD}"/>
              </a:ext>
            </a:extLst>
          </p:cNvPr>
          <p:cNvSpPr/>
          <p:nvPr/>
        </p:nvSpPr>
        <p:spPr>
          <a:xfrm>
            <a:off x="1564699" y="1642072"/>
            <a:ext cx="9177556" cy="24836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>
              <a:lnSpc>
                <a:spcPct val="107000"/>
              </a:lnSpc>
            </a:pP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30.11.2022 № 2173 «Об утверждении Правил маркировки пива, напитков, изготавливаемых на основе пива, и отдельных видов слабоалкогольных напитков средствами идентификации и особенностях внедрения государственной информационной системы мониторинга за оборотом товаров, подлежащих обязательной маркировке средствами идентификации, в отношении пива, напитков, изготавливаемых на основе пива, и отдельных видов слабоалкогольных напитков»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792B0C4-CEF0-44FE-B280-06E12729CD54}"/>
              </a:ext>
            </a:extLst>
          </p:cNvPr>
          <p:cNvSpPr/>
          <p:nvPr/>
        </p:nvSpPr>
        <p:spPr>
          <a:xfrm>
            <a:off x="1606644" y="4478831"/>
            <a:ext cx="9135611" cy="14333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22.11.1995 № 171-ФЗ «О государственном регулировании производства и оборота этилового спирта, алкогольной и спиртосодержащей продукции и об ограничении потребления (распития) алкогольной продукции»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="" xmlns:a16="http://schemas.microsoft.com/office/drawing/2014/main" id="{E59A162B-1F62-47CB-976D-A02DEF0A8EBB}"/>
              </a:ext>
            </a:extLst>
          </p:cNvPr>
          <p:cNvSpPr/>
          <p:nvPr/>
        </p:nvSpPr>
        <p:spPr>
          <a:xfrm>
            <a:off x="704361" y="2693717"/>
            <a:ext cx="671119" cy="3804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="" xmlns:a16="http://schemas.microsoft.com/office/drawing/2014/main" id="{0EB87FA1-82A6-40A9-BAB7-9DB13B28F9D9}"/>
              </a:ext>
            </a:extLst>
          </p:cNvPr>
          <p:cNvSpPr/>
          <p:nvPr/>
        </p:nvSpPr>
        <p:spPr>
          <a:xfrm>
            <a:off x="704361" y="5005322"/>
            <a:ext cx="671119" cy="3804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44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5883" y="266263"/>
            <a:ext cx="10507288" cy="59471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запуска обязательной маркировки для розничного звена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74073" y="701174"/>
            <a:ext cx="9892155" cy="8470"/>
          </a:xfrm>
          <a:prstGeom prst="line">
            <a:avLst/>
          </a:prstGeom>
          <a:ln>
            <a:solidFill>
              <a:srgbClr val="9900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12</a:t>
            </a:fld>
            <a:endParaRPr lang="ru-RU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1451" y="30100"/>
            <a:ext cx="987638" cy="1176630"/>
          </a:xfrm>
          <a:prstGeom prst="rect">
            <a:avLst/>
          </a:prstGeom>
        </p:spPr>
      </p:pic>
      <p:graphicFrame>
        <p:nvGraphicFramePr>
          <p:cNvPr id="31" name="Таблица 34">
            <a:extLst>
              <a:ext uri="{FF2B5EF4-FFF2-40B4-BE49-F238E27FC236}">
                <a16:creationId xmlns="" xmlns:a16="http://schemas.microsoft.com/office/drawing/2014/main" id="{59F0E05B-21BA-4063-BF09-B5DB0078B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055813"/>
              </p:ext>
            </p:extLst>
          </p:nvPr>
        </p:nvGraphicFramePr>
        <p:xfrm>
          <a:off x="391761" y="3871521"/>
          <a:ext cx="11453495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986">
                  <a:extLst>
                    <a:ext uri="{9D8B030D-6E8A-4147-A177-3AD203B41FA5}">
                      <a16:colId xmlns="" xmlns:a16="http://schemas.microsoft.com/office/drawing/2014/main" val="1176345323"/>
                    </a:ext>
                  </a:extLst>
                </a:gridCol>
                <a:gridCol w="7264866">
                  <a:extLst>
                    <a:ext uri="{9D8B030D-6E8A-4147-A177-3AD203B41FA5}">
                      <a16:colId xmlns="" xmlns:a16="http://schemas.microsoft.com/office/drawing/2014/main" val="908507903"/>
                    </a:ext>
                  </a:extLst>
                </a:gridCol>
                <a:gridCol w="2558643">
                  <a:extLst>
                    <a:ext uri="{9D8B030D-6E8A-4147-A177-3AD203B41FA5}">
                      <a16:colId xmlns="" xmlns:a16="http://schemas.microsoft.com/office/drawing/2014/main" val="1607437575"/>
                    </a:ext>
                  </a:extLst>
                </a:gridCol>
              </a:tblGrid>
              <a:tr h="1176630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участники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изменений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Запрет оборота немаркированного пива: ПЭТ, стекло,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ал.банки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января 2025 года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4808740"/>
                  </a:ext>
                </a:extLst>
              </a:tr>
            </a:tbl>
          </a:graphicData>
        </a:graphic>
      </p:graphicFrame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6ABDDCBB-68FB-4CDB-93D1-FF8F62A90B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4" y="3976724"/>
            <a:ext cx="889233" cy="782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F6321C88-DF81-49A1-A77E-A7DF3364541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7" y="4292178"/>
            <a:ext cx="5940425" cy="46736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C6043347-8A8A-4846-8F64-102B9B2FD9AE}"/>
              </a:ext>
            </a:extLst>
          </p:cNvPr>
          <p:cNvSpPr/>
          <p:nvPr/>
        </p:nvSpPr>
        <p:spPr>
          <a:xfrm>
            <a:off x="2122415" y="4949505"/>
            <a:ext cx="2912115" cy="927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Артикульно-партионный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учет (ЕГАИС): маркированная и немаркированная продукция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47E31B25-3CFA-4723-B66E-D052A902F9DE}"/>
              </a:ext>
            </a:extLst>
          </p:cNvPr>
          <p:cNvSpPr/>
          <p:nvPr/>
        </p:nvSpPr>
        <p:spPr>
          <a:xfrm>
            <a:off x="5209563" y="5117284"/>
            <a:ext cx="3171039" cy="860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Акты списания ежедневно и декларации ежеквартально в ЕГАИС: маркированная и немаркированная продукция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3F980E4-3C9C-47C2-894A-CF242253C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761" y="880464"/>
            <a:ext cx="9957732" cy="149161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5D8F5F2-F510-4DDB-87F0-7A60BC99066A}"/>
              </a:ext>
            </a:extLst>
          </p:cNvPr>
          <p:cNvSpPr/>
          <p:nvPr/>
        </p:nvSpPr>
        <p:spPr>
          <a:xfrm>
            <a:off x="3800213" y="2533475"/>
            <a:ext cx="2827090" cy="12583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передача сведений в ГИС МТ: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постановке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кеги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кран;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частичной реализации пива из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кег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(через ККТ)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69306C3-D784-4DCC-8761-3B60ADE683EA}"/>
              </a:ext>
            </a:extLst>
          </p:cNvPr>
          <p:cNvSpPr/>
          <p:nvPr/>
        </p:nvSpPr>
        <p:spPr>
          <a:xfrm>
            <a:off x="7281644" y="2533475"/>
            <a:ext cx="2984584" cy="12583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передача сведений в ГИС МТ  о выводе из оборота маркированной штучной продукции при продаже  для всех видов упаковок пива (через ККТ)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01B12DA-44DA-493B-B2A2-4172E715D77A}"/>
              </a:ext>
            </a:extLst>
          </p:cNvPr>
          <p:cNvSpPr/>
          <p:nvPr/>
        </p:nvSpPr>
        <p:spPr>
          <a:xfrm>
            <a:off x="528506" y="2533475"/>
            <a:ext cx="2706338" cy="4530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в системе ГИС МТ «Честном Знаке»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3C2C5B5D-36EA-4FDB-8106-49E46539DAA7}"/>
              </a:ext>
            </a:extLst>
          </p:cNvPr>
          <p:cNvSpPr/>
          <p:nvPr/>
        </p:nvSpPr>
        <p:spPr>
          <a:xfrm>
            <a:off x="569053" y="5997021"/>
            <a:ext cx="11053892" cy="4904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в ГИС МТ необходимо подавать сведения об объеме реализации в отношении кода маркировки каждой </a:t>
            </a:r>
            <a:r>
              <a:rPr lang="ru-RU" sz="11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кеги</a:t>
            </a: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 которой происходил розлив – по позициям или общий объем реализации в чеке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519628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4978" y="125661"/>
            <a:ext cx="10300651" cy="535747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соблюдению обязательных требований в части маркировки пива и слабоалкогольных напитков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4B60B71E-1F03-4BBF-A555-CB3E676EBD08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F425850-7CB5-4414-9F00-F78C58F4EFC1}"/>
              </a:ext>
            </a:extLst>
          </p:cNvPr>
          <p:cNvSpPr/>
          <p:nvPr/>
        </p:nvSpPr>
        <p:spPr>
          <a:xfrm>
            <a:off x="712543" y="817168"/>
            <a:ext cx="10766913" cy="660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СВЕДЕНИЯМ ЕГАИС НА ТЕРРИТОРИИ ЗАБАЙКАЛЬСКОГО КРАЯ </a:t>
            </a:r>
          </a:p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1 ИЮНЯ 2024 ГОДА К  </a:t>
            </a:r>
            <a:r>
              <a:rPr lang="ru-RU" b="1" i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ЕГАИС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ПОДКЛЮЧЕНО: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="" xmlns:a16="http://schemas.microsoft.com/office/drawing/2014/main" id="{D3B869B1-A261-4A00-ADF7-8B909B237F5C}"/>
              </a:ext>
            </a:extLst>
          </p:cNvPr>
          <p:cNvSpPr/>
          <p:nvPr/>
        </p:nvSpPr>
        <p:spPr>
          <a:xfrm>
            <a:off x="6163476" y="1478086"/>
            <a:ext cx="182880" cy="29000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4E4356C-7D7C-4567-91B5-CA16420F44A9}"/>
              </a:ext>
            </a:extLst>
          </p:cNvPr>
          <p:cNvSpPr/>
          <p:nvPr/>
        </p:nvSpPr>
        <p:spPr>
          <a:xfrm>
            <a:off x="4817446" y="2876587"/>
            <a:ext cx="3215623" cy="336087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*предполагаем при дальнейшем анализе кол-во ТО сократиться до 1763 (в указанный перечень могли попасть задублированные адреса осуществления продаж, которые в настоящий момент деятельность не ведут, либо сейчас в этих же объектах осуществляет деятельность иной хоз. субъект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F0D892A-AF24-4F62-B3C8-58F4CED5B722}"/>
              </a:ext>
            </a:extLst>
          </p:cNvPr>
          <p:cNvSpPr/>
          <p:nvPr/>
        </p:nvSpPr>
        <p:spPr>
          <a:xfrm>
            <a:off x="2749316" y="1815192"/>
            <a:ext cx="7049142" cy="5388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1563 хозяйствующих субъекта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(5293 ТО) 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="" xmlns:a16="http://schemas.microsoft.com/office/drawing/2014/main" id="{20AC486B-E370-4E15-AB19-6909609D1B8E}"/>
              </a:ext>
            </a:extLst>
          </p:cNvPr>
          <p:cNvCxnSpPr/>
          <p:nvPr/>
        </p:nvCxnSpPr>
        <p:spPr>
          <a:xfrm flipH="1">
            <a:off x="2864839" y="2370717"/>
            <a:ext cx="570451" cy="3259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FE4D09A4-89F4-452B-A5B3-B725007512F2}"/>
              </a:ext>
            </a:extLst>
          </p:cNvPr>
          <p:cNvSpPr/>
          <p:nvPr/>
        </p:nvSpPr>
        <p:spPr>
          <a:xfrm>
            <a:off x="859869" y="2763285"/>
            <a:ext cx="3586296" cy="58245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635 ЮЛ (4256 ТО)*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1763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="" xmlns:a16="http://schemas.microsoft.com/office/drawing/2014/main" id="{A6E7EE8C-E799-4F7B-884C-B7D22D10C6AD}"/>
              </a:ext>
            </a:extLst>
          </p:cNvPr>
          <p:cNvCxnSpPr>
            <a:cxnSpLocks/>
          </p:cNvCxnSpPr>
          <p:nvPr/>
        </p:nvCxnSpPr>
        <p:spPr>
          <a:xfrm>
            <a:off x="9327161" y="2379231"/>
            <a:ext cx="402671" cy="3537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51A7AE88-15BC-4A0A-8F16-A74450628E69}"/>
              </a:ext>
            </a:extLst>
          </p:cNvPr>
          <p:cNvSpPr/>
          <p:nvPr/>
        </p:nvSpPr>
        <p:spPr>
          <a:xfrm>
            <a:off x="8356074" y="2758182"/>
            <a:ext cx="3276600" cy="58423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928 ИП (1037 ТО)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6599F96A-814C-4374-93CE-94D18D10D674}"/>
              </a:ext>
            </a:extLst>
          </p:cNvPr>
          <p:cNvSpPr/>
          <p:nvPr/>
        </p:nvSpPr>
        <p:spPr>
          <a:xfrm>
            <a:off x="872457" y="3528437"/>
            <a:ext cx="3561008" cy="78676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ПОДКЛЮЧЕНЫ К ГИС МТ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304 ЮЛ в 642 ТО</a:t>
            </a:r>
          </a:p>
        </p:txBody>
      </p:sp>
      <p:cxnSp>
        <p:nvCxnSpPr>
          <p:cNvPr id="39" name="Соединитель: уступ 38">
            <a:extLst>
              <a:ext uri="{FF2B5EF4-FFF2-40B4-BE49-F238E27FC236}">
                <a16:creationId xmlns="" xmlns:a16="http://schemas.microsoft.com/office/drawing/2014/main" id="{98A3482B-B045-400A-8283-99347707E273}"/>
              </a:ext>
            </a:extLst>
          </p:cNvPr>
          <p:cNvCxnSpPr>
            <a:cxnSpLocks/>
            <a:stCxn id="21" idx="1"/>
            <a:endCxn id="36" idx="1"/>
          </p:cNvCxnSpPr>
          <p:nvPr/>
        </p:nvCxnSpPr>
        <p:spPr>
          <a:xfrm rot="10800000" flipH="1" flipV="1">
            <a:off x="859869" y="3054512"/>
            <a:ext cx="12588" cy="867306"/>
          </a:xfrm>
          <a:prstGeom prst="bentConnector3">
            <a:avLst>
              <a:gd name="adj1" fmla="val -1816015"/>
            </a:avLst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489BACA5-BB73-4581-A23E-4F7E374E18C1}"/>
              </a:ext>
            </a:extLst>
          </p:cNvPr>
          <p:cNvSpPr/>
          <p:nvPr/>
        </p:nvSpPr>
        <p:spPr>
          <a:xfrm>
            <a:off x="880786" y="4438458"/>
            <a:ext cx="3573652" cy="127934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ПОДКЛЮЧЕНЫ К ТГ «ПИВО»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ОСУЩЕСТВЛЯЮТ ПОСТАНОВКУ НА КРАН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228 ЮЛ в 609 ТО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E412108C-2D4A-464C-87EE-48D1D52A0E83}"/>
              </a:ext>
            </a:extLst>
          </p:cNvPr>
          <p:cNvSpPr/>
          <p:nvPr/>
        </p:nvSpPr>
        <p:spPr>
          <a:xfrm>
            <a:off x="8362189" y="3510902"/>
            <a:ext cx="3276600" cy="78676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ПОДКЛЮЧЕНЫ К ГИС МТ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268 ИП В 290 ТО</a:t>
            </a:r>
          </a:p>
        </p:txBody>
      </p:sp>
      <p:cxnSp>
        <p:nvCxnSpPr>
          <p:cNvPr id="59" name="Соединитель: уступ 58">
            <a:extLst>
              <a:ext uri="{FF2B5EF4-FFF2-40B4-BE49-F238E27FC236}">
                <a16:creationId xmlns="" xmlns:a16="http://schemas.microsoft.com/office/drawing/2014/main" id="{C1016499-568B-4F94-9854-EFC444D4B899}"/>
              </a:ext>
            </a:extLst>
          </p:cNvPr>
          <p:cNvCxnSpPr>
            <a:cxnSpLocks/>
            <a:stCxn id="34" idx="3"/>
            <a:endCxn id="57" idx="3"/>
          </p:cNvCxnSpPr>
          <p:nvPr/>
        </p:nvCxnSpPr>
        <p:spPr>
          <a:xfrm>
            <a:off x="11632674" y="3050301"/>
            <a:ext cx="6115" cy="853982"/>
          </a:xfrm>
          <a:prstGeom prst="bentConnector3">
            <a:avLst>
              <a:gd name="adj1" fmla="val 3838348"/>
            </a:avLst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A783F29B-CA65-4F8D-B468-B7215003C903}"/>
              </a:ext>
            </a:extLst>
          </p:cNvPr>
          <p:cNvSpPr/>
          <p:nvPr/>
        </p:nvSpPr>
        <p:spPr>
          <a:xfrm>
            <a:off x="8362189" y="4438458"/>
            <a:ext cx="3276600" cy="124357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ПОДКЛЮЧЕНЫ К ТГ «ПИВО»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ОСУЩЕСТВЛЯЮТ ПОСТАНОВКУ НА КРАН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586 ИП В 632 ТО</a:t>
            </a:r>
          </a:p>
        </p:txBody>
      </p:sp>
      <p:cxnSp>
        <p:nvCxnSpPr>
          <p:cNvPr id="69" name="Соединитель: уступ 68">
            <a:extLst>
              <a:ext uri="{FF2B5EF4-FFF2-40B4-BE49-F238E27FC236}">
                <a16:creationId xmlns="" xmlns:a16="http://schemas.microsoft.com/office/drawing/2014/main" id="{DC0D0759-4709-4EC8-865A-5E0A10878956}"/>
              </a:ext>
            </a:extLst>
          </p:cNvPr>
          <p:cNvCxnSpPr>
            <a:cxnSpLocks/>
            <a:stCxn id="34" idx="1"/>
            <a:endCxn id="63" idx="1"/>
          </p:cNvCxnSpPr>
          <p:nvPr/>
        </p:nvCxnSpPr>
        <p:spPr>
          <a:xfrm rot="10800000" flipH="1" flipV="1">
            <a:off x="8356073" y="3050300"/>
            <a:ext cx="6115" cy="2009943"/>
          </a:xfrm>
          <a:prstGeom prst="bentConnector3">
            <a:avLst>
              <a:gd name="adj1" fmla="val -3738348"/>
            </a:avLst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: уступ 70">
            <a:extLst>
              <a:ext uri="{FF2B5EF4-FFF2-40B4-BE49-F238E27FC236}">
                <a16:creationId xmlns="" xmlns:a16="http://schemas.microsoft.com/office/drawing/2014/main" id="{6BFDCD02-D7FD-4FEF-B378-C28DB8BF968A}"/>
              </a:ext>
            </a:extLst>
          </p:cNvPr>
          <p:cNvCxnSpPr>
            <a:cxnSpLocks/>
            <a:stCxn id="21" idx="3"/>
            <a:endCxn id="46" idx="3"/>
          </p:cNvCxnSpPr>
          <p:nvPr/>
        </p:nvCxnSpPr>
        <p:spPr>
          <a:xfrm>
            <a:off x="4446165" y="3054512"/>
            <a:ext cx="8273" cy="2023619"/>
          </a:xfrm>
          <a:prstGeom prst="bentConnector3">
            <a:avLst>
              <a:gd name="adj1" fmla="val 2863206"/>
            </a:avLst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36813E9F-EF95-4DAD-9571-DCF45CB82640}"/>
              </a:ext>
            </a:extLst>
          </p:cNvPr>
          <p:cNvSpPr/>
          <p:nvPr/>
        </p:nvSpPr>
        <p:spPr>
          <a:xfrm>
            <a:off x="870327" y="5857313"/>
            <a:ext cx="3594569" cy="95321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ФИКСИРУЮТ ВЫБЫТИЕ С ПОМОЩЬЮ ККТ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ЮЛ В 45 ТО </a:t>
            </a:r>
          </a:p>
        </p:txBody>
      </p:sp>
      <p:cxnSp>
        <p:nvCxnSpPr>
          <p:cNvPr id="86" name="Соединитель: уступ 85">
            <a:extLst>
              <a:ext uri="{FF2B5EF4-FFF2-40B4-BE49-F238E27FC236}">
                <a16:creationId xmlns="" xmlns:a16="http://schemas.microsoft.com/office/drawing/2014/main" id="{FEAEDB76-10C1-41F4-91F7-E5AF1ED847A6}"/>
              </a:ext>
            </a:extLst>
          </p:cNvPr>
          <p:cNvCxnSpPr>
            <a:stCxn id="46" idx="1"/>
            <a:endCxn id="80" idx="1"/>
          </p:cNvCxnSpPr>
          <p:nvPr/>
        </p:nvCxnSpPr>
        <p:spPr>
          <a:xfrm rot="10800000" flipV="1">
            <a:off x="870328" y="5078130"/>
            <a:ext cx="10459" cy="1255787"/>
          </a:xfrm>
          <a:prstGeom prst="bentConnector3">
            <a:avLst>
              <a:gd name="adj1" fmla="val 2285677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>
            <a:extLst>
              <a:ext uri="{FF2B5EF4-FFF2-40B4-BE49-F238E27FC236}">
                <a16:creationId xmlns="" xmlns:a16="http://schemas.microsoft.com/office/drawing/2014/main" id="{2B9D11E8-EE71-4F3D-A932-7B6119EE0863}"/>
              </a:ext>
            </a:extLst>
          </p:cNvPr>
          <p:cNvSpPr/>
          <p:nvPr/>
        </p:nvSpPr>
        <p:spPr>
          <a:xfrm>
            <a:off x="8345532" y="5844075"/>
            <a:ext cx="3287142" cy="95320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ФИКСИРУЮТ ВЫБЫТИЕ С ПОМОЩЬЮ ККТ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ИП В 6 ТО</a:t>
            </a:r>
          </a:p>
        </p:txBody>
      </p:sp>
      <p:cxnSp>
        <p:nvCxnSpPr>
          <p:cNvPr id="89" name="Соединитель: уступ 88">
            <a:extLst>
              <a:ext uri="{FF2B5EF4-FFF2-40B4-BE49-F238E27FC236}">
                <a16:creationId xmlns="" xmlns:a16="http://schemas.microsoft.com/office/drawing/2014/main" id="{10BC7933-8D03-47CB-8F0D-8F426F0C84FA}"/>
              </a:ext>
            </a:extLst>
          </p:cNvPr>
          <p:cNvCxnSpPr>
            <a:cxnSpLocks/>
            <a:stCxn id="63" idx="3"/>
            <a:endCxn id="87" idx="3"/>
          </p:cNvCxnSpPr>
          <p:nvPr/>
        </p:nvCxnSpPr>
        <p:spPr>
          <a:xfrm flipH="1">
            <a:off x="11632674" y="5060244"/>
            <a:ext cx="6115" cy="1260436"/>
          </a:xfrm>
          <a:prstGeom prst="bentConnector3">
            <a:avLst>
              <a:gd name="adj1" fmla="val -3738348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1" name="Рисунок 90" descr="Предупреждение">
            <a:extLst>
              <a:ext uri="{FF2B5EF4-FFF2-40B4-BE49-F238E27FC236}">
                <a16:creationId xmlns="" xmlns:a16="http://schemas.microsoft.com/office/drawing/2014/main" id="{64670057-C9AE-48A6-B734-B9CB82F011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9316" y="2899605"/>
            <a:ext cx="634079" cy="63407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7C178761-DB3A-4FD0-9D76-E67FA77E4A0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1451" y="30100"/>
            <a:ext cx="987638" cy="1176630"/>
          </a:xfrm>
          <a:prstGeom prst="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AE77EACC-0239-4972-A04D-DA624822A813}"/>
              </a:ext>
            </a:extLst>
          </p:cNvPr>
          <p:cNvCxnSpPr>
            <a:cxnSpLocks/>
          </p:cNvCxnSpPr>
          <p:nvPr/>
        </p:nvCxnSpPr>
        <p:spPr>
          <a:xfrm>
            <a:off x="374073" y="709644"/>
            <a:ext cx="10128944" cy="0"/>
          </a:xfrm>
          <a:prstGeom prst="line">
            <a:avLst/>
          </a:prstGeom>
          <a:ln>
            <a:solidFill>
              <a:srgbClr val="9900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883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F107095-1951-495D-AC89-5EAF82DF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14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2588BC90-9FF1-4E62-8957-89BF79E79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79" y="161077"/>
            <a:ext cx="9771278" cy="35057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Пошаговая схема работы при продаже маркированного пива в розницу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B33965E-4C66-4010-B972-1631F188A12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1451" y="30100"/>
            <a:ext cx="987638" cy="11766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51CFCDA1-639C-435F-B947-C687564842FA}"/>
              </a:ext>
            </a:extLst>
          </p:cNvPr>
          <p:cNvCxnSpPr/>
          <p:nvPr/>
        </p:nvCxnSpPr>
        <p:spPr>
          <a:xfrm flipV="1">
            <a:off x="474740" y="692785"/>
            <a:ext cx="9892155" cy="8470"/>
          </a:xfrm>
          <a:prstGeom prst="line">
            <a:avLst/>
          </a:prstGeom>
          <a:ln>
            <a:solidFill>
              <a:srgbClr val="9900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2B17936C-3C15-4709-9FED-9B1116B66C6D}"/>
              </a:ext>
            </a:extLst>
          </p:cNvPr>
          <p:cNvSpPr/>
          <p:nvPr/>
        </p:nvSpPr>
        <p:spPr>
          <a:xfrm>
            <a:off x="583250" y="1206730"/>
            <a:ext cx="2869034" cy="222227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приемке товара от поставщика убедиться, что продукция промаркирована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кегах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01.04.2023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бутылках с 01.10.2023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других видах тары с 15.01.2024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175A3AB4-BEF0-4912-8319-D6178E7C8CA6}"/>
              </a:ext>
            </a:extLst>
          </p:cNvPr>
          <p:cNvSpPr/>
          <p:nvPr/>
        </p:nvSpPr>
        <p:spPr>
          <a:xfrm>
            <a:off x="4269997" y="1206730"/>
            <a:ext cx="2869035" cy="222227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 подключении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кеги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крану необходимо отсканировать код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кеги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отправить его в ГИС МТ не позднее следующего рабочего дня с даты подключения – как в ЕГАИС 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4F5B60BE-140C-408B-933B-CF54296AF880}"/>
              </a:ext>
            </a:extLst>
          </p:cNvPr>
          <p:cNvSpPr/>
          <p:nvPr/>
        </p:nvSpPr>
        <p:spPr>
          <a:xfrm>
            <a:off x="8049023" y="1206730"/>
            <a:ext cx="2986481" cy="222227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продаже в розницу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чеке необходимо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код маркировки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кеги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объем реализации (сделать это можно через имеющееся кассовое ПО).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CDAD59F-8C98-42CB-A671-F7F4EA62A98A}"/>
              </a:ext>
            </a:extLst>
          </p:cNvPr>
          <p:cNvSpPr/>
          <p:nvPr/>
        </p:nvSpPr>
        <p:spPr>
          <a:xfrm>
            <a:off x="629174" y="822122"/>
            <a:ext cx="4567383" cy="302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 15 января 2024 года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(продукция в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кегах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="" xmlns:a16="http://schemas.microsoft.com/office/drawing/2014/main" id="{0D07C1DB-F5A5-4BB0-BCE0-B47BF2CC1E16}"/>
              </a:ext>
            </a:extLst>
          </p:cNvPr>
          <p:cNvSpPr/>
          <p:nvPr/>
        </p:nvSpPr>
        <p:spPr>
          <a:xfrm>
            <a:off x="474740" y="1124126"/>
            <a:ext cx="481605" cy="451152"/>
          </a:xfrm>
          <a:prstGeom prst="flowChartConnec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="" xmlns:a16="http://schemas.microsoft.com/office/drawing/2014/main" id="{D43DB77F-2EEA-440F-970B-0462B1728D8E}"/>
              </a:ext>
            </a:extLst>
          </p:cNvPr>
          <p:cNvSpPr/>
          <p:nvPr/>
        </p:nvSpPr>
        <p:spPr>
          <a:xfrm>
            <a:off x="4134589" y="1124126"/>
            <a:ext cx="481605" cy="451152"/>
          </a:xfrm>
          <a:prstGeom prst="flowChartConnec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Блок-схема: узел 13">
            <a:extLst>
              <a:ext uri="{FF2B5EF4-FFF2-40B4-BE49-F238E27FC236}">
                <a16:creationId xmlns="" xmlns:a16="http://schemas.microsoft.com/office/drawing/2014/main" id="{98F280AC-1AF1-4EDC-89F1-B35D105F4BBA}"/>
              </a:ext>
            </a:extLst>
          </p:cNvPr>
          <p:cNvSpPr/>
          <p:nvPr/>
        </p:nvSpPr>
        <p:spPr>
          <a:xfrm>
            <a:off x="7875228" y="1124126"/>
            <a:ext cx="481605" cy="451152"/>
          </a:xfrm>
          <a:prstGeom prst="flowChartConnec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0392B09-55EE-461D-B85F-2074E7C78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568" y="2829503"/>
            <a:ext cx="612397" cy="6015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C50F404A-CDCB-4CB3-B447-489318B80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428" y="2855858"/>
            <a:ext cx="656609" cy="57314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A565E415-42AC-4007-AD73-1EAAD4F184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0851" y="2778891"/>
            <a:ext cx="571349" cy="60632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0E394A90-60D3-4091-B8E7-FCF98FE9B115}"/>
              </a:ext>
            </a:extLst>
          </p:cNvPr>
          <p:cNvSpPr/>
          <p:nvPr/>
        </p:nvSpPr>
        <p:spPr>
          <a:xfrm>
            <a:off x="629174" y="3743342"/>
            <a:ext cx="6115575" cy="451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 1  июня 2024 года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(продукция в потребительской таре) </a:t>
            </a:r>
            <a:endParaRPr lang="ru-RU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D4C67706-9CC4-4718-A04D-B8A1C975FB55}"/>
              </a:ext>
            </a:extLst>
          </p:cNvPr>
          <p:cNvSpPr/>
          <p:nvPr/>
        </p:nvSpPr>
        <p:spPr>
          <a:xfrm>
            <a:off x="583250" y="4320330"/>
            <a:ext cx="2869034" cy="219157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приемке товара от поставщика убедиться, что продукция промаркирована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кегах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01.04.2023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бутылках с 01.10.2023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других видах тары с 15.01.2024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CA12978D-814F-4C4D-B396-79D474D50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567" y="5910310"/>
            <a:ext cx="612397" cy="601594"/>
          </a:xfrm>
          <a:prstGeom prst="rect">
            <a:avLst/>
          </a:prstGeom>
        </p:spPr>
      </p:pic>
      <p:sp>
        <p:nvSpPr>
          <p:cNvPr id="25" name="Блок-схема: узел 24">
            <a:extLst>
              <a:ext uri="{FF2B5EF4-FFF2-40B4-BE49-F238E27FC236}">
                <a16:creationId xmlns="" xmlns:a16="http://schemas.microsoft.com/office/drawing/2014/main" id="{48C3452F-25AE-4BE2-A775-7FEADE9B31DD}"/>
              </a:ext>
            </a:extLst>
          </p:cNvPr>
          <p:cNvSpPr/>
          <p:nvPr/>
        </p:nvSpPr>
        <p:spPr>
          <a:xfrm>
            <a:off x="474739" y="4281163"/>
            <a:ext cx="481605" cy="451152"/>
          </a:xfrm>
          <a:prstGeom prst="flowChartConnec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DD0DE9AE-F335-4A2F-A9CB-6F44E4AD52B7}"/>
              </a:ext>
            </a:extLst>
          </p:cNvPr>
          <p:cNvSpPr/>
          <p:nvPr/>
        </p:nvSpPr>
        <p:spPr>
          <a:xfrm>
            <a:off x="4269997" y="4289633"/>
            <a:ext cx="2869035" cy="222227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 продаже в розницу в чеке необходимо указать код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маркировки с упаковки,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отсканировав код маркировки с помощью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сканера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907F48DB-4C92-41B6-8E6A-1F352BB213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6113" y="5840258"/>
            <a:ext cx="1147238" cy="649913"/>
          </a:xfrm>
          <a:prstGeom prst="rect">
            <a:avLst/>
          </a:prstGeom>
        </p:spPr>
      </p:pic>
      <p:sp>
        <p:nvSpPr>
          <p:cNvPr id="29" name="Блок-схема: узел 28">
            <a:extLst>
              <a:ext uri="{FF2B5EF4-FFF2-40B4-BE49-F238E27FC236}">
                <a16:creationId xmlns="" xmlns:a16="http://schemas.microsoft.com/office/drawing/2014/main" id="{4AE7BDC9-FAE6-4D33-BCF6-ED7F2AF0369B}"/>
              </a:ext>
            </a:extLst>
          </p:cNvPr>
          <p:cNvSpPr/>
          <p:nvPr/>
        </p:nvSpPr>
        <p:spPr>
          <a:xfrm>
            <a:off x="4134589" y="4281164"/>
            <a:ext cx="481605" cy="451152"/>
          </a:xfrm>
          <a:prstGeom prst="flowChartConnec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="" xmlns:a16="http://schemas.microsoft.com/office/drawing/2014/main" id="{94F1DDA7-F90C-4E7C-8D5C-061F64087F3D}"/>
              </a:ext>
            </a:extLst>
          </p:cNvPr>
          <p:cNvSpPr/>
          <p:nvPr/>
        </p:nvSpPr>
        <p:spPr>
          <a:xfrm>
            <a:off x="8049023" y="4289632"/>
            <a:ext cx="2986481" cy="222227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оборота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подают сведения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выводе из оборота с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ОФД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чеке отображается статус [М],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[М+] или [М-]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Блок-схема: узел 38">
            <a:extLst>
              <a:ext uri="{FF2B5EF4-FFF2-40B4-BE49-F238E27FC236}">
                <a16:creationId xmlns="" xmlns:a16="http://schemas.microsoft.com/office/drawing/2014/main" id="{13AF7F3D-6DA6-4166-A727-6BE654EB9E53}"/>
              </a:ext>
            </a:extLst>
          </p:cNvPr>
          <p:cNvSpPr/>
          <p:nvPr/>
        </p:nvSpPr>
        <p:spPr>
          <a:xfrm>
            <a:off x="7875228" y="4281163"/>
            <a:ext cx="481605" cy="451152"/>
          </a:xfrm>
          <a:prstGeom prst="flowChartConnec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042A26B2-005E-4DD5-ABB0-061CB28EA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6588" y="5883842"/>
            <a:ext cx="571349" cy="60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64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0269" y="332886"/>
            <a:ext cx="10588435" cy="365126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нарушения, предусмотренная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ст.ст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15.12; 15.12.1 КоАП РФ.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44978" y="875617"/>
            <a:ext cx="10449098" cy="0"/>
          </a:xfrm>
          <a:prstGeom prst="line">
            <a:avLst/>
          </a:prstGeom>
          <a:ln>
            <a:solidFill>
              <a:srgbClr val="9900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3333" y="144499"/>
            <a:ext cx="987638" cy="117663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15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0511" y="1543286"/>
            <a:ext cx="958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3737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="" xmlns:a16="http://schemas.microsoft.com/office/drawing/2014/main" id="{0B5BF65F-DAD3-4844-83DA-216C57646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479291"/>
              </p:ext>
            </p:extLst>
          </p:nvPr>
        </p:nvGraphicFramePr>
        <p:xfrm>
          <a:off x="380269" y="1053223"/>
          <a:ext cx="10525419" cy="56002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2262">
                  <a:extLst>
                    <a:ext uri="{9D8B030D-6E8A-4147-A177-3AD203B41FA5}">
                      <a16:colId xmlns="" xmlns:a16="http://schemas.microsoft.com/office/drawing/2014/main" val="2181409303"/>
                    </a:ext>
                  </a:extLst>
                </a:gridCol>
                <a:gridCol w="6113157">
                  <a:extLst>
                    <a:ext uri="{9D8B030D-6E8A-4147-A177-3AD203B41FA5}">
                      <a16:colId xmlns="" xmlns:a16="http://schemas.microsoft.com/office/drawing/2014/main" val="178741688"/>
                    </a:ext>
                  </a:extLst>
                </a:gridCol>
              </a:tblGrid>
              <a:tr h="369804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штрафа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36243563"/>
                  </a:ext>
                </a:extLst>
              </a:tr>
              <a:tr h="833609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кода маркировки на товаре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должностных лиц: 5 000 — 10 000 ₽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юридических лиц: 50 000 — 300 000 ₽</a:t>
                      </a: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Пиво без маркировки конфискуется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9952481"/>
                  </a:ext>
                </a:extLst>
              </a:tr>
              <a:tr h="601706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регистрации в системе маркировки в установленные сроки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должностных лиц: 1000 — 10 000 ₽ или предупреждение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юридических лиц: 50 000 — 100 000 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b"/>
                </a:tc>
                <a:extLst>
                  <a:ext uri="{0D108BD9-81ED-4DB2-BD59-A6C34878D82A}">
                    <a16:rowId xmlns="" xmlns:a16="http://schemas.microsoft.com/office/drawing/2014/main" val="370837352"/>
                  </a:ext>
                </a:extLst>
              </a:tr>
              <a:tr h="601706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продукции в розницу без передачи в систему маркировки сведений о выводе из оборота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должностных лиц: 1000 — 10 000 ₽ или предупреждение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юридических лиц: 50 000 — 100 000 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9688643"/>
                  </a:ext>
                </a:extLst>
              </a:tr>
              <a:tr h="601706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Товары не введены в оборот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должностных лиц: 1000 — 10 000 ₽ или предупреждение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юридических лиц: 50 000 — 100 000 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b"/>
                </a:tc>
                <a:extLst>
                  <a:ext uri="{0D108BD9-81ED-4DB2-BD59-A6C34878D82A}">
                    <a16:rowId xmlns="" xmlns:a16="http://schemas.microsoft.com/office/drawing/2014/main" val="1445463627"/>
                  </a:ext>
                </a:extLst>
              </a:tr>
              <a:tr h="786610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 оборот товаров без разрешительной документации или с неверными сведениями о разрешительной документации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должностных лиц: 1000 — 10 000 ₽ или предупреждение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юридических лиц: 50 000 — 100 000 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2148681"/>
                  </a:ext>
                </a:extLst>
              </a:tr>
              <a:tr h="601706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товаров юридическому лицу без отправки информации о ней в систему маркировки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должностных лиц: 1000 — 10 000 ₽ или предупреждение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юридических лиц: 50 000 — 100 000 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b"/>
                </a:tc>
                <a:extLst>
                  <a:ext uri="{0D108BD9-81ED-4DB2-BD59-A6C34878D82A}">
                    <a16:rowId xmlns="" xmlns:a16="http://schemas.microsoft.com/office/drawing/2014/main" val="2878543650"/>
                  </a:ext>
                </a:extLst>
              </a:tr>
              <a:tr h="601706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сроков передачи сведений в систему маркировки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должностных лиц: 1000 — 10 000 ₽ или предупреждение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юридических лиц: 50 000 — 100 000 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5648232"/>
                  </a:ext>
                </a:extLst>
              </a:tr>
              <a:tr h="601706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в оборот товаров, владельцем которого вы не являлись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должностных лиц: 1000 — 10 000 ₽ или предупреждение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юридических лиц: 50 000 — 100 000 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93" marR="64193" marT="64193" marB="64193" anchor="b"/>
                </a:tc>
                <a:extLst>
                  <a:ext uri="{0D108BD9-81ED-4DB2-BD59-A6C34878D82A}">
                    <a16:rowId xmlns="" xmlns:a16="http://schemas.microsoft.com/office/drawing/2014/main" val="2392194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969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737" y="894135"/>
            <a:ext cx="10507288" cy="51886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 по вопросам розничной продажи алкогольной продукции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612250" y="998734"/>
            <a:ext cx="9892155" cy="8470"/>
          </a:xfrm>
          <a:prstGeom prst="line">
            <a:avLst/>
          </a:prstGeom>
          <a:ln>
            <a:solidFill>
              <a:srgbClr val="9900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0900" y="2023297"/>
            <a:ext cx="11112374" cy="369332"/>
          </a:xfrm>
          <a:prstGeom prst="rect">
            <a:avLst/>
          </a:prstGeom>
          <a:solidFill>
            <a:schemeClr val="bg2"/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Официальный сайт Региональной службы по тарифам и ценообразованию Забайкальского края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9552" y="4387213"/>
            <a:ext cx="3550263" cy="1862048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лицензирования можно обратиться в службу по номеру телефона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(3022)21-13-26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Деревцова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 – начальник отдела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72765AA4-CE80-4D18-A981-4342951C9623}"/>
              </a:ext>
            </a:extLst>
          </p:cNvPr>
          <p:cNvSpPr/>
          <p:nvPr/>
        </p:nvSpPr>
        <p:spPr>
          <a:xfrm>
            <a:off x="589552" y="1183697"/>
            <a:ext cx="11123722" cy="4585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возникающим вопросам в области розничной продажи алкогольной продукции можно обратиться посредством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1451" y="30100"/>
            <a:ext cx="987638" cy="117663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9552" y="2743589"/>
            <a:ext cx="11112374" cy="646331"/>
          </a:xfrm>
          <a:prstGeom prst="rect">
            <a:avLst/>
          </a:prstGeom>
          <a:solidFill>
            <a:schemeClr val="bg2"/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Горячая линия Региональной службы по тарифам и ценообразованию Забайкальского края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8-914-470-13-34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63011" y="4387213"/>
            <a:ext cx="3550263" cy="1862048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декларирования можно обратиться в службу по номеру телефона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(3022)21-13-06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Бабинова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Надежда Владимировна – ведущий консультант отдела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16934" y="4421645"/>
            <a:ext cx="3657610" cy="1785104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lvl="0"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контроля можно 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в службу по номеру 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(3022)21-13-29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Гончикжапова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Лилия Алексеевна– начальник отдела</a:t>
            </a:r>
          </a:p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9551" y="3610351"/>
            <a:ext cx="11123723" cy="646331"/>
          </a:xfrm>
          <a:prstGeom prst="rect">
            <a:avLst/>
          </a:prstGeom>
          <a:solidFill>
            <a:schemeClr val="bg2"/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сети: группа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«РСТ Забайкальского края»,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сообщество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Вайбер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8-914-498-07-73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«Лицензирование РПА» 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84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32B6A6F-B349-4471-8177-0E8B36CA7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78" y="152400"/>
            <a:ext cx="10257905" cy="3960173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1C3AF4-56F0-45EA-AB67-6836CFECF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78" y="0"/>
            <a:ext cx="10257905" cy="3960173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ACCD9D-BEDE-4A5D-A046-B39BA48E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78" y="3565321"/>
            <a:ext cx="10515600" cy="1048623"/>
          </a:xfrm>
        </p:spPr>
        <p:txBody>
          <a:bodyPr/>
          <a:lstStyle/>
          <a:p>
            <a:pPr algn="ctr"/>
            <a:r>
              <a:rPr lang="ru-RU" dirty="0"/>
              <a:t>Спасибо за внимание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97581" y="156664"/>
            <a:ext cx="987638" cy="117663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809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32B6A6F-B349-4471-8177-0E8B36CA7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78" y="152400"/>
            <a:ext cx="10257905" cy="3960173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1C3AF4-56F0-45EA-AB67-6836CFECF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78" y="0"/>
            <a:ext cx="10257905" cy="3960173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ACCD9D-BEDE-4A5D-A046-B39BA48E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80" y="3254928"/>
            <a:ext cx="10515600" cy="203852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Лицензирование алкогольной продукции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97581" y="156664"/>
            <a:ext cx="987638" cy="117663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B43CBFE-6975-408E-A2D7-255EAF665D92}"/>
              </a:ext>
            </a:extLst>
          </p:cNvPr>
          <p:cNvSpPr/>
          <p:nvPr/>
        </p:nvSpPr>
        <p:spPr>
          <a:xfrm>
            <a:off x="7273255" y="5774148"/>
            <a:ext cx="3413828" cy="520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Деревцова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64591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441047" y="547883"/>
            <a:ext cx="9892155" cy="847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75451" y="632719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7627" y="806369"/>
            <a:ext cx="3314596" cy="42564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2440" y="-24471"/>
            <a:ext cx="10519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Нормативно-правовое регулирование в области розничной продажи алкогольной и спиртосодержащей продукции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97581" y="156664"/>
            <a:ext cx="987638" cy="11766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25498" y="888385"/>
            <a:ext cx="2938854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Федеральное законодательство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994630" y="891671"/>
            <a:ext cx="248313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Региональное законодательство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58495" y="833364"/>
            <a:ext cx="3314596" cy="37165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37627" y="1541715"/>
            <a:ext cx="3314596" cy="769441"/>
          </a:xfrm>
          <a:prstGeom prst="rect">
            <a:avLst/>
          </a:prstGeom>
          <a:solidFill>
            <a:schemeClr val="bg2"/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01.06.2024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вступил в законную силу Федеральный закон от 29 мая 2024 года № 102-ФЗ, которым внесены изменения в Федеральный закон № 171-ФЗ.</a:t>
            </a:r>
          </a:p>
        </p:txBody>
      </p:sp>
      <p:cxnSp>
        <p:nvCxnSpPr>
          <p:cNvPr id="28" name="Прямая соединительная линия 27"/>
          <p:cNvCxnSpPr>
            <a:cxnSpLocks/>
          </p:cNvCxnSpPr>
          <p:nvPr/>
        </p:nvCxnSpPr>
        <p:spPr>
          <a:xfrm>
            <a:off x="252440" y="1216529"/>
            <a:ext cx="885187" cy="1363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cxnSpLocks/>
          </p:cNvCxnSpPr>
          <p:nvPr/>
        </p:nvCxnSpPr>
        <p:spPr>
          <a:xfrm>
            <a:off x="244600" y="1204179"/>
            <a:ext cx="0" cy="197398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36760" y="1896368"/>
            <a:ext cx="900867" cy="161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52440" y="3178166"/>
            <a:ext cx="452954" cy="46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838196" y="3120794"/>
            <a:ext cx="3586147" cy="132418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31502" y="2553942"/>
            <a:ext cx="1159297" cy="261610"/>
          </a:xfrm>
          <a:prstGeom prst="rect">
            <a:avLst/>
          </a:prstGeom>
          <a:solidFill>
            <a:schemeClr val="bg2"/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ововведения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98006" y="3238577"/>
            <a:ext cx="3426155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введено новое условие осуществления розничной продажи алкогольной продукции при оказании услуг общественного питания как розничная продажа алкогольной продукции при оказании услуг общественного питания в сезонном зале (зоне) обслуживания посетителей..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390120" y="3134667"/>
            <a:ext cx="3407562" cy="12772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 вправе устанавливать ограничение времени розничной продажи алкогольной продукции при оказании услуг общественного питания в объектах общественного питания (за исключением ресторанов), расположенных в многоквартирных домах и (или) на прилегающих к ним территориях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358495" y="3111210"/>
            <a:ext cx="3568853" cy="132418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9" name="Прямая соединительная линия 58"/>
          <p:cNvCxnSpPr>
            <a:cxnSpLocks/>
          </p:cNvCxnSpPr>
          <p:nvPr/>
        </p:nvCxnSpPr>
        <p:spPr>
          <a:xfrm>
            <a:off x="9673091" y="1205017"/>
            <a:ext cx="8967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cxnSpLocks/>
          </p:cNvCxnSpPr>
          <p:nvPr/>
        </p:nvCxnSpPr>
        <p:spPr>
          <a:xfrm>
            <a:off x="10569862" y="1204179"/>
            <a:ext cx="0" cy="385907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61088" y="4743428"/>
            <a:ext cx="9787517" cy="600164"/>
          </a:xfrm>
          <a:prstGeom prst="rect">
            <a:avLst/>
          </a:prstGeom>
          <a:solidFill>
            <a:schemeClr val="bg2"/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31 мая 2024 года действует новый Административный регламент по предоставлению государственной услуги «Лицензирование розничной продажи алкогольной продукции», утвержденный приказом РСТ Забайкальского края № 117-НПА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6" name="Прямая со стрелкой 75"/>
          <p:cNvCxnSpPr>
            <a:cxnSpLocks/>
          </p:cNvCxnSpPr>
          <p:nvPr/>
        </p:nvCxnSpPr>
        <p:spPr>
          <a:xfrm flipH="1">
            <a:off x="10328733" y="5063252"/>
            <a:ext cx="241129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358495" y="1528692"/>
            <a:ext cx="3314596" cy="769441"/>
          </a:xfrm>
          <a:prstGeom prst="rect">
            <a:avLst/>
          </a:prstGeom>
          <a:solidFill>
            <a:schemeClr val="bg2"/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01.04.2024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вступил в законную силу Федеральный закон от 14 февраля 2024 № 6-ФЗ, которым внесены изменения в Федеральный закон № 171-ФЗ.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4424344" y="1230162"/>
            <a:ext cx="1934151" cy="31888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2314832" y="2389631"/>
            <a:ext cx="7364" cy="63620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cxnSpLocks/>
          </p:cNvCxnSpPr>
          <p:nvPr/>
        </p:nvCxnSpPr>
        <p:spPr>
          <a:xfrm>
            <a:off x="8142921" y="2389631"/>
            <a:ext cx="0" cy="63620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837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5883" y="229284"/>
            <a:ext cx="10507288" cy="518861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Лицензирование розничной продажи алкогольной продукции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74073" y="701174"/>
            <a:ext cx="9892155" cy="8470"/>
          </a:xfrm>
          <a:prstGeom prst="line">
            <a:avLst/>
          </a:prstGeom>
          <a:ln>
            <a:solidFill>
              <a:srgbClr val="9900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778333" y="1055631"/>
            <a:ext cx="6560880" cy="4437011"/>
            <a:chOff x="6497194" y="717563"/>
            <a:chExt cx="4632037" cy="4437011"/>
          </a:xfrm>
          <a:solidFill>
            <a:schemeClr val="bg2"/>
          </a:solidFill>
        </p:grpSpPr>
        <p:sp>
          <p:nvSpPr>
            <p:cNvPr id="26" name="TextBox 25"/>
            <p:cNvSpPr txBox="1"/>
            <p:nvPr/>
          </p:nvSpPr>
          <p:spPr>
            <a:xfrm>
              <a:off x="6817264" y="1475341"/>
              <a:ext cx="4301073" cy="738664"/>
            </a:xfrm>
            <a:prstGeom prst="rect">
              <a:avLst/>
            </a:prstGeom>
            <a:grpFill/>
            <a:ln w="127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Выявление факта нарушения лицензионных требований (реализация без лицензии, привлечение к административной ответственности за нарушение </a:t>
              </a:r>
              <a:r>
                <a: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лицензионных</a:t>
              </a:r>
              <a:r>
                <a:rPr kumimoji="0" lang="ru-RU" sz="14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требований</a:t>
              </a:r>
              <a:r>
                <a:rPr kumimoji="0" lang="ru-RU" sz="1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24527" y="3256703"/>
              <a:ext cx="4304704" cy="738664"/>
            </a:xfrm>
            <a:prstGeom prst="rect">
              <a:avLst/>
            </a:prstGeom>
            <a:grpFill/>
            <a:ln w="127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3. Несоответствие размещения торговых объектов к прилегающим территориям, на которых не допускается розничная продажа алкогольной продукции</a:t>
              </a:r>
            </a:p>
          </p:txBody>
        </p:sp>
        <p:cxnSp>
          <p:nvCxnSpPr>
            <p:cNvPr id="29" name="Прямая соединительная линия 28"/>
            <p:cNvCxnSpPr>
              <a:cxnSpLocks/>
            </p:cNvCxnSpPr>
            <p:nvPr/>
          </p:nvCxnSpPr>
          <p:spPr>
            <a:xfrm flipH="1">
              <a:off x="6497194" y="717563"/>
              <a:ext cx="7303" cy="4437011"/>
            </a:xfrm>
            <a:prstGeom prst="line">
              <a:avLst/>
            </a:prstGeom>
            <a:grpFill/>
            <a:ln w="3175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>
              <a:endCxn id="27" idx="1"/>
            </p:cNvCxnSpPr>
            <p:nvPr/>
          </p:nvCxnSpPr>
          <p:spPr>
            <a:xfrm>
              <a:off x="6497194" y="3626035"/>
              <a:ext cx="327333" cy="0"/>
            </a:xfrm>
            <a:prstGeom prst="straightConnector1">
              <a:avLst/>
            </a:prstGeom>
            <a:grpFill/>
            <a:ln w="3175">
              <a:solidFill>
                <a:srgbClr val="C0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>
              <a:cxnSpLocks/>
            </p:cNvCxnSpPr>
            <p:nvPr/>
          </p:nvCxnSpPr>
          <p:spPr>
            <a:xfrm>
              <a:off x="6504497" y="4336913"/>
              <a:ext cx="312767" cy="0"/>
            </a:xfrm>
            <a:prstGeom prst="straightConnector1">
              <a:avLst/>
            </a:prstGeom>
            <a:grpFill/>
            <a:ln w="3175">
              <a:solidFill>
                <a:srgbClr val="C0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269706" y="4449815"/>
            <a:ext cx="6092096" cy="738664"/>
          </a:xfrm>
          <a:prstGeom prst="rect">
            <a:avLst/>
          </a:prstGeom>
          <a:solidFill>
            <a:schemeClr val="bg2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Не оснащение техническими средствами фиксации   и передачи информации  об обороте алкогольной  и спиртосодержащей продукции в ЕГАИС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788676" y="2967807"/>
            <a:ext cx="463638" cy="0"/>
          </a:xfrm>
          <a:prstGeom prst="straightConnector1">
            <a:avLst/>
          </a:prstGeom>
          <a:ln w="31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231684" y="939064"/>
            <a:ext cx="606411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причины отказа в получении лицензии                            на розничную продажу алкогольной продукции</a:t>
            </a:r>
          </a:p>
        </p:txBody>
      </p:sp>
      <p:cxnSp>
        <p:nvCxnSpPr>
          <p:cNvPr id="48" name="Прямая со стрелкой 47"/>
          <p:cNvCxnSpPr>
            <a:cxnSpLocks/>
            <a:endCxn id="26" idx="1"/>
          </p:cNvCxnSpPr>
          <p:nvPr/>
        </p:nvCxnSpPr>
        <p:spPr>
          <a:xfrm>
            <a:off x="788676" y="2182741"/>
            <a:ext cx="443008" cy="0"/>
          </a:xfrm>
          <a:prstGeom prst="straightConnector1">
            <a:avLst/>
          </a:prstGeom>
          <a:ln w="31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97581" y="156664"/>
            <a:ext cx="987638" cy="117663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238315" y="5321211"/>
            <a:ext cx="6092098" cy="307777"/>
          </a:xfrm>
          <a:prstGeom prst="rect">
            <a:avLst/>
          </a:prstGeom>
          <a:solidFill>
            <a:schemeClr val="bg2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Отсутствие договора аренды на заявленный торговый объект </a:t>
            </a: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788676" y="1064785"/>
            <a:ext cx="44964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Диаграмма 59"/>
          <p:cNvGraphicFramePr/>
          <p:nvPr>
            <p:extLst>
              <p:ext uri="{D42A27DB-BD31-4B8C-83A1-F6EECF244321}">
                <p14:modId xmlns:p14="http://schemas.microsoft.com/office/powerpoint/2010/main" val="3169566348"/>
              </p:ext>
            </p:extLst>
          </p:nvPr>
        </p:nvGraphicFramePr>
        <p:xfrm>
          <a:off x="7602683" y="1435261"/>
          <a:ext cx="4382536" cy="4479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1" name="Прямая со стрелкой 20">
            <a:extLst>
              <a:ext uri="{FF2B5EF4-FFF2-40B4-BE49-F238E27FC236}">
                <a16:creationId xmlns="" xmlns:a16="http://schemas.microsoft.com/office/drawing/2014/main" id="{0161EB87-66D6-46FF-AB87-0235C89A3110}"/>
              </a:ext>
            </a:extLst>
          </p:cNvPr>
          <p:cNvCxnSpPr/>
          <p:nvPr/>
        </p:nvCxnSpPr>
        <p:spPr>
          <a:xfrm>
            <a:off x="751895" y="5509036"/>
            <a:ext cx="479789" cy="0"/>
          </a:xfrm>
          <a:prstGeom prst="straightConnector1">
            <a:avLst/>
          </a:prstGeom>
          <a:solidFill>
            <a:schemeClr val="bg2"/>
          </a:solidFill>
          <a:ln w="31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13D0524-201C-4852-A566-25758FD50A1A}"/>
              </a:ext>
            </a:extLst>
          </p:cNvPr>
          <p:cNvSpPr txBox="1"/>
          <p:nvPr/>
        </p:nvSpPr>
        <p:spPr>
          <a:xfrm>
            <a:off x="1235743" y="2606995"/>
            <a:ext cx="6097241" cy="738664"/>
          </a:xfrm>
          <a:prstGeom prst="rect">
            <a:avLst/>
          </a:prstGeom>
          <a:solidFill>
            <a:schemeClr val="bg2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2.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лицензионным требованиям в части несоблюдения минимальных требований, предъявляемых к организации общественного питания;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6D7C603-B4D3-47F1-9173-E208D770622F}"/>
              </a:ext>
            </a:extLst>
          </p:cNvPr>
          <p:cNvSpPr txBox="1"/>
          <p:nvPr/>
        </p:nvSpPr>
        <p:spPr>
          <a:xfrm>
            <a:off x="8342597" y="4911480"/>
            <a:ext cx="536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3%</a:t>
            </a:r>
          </a:p>
        </p:txBody>
      </p:sp>
    </p:spTree>
    <p:extLst>
      <p:ext uri="{BB962C8B-B14F-4D97-AF65-F5344CB8AC3E}">
        <p14:creationId xmlns:p14="http://schemas.microsoft.com/office/powerpoint/2010/main" val="979154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637" y="451622"/>
            <a:ext cx="6884773" cy="553416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2972" y="2550654"/>
            <a:ext cx="471274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информации!!!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АнтиКонтрафакт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https://rst.75.ru/novosti/141233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2403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85B853B-8065-4A0C-BBBB-57146C0FF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79" y="136525"/>
            <a:ext cx="10257905" cy="3960173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ACCD9D-BEDE-4A5D-A046-B39BA48E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47" y="2466363"/>
            <a:ext cx="10515600" cy="265092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Контрольно-надзорная деятельность в сфере продажи алкогольной продукции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97581" y="156664"/>
            <a:ext cx="987638" cy="117663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26228A2-3515-4575-8049-0F1A986C59F3}"/>
              </a:ext>
            </a:extLst>
          </p:cNvPr>
          <p:cNvSpPr/>
          <p:nvPr/>
        </p:nvSpPr>
        <p:spPr>
          <a:xfrm>
            <a:off x="6660859" y="5461233"/>
            <a:ext cx="4001549" cy="57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Збайкова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Влада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50991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441047" y="547883"/>
            <a:ext cx="9892155" cy="847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1167" y="685778"/>
            <a:ext cx="1023453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Федеральное законодательство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90155" y="869662"/>
            <a:ext cx="37843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298660" y="-17946"/>
            <a:ext cx="10519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Проводимые  мероприятия, направленные на пресечение и недопущение правонарушений в сфере оборота алкогольной и спиртосодержащей продукции на территории Забайкальского края.</a:t>
            </a: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290157" y="869662"/>
            <a:ext cx="0" cy="223310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97581" y="156664"/>
            <a:ext cx="987638" cy="117663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79132" y="1341854"/>
            <a:ext cx="4964736" cy="121015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Постановление Правительства РФ от 10.03.2022 г. № 336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«Об особенностях организации и осуществления государственного контроля (надзора), муниципального контроля»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207816" y="1330916"/>
            <a:ext cx="4696335" cy="1210153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36000" rtlCol="0" anchor="t" anchorCtr="0"/>
          <a:lstStyle/>
          <a:p>
            <a:pPr marL="0" marR="10541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Принятие Постановления Правительства Российской Федерации ограничивающее проведение контрольных надзорных мероприятий прежде всего направлено на уход от излишнего вмешательства в хозяйственную деятельность добросовестных хозяйствующих субъектов, однако по-прежнему сохраняется возможность проведения контрольных надзорных мероприятий при выявлении угрозы жизни и здоровью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68594" y="2730698"/>
            <a:ext cx="4968553" cy="69505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Федеральный закон от 31.07.2020 г. № 248-ФЗ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 государственном контроле (надзоре) и муниципальном контроле в Российской Федерации»</a:t>
            </a: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5641780" y="2066357"/>
            <a:ext cx="566036" cy="324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cxnSpLocks/>
            <a:stCxn id="44" idx="3"/>
            <a:endCxn id="52" idx="1"/>
          </p:cNvCxnSpPr>
          <p:nvPr/>
        </p:nvCxnSpPr>
        <p:spPr>
          <a:xfrm>
            <a:off x="5637147" y="3078227"/>
            <a:ext cx="557623" cy="247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cxnSpLocks/>
            <a:endCxn id="41" idx="1"/>
          </p:cNvCxnSpPr>
          <p:nvPr/>
        </p:nvCxnSpPr>
        <p:spPr>
          <a:xfrm>
            <a:off x="293036" y="1946931"/>
            <a:ext cx="386096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cxnSpLocks/>
          </p:cNvCxnSpPr>
          <p:nvPr/>
        </p:nvCxnSpPr>
        <p:spPr>
          <a:xfrm>
            <a:off x="284640" y="3098007"/>
            <a:ext cx="389468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6194770" y="2732410"/>
            <a:ext cx="4700932" cy="69659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Ключевым изменением является переход на профилактический режим работы (предупреждение совершения правонарушений) </a:t>
            </a: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="" xmlns:a16="http://schemas.microsoft.com/office/drawing/2014/main" id="{3A0DF555-5375-4088-8AC5-3001001D5B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3000724"/>
              </p:ext>
            </p:extLst>
          </p:nvPr>
        </p:nvGraphicFramePr>
        <p:xfrm>
          <a:off x="284640" y="3562308"/>
          <a:ext cx="5352507" cy="3159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4392707" y="5494713"/>
            <a:ext cx="788893" cy="552796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3" name="TextBox 1"/>
          <p:cNvSpPr txBox="1"/>
          <p:nvPr/>
        </p:nvSpPr>
        <p:spPr>
          <a:xfrm>
            <a:off x="4613958" y="5217717"/>
            <a:ext cx="359437" cy="27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452165371"/>
              </p:ext>
            </p:extLst>
          </p:nvPr>
        </p:nvGraphicFramePr>
        <p:xfrm>
          <a:off x="5630487" y="3549694"/>
          <a:ext cx="5960225" cy="328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5605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25413"/>
            <a:ext cx="10588625" cy="528637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Контрольно-надзорная деятельность в области розничной продажи алкогольной продукции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44978" y="875617"/>
            <a:ext cx="10449098" cy="0"/>
          </a:xfrm>
          <a:prstGeom prst="line">
            <a:avLst/>
          </a:prstGeom>
          <a:ln>
            <a:solidFill>
              <a:srgbClr val="9900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68765" y="923527"/>
            <a:ext cx="10895475" cy="4065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виды нарушений  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3333" y="144499"/>
            <a:ext cx="987638" cy="117663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68765" y="1622384"/>
            <a:ext cx="2100610" cy="991716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Нарушение порядка государственного учета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621019" y="1424001"/>
            <a:ext cx="4114798" cy="318248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фиксация в ЕГАИС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621018" y="1913136"/>
            <a:ext cx="4114799" cy="400304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Наличие остатков при переоформлении, истечении, досрочном прекращении лицензии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621017" y="2418275"/>
            <a:ext cx="4114799" cy="381762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подтверждение ТТН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43085" y="3194404"/>
            <a:ext cx="1551970" cy="1191120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Нарушение лицензионных требований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621016" y="3042031"/>
            <a:ext cx="4114799" cy="426662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вскрытие потребительской тары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21016" y="3584590"/>
            <a:ext cx="4114799" cy="426662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Вынос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21016" y="4111340"/>
            <a:ext cx="4114799" cy="426662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Передача лицензии</a:t>
            </a:r>
            <a:r>
              <a:rPr kumimoji="0" lang="ru-RU" sz="1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третьим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лицам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43085" y="4779012"/>
            <a:ext cx="1551970" cy="856304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и сроков искажение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 декларировании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621016" y="4993833"/>
            <a:ext cx="4114799" cy="426662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Повторное в течение года несвоевременное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представление декларации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43085" y="6112250"/>
            <a:ext cx="6292729" cy="426662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Розничная продажа без </a:t>
            </a:r>
            <a:r>
              <a:rPr lang="ru-RU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сопроводительных документов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Прямая со стрелкой 50"/>
          <p:cNvCxnSpPr>
            <a:cxnSpLocks/>
            <a:endCxn id="26" idx="1"/>
          </p:cNvCxnSpPr>
          <p:nvPr/>
        </p:nvCxnSpPr>
        <p:spPr>
          <a:xfrm flipV="1">
            <a:off x="2269375" y="1583125"/>
            <a:ext cx="351644" cy="25134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2260967" y="2079935"/>
            <a:ext cx="368459" cy="324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cxnSpLocks/>
          </p:cNvCxnSpPr>
          <p:nvPr/>
        </p:nvCxnSpPr>
        <p:spPr>
          <a:xfrm>
            <a:off x="2260967" y="2338842"/>
            <a:ext cx="360048" cy="27886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cxnSpLocks/>
            <a:endCxn id="30" idx="1"/>
          </p:cNvCxnSpPr>
          <p:nvPr/>
        </p:nvCxnSpPr>
        <p:spPr>
          <a:xfrm flipV="1">
            <a:off x="1995055" y="3255362"/>
            <a:ext cx="625961" cy="20585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endCxn id="32" idx="1"/>
          </p:cNvCxnSpPr>
          <p:nvPr/>
        </p:nvCxnSpPr>
        <p:spPr>
          <a:xfrm flipV="1">
            <a:off x="1995055" y="3797921"/>
            <a:ext cx="625961" cy="55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cxnSpLocks/>
            <a:endCxn id="36" idx="1"/>
          </p:cNvCxnSpPr>
          <p:nvPr/>
        </p:nvCxnSpPr>
        <p:spPr>
          <a:xfrm>
            <a:off x="1992057" y="4105857"/>
            <a:ext cx="628959" cy="21881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V="1">
            <a:off x="2003465" y="5206609"/>
            <a:ext cx="625961" cy="55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6735814" y="1582570"/>
            <a:ext cx="625961" cy="55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7361775" y="1423446"/>
            <a:ext cx="3702465" cy="318248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Аннулирование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7361775" y="3389972"/>
            <a:ext cx="3702465" cy="318248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Аннулирование</a:t>
            </a:r>
          </a:p>
        </p:txBody>
      </p:sp>
      <p:sp>
        <p:nvSpPr>
          <p:cNvPr id="74" name="Правая фигурная скобка 73"/>
          <p:cNvSpPr/>
          <p:nvPr/>
        </p:nvSpPr>
        <p:spPr>
          <a:xfrm>
            <a:off x="6858359" y="3167737"/>
            <a:ext cx="240709" cy="762718"/>
          </a:xfrm>
          <a:prstGeom prst="rightBrac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 стрелкой 77"/>
          <p:cNvCxnSpPr>
            <a:endCxn id="72" idx="1"/>
          </p:cNvCxnSpPr>
          <p:nvPr/>
        </p:nvCxnSpPr>
        <p:spPr>
          <a:xfrm>
            <a:off x="7143138" y="3549096"/>
            <a:ext cx="218637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V="1">
            <a:off x="6727405" y="5206609"/>
            <a:ext cx="625961" cy="55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7361775" y="5047485"/>
            <a:ext cx="3702465" cy="318248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Аннулирование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7353366" y="6166457"/>
            <a:ext cx="3702465" cy="318248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Аннулирование</a:t>
            </a:r>
          </a:p>
        </p:txBody>
      </p:sp>
      <p:cxnSp>
        <p:nvCxnSpPr>
          <p:cNvPr id="83" name="Прямая со стрелкой 82"/>
          <p:cNvCxnSpPr/>
          <p:nvPr/>
        </p:nvCxnSpPr>
        <p:spPr>
          <a:xfrm flipV="1">
            <a:off x="6742416" y="6324471"/>
            <a:ext cx="625961" cy="55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067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441047" y="547883"/>
            <a:ext cx="9892155" cy="847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B71E-1F03-4BBF-A555-CB3E676EBD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781" y="1114098"/>
            <a:ext cx="5426550" cy="53425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35197" y="666499"/>
            <a:ext cx="4696335" cy="229754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7275" y="-40891"/>
            <a:ext cx="10519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действующем законодательстве</a:t>
            </a:r>
            <a:r>
              <a:rPr kumimoji="0" lang="ru-RU" sz="16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области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розничной продажи алкогольной и спиртосодержащей продукции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4" name="Прямая со стрелкой 33"/>
          <p:cNvCxnSpPr>
            <a:cxnSpLocks/>
            <a:stCxn id="3" idx="3"/>
            <a:endCxn id="23" idx="1"/>
          </p:cNvCxnSpPr>
          <p:nvPr/>
        </p:nvCxnSpPr>
        <p:spPr>
          <a:xfrm>
            <a:off x="5633331" y="1381227"/>
            <a:ext cx="601866" cy="43404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97581" y="156664"/>
            <a:ext cx="987638" cy="117663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206781" y="3255088"/>
            <a:ext cx="4964736" cy="6099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205727" y="3180392"/>
            <a:ext cx="4696335" cy="99926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6802" y="3286747"/>
            <a:ext cx="4956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Постановление Правительства Российской Федерации от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марта 2022 года № 336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670974"/>
              </p:ext>
            </p:extLst>
          </p:nvPr>
        </p:nvGraphicFramePr>
        <p:xfrm>
          <a:off x="6273063" y="3261129"/>
          <a:ext cx="4696335" cy="907529"/>
        </p:xfrm>
        <a:graphic>
          <a:graphicData uri="http://schemas.openxmlformats.org/drawingml/2006/table">
            <a:tbl>
              <a:tblPr firstRow="1" firstCol="1" bandRow="1"/>
              <a:tblGrid>
                <a:gridCol w="4696335">
                  <a:extLst>
                    <a:ext uri="{9D8B030D-6E8A-4147-A177-3AD203B41FA5}">
                      <a16:colId xmlns="" xmlns:a16="http://schemas.microsoft.com/office/drawing/2014/main" val="3360356094"/>
                    </a:ext>
                  </a:extLst>
                </a:gridCol>
              </a:tblGrid>
              <a:tr h="907529">
                <a:tc>
                  <a:txBody>
                    <a:bodyPr/>
                    <a:lstStyle/>
                    <a:p>
                      <a:pPr marL="0" marR="10541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80"/>
                        </a:spcBef>
                        <a:spcAft>
                          <a:spcPts val="108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соблюдения обязательных требований к розничной продаже алкогольной продукции (в том числе при оказании услуг общественного питания) осуществляется посредством выездных обследований</a:t>
                      </a:r>
                    </a:p>
                  </a:txBody>
                  <a:tcPr marL="39853" marR="3985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289145136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06781" y="5883251"/>
            <a:ext cx="4964736" cy="69388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36086" y="5614327"/>
            <a:ext cx="5217566" cy="94310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082" y="1156795"/>
            <a:ext cx="4673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03 апреля 2023 года № 108-ФЗ (вступил в законную силу 29 мая 2024 года)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05727" y="723838"/>
            <a:ext cx="46963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Организации, осуществляющие розничную продажу алкогольной продукции при оказании услуг общественного питания обязаны фиксировать розничную продажу в ЕГАИС с использованием технических средств фиксации передачи информации об объеме оборота;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Лица вправе осуществлять оборот пива и пивных напитков только после регистрации в соответствии с правилами маркировки пива, утвержденными Постановлением Правительства Российской Федерации от 30 ноября 2022 года № 2173</a:t>
            </a:r>
          </a:p>
        </p:txBody>
      </p:sp>
      <p:cxnSp>
        <p:nvCxnSpPr>
          <p:cNvPr id="37" name="Прямая со стрелкой 36"/>
          <p:cNvCxnSpPr>
            <a:cxnSpLocks/>
            <a:stCxn id="41" idx="3"/>
            <a:endCxn id="43" idx="1"/>
          </p:cNvCxnSpPr>
          <p:nvPr/>
        </p:nvCxnSpPr>
        <p:spPr>
          <a:xfrm>
            <a:off x="5171517" y="3560077"/>
            <a:ext cx="1034210" cy="11994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7740" y="5971830"/>
            <a:ext cx="458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  <a:t>Постановление Правительства Забайкальского края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 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 декабря 2021 года № 489</a:t>
            </a:r>
            <a:endParaRPr lang="ru-RU" sz="1400" dirty="0"/>
          </a:p>
        </p:txBody>
      </p:sp>
      <p:cxnSp>
        <p:nvCxnSpPr>
          <p:cNvPr id="40" name="Прямая со стрелкой 39"/>
          <p:cNvCxnSpPr>
            <a:cxnSpLocks/>
            <a:stCxn id="21" idx="3"/>
            <a:endCxn id="35" idx="1"/>
          </p:cNvCxnSpPr>
          <p:nvPr/>
        </p:nvCxnSpPr>
        <p:spPr>
          <a:xfrm flipV="1">
            <a:off x="5171517" y="6080379"/>
            <a:ext cx="664568" cy="14981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836085" y="5603325"/>
            <a:ext cx="5217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Отнесение объекта контроля к одной из категорий риска производится на основе сопоставления его характеристик с утвержденными критериями риска. Основной акцент направлен на сведения из ЕГАИС, ГИС МТ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21D0E365-7641-4AB1-A50C-22A7764A1CCE}"/>
              </a:ext>
            </a:extLst>
          </p:cNvPr>
          <p:cNvSpPr/>
          <p:nvPr/>
        </p:nvSpPr>
        <p:spPr>
          <a:xfrm>
            <a:off x="206781" y="4541620"/>
            <a:ext cx="4964736" cy="6099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4D7B2E68-4D74-4F15-A126-798387C0F767}"/>
              </a:ext>
            </a:extLst>
          </p:cNvPr>
          <p:cNvSpPr/>
          <p:nvPr/>
        </p:nvSpPr>
        <p:spPr>
          <a:xfrm>
            <a:off x="176802" y="4573279"/>
            <a:ext cx="4956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министерства финансов Российской Федерации от 05 июня 2024 года № 80н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F9D639CC-0F4A-4E44-B173-EBFD6817504E}"/>
              </a:ext>
            </a:extLst>
          </p:cNvPr>
          <p:cNvSpPr/>
          <p:nvPr/>
        </p:nvSpPr>
        <p:spPr>
          <a:xfrm>
            <a:off x="6004662" y="4531332"/>
            <a:ext cx="4964736" cy="77032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F0869AC6-FD71-483C-92BB-5ED8D42E357B}"/>
              </a:ext>
            </a:extLst>
          </p:cNvPr>
          <p:cNvSpPr/>
          <p:nvPr/>
        </p:nvSpPr>
        <p:spPr>
          <a:xfrm>
            <a:off x="5974683" y="4562991"/>
            <a:ext cx="49568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Повышение цены, не ниже которой осуществляется розничная продажа алкогольной продукции крепостью свыше 28 процентов (с 01 июля 2024 года)</a:t>
            </a: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="" xmlns:a16="http://schemas.microsoft.com/office/drawing/2014/main" id="{8D2CFE0A-96BA-4F6F-A857-F514AB508942}"/>
              </a:ext>
            </a:extLst>
          </p:cNvPr>
          <p:cNvCxnSpPr>
            <a:cxnSpLocks/>
            <a:stCxn id="29" idx="3"/>
            <a:endCxn id="32" idx="1"/>
          </p:cNvCxnSpPr>
          <p:nvPr/>
        </p:nvCxnSpPr>
        <p:spPr>
          <a:xfrm>
            <a:off x="5171517" y="4846609"/>
            <a:ext cx="833145" cy="6988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9610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3862</TotalTime>
  <Words>1484</Words>
  <Application>Microsoft Office PowerPoint</Application>
  <PresentationFormat>Широкоэкранный</PresentationFormat>
  <Paragraphs>221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Times New Roman CYR</vt:lpstr>
      <vt:lpstr>Wingdings</vt:lpstr>
      <vt:lpstr>Тема Office</vt:lpstr>
      <vt:lpstr>5_Тема Office</vt:lpstr>
      <vt:lpstr>6_Тема Office</vt:lpstr>
      <vt:lpstr>Региональная служба по тарифам и ценообразованию Забайкальского края</vt:lpstr>
      <vt:lpstr>Лицензирование алкогольной продукции</vt:lpstr>
      <vt:lpstr>Презентация PowerPoint</vt:lpstr>
      <vt:lpstr>Лицензирование розничной продажи алкогольной продукции  </vt:lpstr>
      <vt:lpstr>Презентация PowerPoint</vt:lpstr>
      <vt:lpstr>Контрольно-надзорная деятельность в сфере продажи алкогольной продукции</vt:lpstr>
      <vt:lpstr>Презентация PowerPoint</vt:lpstr>
      <vt:lpstr>Презентация PowerPoint</vt:lpstr>
      <vt:lpstr>Презентация PowerPoint</vt:lpstr>
      <vt:lpstr>Основные вопросы, касающиеся розничной продажи маркированного пива и пивных напитков</vt:lpstr>
      <vt:lpstr>Нормативно-правовая база,  регулирующая розничную продажу пива и пивных напитков   </vt:lpstr>
      <vt:lpstr>  Этапы запуска обязательной маркировки для розничного звена </vt:lpstr>
      <vt:lpstr>Презентация PowerPoint</vt:lpstr>
      <vt:lpstr>  Пошаговая схема работы при продаже маркированного пива в розницу </vt:lpstr>
      <vt:lpstr>Презентация PowerPoint</vt:lpstr>
      <vt:lpstr>Обратная связь по вопросам розничной продажи алкогольной продукции  </vt:lpstr>
      <vt:lpstr>Спасибо за внимание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Региональная служба по тарифам и ценообразованию Забайкальского края</dc:title>
  <dc:creator>Юлия И. Казанова</dc:creator>
  <cp:lastModifiedBy>Деревцова Ксения</cp:lastModifiedBy>
  <cp:revision>327</cp:revision>
  <cp:lastPrinted>2023-06-15T00:59:44Z</cp:lastPrinted>
  <dcterms:created xsi:type="dcterms:W3CDTF">2020-10-19T07:58:42Z</dcterms:created>
  <dcterms:modified xsi:type="dcterms:W3CDTF">2024-06-21T05:04:02Z</dcterms:modified>
</cp:coreProperties>
</file>