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9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7" r:id="rId15"/>
    <p:sldId id="273" r:id="rId16"/>
    <p:sldId id="274" r:id="rId17"/>
    <p:sldId id="282" r:id="rId18"/>
    <p:sldId id="275" r:id="rId19"/>
    <p:sldId id="288" r:id="rId20"/>
    <p:sldId id="287" r:id="rId21"/>
    <p:sldId id="285" r:id="rId22"/>
    <p:sldId id="290" r:id="rId23"/>
    <p:sldId id="289" r:id="rId24"/>
    <p:sldId id="292" r:id="rId25"/>
    <p:sldId id="332" r:id="rId26"/>
    <p:sldId id="331" r:id="rId27"/>
    <p:sldId id="263" r:id="rId28"/>
  </p:sldIdLst>
  <p:sldSz cx="9144000" cy="5148263"/>
  <p:notesSz cx="6858000" cy="994727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2" y="26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458887083559002E-2"/>
          <c:y val="0.1393178013242172"/>
          <c:w val="0.93199372600947405"/>
          <c:h val="0.49152100034768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'Целевые показатели'!$A$2</c:f>
              <c:strCache>
                <c:ptCount val="1"/>
                <c:pt idx="0">
                  <c:v>Сокращение трудозатрат специалиста на обработку и свод информации от каждого района, мин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'Целевые показатели'!$B$1:$E$1</c:f>
              <c:strCache>
                <c:ptCount val="4"/>
                <c:pt idx="0">
                  <c:v>Текущий показатель</c:v>
                </c:pt>
                <c:pt idx="1">
                  <c:v>Целевой
показатель</c:v>
                </c:pt>
                <c:pt idx="2">
                  <c:v>Фактический
показатель (отчет за октябрь 2023 года)</c:v>
                </c:pt>
                <c:pt idx="3">
                  <c:v>Фактический
показатель (отчет за ноябрь 2023 года)</c:v>
                </c:pt>
              </c:strCache>
            </c:strRef>
          </c:cat>
          <c:val>
            <c:numRef>
              <c:f>'Целевые показатели'!$B$2:$E$2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5-4A34-864D-B7BB364C781C}"/>
            </c:ext>
          </c:extLst>
        </c:ser>
        <c:ser>
          <c:idx val="1"/>
          <c:order val="1"/>
          <c:tx>
            <c:strRef>
              <c:f>'Целевые показатели'!$A$3</c:f>
              <c:strCache>
                <c:ptCount val="1"/>
                <c:pt idx="0">
                  <c:v>Сокращение количества районов направляющих инфомацию с нарушением сроков,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'Целевые показатели'!$B$1:$E$1</c:f>
              <c:strCache>
                <c:ptCount val="4"/>
                <c:pt idx="0">
                  <c:v>Текущий показатель</c:v>
                </c:pt>
                <c:pt idx="1">
                  <c:v>Целевой
показатель</c:v>
                </c:pt>
                <c:pt idx="2">
                  <c:v>Фактический
показатель (отчет за октябрь 2023 года)</c:v>
                </c:pt>
                <c:pt idx="3">
                  <c:v>Фактический
показатель (отчет за ноябрь 2023 года)</c:v>
                </c:pt>
              </c:strCache>
            </c:strRef>
          </c:cat>
          <c:val>
            <c:numRef>
              <c:f>'Целевые показатели'!$B$3:$E$3</c:f>
              <c:numCache>
                <c:formatCode>General</c:formatCode>
                <c:ptCount val="4"/>
                <c:pt idx="0">
                  <c:v>43</c:v>
                </c:pt>
                <c:pt idx="1">
                  <c:v>8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5-4A34-864D-B7BB364C781C}"/>
            </c:ext>
          </c:extLst>
        </c:ser>
        <c:ser>
          <c:idx val="2"/>
          <c:order val="2"/>
          <c:tx>
            <c:strRef>
              <c:f>'Целевые показатели'!$A$4</c:f>
              <c:strCache>
                <c:ptCount val="1"/>
                <c:pt idx="0">
                  <c:v>Время протекания процесса, дн.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'Целевые показатели'!$B$1:$E$1</c:f>
              <c:strCache>
                <c:ptCount val="4"/>
                <c:pt idx="0">
                  <c:v>Текущий показатель</c:v>
                </c:pt>
                <c:pt idx="1">
                  <c:v>Целевой
показатель</c:v>
                </c:pt>
                <c:pt idx="2">
                  <c:v>Фактический
показатель (отчет за октябрь 2023 года)</c:v>
                </c:pt>
                <c:pt idx="3">
                  <c:v>Фактический
показатель (отчет за ноябрь 2023 года)</c:v>
                </c:pt>
              </c:strCache>
            </c:strRef>
          </c:cat>
          <c:val>
            <c:numRef>
              <c:f>'Целевые показатели'!$B$4:$E$4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5-4A34-864D-B7BB364C7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3"/>
        <c:axId val="1496487824"/>
        <c:axId val="1530110480"/>
      </c:barChart>
      <c:catAx>
        <c:axId val="14964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0110480"/>
        <c:crosses val="autoZero"/>
        <c:auto val="1"/>
        <c:lblAlgn val="ctr"/>
        <c:lblOffset val="100"/>
        <c:noMultiLvlLbl val="0"/>
      </c:catAx>
      <c:valAx>
        <c:axId val="1530110480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48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Местный уровень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315" custLinFactNeighborY="3588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Y="2066" custLinFactNeighborX="39263" custLinFactNeighborY="100000">
        <dgm:presLayoutVars>
          <dgm:bulletEnabled val="1"/>
        </dgm:presLayoutVars>
      </dgm:prSet>
      <dgm:spPr/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827714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483902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Местный уровень</a:t>
          </a:r>
        </a:p>
      </dsp:txBody>
      <dsp:txXfrm>
        <a:off x="3995018" y="2526894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6125"/>
            <a:ext cx="6623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8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5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46189" y="1895556"/>
            <a:ext cx="5711825" cy="118903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Региональная служба по тарифам и ценообразованию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180210" y="97165"/>
            <a:ext cx="5711825" cy="28468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совещание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92558" y="4598301"/>
            <a:ext cx="6074633" cy="747118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Дорожкова Оксана Николаевна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92558" y="4813092"/>
            <a:ext cx="5711826" cy="317536"/>
          </a:xfrm>
          <a:prstGeom prst="rect">
            <a:avLst/>
          </a:prstGeom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И.о.руководителя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РСТ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3149540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2"/>
            <a:ext cx="647409" cy="4974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166330" y="2744003"/>
            <a:ext cx="647410" cy="4974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676648" y="3706861"/>
            <a:ext cx="584865" cy="4974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492278" y="4217147"/>
            <a:ext cx="521293" cy="43862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479060" y="4217149"/>
            <a:ext cx="521292" cy="497477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29388" y="6431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Вклад в цель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096435-F7A5-4106-A69C-ABF404B9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6500"/>
              </p:ext>
            </p:extLst>
          </p:nvPr>
        </p:nvGraphicFramePr>
        <p:xfrm>
          <a:off x="347072" y="575939"/>
          <a:ext cx="6647754" cy="4452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0397">
                  <a:extLst>
                    <a:ext uri="{9D8B030D-6E8A-4147-A177-3AD203B41FA5}">
                      <a16:colId xmlns:a16="http://schemas.microsoft.com/office/drawing/2014/main" val="4274042377"/>
                    </a:ext>
                  </a:extLst>
                </a:gridCol>
                <a:gridCol w="1308192">
                  <a:extLst>
                    <a:ext uri="{9D8B030D-6E8A-4147-A177-3AD203B41FA5}">
                      <a16:colId xmlns:a16="http://schemas.microsoft.com/office/drawing/2014/main" val="1494528552"/>
                    </a:ext>
                  </a:extLst>
                </a:gridCol>
                <a:gridCol w="1581846">
                  <a:extLst>
                    <a:ext uri="{9D8B030D-6E8A-4147-A177-3AD203B41FA5}">
                      <a16:colId xmlns:a16="http://schemas.microsoft.com/office/drawing/2014/main" val="1580002656"/>
                    </a:ext>
                  </a:extLst>
                </a:gridCol>
                <a:gridCol w="1648589">
                  <a:extLst>
                    <a:ext uri="{9D8B030D-6E8A-4147-A177-3AD203B41FA5}">
                      <a16:colId xmlns:a16="http://schemas.microsoft.com/office/drawing/2014/main" val="1792127725"/>
                    </a:ext>
                  </a:extLst>
                </a:gridCol>
                <a:gridCol w="1768730">
                  <a:extLst>
                    <a:ext uri="{9D8B030D-6E8A-4147-A177-3AD203B41FA5}">
                      <a16:colId xmlns:a16="http://schemas.microsoft.com/office/drawing/2014/main" val="3358432103"/>
                    </a:ext>
                  </a:extLst>
                </a:gridCol>
              </a:tblGrid>
              <a:tr h="39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№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ПРОБЛЕМА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ПЕРВОПРИЧИНА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ПРЕДЛАГАЕМОЕ РЕШЕНИЕ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ВКЛАД В ДОСТИЖЕНИЕ ЦЕЛИ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23908"/>
                  </a:ext>
                </a:extLst>
              </a:tr>
              <a:tr h="4008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Затраты времени на напоминание, звонки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Человеческий фактор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Создание группы в мессенджере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1 день (14 %)</a:t>
                      </a: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511102509"/>
                  </a:ext>
                </a:extLst>
              </a:tr>
              <a:tr h="354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Урегулирование отношений посредством заключения соглашения, с указанием сроков предоставления информации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41134"/>
                  </a:ext>
                </a:extLst>
              </a:tr>
              <a:tr h="1094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2,3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Непредоставление информации, нарушение сроков предоставления информации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Отказ в предоставлении данных со стороны Миграционной службы, человеческий фактор</a:t>
                      </a:r>
                      <a:br>
                        <a:rPr lang="ru-RU" sz="850" dirty="0">
                          <a:effectLst/>
                        </a:rPr>
                      </a:b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3 дня (43 %)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районов направляющих информацию с нарушением срока </a:t>
                      </a:r>
                      <a:br>
                        <a:rPr lang="ru-RU" sz="850" dirty="0">
                          <a:effectLst/>
                        </a:rPr>
                      </a:br>
                      <a:r>
                        <a:rPr lang="ru-RU" sz="850" dirty="0">
                          <a:effectLst/>
                        </a:rPr>
                        <a:t>на 8 % (3 МО)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времени на свод </a:t>
                      </a:r>
                      <a:br>
                        <a:rPr lang="ru-RU" sz="850" dirty="0">
                          <a:effectLst/>
                        </a:rPr>
                      </a:br>
                      <a:r>
                        <a:rPr lang="ru-RU" sz="850" dirty="0">
                          <a:effectLst/>
                        </a:rPr>
                        <a:t>на 9 мин.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784852626"/>
                  </a:ext>
                </a:extLst>
              </a:tr>
              <a:tr h="1173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4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Лишние движения на направление писем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Наличие официального запроса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(В запросе не указан конкретный способ направления информации для отчета)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Указать конкретный способ предоставления информации в запросе.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2 </a:t>
                      </a:r>
                      <a:r>
                        <a:rPr lang="ru-RU" sz="850" dirty="0" err="1">
                          <a:effectLst/>
                        </a:rPr>
                        <a:t>дн</a:t>
                      </a:r>
                      <a:r>
                        <a:rPr lang="ru-RU" sz="850" dirty="0">
                          <a:effectLst/>
                        </a:rPr>
                        <a:t> (29%)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022982480"/>
                  </a:ext>
                </a:extLst>
              </a:tr>
              <a:tr h="885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5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Лишние движения на согласование бумажного носителя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Не предусмотрена возможность редактирования проекта в дело СЭД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</a:rPr>
                        <a:t>Решение вопроса о предоставлении информации в адрес </a:t>
                      </a:r>
                      <a:br>
                        <a:rPr lang="ru-RU" sz="850">
                          <a:effectLst/>
                        </a:rPr>
                      </a:br>
                      <a:r>
                        <a:rPr lang="ru-RU" sz="850">
                          <a:effectLst/>
                        </a:rPr>
                        <a:t>АО «Читаэнергосбыт» и филиала ПАО «Россети Сибирь – Читаэнерго» без официального письма</a:t>
                      </a:r>
                      <a:endParaRPr lang="ru-RU" sz="8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</a:rPr>
                        <a:t>Сокращение ВПП на 1 день (14 %)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52" marR="2452" marT="2452" marB="0" anchor="ctr"/>
                </a:tc>
                <a:extLst>
                  <a:ext uri="{0D108BD9-81ED-4DB2-BD59-A6C34878D82A}">
                    <a16:rowId xmlns:a16="http://schemas.microsoft.com/office/drawing/2014/main" val="195934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066" y="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E83FF-2F7A-4A22-84E9-368FE758B28D}"/>
              </a:ext>
            </a:extLst>
          </p:cNvPr>
          <p:cNvSpPr txBox="1"/>
          <p:nvPr/>
        </p:nvSpPr>
        <p:spPr>
          <a:xfrm>
            <a:off x="7455724" y="4745537"/>
            <a:ext cx="156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ВПП = 4 дня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7F8BB-B175-46E4-994D-0303A867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08" y="659244"/>
            <a:ext cx="6098101" cy="42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024" y="102139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E1C5CA0-041A-4552-B93D-BAD2B993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212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057B93B-139E-422F-9273-2AC724792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09114"/>
              </p:ext>
            </p:extLst>
          </p:nvPr>
        </p:nvGraphicFramePr>
        <p:xfrm>
          <a:off x="0" y="385802"/>
          <a:ext cx="6066430" cy="46189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3898">
                  <a:extLst>
                    <a:ext uri="{9D8B030D-6E8A-4147-A177-3AD203B41FA5}">
                      <a16:colId xmlns:a16="http://schemas.microsoft.com/office/drawing/2014/main" val="2287333708"/>
                    </a:ext>
                  </a:extLst>
                </a:gridCol>
                <a:gridCol w="2552132">
                  <a:extLst>
                    <a:ext uri="{9D8B030D-6E8A-4147-A177-3AD203B41FA5}">
                      <a16:colId xmlns:a16="http://schemas.microsoft.com/office/drawing/2014/main" val="3153984084"/>
                    </a:ext>
                  </a:extLst>
                </a:gridCol>
                <a:gridCol w="1289713">
                  <a:extLst>
                    <a:ext uri="{9D8B030D-6E8A-4147-A177-3AD203B41FA5}">
                      <a16:colId xmlns:a16="http://schemas.microsoft.com/office/drawing/2014/main" val="1915411812"/>
                    </a:ext>
                  </a:extLst>
                </a:gridCol>
                <a:gridCol w="1153330">
                  <a:extLst>
                    <a:ext uri="{9D8B030D-6E8A-4147-A177-3AD203B41FA5}">
                      <a16:colId xmlns:a16="http://schemas.microsoft.com/office/drawing/2014/main" val="2099758456"/>
                    </a:ext>
                  </a:extLst>
                </a:gridCol>
                <a:gridCol w="757357">
                  <a:extLst>
                    <a:ext uri="{9D8B030D-6E8A-4147-A177-3AD203B41FA5}">
                      <a16:colId xmlns:a16="http://schemas.microsoft.com/office/drawing/2014/main" val="2947659470"/>
                    </a:ext>
                  </a:extLst>
                </a:gridCol>
              </a:tblGrid>
              <a:tr h="2183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Предлагаемое решение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Ответственные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Срок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Исполнение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extLst>
                  <a:ext uri="{0D108BD9-81ED-4DB2-BD59-A6C34878D82A}">
                    <a16:rowId xmlns:a16="http://schemas.microsoft.com/office/drawing/2014/main" val="3903290698"/>
                  </a:ext>
                </a:extLst>
              </a:tr>
              <a:tr h="86355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Проработка решения проблем между РСТ Забайкальского края и Управлением по вопросам миграции УМВД России по Забайкальскому краю по вопросу предоставления сведений о регистрации и снятии с регистрационного учета граждан по месту жительства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Дорожкова О.Н.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14.09.2023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2600"/>
                        <a:buFont typeface="Wingdings" panose="05000000000000000000" pitchFamily="2" charset="2"/>
                        <a:buChar char="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137937369"/>
                  </a:ext>
                </a:extLst>
              </a:tr>
              <a:tr h="4629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Создание группы в мессенджере для напоминания о сроке предоставления информации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Чуприков Р.Е.</a:t>
                      </a:r>
                      <a:endParaRPr lang="ru-RU" sz="70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18.10.2023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96966481"/>
                  </a:ext>
                </a:extLst>
              </a:tr>
              <a:tr h="92547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Составление запроса в адрес Администраций муниципальных образований с указанием конкретного способа и срока  направления информации в адрес РСТ Забайкальского края (загрузить информацию в облако, направление информации без сопроводительного письма)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Овчинникова А.О.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19.10.2023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269718495"/>
                  </a:ext>
                </a:extLst>
              </a:tr>
              <a:tr h="4629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Разработка единой формы для предоставления информации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Овчинникова А.О.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Ким О.Е.</a:t>
                      </a:r>
                      <a:endParaRPr lang="ru-RU" sz="700" dirty="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25.09.2023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2353240558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Создание «mail.ru Облако» или «Yandex Disk»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Чуприков Р.Е.</a:t>
                      </a:r>
                      <a:endParaRPr lang="ru-RU" sz="70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Малюк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28.09.2023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3474866306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Разработка инструкции по работе с облаком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Чуприков Р.Е.</a:t>
                      </a:r>
                      <a:endParaRPr lang="ru-RU" sz="70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Малюк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28.09.2023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684582945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Разработка обучающего видео «загрузка информации в облако»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Чуприков Р.Е.</a:t>
                      </a:r>
                      <a:endParaRPr lang="ru-RU" sz="70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</a:rPr>
                        <a:t>Малюк Б.Г.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29.10.2023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extLst>
                  <a:ext uri="{0D108BD9-81ED-4DB2-BD59-A6C34878D82A}">
                    <a16:rowId xmlns:a16="http://schemas.microsoft.com/office/drawing/2014/main" val="1204722786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solidFill>
                            <a:srgbClr val="000000"/>
                          </a:solidFill>
                          <a:effectLst/>
                        </a:rPr>
                        <a:t>Предоставление паролей для доступа к облаку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Чуприков Р.Е.</a:t>
                      </a:r>
                      <a:endParaRPr lang="ru-RU" sz="800" dirty="0">
                        <a:effectLst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</a:rPr>
                        <a:t>Малюк Б.Г.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19.10.2023</a:t>
                      </a:r>
                      <a:endParaRPr lang="ru-RU" sz="8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28" marR="25728" marT="0" marB="0"/>
                </a:tc>
                <a:extLst>
                  <a:ext uri="{0D108BD9-81ED-4DB2-BD59-A6C34878D82A}">
                    <a16:rowId xmlns:a16="http://schemas.microsoft.com/office/drawing/2014/main" val="4607341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AB591CD-AC6F-4741-9642-CA643CF7DCDF}"/>
              </a:ext>
            </a:extLst>
          </p:cNvPr>
          <p:cNvSpPr txBox="1"/>
          <p:nvPr/>
        </p:nvSpPr>
        <p:spPr>
          <a:xfrm>
            <a:off x="47767" y="809820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42EED-BF62-437E-8556-0342609BBBBE}"/>
              </a:ext>
            </a:extLst>
          </p:cNvPr>
          <p:cNvSpPr txBox="1"/>
          <p:nvPr/>
        </p:nvSpPr>
        <p:spPr>
          <a:xfrm>
            <a:off x="47767" y="1548098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223D7-8D61-4ACE-8A77-36F6A6E797D8}"/>
              </a:ext>
            </a:extLst>
          </p:cNvPr>
          <p:cNvSpPr txBox="1"/>
          <p:nvPr/>
        </p:nvSpPr>
        <p:spPr>
          <a:xfrm>
            <a:off x="6824" y="2246225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4E103-0626-45B8-84EE-DDD1F8D805D8}"/>
              </a:ext>
            </a:extLst>
          </p:cNvPr>
          <p:cNvSpPr txBox="1"/>
          <p:nvPr/>
        </p:nvSpPr>
        <p:spPr>
          <a:xfrm>
            <a:off x="54591" y="3137933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40DC6-0818-4991-BE7B-7CE33095862E}"/>
              </a:ext>
            </a:extLst>
          </p:cNvPr>
          <p:cNvSpPr txBox="1"/>
          <p:nvPr/>
        </p:nvSpPr>
        <p:spPr>
          <a:xfrm>
            <a:off x="54591" y="3706148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7BA36-4095-4C8A-AF7D-7B3423826CE3}"/>
              </a:ext>
            </a:extLst>
          </p:cNvPr>
          <p:cNvSpPr txBox="1"/>
          <p:nvPr/>
        </p:nvSpPr>
        <p:spPr>
          <a:xfrm>
            <a:off x="40944" y="3997364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2705E-FE2D-41FC-A082-6D9EEBF64CBA}"/>
              </a:ext>
            </a:extLst>
          </p:cNvPr>
          <p:cNvSpPr txBox="1"/>
          <p:nvPr/>
        </p:nvSpPr>
        <p:spPr>
          <a:xfrm>
            <a:off x="40944" y="4348558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3AC01-5842-4203-A80A-9763EBACE364}"/>
              </a:ext>
            </a:extLst>
          </p:cNvPr>
          <p:cNvSpPr txBox="1"/>
          <p:nvPr/>
        </p:nvSpPr>
        <p:spPr>
          <a:xfrm>
            <a:off x="68239" y="4676663"/>
            <a:ext cx="24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236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54E85-260C-45CE-8A0F-8586A58A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778008"/>
            <a:ext cx="5508152" cy="1012910"/>
          </a:xfrm>
        </p:spPr>
        <p:txBody>
          <a:bodyPr/>
          <a:lstStyle/>
          <a:p>
            <a:r>
              <a:rPr lang="ru-RU" sz="3200" dirty="0"/>
              <a:t>Реализация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71186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2B69CB-E209-42C3-B380-C9CF53074B88}"/>
              </a:ext>
            </a:extLst>
          </p:cNvPr>
          <p:cNvSpPr/>
          <p:nvPr/>
        </p:nvSpPr>
        <p:spPr>
          <a:xfrm>
            <a:off x="308056" y="50889"/>
            <a:ext cx="39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Выполнение плана мероприятий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3B57ED3-C253-49A6-9FA7-0182F757E78A}"/>
              </a:ext>
            </a:extLst>
          </p:cNvPr>
          <p:cNvSpPr/>
          <p:nvPr/>
        </p:nvSpPr>
        <p:spPr>
          <a:xfrm>
            <a:off x="1668243" y="490462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времени на напоминание, звонки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9E3A0A-2BAC-4075-B154-07281E0476B1}"/>
              </a:ext>
            </a:extLst>
          </p:cNvPr>
          <p:cNvSpPr/>
          <p:nvPr/>
        </p:nvSpPr>
        <p:spPr>
          <a:xfrm>
            <a:off x="125579" y="529136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ятно 1 8">
            <a:extLst>
              <a:ext uri="{FF2B5EF4-FFF2-40B4-BE49-F238E27FC236}">
                <a16:creationId xmlns:a16="http://schemas.microsoft.com/office/drawing/2014/main" id="{F00586F2-F7B3-47CB-8B34-CA77EC8B2ABD}"/>
              </a:ext>
            </a:extLst>
          </p:cNvPr>
          <p:cNvSpPr/>
          <p:nvPr/>
        </p:nvSpPr>
        <p:spPr>
          <a:xfrm>
            <a:off x="416914" y="537666"/>
            <a:ext cx="360207" cy="25415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10F046-6321-4D82-98BC-F39B2B625471}"/>
              </a:ext>
            </a:extLst>
          </p:cNvPr>
          <p:cNvSpPr/>
          <p:nvPr/>
        </p:nvSpPr>
        <p:spPr>
          <a:xfrm>
            <a:off x="125578" y="914269"/>
            <a:ext cx="2099667" cy="315489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BCD0CCC-8435-44A2-A6EF-5EE30C36B812}"/>
              </a:ext>
            </a:extLst>
          </p:cNvPr>
          <p:cNvSpPr/>
          <p:nvPr/>
        </p:nvSpPr>
        <p:spPr>
          <a:xfrm>
            <a:off x="1689663" y="922707"/>
            <a:ext cx="195176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группы в мессенджере 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0343B3-80F2-4642-AE7C-14D8747B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17" y="1778464"/>
            <a:ext cx="1816135" cy="31698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CF40D2-76D1-49BE-B9F4-514A9AD2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92" y="1766011"/>
            <a:ext cx="1805574" cy="31698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CAD82F-DBC9-4DD7-AF31-BD2C3C52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55" y="1778464"/>
            <a:ext cx="1809979" cy="31574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0CDC1D-9575-461A-9F99-80D87EB46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6" y="1781094"/>
            <a:ext cx="1805574" cy="31396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899195-5EE2-40ED-B0CC-9B532A6A8C9A}"/>
              </a:ext>
            </a:extLst>
          </p:cNvPr>
          <p:cNvSpPr/>
          <p:nvPr/>
        </p:nvSpPr>
        <p:spPr>
          <a:xfrm>
            <a:off x="572489" y="1328302"/>
            <a:ext cx="120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4A5AAAB-7DD5-4DD3-8161-9A9BDCDDFC7E}"/>
              </a:ext>
            </a:extLst>
          </p:cNvPr>
          <p:cNvSpPr/>
          <p:nvPr/>
        </p:nvSpPr>
        <p:spPr>
          <a:xfrm>
            <a:off x="1895190" y="1382960"/>
            <a:ext cx="195176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Сократили время на напоминание, ВПП на 2 день</a:t>
            </a:r>
          </a:p>
        </p:txBody>
      </p:sp>
    </p:spTree>
    <p:extLst>
      <p:ext uri="{BB962C8B-B14F-4D97-AF65-F5344CB8AC3E}">
        <p14:creationId xmlns:p14="http://schemas.microsoft.com/office/powerpoint/2010/main" val="397065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29C8DC-A325-4167-B900-017F1280E4CC}"/>
              </a:ext>
            </a:extLst>
          </p:cNvPr>
          <p:cNvSpPr/>
          <p:nvPr/>
        </p:nvSpPr>
        <p:spPr>
          <a:xfrm>
            <a:off x="123497" y="153758"/>
            <a:ext cx="2099667" cy="346267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CFA4866-242B-41B8-8AB0-CDC238C4FF5F}"/>
              </a:ext>
            </a:extLst>
          </p:cNvPr>
          <p:cNvSpPr/>
          <p:nvPr/>
        </p:nvSpPr>
        <p:spPr>
          <a:xfrm>
            <a:off x="1805071" y="129826"/>
            <a:ext cx="3027232" cy="5331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 информации, нарушение сроков предоставления информации</a:t>
            </a:r>
          </a:p>
        </p:txBody>
      </p:sp>
      <p:sp>
        <p:nvSpPr>
          <p:cNvPr id="6" name="Пятно 1 10">
            <a:extLst>
              <a:ext uri="{FF2B5EF4-FFF2-40B4-BE49-F238E27FC236}">
                <a16:creationId xmlns:a16="http://schemas.microsoft.com/office/drawing/2014/main" id="{510B8816-F206-4050-A4A4-50F9BD99231E}"/>
              </a:ext>
            </a:extLst>
          </p:cNvPr>
          <p:cNvSpPr/>
          <p:nvPr/>
        </p:nvSpPr>
        <p:spPr>
          <a:xfrm>
            <a:off x="237607" y="113488"/>
            <a:ext cx="389646" cy="20624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Пятно 1 9">
            <a:extLst>
              <a:ext uri="{FF2B5EF4-FFF2-40B4-BE49-F238E27FC236}">
                <a16:creationId xmlns:a16="http://schemas.microsoft.com/office/drawing/2014/main" id="{7CC32CB3-F612-4902-8438-46EF98BE6E82}"/>
              </a:ext>
            </a:extLst>
          </p:cNvPr>
          <p:cNvSpPr/>
          <p:nvPr/>
        </p:nvSpPr>
        <p:spPr>
          <a:xfrm>
            <a:off x="288801" y="347549"/>
            <a:ext cx="306154" cy="25096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E8CD95-FD44-4962-8D46-7CD68F64EE1C}"/>
              </a:ext>
            </a:extLst>
          </p:cNvPr>
          <p:cNvSpPr/>
          <p:nvPr/>
        </p:nvSpPr>
        <p:spPr>
          <a:xfrm>
            <a:off x="538111" y="1440512"/>
            <a:ext cx="120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7235ED-12FB-4847-B7BC-DD4C6C13639E}"/>
              </a:ext>
            </a:extLst>
          </p:cNvPr>
          <p:cNvSpPr/>
          <p:nvPr/>
        </p:nvSpPr>
        <p:spPr>
          <a:xfrm>
            <a:off x="2286000" y="24040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6026BBF-2E93-4295-969B-572EA06153B4}"/>
              </a:ext>
            </a:extLst>
          </p:cNvPr>
          <p:cNvSpPr/>
          <p:nvPr/>
        </p:nvSpPr>
        <p:spPr>
          <a:xfrm>
            <a:off x="1687112" y="752269"/>
            <a:ext cx="3266343" cy="4938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запроса в адрес Администраций муниципальных образований с указанием конкретного способа и срока  направления информации в адрес РСТ Забайкальского края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FC9491-3A81-4049-A125-976A5DBC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1" y="2170998"/>
            <a:ext cx="2306002" cy="26941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18246-112A-4964-95DB-B05E88C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350" y="2016277"/>
            <a:ext cx="2112764" cy="29391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40AA8E-A205-4A6D-9740-1A12E7CA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634" y="2021455"/>
            <a:ext cx="3102894" cy="31268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362D29-194C-4FB7-A7C2-7C9CEF0D32D1}"/>
              </a:ext>
            </a:extLst>
          </p:cNvPr>
          <p:cNvSpPr/>
          <p:nvPr/>
        </p:nvSpPr>
        <p:spPr>
          <a:xfrm>
            <a:off x="594955" y="739738"/>
            <a:ext cx="109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798C8DA-D54B-428B-AAA1-60A5E47FE345}"/>
              </a:ext>
            </a:extLst>
          </p:cNvPr>
          <p:cNvSpPr/>
          <p:nvPr/>
        </p:nvSpPr>
        <p:spPr>
          <a:xfrm>
            <a:off x="1722730" y="1382501"/>
            <a:ext cx="3803717" cy="7884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>
              <a:buAutoNum type="arabicPeriod"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направлен запрос в адрес Администраций муниципальных образований с указанием конкретного способа и срока  направления информации в адрес РСТ Забайкальского края.</a:t>
            </a:r>
          </a:p>
          <a:p>
            <a:pPr>
              <a:buAutoNum type="arabicPeriod"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количество муниципальных образований предоставляющих информацию с нарушением сроков (100%)</a:t>
            </a:r>
          </a:p>
          <a:p>
            <a:pPr>
              <a:buAutoNum type="arabicPeriod"/>
            </a:pP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Сократили время на свод информации (0,5 мин), ВПП на 3 дня</a:t>
            </a:r>
          </a:p>
        </p:txBody>
      </p:sp>
    </p:spTree>
    <p:extLst>
      <p:ext uri="{BB962C8B-B14F-4D97-AF65-F5344CB8AC3E}">
        <p14:creationId xmlns:p14="http://schemas.microsoft.com/office/powerpoint/2010/main" val="59414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0332A1-A0EE-4492-AA23-4DC98CD85F6A}"/>
              </a:ext>
            </a:extLst>
          </p:cNvPr>
          <p:cNvSpPr/>
          <p:nvPr/>
        </p:nvSpPr>
        <p:spPr>
          <a:xfrm>
            <a:off x="140486" y="44116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2A9E154-AC4D-41A7-AAA8-9AACE2EFD46B}"/>
              </a:ext>
            </a:extLst>
          </p:cNvPr>
          <p:cNvSpPr/>
          <p:nvPr/>
        </p:nvSpPr>
        <p:spPr>
          <a:xfrm>
            <a:off x="1716435" y="432046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направление писем</a:t>
            </a:r>
          </a:p>
        </p:txBody>
      </p:sp>
      <p:sp>
        <p:nvSpPr>
          <p:cNvPr id="8" name="Пятно 1 11">
            <a:extLst>
              <a:ext uri="{FF2B5EF4-FFF2-40B4-BE49-F238E27FC236}">
                <a16:creationId xmlns:a16="http://schemas.microsoft.com/office/drawing/2014/main" id="{3F48B5EF-D766-4C6B-A25B-86107E62A8E9}"/>
              </a:ext>
            </a:extLst>
          </p:cNvPr>
          <p:cNvSpPr/>
          <p:nvPr/>
        </p:nvSpPr>
        <p:spPr>
          <a:xfrm>
            <a:off x="335155" y="379178"/>
            <a:ext cx="387873" cy="3781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9F3D97-E230-4C52-BF8F-145D727C0273}"/>
              </a:ext>
            </a:extLst>
          </p:cNvPr>
          <p:cNvSpPr/>
          <p:nvPr/>
        </p:nvSpPr>
        <p:spPr>
          <a:xfrm>
            <a:off x="594953" y="922073"/>
            <a:ext cx="109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3B1AB3-E18F-450C-9AA4-E264BB4B28BF}"/>
              </a:ext>
            </a:extLst>
          </p:cNvPr>
          <p:cNvSpPr/>
          <p:nvPr/>
        </p:nvSpPr>
        <p:spPr>
          <a:xfrm>
            <a:off x="538109" y="1576864"/>
            <a:ext cx="12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CFDFC4-C609-4ED6-AC8A-B38A77BABC43}"/>
              </a:ext>
            </a:extLst>
          </p:cNvPr>
          <p:cNvSpPr/>
          <p:nvPr/>
        </p:nvSpPr>
        <p:spPr>
          <a:xfrm>
            <a:off x="1687110" y="866626"/>
            <a:ext cx="2161422" cy="5396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направлен запрос в муниципальные образования с указанием конкретного срока и формы предоставления отчета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CD6747-C1F9-466D-8E3C-2C39EE16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" y="2372513"/>
            <a:ext cx="1654657" cy="23238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FC0C08-9785-43AB-981D-8850F053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1" b="-12"/>
          <a:stretch/>
        </p:blipFill>
        <p:spPr>
          <a:xfrm>
            <a:off x="2165298" y="2658952"/>
            <a:ext cx="1568755" cy="20374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E66AAA-7383-468E-A9F9-604F9ECE8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41" y="2902881"/>
            <a:ext cx="3160672" cy="19769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95AA1F-1D64-4EC0-97F8-1A26D035A52D}"/>
              </a:ext>
            </a:extLst>
          </p:cNvPr>
          <p:cNvSpPr txBox="1"/>
          <p:nvPr/>
        </p:nvSpPr>
        <p:spPr>
          <a:xfrm>
            <a:off x="5611183" y="2672049"/>
            <a:ext cx="1904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заполнению отчета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5FBBC0C-D462-4494-AAAC-E901B115211D}"/>
              </a:ext>
            </a:extLst>
          </p:cNvPr>
          <p:cNvSpPr/>
          <p:nvPr/>
        </p:nvSpPr>
        <p:spPr>
          <a:xfrm>
            <a:off x="1716435" y="1547422"/>
            <a:ext cx="2595262" cy="8250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1.Разработана форма заполнения отчета.</a:t>
            </a:r>
          </a:p>
          <a:p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2.Разработана и направлена инструкция, в том числе и видео по заполнению формы отчета.</a:t>
            </a:r>
          </a:p>
          <a:p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3.Сократили ВПП на 2 дня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60C800-63C1-45FD-AC7A-28DB6CF7A3CF}"/>
              </a:ext>
            </a:extLst>
          </p:cNvPr>
          <p:cNvSpPr txBox="1"/>
          <p:nvPr/>
        </p:nvSpPr>
        <p:spPr>
          <a:xfrm>
            <a:off x="5759852" y="612636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заполнения отчета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0B5BD9-AEEB-456B-9515-CA5A11795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345" y="866626"/>
            <a:ext cx="4134464" cy="18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7B6787-6231-4063-BF0F-5A5EAA8C2AFF}"/>
              </a:ext>
            </a:extLst>
          </p:cNvPr>
          <p:cNvSpPr/>
          <p:nvPr/>
        </p:nvSpPr>
        <p:spPr>
          <a:xfrm>
            <a:off x="-214316" y="81375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57F7A3-7753-40F4-BDCB-10FDB2C9E6C1}"/>
              </a:ext>
            </a:extLst>
          </p:cNvPr>
          <p:cNvSpPr/>
          <p:nvPr/>
        </p:nvSpPr>
        <p:spPr>
          <a:xfrm>
            <a:off x="1462097" y="802844"/>
            <a:ext cx="2313596" cy="410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согласование бумажного носителя</a:t>
            </a:r>
          </a:p>
        </p:txBody>
      </p:sp>
      <p:sp>
        <p:nvSpPr>
          <p:cNvPr id="6" name="Пятно 1 13">
            <a:extLst>
              <a:ext uri="{FF2B5EF4-FFF2-40B4-BE49-F238E27FC236}">
                <a16:creationId xmlns:a16="http://schemas.microsoft.com/office/drawing/2014/main" id="{365C8C61-E7F4-4105-A055-FBF1097CF013}"/>
              </a:ext>
            </a:extLst>
          </p:cNvPr>
          <p:cNvSpPr/>
          <p:nvPr/>
        </p:nvSpPr>
        <p:spPr>
          <a:xfrm>
            <a:off x="60115" y="802844"/>
            <a:ext cx="386167" cy="2759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46E5AF-5054-4F0A-BA3C-1CA83901624E}"/>
              </a:ext>
            </a:extLst>
          </p:cNvPr>
          <p:cNvSpPr/>
          <p:nvPr/>
        </p:nvSpPr>
        <p:spPr>
          <a:xfrm>
            <a:off x="116957" y="1534720"/>
            <a:ext cx="109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874F6C-69BF-4CD6-BB47-6144BD540A3B}"/>
              </a:ext>
            </a:extLst>
          </p:cNvPr>
          <p:cNvSpPr/>
          <p:nvPr/>
        </p:nvSpPr>
        <p:spPr>
          <a:xfrm>
            <a:off x="60115" y="2306329"/>
            <a:ext cx="12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2F2CE13-EA7B-4792-9662-EAEAB93F7E30}"/>
              </a:ext>
            </a:extLst>
          </p:cNvPr>
          <p:cNvSpPr/>
          <p:nvPr/>
        </p:nvSpPr>
        <p:spPr>
          <a:xfrm>
            <a:off x="1418713" y="1448253"/>
            <a:ext cx="2400364" cy="644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рабочем порядке был решен вопрос о направлении информации без сопроводительного письма на электронную почту АО «Читаэнергосбыт» и филиала </a:t>
            </a:r>
            <a:b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«Россети Сибирь – Читаэнерго»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0233544-6567-4CFD-9170-F028106D836E}"/>
              </a:ext>
            </a:extLst>
          </p:cNvPr>
          <p:cNvSpPr/>
          <p:nvPr/>
        </p:nvSpPr>
        <p:spPr>
          <a:xfrm>
            <a:off x="1430772" y="2306329"/>
            <a:ext cx="2223491" cy="526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ВПП на 2 дня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526F32-FE55-4244-92EF-68EE5757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90" y="1397053"/>
            <a:ext cx="4914942" cy="32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ED38FAE3-AA1E-4EE7-AAF2-B5EB451F3630}"/>
              </a:ext>
            </a:extLst>
          </p:cNvPr>
          <p:cNvSpPr txBox="1">
            <a:spLocks/>
          </p:cNvSpPr>
          <p:nvPr/>
        </p:nvSpPr>
        <p:spPr>
          <a:xfrm>
            <a:off x="578859" y="424288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Мониторинг целевых показателей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65756F9-FBB7-4F22-81DC-9FD3FBFD3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407099"/>
              </p:ext>
            </p:extLst>
          </p:nvPr>
        </p:nvGraphicFramePr>
        <p:xfrm>
          <a:off x="353072" y="259556"/>
          <a:ext cx="8086726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65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58" y="1520370"/>
            <a:ext cx="6808822" cy="2223997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формирования сводного отчета по факту регистрации и снятии граждан Российской Федерации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Забайкальского края </a:t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регистрационного учета по месту жительства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33981" y="771931"/>
            <a:ext cx="5508152" cy="576064"/>
          </a:xfrm>
        </p:spPr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Достижение целевых показателей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3053" y="3485068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Эффективность</a:t>
            </a:r>
            <a:r>
              <a:rPr lang="ru-RU" sz="1000" b="1" dirty="0"/>
              <a:t> </a:t>
            </a:r>
            <a:r>
              <a:rPr lang="ru-RU" sz="1000" b="1" dirty="0">
                <a:solidFill>
                  <a:schemeClr val="tx1"/>
                </a:solidFill>
              </a:rPr>
              <a:t>по проекту – 130,9%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7502" y="3485068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Выполнение плана мероприятий составило 100%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956D4AF-AC12-4F33-8642-0D6E099B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85848"/>
              </p:ext>
            </p:extLst>
          </p:nvPr>
        </p:nvGraphicFramePr>
        <p:xfrm>
          <a:off x="440516" y="984084"/>
          <a:ext cx="8403135" cy="19707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1.Сокращение трудозатрат специалиста на обработку и свод информации от каждого района, мин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262405"/>
                  </a:ext>
                </a:extLst>
              </a:tr>
              <a:tr h="594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2.Сокращение количества районов направляющих информацию с нарушением сроков.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11189"/>
                  </a:ext>
                </a:extLst>
              </a:tr>
              <a:tr h="484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Время протекания процесса,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63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7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Спасибо</a:t>
            </a:r>
          </a:p>
          <a:p>
            <a:r>
              <a:rPr lang="ru-RU" dirty="0">
                <a:solidFill>
                  <a:srgbClr val="00B050"/>
                </a:solidFill>
              </a:rPr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9606" y="4920343"/>
            <a:ext cx="4860925" cy="227920"/>
          </a:xfrm>
        </p:spPr>
        <p:txBody>
          <a:bodyPr/>
          <a:lstStyle/>
          <a:p>
            <a:r>
              <a:rPr lang="ru-RU" sz="900" dirty="0"/>
              <a:t>28.12.2023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19607" y="4193992"/>
            <a:ext cx="4860925" cy="94637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Тел.: +7 (3022) 21-12-62</a:t>
            </a:r>
          </a:p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Моб. тел.: +7 914-511-11-55</a:t>
            </a:r>
          </a:p>
          <a:p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kimoe@rst.e-zab.ru</a:t>
            </a:r>
            <a:endParaRPr lang="ru-RU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19608" y="3398396"/>
            <a:ext cx="4860925" cy="22792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Ким Оксана Евгеньевна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19609" y="3696834"/>
            <a:ext cx="4860925" cy="22792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Главный специалист-эксперт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отдела тарифов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на коммунальные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893" y="166861"/>
            <a:ext cx="6561138" cy="330200"/>
          </a:xfrm>
        </p:spPr>
        <p:txBody>
          <a:bodyPr/>
          <a:lstStyle/>
          <a:p>
            <a:r>
              <a:rPr lang="ru-RU" dirty="0"/>
              <a:t>Организационно-распорядительные документы </a:t>
            </a:r>
            <a:r>
              <a:rPr lang="ru-RU" dirty="0">
                <a:solidFill>
                  <a:srgbClr val="00B050"/>
                </a:solidFill>
              </a:rPr>
              <a:t>(приказ № 163 от 29.08.2023 г.)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6798B-3DD5-470E-B822-9F7076DE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15" y="879717"/>
            <a:ext cx="3009739" cy="42685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8711D-0618-46D0-955E-F56EC1F2F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4" y="904777"/>
            <a:ext cx="3509969" cy="42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0472" y="1912671"/>
            <a:ext cx="6561138" cy="330200"/>
          </a:xfrm>
        </p:spPr>
        <p:txBody>
          <a:bodyPr/>
          <a:lstStyle/>
          <a:p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FC8CA-9CFC-4A0E-AAC9-856BBDBB166D}"/>
              </a:ext>
            </a:extLst>
          </p:cNvPr>
          <p:cNvSpPr txBox="1"/>
          <p:nvPr/>
        </p:nvSpPr>
        <p:spPr>
          <a:xfrm>
            <a:off x="106719" y="181415"/>
            <a:ext cx="245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Дорожкова Оксана </a:t>
            </a:r>
            <a:r>
              <a:rPr lang="ru-RU" sz="1200" dirty="0" err="1">
                <a:latin typeface="Segoe Print" panose="02000600000000000000" pitchFamily="2" charset="0"/>
              </a:rPr>
              <a:t>Николаена</a:t>
            </a:r>
            <a:r>
              <a:rPr lang="ru-RU" sz="1200" dirty="0">
                <a:latin typeface="Segoe Print" panose="02000600000000000000" pitchFamily="2" charset="0"/>
              </a:rPr>
              <a:t>, </a:t>
            </a:r>
          </a:p>
          <a:p>
            <a:r>
              <a:rPr lang="ru-RU" sz="1200" dirty="0" err="1">
                <a:latin typeface="Segoe Print" panose="02000600000000000000" pitchFamily="2" charset="0"/>
              </a:rPr>
              <a:t>И.о.руководителя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РСТ Забайкальского края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822C89-7053-432E-9072-881D0E07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63" y="143007"/>
            <a:ext cx="1333332" cy="15619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0E97D-3465-4F5A-B57F-182332308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00" y="193725"/>
            <a:ext cx="1155377" cy="15215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877635-CF44-4989-B8C1-634C47AFF4C1}"/>
              </a:ext>
            </a:extLst>
          </p:cNvPr>
          <p:cNvSpPr/>
          <p:nvPr/>
        </p:nvSpPr>
        <p:spPr>
          <a:xfrm>
            <a:off x="3693553" y="181414"/>
            <a:ext cx="214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Захарова Ольга Владимировна, 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Начальник отдела энергобалансов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66791E-A53B-4D2F-88DC-72BA7633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40" y="2450632"/>
            <a:ext cx="1342857" cy="15904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CEF4DD-5CB9-4834-BE37-374A1234E585}"/>
              </a:ext>
            </a:extLst>
          </p:cNvPr>
          <p:cNvSpPr/>
          <p:nvPr/>
        </p:nvSpPr>
        <p:spPr>
          <a:xfrm>
            <a:off x="961689" y="4206117"/>
            <a:ext cx="19611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Print" panose="02000600000000000000" pitchFamily="2" charset="0"/>
              </a:rPr>
              <a:t>Овчинникова </a:t>
            </a:r>
          </a:p>
          <a:p>
            <a:r>
              <a:rPr lang="ru-RU" sz="1400" dirty="0">
                <a:latin typeface="Segoe Print" panose="02000600000000000000" pitchFamily="2" charset="0"/>
              </a:rPr>
              <a:t>Анна Олеговна,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Начальник общего отдела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B6C127-E806-4B76-96F3-4C971852B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333" y="2545658"/>
            <a:ext cx="1333333" cy="158095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11E797-4CF6-43C3-9B1A-3F714595C061}"/>
              </a:ext>
            </a:extLst>
          </p:cNvPr>
          <p:cNvSpPr/>
          <p:nvPr/>
        </p:nvSpPr>
        <p:spPr>
          <a:xfrm>
            <a:off x="3666963" y="4126610"/>
            <a:ext cx="25171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Segoe Print" panose="02000600000000000000" pitchFamily="2" charset="0"/>
              </a:rPr>
              <a:t>Юганец</a:t>
            </a:r>
            <a:endParaRPr lang="ru-RU" sz="1400" dirty="0">
              <a:latin typeface="Segoe Print" panose="02000600000000000000" pitchFamily="2" charset="0"/>
            </a:endParaRPr>
          </a:p>
          <a:p>
            <a:r>
              <a:rPr lang="ru-RU" sz="1400" dirty="0">
                <a:latin typeface="Segoe Print" panose="02000600000000000000" pitchFamily="2" charset="0"/>
              </a:rPr>
              <a:t>Татьяна Ивановна,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Начальник отдела правового обеспечения и кадров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65B544-97C2-44AE-BBB7-928D01E68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952" y="2450632"/>
            <a:ext cx="1325558" cy="15215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5B2C7F-63C3-4B3A-9E0C-D892F972C4E5}"/>
              </a:ext>
            </a:extLst>
          </p:cNvPr>
          <p:cNvSpPr/>
          <p:nvPr/>
        </p:nvSpPr>
        <p:spPr>
          <a:xfrm>
            <a:off x="6715584" y="4002055"/>
            <a:ext cx="251712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Print" panose="02000600000000000000" pitchFamily="2" charset="0"/>
              </a:rPr>
              <a:t>Ким</a:t>
            </a:r>
          </a:p>
          <a:p>
            <a:r>
              <a:rPr lang="ru-RU" sz="1400" dirty="0">
                <a:latin typeface="Segoe Print" panose="02000600000000000000" pitchFamily="2" charset="0"/>
              </a:rPr>
              <a:t>Оксана Евгеньевна,</a:t>
            </a:r>
          </a:p>
          <a:p>
            <a:r>
              <a:rPr lang="ru-RU" sz="1100" dirty="0">
                <a:latin typeface="Segoe Print" panose="02000600000000000000" pitchFamily="2" charset="0"/>
              </a:rPr>
              <a:t>Главный специалист-эксперт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2862" y="160737"/>
            <a:ext cx="6561138" cy="330200"/>
          </a:xfrm>
        </p:spPr>
        <p:txBody>
          <a:bodyPr/>
          <a:lstStyle/>
          <a:p>
            <a:r>
              <a:rPr lang="ru-RU" dirty="0"/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7C382-30BF-4BD4-9A91-87AD016B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1" y="699498"/>
            <a:ext cx="6370908" cy="45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26208B8-CBB7-4048-AEC6-3DCFC8A3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08" y="268937"/>
            <a:ext cx="6561138" cy="330200"/>
          </a:xfrm>
        </p:spPr>
        <p:txBody>
          <a:bodyPr/>
          <a:lstStyle/>
          <a:p>
            <a:r>
              <a:rPr lang="ru-RU" dirty="0"/>
              <a:t>Текущая карта процесса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28607-855E-43DC-AE96-A5BAF24E80DA}"/>
              </a:ext>
            </a:extLst>
          </p:cNvPr>
          <p:cNvSpPr txBox="1"/>
          <p:nvPr/>
        </p:nvSpPr>
        <p:spPr>
          <a:xfrm>
            <a:off x="7677445" y="4822922"/>
            <a:ext cx="1466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ВПП=5-11 дней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F807A-CAB4-41E5-8DC0-9E9B0627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892488"/>
            <a:ext cx="8001000" cy="39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302053"/>
            <a:ext cx="6561138" cy="330200"/>
          </a:xfrm>
        </p:spPr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B88145-004C-4870-88F9-F4B350C8D9A4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-12846050"/>
          <a:ext cx="7886700" cy="243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23">
                  <a:extLst>
                    <a:ext uri="{9D8B030D-6E8A-4147-A177-3AD203B41FA5}">
                      <a16:colId xmlns:a16="http://schemas.microsoft.com/office/drawing/2014/main" val="3488679598"/>
                    </a:ext>
                  </a:extLst>
                </a:gridCol>
                <a:gridCol w="791208">
                  <a:extLst>
                    <a:ext uri="{9D8B030D-6E8A-4147-A177-3AD203B41FA5}">
                      <a16:colId xmlns:a16="http://schemas.microsoft.com/office/drawing/2014/main" val="3690827844"/>
                    </a:ext>
                  </a:extLst>
                </a:gridCol>
                <a:gridCol w="367465">
                  <a:extLst>
                    <a:ext uri="{9D8B030D-6E8A-4147-A177-3AD203B41FA5}">
                      <a16:colId xmlns:a16="http://schemas.microsoft.com/office/drawing/2014/main" val="87717618"/>
                    </a:ext>
                  </a:extLst>
                </a:gridCol>
                <a:gridCol w="698514">
                  <a:extLst>
                    <a:ext uri="{9D8B030D-6E8A-4147-A177-3AD203B41FA5}">
                      <a16:colId xmlns:a16="http://schemas.microsoft.com/office/drawing/2014/main" val="526791153"/>
                    </a:ext>
                  </a:extLst>
                </a:gridCol>
                <a:gridCol w="619062">
                  <a:extLst>
                    <a:ext uri="{9D8B030D-6E8A-4147-A177-3AD203B41FA5}">
                      <a16:colId xmlns:a16="http://schemas.microsoft.com/office/drawing/2014/main" val="3782710601"/>
                    </a:ext>
                  </a:extLst>
                </a:gridCol>
                <a:gridCol w="619062">
                  <a:extLst>
                    <a:ext uri="{9D8B030D-6E8A-4147-A177-3AD203B41FA5}">
                      <a16:colId xmlns:a16="http://schemas.microsoft.com/office/drawing/2014/main" val="773707167"/>
                    </a:ext>
                  </a:extLst>
                </a:gridCol>
                <a:gridCol w="697411">
                  <a:extLst>
                    <a:ext uri="{9D8B030D-6E8A-4147-A177-3AD203B41FA5}">
                      <a16:colId xmlns:a16="http://schemas.microsoft.com/office/drawing/2014/main" val="2172538251"/>
                    </a:ext>
                  </a:extLst>
                </a:gridCol>
                <a:gridCol w="503195">
                  <a:extLst>
                    <a:ext uri="{9D8B030D-6E8A-4147-A177-3AD203B41FA5}">
                      <a16:colId xmlns:a16="http://schemas.microsoft.com/office/drawing/2014/main" val="4245965099"/>
                    </a:ext>
                  </a:extLst>
                </a:gridCol>
                <a:gridCol w="486643">
                  <a:extLst>
                    <a:ext uri="{9D8B030D-6E8A-4147-A177-3AD203B41FA5}">
                      <a16:colId xmlns:a16="http://schemas.microsoft.com/office/drawing/2014/main" val="984685387"/>
                    </a:ext>
                  </a:extLst>
                </a:gridCol>
                <a:gridCol w="685272">
                  <a:extLst>
                    <a:ext uri="{9D8B030D-6E8A-4147-A177-3AD203B41FA5}">
                      <a16:colId xmlns:a16="http://schemas.microsoft.com/office/drawing/2014/main" val="274317735"/>
                    </a:ext>
                  </a:extLst>
                </a:gridCol>
                <a:gridCol w="737137">
                  <a:extLst>
                    <a:ext uri="{9D8B030D-6E8A-4147-A177-3AD203B41FA5}">
                      <a16:colId xmlns:a16="http://schemas.microsoft.com/office/drawing/2014/main" val="308788680"/>
                    </a:ext>
                  </a:extLst>
                </a:gridCol>
                <a:gridCol w="538507">
                  <a:extLst>
                    <a:ext uri="{9D8B030D-6E8A-4147-A177-3AD203B41FA5}">
                      <a16:colId xmlns:a16="http://schemas.microsoft.com/office/drawing/2014/main" val="3931729835"/>
                    </a:ext>
                  </a:extLst>
                </a:gridCol>
                <a:gridCol w="631201">
                  <a:extLst>
                    <a:ext uri="{9D8B030D-6E8A-4147-A177-3AD203B41FA5}">
                      <a16:colId xmlns:a16="http://schemas.microsoft.com/office/drawing/2014/main" val="57637770"/>
                    </a:ext>
                  </a:extLst>
                </a:gridCol>
              </a:tblGrid>
              <a:tr h="5202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8021246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9645716"/>
                  </a:ext>
                </a:extLst>
              </a:tr>
              <a:tr h="212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Затраты времени на напоминание об отчете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5285849"/>
                  </a:ext>
                </a:extLst>
              </a:tr>
              <a:tr h="135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4014333"/>
                  </a:ext>
                </a:extLst>
              </a:tr>
              <a:tr h="178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Непредоставление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2643333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0072563"/>
                  </a:ext>
                </a:extLst>
              </a:tr>
              <a:tr h="1656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Нарушение срока предоставления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5740648"/>
                  </a:ext>
                </a:extLst>
              </a:tr>
              <a:tr h="119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8964018"/>
                  </a:ext>
                </a:extLst>
              </a:tr>
              <a:tr h="218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Лишние движения на направление писем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9423213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1014785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Лишние движения на согласование бумажного носителя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0942382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3014816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8530721"/>
                  </a:ext>
                </a:extLst>
              </a:tr>
              <a:tr h="115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9503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2BFA8-2788-4952-8BBF-3B5AC5FDB7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325" y="14276388"/>
            <a:ext cx="1081088" cy="960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1B187-062B-4501-8A2B-4BADE8D9F1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63" y="15171738"/>
            <a:ext cx="854075" cy="1085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0FA36-0EAE-45FB-A07B-3E942C0ED7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838" y="16157575"/>
            <a:ext cx="1225550" cy="876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A39D27-FA33-406A-B72D-02B5CAAB1E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7900" y="17006888"/>
            <a:ext cx="1174750" cy="987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8840D1-9464-466B-BF3B-AEF90642CC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150" y="13125450"/>
            <a:ext cx="1111250" cy="12969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8840D1-9464-466B-BF3B-AEF90642CC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64925">
            <a:off x="529346" y="1214912"/>
            <a:ext cx="383256" cy="4471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A2BFA8-2788-4952-8BBF-3B5AC5FDB7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" y="1839412"/>
            <a:ext cx="589931" cy="522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E1B187-062B-4501-8A2B-4BADE8D9F1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68" y="2504482"/>
            <a:ext cx="541543" cy="7094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450FA36-0EAE-45FB-A07B-3E942C0ED7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4099">
            <a:off x="356832" y="3363160"/>
            <a:ext cx="706530" cy="5300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A39D27-FA33-406A-B72D-02B5CAAB1E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50" y="4098998"/>
            <a:ext cx="762420" cy="6413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5BD227-D578-4DF8-812B-553F0BA624AD}"/>
              </a:ext>
            </a:extLst>
          </p:cNvPr>
          <p:cNvSpPr/>
          <p:nvPr/>
        </p:nvSpPr>
        <p:spPr>
          <a:xfrm>
            <a:off x="1223963" y="1103926"/>
            <a:ext cx="396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Затраты времени на напоминание об отчете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6B15DC6-B082-45A5-A6B9-B190D12DF377}"/>
              </a:ext>
            </a:extLst>
          </p:cNvPr>
          <p:cNvSpPr/>
          <p:nvPr/>
        </p:nvSpPr>
        <p:spPr>
          <a:xfrm>
            <a:off x="1209676" y="1839412"/>
            <a:ext cx="3672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Непредоставление информации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DA1E2DB-BD8B-4709-BDF4-43F1CC8DDBC1}"/>
              </a:ext>
            </a:extLst>
          </p:cNvPr>
          <p:cNvSpPr/>
          <p:nvPr/>
        </p:nvSpPr>
        <p:spPr>
          <a:xfrm>
            <a:off x="1193624" y="25099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Нарушение срока предоставления информации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F1E0C6-B71D-4DAA-96B6-A3A91B7F6542}"/>
              </a:ext>
            </a:extLst>
          </p:cNvPr>
          <p:cNvSpPr/>
          <p:nvPr/>
        </p:nvSpPr>
        <p:spPr>
          <a:xfrm>
            <a:off x="1209676" y="3299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Лишние движения на направление писем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E3A878D-4D35-4A8D-ABF0-FF6B171880FF}"/>
              </a:ext>
            </a:extLst>
          </p:cNvPr>
          <p:cNvSpPr/>
          <p:nvPr/>
        </p:nvSpPr>
        <p:spPr>
          <a:xfrm>
            <a:off x="1193624" y="4146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Лишние движения на согласование бумажного носителя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23227CB-6A7F-4B66-B601-BAA533B1F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620" y="1329509"/>
            <a:ext cx="2929224" cy="22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2610" y="313699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319841-71AB-4EB0-98C9-776B8E29E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24" y="771883"/>
            <a:ext cx="5532077" cy="42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793024" y="674364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48846" y="168522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2415082" y="176321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4565648" y="142723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1510116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148847" y="199937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времени на напоминание, звонки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821128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согласование бумажного носителя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32119" y="1990602"/>
            <a:ext cx="1985867" cy="4196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 информации, нарушение сроков предоставления информации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833404" y="1748020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на направление писем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22360" y="250406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226011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4771940" y="2187004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2436489" y="2501009"/>
            <a:ext cx="2099667" cy="54118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148847" y="3153622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укладываются в предварительный срок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2790614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внести изменения в готовый проект в дело-СЭД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14197" y="3133707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данных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833404" y="2717506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официальный ответ на официальный запрос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74268" y="359889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4768102" y="3362775"/>
            <a:ext cx="2099667" cy="55375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343588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436489" y="366340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67321" y="4250468"/>
            <a:ext cx="1973180" cy="654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 возможность редактирования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88290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5038909" y="4225447"/>
            <a:ext cx="1828860" cy="719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официальный запрос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запросе не указан конкретный способ направления информации для отчета)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4848171" y="389138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48847" y="4031589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0" y="4349583"/>
            <a:ext cx="1869367" cy="584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321579" y="4290737"/>
            <a:ext cx="1061425" cy="7814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предоставлении данных со стороны Миграционной службы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450953" y="400804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8" name="Пятно 1 8">
            <a:extLst>
              <a:ext uri="{FF2B5EF4-FFF2-40B4-BE49-F238E27FC236}">
                <a16:creationId xmlns:a16="http://schemas.microsoft.com/office/drawing/2014/main" id="{D80601F8-69B4-4192-89D8-55B2B62762AF}"/>
              </a:ext>
            </a:extLst>
          </p:cNvPr>
          <p:cNvSpPr/>
          <p:nvPr/>
        </p:nvSpPr>
        <p:spPr>
          <a:xfrm>
            <a:off x="432817" y="1656326"/>
            <a:ext cx="360207" cy="25415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Пятно 1 10">
            <a:extLst>
              <a:ext uri="{FF2B5EF4-FFF2-40B4-BE49-F238E27FC236}">
                <a16:creationId xmlns:a16="http://schemas.microsoft.com/office/drawing/2014/main" id="{0EF10737-64B1-4667-BB33-81199679DDF4}"/>
              </a:ext>
            </a:extLst>
          </p:cNvPr>
          <p:cNvSpPr/>
          <p:nvPr/>
        </p:nvSpPr>
        <p:spPr>
          <a:xfrm>
            <a:off x="2646299" y="1624978"/>
            <a:ext cx="384345" cy="36562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Пятно 1 9">
            <a:extLst>
              <a:ext uri="{FF2B5EF4-FFF2-40B4-BE49-F238E27FC236}">
                <a16:creationId xmlns:a16="http://schemas.microsoft.com/office/drawing/2014/main" id="{B863218C-3367-41E3-A16F-C91A7669D3CF}"/>
              </a:ext>
            </a:extLst>
          </p:cNvPr>
          <p:cNvSpPr/>
          <p:nvPr/>
        </p:nvSpPr>
        <p:spPr>
          <a:xfrm>
            <a:off x="3908037" y="1624978"/>
            <a:ext cx="476777" cy="3656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Пятно 1 11">
            <a:extLst>
              <a:ext uri="{FF2B5EF4-FFF2-40B4-BE49-F238E27FC236}">
                <a16:creationId xmlns:a16="http://schemas.microsoft.com/office/drawing/2014/main" id="{96F2A6D5-3291-4BB1-9385-31E307FC768F}"/>
              </a:ext>
            </a:extLst>
          </p:cNvPr>
          <p:cNvSpPr/>
          <p:nvPr/>
        </p:nvSpPr>
        <p:spPr>
          <a:xfrm>
            <a:off x="6061835" y="1366997"/>
            <a:ext cx="387873" cy="3781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Пятно 1 13">
            <a:extLst>
              <a:ext uri="{FF2B5EF4-FFF2-40B4-BE49-F238E27FC236}">
                <a16:creationId xmlns:a16="http://schemas.microsoft.com/office/drawing/2014/main" id="{CE170C25-3605-49C3-9C57-C1CE2FF6B430}"/>
              </a:ext>
            </a:extLst>
          </p:cNvPr>
          <p:cNvSpPr/>
          <p:nvPr/>
        </p:nvSpPr>
        <p:spPr>
          <a:xfrm>
            <a:off x="8518099" y="1467162"/>
            <a:ext cx="386167" cy="275983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9C921-A1D4-4EBF-8E19-896EA0FF93DC}"/>
              </a:ext>
            </a:extLst>
          </p:cNvPr>
          <p:cNvSpPr txBox="1"/>
          <p:nvPr/>
        </p:nvSpPr>
        <p:spPr>
          <a:xfrm>
            <a:off x="7869180" y="2994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2773DA-53AD-4651-8BC1-416659D08AF8}"/>
              </a:ext>
            </a:extLst>
          </p:cNvPr>
          <p:cNvSpPr txBox="1"/>
          <p:nvPr/>
        </p:nvSpPr>
        <p:spPr>
          <a:xfrm>
            <a:off x="6897626" y="3124259"/>
            <a:ext cx="788662" cy="25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:a16="http://schemas.microsoft.com/office/drawing/2014/main" id="{BEA5D8A9-DEF4-4EA2-82FD-A2F5434208B6}"/>
              </a:ext>
            </a:extLst>
          </p:cNvPr>
          <p:cNvSpPr/>
          <p:nvPr/>
        </p:nvSpPr>
        <p:spPr>
          <a:xfrm>
            <a:off x="3495361" y="4307383"/>
            <a:ext cx="1338043" cy="719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1160</Words>
  <Application>Microsoft Office PowerPoint</Application>
  <PresentationFormat>Произвольный</PresentationFormat>
  <Paragraphs>372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Segoe Print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Региональная служба по тарифам и ценообразованию Забайкальского края</vt:lpstr>
      <vt:lpstr>Оптимизация процесса формирования сводного отчета по факту регистрации и снятии граждан Российской Федерации  на территории Забайкальского края  с регистрационного учета по месту жительства</vt:lpstr>
      <vt:lpstr>Организационно-распорядительные документы (приказ № 163 от 29.08.2023 г.)</vt:lpstr>
      <vt:lpstr>Команда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Целевая карта процесса</vt:lpstr>
      <vt:lpstr>План мероприятий по реализации проекта</vt:lpstr>
      <vt:lpstr>Реализация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Ким Оксана</dc:creator>
  <cp:lastModifiedBy>Ким Оксана</cp:lastModifiedBy>
  <cp:revision>68</cp:revision>
  <cp:lastPrinted>2023-12-27T23:35:37Z</cp:lastPrinted>
  <dcterms:modified xsi:type="dcterms:W3CDTF">2023-12-27T23:43:09Z</dcterms:modified>
</cp:coreProperties>
</file>