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65" r:id="rId4"/>
  </p:sldMasterIdLst>
  <p:notesMasterIdLst>
    <p:notesMasterId r:id="rId44"/>
  </p:notesMasterIdLst>
  <p:sldIdLst>
    <p:sldId id="256" r:id="rId5"/>
    <p:sldId id="258" r:id="rId6"/>
    <p:sldId id="339" r:id="rId7"/>
    <p:sldId id="294" r:id="rId8"/>
    <p:sldId id="279" r:id="rId9"/>
    <p:sldId id="336" r:id="rId10"/>
    <p:sldId id="335" r:id="rId11"/>
    <p:sldId id="337" r:id="rId12"/>
    <p:sldId id="280" r:id="rId13"/>
    <p:sldId id="281" r:id="rId14"/>
    <p:sldId id="303" r:id="rId15"/>
    <p:sldId id="308" r:id="rId16"/>
    <p:sldId id="338" r:id="rId17"/>
    <p:sldId id="293" r:id="rId18"/>
    <p:sldId id="340" r:id="rId19"/>
    <p:sldId id="341" r:id="rId20"/>
    <p:sldId id="273" r:id="rId21"/>
    <p:sldId id="275" r:id="rId22"/>
    <p:sldId id="289" r:id="rId23"/>
    <p:sldId id="297" r:id="rId24"/>
    <p:sldId id="301" r:id="rId25"/>
    <p:sldId id="274" r:id="rId26"/>
    <p:sldId id="302" r:id="rId27"/>
    <p:sldId id="295" r:id="rId28"/>
    <p:sldId id="311" r:id="rId29"/>
    <p:sldId id="312" r:id="rId30"/>
    <p:sldId id="323" r:id="rId31"/>
    <p:sldId id="332" r:id="rId32"/>
    <p:sldId id="313" r:id="rId33"/>
    <p:sldId id="324" r:id="rId34"/>
    <p:sldId id="298" r:id="rId35"/>
    <p:sldId id="316" r:id="rId36"/>
    <p:sldId id="334" r:id="rId37"/>
    <p:sldId id="328" r:id="rId38"/>
    <p:sldId id="343" r:id="rId39"/>
    <p:sldId id="330" r:id="rId40"/>
    <p:sldId id="292" r:id="rId41"/>
    <p:sldId id="320" r:id="rId42"/>
    <p:sldId id="263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9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24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FAB6C9-90B8-4113-B2D6-846FCA53C616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069459-4009-48A0-8F78-7F154B1A42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155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Визуализация в холле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70B7F-3432-4DBE-B821-B38A127FB2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548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069459-4009-48A0-8F78-7F154B1A42B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339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983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Визуализация в холле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548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70B7F-3432-4DBE-B821-B38A127FB2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104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70B7F-3432-4DBE-B821-B38A127FB2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3675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70B7F-3432-4DBE-B821-B38A127FB2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408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70B7F-3432-4DBE-B821-B38A127FB2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273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Раздаточный материал (паспорта проектов)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70B7F-3432-4DBE-B821-B38A127FB2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7179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Раздаточный материал (протокол закрытия проекта, приказ об открытии проекта)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490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F70B7F-3432-4DBE-B821-B38A127FB2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9759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E6313-B215-4564-947B-0E7AAFB4F2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B45832C-1BE9-4582-B1BE-230D0A1E4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98DCE7-1DA4-4B8C-B409-165AB1A32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0D3A-FB70-4F36-AF09-4838ADF156F1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2B6F2D-1EE0-42BF-9DBC-346D87C5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EE5CD8-FE57-47B3-A540-AD0CFB0A7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70F9-2750-414E-B7BE-777CF4B34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513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E01DD-9ADA-489B-B125-89B806B8C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8A7EF5-0889-4830-BB5A-921BBA706C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82A043-ABBA-41B5-A6C4-E10B8C273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0D3A-FB70-4F36-AF09-4838ADF156F1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A3A774-2141-419D-B272-BD65F86D7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84E0B9-788B-4F9A-8007-1EC517904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70F9-2750-414E-B7BE-777CF4B34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7272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F491033-B6C5-4FF7-938B-EDB5EF8AB0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86B6520-374C-4210-80E1-5DE9BD575E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0036AE-87D6-4C30-A479-C1CE78ED3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0D3A-FB70-4F36-AF09-4838ADF156F1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854836-011A-4B4D-935B-A576562AE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4BC42C-CA70-418B-BA05-F8D1A67B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70F9-2750-414E-B7BE-777CF4B34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128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19666" y="2827365"/>
            <a:ext cx="7615767" cy="1583916"/>
          </a:xfrm>
          <a:prstGeom prst="rect">
            <a:avLst/>
          </a:prstGeom>
        </p:spPr>
        <p:txBody>
          <a:bodyPr lIns="0" tIns="0" rIns="0" bIns="0"/>
          <a:lstStyle>
            <a:lvl1pPr>
              <a:defRPr sz="3597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12180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597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3597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6" y="5059671"/>
            <a:ext cx="7615767" cy="37922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6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5610804"/>
            <a:ext cx="7615767" cy="29104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5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5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6" y="5898539"/>
            <a:ext cx="7615767" cy="37922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5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65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52487569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7" y="6085526"/>
            <a:ext cx="5353051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1218072" rtl="0" eaLnBrk="1" fontAlgn="auto" latinLnBrk="0" hangingPunct="1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2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1218072" rtl="0" eaLnBrk="1" fontAlgn="auto" latinLnBrk="0" hangingPunct="1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0915650" y="6100237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932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932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064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1966680"/>
            <a:ext cx="5353051" cy="328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599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599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6411385" y="1966679"/>
            <a:ext cx="5253567" cy="3272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2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8241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7" y="6085526"/>
            <a:ext cx="5353051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1218072" rtl="0" eaLnBrk="1" fontAlgn="auto" latinLnBrk="0" hangingPunct="1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2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1218072" rtl="0" eaLnBrk="1" fontAlgn="auto" latinLnBrk="0" hangingPunct="1">
              <a:lnSpc>
                <a:spcPct val="90000"/>
              </a:lnSpc>
              <a:spcBef>
                <a:spcPts val="13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0915650" y="6100237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932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932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064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7" y="1966679"/>
            <a:ext cx="5353051" cy="1639201"/>
          </a:xfrm>
          <a:prstGeom prst="rect">
            <a:avLst/>
          </a:prstGeom>
        </p:spPr>
        <p:txBody>
          <a:bodyPr lIns="0" tIns="0" rIns="0" bIns="0"/>
          <a:lstStyle>
            <a:lvl1pPr marL="228389" indent="-228389">
              <a:buFont typeface="Arial" pitchFamily="34" charset="0"/>
              <a:buChar char="•"/>
              <a:defRPr lang="en-US" sz="1599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6411385" y="1966679"/>
            <a:ext cx="5253567" cy="1639201"/>
          </a:xfrm>
          <a:prstGeom prst="rect">
            <a:avLst/>
          </a:prstGeom>
        </p:spPr>
        <p:txBody>
          <a:bodyPr lIns="0" tIns="0" rIns="0" bIns="0"/>
          <a:lstStyle>
            <a:lvl1pPr marL="228389" indent="-228389">
              <a:buFont typeface="Arial" pitchFamily="34" charset="0"/>
              <a:buChar char="•"/>
              <a:defRPr lang="en-US" sz="1599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719667" y="3750285"/>
            <a:ext cx="5353051" cy="1639201"/>
          </a:xfrm>
          <a:prstGeom prst="rect">
            <a:avLst/>
          </a:prstGeom>
        </p:spPr>
        <p:txBody>
          <a:bodyPr lIns="0" tIns="0" rIns="0" bIns="0"/>
          <a:lstStyle>
            <a:lvl1pPr marL="228389" indent="-228389">
              <a:buFont typeface="Arial" pitchFamily="34" charset="0"/>
              <a:buChar char="•"/>
              <a:defRPr lang="en-US" sz="1599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7" hasCustomPrompt="1"/>
          </p:nvPr>
        </p:nvSpPr>
        <p:spPr>
          <a:xfrm>
            <a:off x="6411385" y="3750285"/>
            <a:ext cx="5253567" cy="1639201"/>
          </a:xfrm>
          <a:prstGeom prst="rect">
            <a:avLst/>
          </a:prstGeom>
        </p:spPr>
        <p:txBody>
          <a:bodyPr lIns="0" tIns="0" rIns="0" bIns="0"/>
          <a:lstStyle>
            <a:lvl1pPr marL="228389" indent="-228389">
              <a:buFont typeface="Arial" pitchFamily="34" charset="0"/>
              <a:buChar char="•"/>
              <a:defRPr lang="en-US" sz="1599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99174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719666" y="1966679"/>
            <a:ext cx="6481233" cy="16972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035"/>
              </a:lnSpc>
              <a:spcBef>
                <a:spcPts val="0"/>
              </a:spcBef>
              <a:buFontTx/>
              <a:buNone/>
              <a:defRPr sz="5462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719668" y="5979187"/>
            <a:ext cx="6481233" cy="30361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399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19668" y="4712779"/>
            <a:ext cx="6481233" cy="1260669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65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8" y="4107670"/>
            <a:ext cx="6481233" cy="3036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5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719668" y="4411282"/>
            <a:ext cx="6481233" cy="3036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65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2321271183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8" y="6085526"/>
            <a:ext cx="5353051" cy="197273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1216945" rtl="0" eaLnBrk="1" fontAlgn="auto" latinLnBrk="0" hangingPunct="1">
              <a:lnSpc>
                <a:spcPct val="90000"/>
              </a:lnSpc>
              <a:spcBef>
                <a:spcPts val="1331"/>
              </a:spcBef>
              <a:spcAft>
                <a:spcPts val="0"/>
              </a:spcAft>
              <a:buClrTx/>
              <a:buSzTx/>
              <a:buFontTx/>
              <a:buNone/>
              <a:tabLst/>
              <a:defRPr sz="93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1216945" rtl="0" eaLnBrk="1" fontAlgn="auto" latinLnBrk="0" hangingPunct="1">
              <a:lnSpc>
                <a:spcPct val="90000"/>
              </a:lnSpc>
              <a:spcBef>
                <a:spcPts val="1331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10915651" y="6100238"/>
            <a:ext cx="749300" cy="182563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931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93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719667" y="575201"/>
            <a:ext cx="8748184" cy="4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061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19668" y="1966680"/>
            <a:ext cx="5353051" cy="32848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597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597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6411386" y="1966679"/>
            <a:ext cx="5253567" cy="32729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1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240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8E9092-CB83-4F7C-A140-CE808F3E1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F7DBE9-C93A-4E94-8617-F562DDF34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22D74C-15C9-4A4C-8AF8-0C17263B1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0D3A-FB70-4F36-AF09-4838ADF156F1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128793-E2A5-477D-BB6B-8CA393B4C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060CA7-35EA-46ED-86CE-B8FCEB06E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70F9-2750-414E-B7BE-777CF4B34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9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C2806-4C6D-4F72-B15B-02B0FD76A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80FDAE-F53D-49C2-B760-F850E9D53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2E43EA-2F44-4F6F-B02C-781B5366B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0D3A-FB70-4F36-AF09-4838ADF156F1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FB8D51-9961-4F93-84D5-CC149A452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204B28-9B98-4ECD-9828-04183D9B8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70F9-2750-414E-B7BE-777CF4B34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566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885F16-3CFC-4061-BE80-11A61837F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706493-A8BA-47FB-A163-0EA692512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1002A59-FCE9-45BB-BCCD-1F378C670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934B8B-42B8-46D8-A46F-F8B4D86AA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0D3A-FB70-4F36-AF09-4838ADF156F1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5D9D36-B0BC-4D3B-A2A4-B78E87880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B97533-F84B-4CD5-BA8F-2ADBCCBD8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70F9-2750-414E-B7BE-777CF4B34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8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167C68-2455-422C-8F6B-23C34991D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EA4101-A325-405C-A8FA-537B83998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2E3B63-680E-4EA7-9823-9017549B8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AA85DF-73D8-43C8-8344-F04B24C338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DCDD6A4-03FF-45BE-B34C-23A05587F2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8AB609C-3DA5-47E3-AE84-D0E120224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0D3A-FB70-4F36-AF09-4838ADF156F1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9985A57-D084-4DD9-86DF-B5F666CB0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2B1F24-DCA6-4135-9AF7-D935C2A06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70F9-2750-414E-B7BE-777CF4B34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434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FEEFB7-5DDE-42CF-AC3E-43362DEBD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FF25F4-6790-494C-B3D1-8DC592358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0D3A-FB70-4F36-AF09-4838ADF156F1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D92D5-EECA-45F8-96EF-54B1973D4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5579734-AC4B-4D78-8F36-2EF4D3A5D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70F9-2750-414E-B7BE-777CF4B34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83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8BBC741-7A9D-4BE9-80DB-71B4CD667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0D3A-FB70-4F36-AF09-4838ADF156F1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56ECEBE-746B-4CA1-A092-C9B15EC5C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7C71B3-746F-4187-BA50-FBB31F51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70F9-2750-414E-B7BE-777CF4B34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5333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6FBA16-DBF6-46AD-A896-3D123006B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40E1A1-77A5-4126-8A08-C7A58E89E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40B1DA-8D45-496C-96E0-20110E6C86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3BB927-9F68-42EB-ACAE-93056E008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0D3A-FB70-4F36-AF09-4838ADF156F1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A6F201-0DA2-4ACF-AA15-D635A6DF7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5374D62-9F7B-40FC-931A-DCB46F4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70F9-2750-414E-B7BE-777CF4B34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9361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7E8D5-0574-4B96-AF16-B9BEF5835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A6CDA4D-3E63-41F0-9624-77B11F28A8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0FD89FB-3381-4C62-B840-CC88EC935D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4A1C15-7560-47E1-8F0D-507F394B2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6B0D3A-FB70-4F36-AF09-4838ADF156F1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C06B64-0002-4DD7-94A3-E3CE5740B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350C00-021B-497E-B5F1-FAA37C858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6F70F9-2750-414E-B7BE-777CF4B34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06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538E5A-E060-40AF-AB53-2A63E5204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C1FE5E-6BA2-4F47-8A99-D8ED44738F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95453A-A692-4EC3-9D21-5BE6609F6D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B0D3A-FB70-4F36-AF09-4838ADF156F1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BAC89C-AA74-4AB2-84CE-DF7FD9A18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4DBFC8-8FA1-40A5-9FBB-EC970D35D3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F70F9-2750-414E-B7BE-777CF4B34F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83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84049" cy="6864094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>
            <a:extLst>
              <a:ext uri="{FF2B5EF4-FFF2-40B4-BE49-F238E27FC236}">
                <a16:creationId xmlns:a16="http://schemas.microsoft.com/office/drawing/2014/main" id="{9C4DD657-A62E-4141-A8ED-4D2EFA3A76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"/>
          <a:stretch/>
        </p:blipFill>
        <p:spPr bwMode="auto">
          <a:xfrm>
            <a:off x="4942401" y="578618"/>
            <a:ext cx="1516456" cy="1087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2E8852FB-C57F-0144-92DA-F7FDD31D99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0" y="566501"/>
            <a:ext cx="3125749" cy="109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660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5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302" y="473404"/>
            <a:ext cx="580897" cy="43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992" y="478495"/>
            <a:ext cx="1235459" cy="43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06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8" r:id="rId3"/>
  </p:sldLayoutIdLst>
  <p:txStyles>
    <p:titleStyle>
      <a:lvl1pPr algn="l" defTabSz="1218072" rtl="0" eaLnBrk="1" latinLnBrk="0" hangingPunct="1">
        <a:lnSpc>
          <a:spcPct val="90000"/>
        </a:lnSpc>
        <a:spcBef>
          <a:spcPct val="0"/>
        </a:spcBef>
        <a:buNone/>
        <a:defRPr sz="58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518" indent="-304518" algn="l" defTabSz="1218072" rtl="0" eaLnBrk="1" latinLnBrk="0" hangingPunct="1">
        <a:lnSpc>
          <a:spcPct val="90000"/>
        </a:lnSpc>
        <a:spcBef>
          <a:spcPts val="1332"/>
        </a:spcBef>
        <a:buFont typeface="Arial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913554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522590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2131626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740663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349699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958735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567771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5176807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302" y="473404"/>
            <a:ext cx="580897" cy="43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992" y="478495"/>
            <a:ext cx="1235459" cy="43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2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1218072" rtl="0" eaLnBrk="1" latinLnBrk="0" hangingPunct="1">
        <a:lnSpc>
          <a:spcPct val="90000"/>
        </a:lnSpc>
        <a:spcBef>
          <a:spcPct val="0"/>
        </a:spcBef>
        <a:buNone/>
        <a:defRPr sz="58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518" indent="-304518" algn="l" defTabSz="1218072" rtl="0" eaLnBrk="1" latinLnBrk="0" hangingPunct="1">
        <a:lnSpc>
          <a:spcPct val="90000"/>
        </a:lnSpc>
        <a:spcBef>
          <a:spcPts val="1332"/>
        </a:spcBef>
        <a:buFont typeface="Arial"/>
        <a:buChar char="•"/>
        <a:defRPr sz="3730" kern="1200">
          <a:solidFill>
            <a:schemeClr val="tx1"/>
          </a:solidFill>
          <a:latin typeface="+mn-lt"/>
          <a:ea typeface="+mn-ea"/>
          <a:cs typeface="+mn-cs"/>
        </a:defRPr>
      </a:lvl1pPr>
      <a:lvl2pPr marL="913554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2pPr>
      <a:lvl3pPr marL="1522590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3pPr>
      <a:lvl4pPr marL="2131626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740663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349699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958735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567771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5176807" indent="-304518" algn="l" defTabSz="1218072" rtl="0" eaLnBrk="1" latinLnBrk="0" hangingPunct="1">
        <a:lnSpc>
          <a:spcPct val="90000"/>
        </a:lnSpc>
        <a:spcBef>
          <a:spcPts val="666"/>
        </a:spcBef>
        <a:buFont typeface="Arial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fif"/><Relationship Id="rId3" Type="http://schemas.openxmlformats.org/officeDocument/2006/relationships/image" Target="../media/image15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3.jf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2.png"/><Relationship Id="rId5" Type="http://schemas.openxmlformats.org/officeDocument/2006/relationships/image" Target="../media/image31.jfif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fif"/><Relationship Id="rId3" Type="http://schemas.openxmlformats.org/officeDocument/2006/relationships/image" Target="../media/image34.jfif"/><Relationship Id="rId7" Type="http://schemas.openxmlformats.org/officeDocument/2006/relationships/image" Target="../media/image38.jfif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jfif"/><Relationship Id="rId5" Type="http://schemas.openxmlformats.org/officeDocument/2006/relationships/image" Target="../media/image36.jfif"/><Relationship Id="rId4" Type="http://schemas.openxmlformats.org/officeDocument/2006/relationships/image" Target="../media/image35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jfif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fif"/><Relationship Id="rId2" Type="http://schemas.openxmlformats.org/officeDocument/2006/relationships/image" Target="../media/image43.jfif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vk.com/wall-205647903_785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ininvest.75.ru/berezhlivoe-upravlenie/318569-prezentacii" TargetMode="External"/><Relationship Id="rId2" Type="http://schemas.openxmlformats.org/officeDocument/2006/relationships/hyperlink" Target="https://rst.75.ru/berezhlivoe-upravlenie-v-rst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s://vk.com/@tarif75-berezhlivoe-upravlenie-v-rst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rst.75.ru/berezhlivoe-upravlenie-v-rst/berezhlivye-proekty/iz-yatie-alkogol-noy-produkcii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rst.75.ru/berezhlivoe-upravlenie-v-rst/berezhlivye-proekty/registracionnyy-uchet-po-mestu-prebyvaniya" TargetMode="External"/><Relationship Id="rId4" Type="http://schemas.openxmlformats.org/officeDocument/2006/relationships/hyperlink" Target="https://rst.75.ru/berezhlivoe-upravlenie-v-rst/berezhlivye-proekty/licenzirovani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fif"/><Relationship Id="rId2" Type="http://schemas.openxmlformats.org/officeDocument/2006/relationships/image" Target="../media/image56.jfif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75.ru/rst/documents/198139/procedury-iz-yat-iya.pdf" TargetMode="External"/><Relationship Id="rId7" Type="http://schemas.openxmlformats.org/officeDocument/2006/relationships/hyperlink" Target="https://media.75.ru/rst/documents/198130/soveschanie.pd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png"/><Relationship Id="rId5" Type="http://schemas.openxmlformats.org/officeDocument/2006/relationships/hyperlink" Target="https://media.75.ru/rst/documents/198140/procedury-polucheniya.pdf" TargetMode="External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f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435458" y="2059332"/>
            <a:ext cx="7608722" cy="2001425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Образец местного уровня на базе Региональной службы по тарифам и ценообразованию Забайкальского края</a:t>
            </a:r>
          </a:p>
        </p:txBody>
      </p:sp>
      <p:sp>
        <p:nvSpPr>
          <p:cNvPr id="17" name="Текст 2"/>
          <p:cNvSpPr>
            <a:spLocks noGrp="1"/>
          </p:cNvSpPr>
          <p:nvPr>
            <p:ph type="body" sz="quarter" idx="10"/>
          </p:nvPr>
        </p:nvSpPr>
        <p:spPr>
          <a:xfrm>
            <a:off x="435458" y="4660016"/>
            <a:ext cx="7608722" cy="379226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Проверка качества образца местного уровня 13.09.2024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>
          <a:xfrm>
            <a:off x="428413" y="5492978"/>
            <a:ext cx="7615767" cy="291045"/>
          </a:xfrm>
          <a:prstGeom prst="rect">
            <a:avLst/>
          </a:prstGeom>
        </p:spPr>
        <p:txBody>
          <a:bodyPr/>
          <a:lstStyle/>
          <a:p>
            <a:r>
              <a:rPr lang="ru-RU" b="1" dirty="0">
                <a:latin typeface="Arial" pitchFamily="34" charset="0"/>
                <a:cs typeface="Arial" pitchFamily="34" charset="0"/>
              </a:rPr>
              <a:t>Макарова Ольга Сергеевна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>
          <a:xfrm>
            <a:off x="428412" y="5904278"/>
            <a:ext cx="7615767" cy="666961"/>
          </a:xfrm>
          <a:prstGeom prst="rect">
            <a:avLst/>
          </a:prstGeom>
        </p:spPr>
        <p:txBody>
          <a:bodyPr/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Заместитель руководителя – начальник отдела декларирования розничной продажи алкогольной продукции  РСТ забайкальского края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499725-0834-4DE9-9291-074DB8A84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240" y="513548"/>
            <a:ext cx="1193878" cy="1425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5893" y="209343"/>
            <a:ext cx="8740091" cy="803468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М7. Визуализация проектов в проектной комнате</a:t>
            </a:r>
            <a:b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AutoShape 2" descr="blob:https://web.whatsapp.com/2b4c784f-024a-4cf8-a513-27f1257da837"/>
          <p:cNvSpPr>
            <a:spLocks noChangeAspect="1" noChangeArrowheads="1"/>
          </p:cNvSpPr>
          <p:nvPr/>
        </p:nvSpPr>
        <p:spPr bwMode="auto">
          <a:xfrm>
            <a:off x="212881" y="-192438"/>
            <a:ext cx="406024" cy="40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807" tIns="60904" rIns="121807" bIns="60904" numCol="1" anchor="t" anchorCtr="0" compatLnSpc="1">
            <a:prstTxWarp prst="textNoShape">
              <a:avLst/>
            </a:prstTxWarp>
          </a:bodyPr>
          <a:lstStyle/>
          <a:p>
            <a:pPr defTabSz="1218072"/>
            <a:endParaRPr lang="ru-RU" sz="2398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AutoShape 4" descr="blob:https://web.whatsapp.com/2b4c784f-024a-4cf8-a513-27f1257da837"/>
          <p:cNvSpPr>
            <a:spLocks noChangeAspect="1" noChangeArrowheads="1"/>
          </p:cNvSpPr>
          <p:nvPr/>
        </p:nvSpPr>
        <p:spPr bwMode="auto">
          <a:xfrm>
            <a:off x="415893" y="11943"/>
            <a:ext cx="406024" cy="40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807" tIns="60904" rIns="121807" bIns="60904" numCol="1" anchor="t" anchorCtr="0" compatLnSpc="1">
            <a:prstTxWarp prst="textNoShape">
              <a:avLst/>
            </a:prstTxWarp>
          </a:bodyPr>
          <a:lstStyle/>
          <a:p>
            <a:pPr defTabSz="1218072"/>
            <a:endParaRPr lang="ru-RU" sz="2398">
              <a:solidFill>
                <a:prstClr val="black"/>
              </a:solidFill>
              <a:latin typeface="Arial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0D1869-EB0C-47B9-BA5C-D8CBD9AB3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345" y="1470183"/>
            <a:ext cx="3337405" cy="29979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E6B2C2-F8F2-44E6-B160-8999B8732909}"/>
              </a:ext>
            </a:extLst>
          </p:cNvPr>
          <p:cNvSpPr txBox="1"/>
          <p:nvPr/>
        </p:nvSpPr>
        <p:spPr>
          <a:xfrm>
            <a:off x="5678781" y="823851"/>
            <a:ext cx="5871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Методические материалы и информация о реализованных проектах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6006831-354E-43D2-85F4-079A5BDC9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133" y="1470182"/>
            <a:ext cx="2509827" cy="299796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0B377B7-AEA7-4666-90F9-EEE914AD8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71" y="1470182"/>
            <a:ext cx="2248477" cy="29979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3EA0B5-B319-4E3D-B1F2-35CCDAF3C18B}"/>
              </a:ext>
            </a:extLst>
          </p:cNvPr>
          <p:cNvSpPr txBox="1"/>
          <p:nvPr/>
        </p:nvSpPr>
        <p:spPr>
          <a:xfrm>
            <a:off x="1500820" y="1046313"/>
            <a:ext cx="2691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Проектная комната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726EE07-09EF-4FD2-82C8-5EB5499FE7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71" y="4690488"/>
            <a:ext cx="2593759" cy="19453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6F8C15-5117-4153-ADCA-833E07FF71D1}"/>
              </a:ext>
            </a:extLst>
          </p:cNvPr>
          <p:cNvSpPr txBox="1"/>
          <p:nvPr/>
        </p:nvSpPr>
        <p:spPr>
          <a:xfrm>
            <a:off x="2887574" y="4888357"/>
            <a:ext cx="3066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Компьютер с доступом к методическим материалам и проектам на сервере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F2D3CD7-BF69-4C92-9FD4-9026B63FF5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9590" y="4965722"/>
            <a:ext cx="1682935" cy="16829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4B11494-A38D-486A-869C-A214D54A317E}"/>
              </a:ext>
            </a:extLst>
          </p:cNvPr>
          <p:cNvSpPr txBox="1"/>
          <p:nvPr/>
        </p:nvSpPr>
        <p:spPr>
          <a:xfrm>
            <a:off x="7487282" y="5663147"/>
            <a:ext cx="33374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QR-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код со ссылкой на раздел сайта «Бережливое управление»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59C296-40C2-424D-A24B-2942F4F30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7990" y="1491134"/>
            <a:ext cx="2995023" cy="29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39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82182" y="153271"/>
            <a:ext cx="9600228" cy="439859"/>
          </a:xfrm>
        </p:spPr>
        <p:txBody>
          <a:bodyPr/>
          <a:lstStyle/>
          <a:p>
            <a:r>
              <a:rPr lang="ru-RU" dirty="0"/>
              <a:t>М8. </a:t>
            </a:r>
            <a:r>
              <a:rPr lang="ru-RU" sz="2664" dirty="0"/>
              <a:t>Карта ПСЦ текущего состояния </a:t>
            </a:r>
            <a:br>
              <a:rPr lang="ru-RU" sz="2664" dirty="0"/>
            </a:br>
            <a:r>
              <a:rPr lang="ru-RU" sz="1599" dirty="0"/>
              <a:t>процесса изъятия алкогольной продукции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6E84E023-6575-4554-A08A-EB2AC1DF5B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877973"/>
              </p:ext>
            </p:extLst>
          </p:nvPr>
        </p:nvGraphicFramePr>
        <p:xfrm>
          <a:off x="448726" y="928855"/>
          <a:ext cx="9914474" cy="58607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Лист" r:id="rId3" imgW="21783790" imgH="17754660" progId="Excel.Sheet.12">
                  <p:embed/>
                </p:oleObj>
              </mc:Choice>
              <mc:Fallback>
                <p:oleObj name="Лист" r:id="rId3" imgW="21783790" imgH="17754660" progId="Excel.Sheet.12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8726" y="928855"/>
                        <a:ext cx="9914474" cy="58607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7107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110884" y="254159"/>
            <a:ext cx="9478811" cy="439859"/>
          </a:xfrm>
        </p:spPr>
        <p:txBody>
          <a:bodyPr/>
          <a:lstStyle/>
          <a:p>
            <a:r>
              <a:rPr lang="ru-RU" dirty="0"/>
              <a:t>М9. </a:t>
            </a:r>
            <a:r>
              <a:rPr lang="ru-RU" sz="3197" dirty="0"/>
              <a:t>Карта ПСЦ целевого состояния </a:t>
            </a:r>
            <a:br>
              <a:rPr lang="ru-RU" sz="3197" dirty="0"/>
            </a:br>
            <a:r>
              <a:rPr lang="ru-RU" sz="1599" dirty="0"/>
              <a:t>процесса изъятия алкогольной продукции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1B680CA4-913A-4415-B5C9-FFCC24D823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1186945"/>
              </p:ext>
            </p:extLst>
          </p:nvPr>
        </p:nvGraphicFramePr>
        <p:xfrm>
          <a:off x="434133" y="1056727"/>
          <a:ext cx="11323734" cy="568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Лист" r:id="rId3" imgW="21764611" imgH="20659860" progId="Excel.Sheet.12">
                  <p:embed/>
                </p:oleObj>
              </mc:Choice>
              <mc:Fallback>
                <p:oleObj name="Лист" r:id="rId3" imgW="21764611" imgH="20659860" progId="Excel.Sheet.12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34133" y="1056727"/>
                        <a:ext cx="11323734" cy="5685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62575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110885" y="254159"/>
            <a:ext cx="8298577" cy="684076"/>
          </a:xfrm>
        </p:spPr>
        <p:txBody>
          <a:bodyPr/>
          <a:lstStyle/>
          <a:p>
            <a:r>
              <a:rPr lang="ru-RU" dirty="0"/>
              <a:t>М10. </a:t>
            </a:r>
            <a:r>
              <a:rPr lang="ru-RU" sz="3197" dirty="0"/>
              <a:t>Выявленные проблемы</a:t>
            </a:r>
            <a:br>
              <a:rPr lang="ru-RU" sz="3197" dirty="0"/>
            </a:br>
            <a:r>
              <a:rPr lang="ru-RU" sz="1599" dirty="0"/>
              <a:t>процесса изъятия алкогольной продукции</a:t>
            </a:r>
          </a:p>
        </p:txBody>
      </p:sp>
      <p:sp>
        <p:nvSpPr>
          <p:cNvPr id="5" name="Текст 1"/>
          <p:cNvSpPr>
            <a:spLocks noGrp="1"/>
          </p:cNvSpPr>
          <p:nvPr>
            <p:ph type="body" sz="quarter" idx="14"/>
          </p:nvPr>
        </p:nvSpPr>
        <p:spPr bwMode="auto">
          <a:xfrm>
            <a:off x="145622" y="5911363"/>
            <a:ext cx="10711106" cy="1047585"/>
          </a:xfrm>
        </p:spPr>
        <p:txBody>
          <a:bodyPr vertOverflow="overflow" horzOverflow="clip" vert="horz" wrap="square" lIns="0" tIns="0" rIns="0" bIns="0" numCol="1" spcCol="0" rtlCol="0" fromWordArt="0" anchor="ctr" anchorCtr="0" forceAA="0" compatLnSpc="0"/>
          <a:lstStyle/>
          <a:p>
            <a:pPr marL="290121" indent="-290121" algn="just">
              <a:lnSpc>
                <a:spcPct val="114999"/>
              </a:lnSpc>
              <a:spcBef>
                <a:spcPts val="0"/>
              </a:spcBef>
              <a:buFont typeface="Arial"/>
              <a:buAutoNum type="arabicPeriod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Длительный процесс составления протокола изъятия</a:t>
            </a:r>
          </a:p>
          <a:p>
            <a:pPr marL="290121" indent="-290121" algn="just">
              <a:lnSpc>
                <a:spcPct val="114999"/>
              </a:lnSpc>
              <a:spcBef>
                <a:spcPts val="0"/>
              </a:spcBef>
              <a:buFont typeface="Arial"/>
              <a:buAutoNum type="arabicPeriod"/>
              <a:defRPr/>
            </a:pP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Длительный процесс создания уведомления о готовности передачи предметов и (или) продукции на хранение</a:t>
            </a:r>
            <a:endParaRPr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45AB1107-F805-4A93-96C9-1FF4AE1B5D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3355271"/>
              </p:ext>
            </p:extLst>
          </p:nvPr>
        </p:nvGraphicFramePr>
        <p:xfrm>
          <a:off x="145622" y="1018135"/>
          <a:ext cx="11679434" cy="50630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name="Лист" r:id="rId3" imgW="21783790" imgH="17754660" progId="Excel.Sheet.12">
                  <p:embed/>
                </p:oleObj>
              </mc:Choice>
              <mc:Fallback>
                <p:oleObj name="Лист" r:id="rId3" imgW="21783790" imgH="17754660" progId="Excel.Sheet.12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6E84E023-6575-4554-A08A-EB2AC1DF5B9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5622" y="1018135"/>
                        <a:ext cx="11679434" cy="50630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48401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494461" y="2105101"/>
            <a:ext cx="8740091" cy="439859"/>
          </a:xfrm>
        </p:spPr>
        <p:txBody>
          <a:bodyPr/>
          <a:lstStyle/>
          <a:p>
            <a:pPr algn="ctr"/>
            <a:r>
              <a:rPr lang="ru-RU" sz="4796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Приложение 1.2 «Вовлечение, обучение, мотивация персонала»</a:t>
            </a:r>
          </a:p>
        </p:txBody>
      </p:sp>
    </p:spTree>
    <p:extLst>
      <p:ext uri="{BB962C8B-B14F-4D97-AF65-F5344CB8AC3E}">
        <p14:creationId xmlns:p14="http://schemas.microsoft.com/office/powerpoint/2010/main" val="417553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1072" y="194239"/>
            <a:ext cx="9480952" cy="439859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М1.</a:t>
            </a:r>
            <a:r>
              <a:rPr lang="ru-RU" dirty="0"/>
              <a:t> Обучение проектных команд</a:t>
            </a:r>
            <a:br>
              <a:rPr lang="ru-RU" dirty="0"/>
            </a:b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35095" y="916337"/>
            <a:ext cx="4633089" cy="2061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99" dirty="0"/>
              <a:t>Участники проектов прошли обучение в Министерстве по социальному, экономическому, инфраструктурному, пространственному планированию  и развитию Забайкальского края по темам: </a:t>
            </a:r>
          </a:p>
          <a:p>
            <a:r>
              <a:rPr lang="ru-RU" sz="1599" dirty="0"/>
              <a:t>«Открытие бережливых проектов»</a:t>
            </a:r>
          </a:p>
          <a:p>
            <a:r>
              <a:rPr lang="ru-RU" sz="1599" dirty="0"/>
              <a:t>«Картирование потока создания ценности»</a:t>
            </a:r>
          </a:p>
          <a:p>
            <a:r>
              <a:rPr lang="ru-RU" sz="1599" dirty="0"/>
              <a:t>«Анализ и методика решения проблем».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274" y="634099"/>
            <a:ext cx="3387069" cy="444718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6307" y="1652424"/>
            <a:ext cx="2954811" cy="42363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08843D-A00E-46C3-B918-218FA583F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9" y="2977414"/>
            <a:ext cx="2442930" cy="32756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45AB561-73C2-4882-AC44-869FA33500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114" y="2977414"/>
            <a:ext cx="2442454" cy="307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839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1072" y="194239"/>
            <a:ext cx="9480952" cy="439859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М1, М6</a:t>
            </a:r>
            <a:r>
              <a:rPr lang="ru-RU" dirty="0"/>
              <a:t> Обучение проектных команд и роли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4FFEB7CD-F5CC-40A0-B025-B963F3EBB5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907609"/>
              </p:ext>
            </p:extLst>
          </p:nvPr>
        </p:nvGraphicFramePr>
        <p:xfrm>
          <a:off x="179886" y="807869"/>
          <a:ext cx="11832228" cy="5670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134">
                  <a:extLst>
                    <a:ext uri="{9D8B030D-6E8A-4147-A177-3AD203B41FA5}">
                      <a16:colId xmlns:a16="http://schemas.microsoft.com/office/drawing/2014/main" val="3662338148"/>
                    </a:ext>
                  </a:extLst>
                </a:gridCol>
                <a:gridCol w="1623966">
                  <a:extLst>
                    <a:ext uri="{9D8B030D-6E8A-4147-A177-3AD203B41FA5}">
                      <a16:colId xmlns:a16="http://schemas.microsoft.com/office/drawing/2014/main" val="4172898672"/>
                    </a:ext>
                  </a:extLst>
                </a:gridCol>
                <a:gridCol w="2938509">
                  <a:extLst>
                    <a:ext uri="{9D8B030D-6E8A-4147-A177-3AD203B41FA5}">
                      <a16:colId xmlns:a16="http://schemas.microsoft.com/office/drawing/2014/main" val="347895268"/>
                    </a:ext>
                  </a:extLst>
                </a:gridCol>
                <a:gridCol w="4962619">
                  <a:extLst>
                    <a:ext uri="{9D8B030D-6E8A-4147-A177-3AD203B41FA5}">
                      <a16:colId xmlns:a16="http://schemas.microsoft.com/office/drawing/2014/main" val="2079823092"/>
                    </a:ext>
                  </a:extLst>
                </a:gridCol>
              </a:tblGrid>
              <a:tr h="36740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ФИО сотрудника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Роль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Обучение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Наименование проекта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691638"/>
                  </a:ext>
                </a:extLst>
              </a:tr>
              <a:tr h="706555">
                <a:tc>
                  <a:txBody>
                    <a:bodyPr/>
                    <a:lstStyle/>
                    <a:p>
                      <a:r>
                        <a:rPr lang="ru-RU" sz="1050" b="1" dirty="0"/>
                        <a:t>Макарова Ольга Сергеевна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Владелец процесса</a:t>
                      </a:r>
                    </a:p>
                    <a:p>
                      <a:pPr algn="ctr"/>
                      <a:r>
                        <a:rPr lang="ru-RU" sz="1050" dirty="0"/>
                        <a:t>Администратор</a:t>
                      </a:r>
                      <a:endParaRPr lang="en-US" sz="1050" dirty="0"/>
                    </a:p>
                    <a:p>
                      <a:pPr algn="ctr"/>
                      <a:r>
                        <a:rPr lang="ru-RU" sz="1050" dirty="0"/>
                        <a:t>Методолог</a:t>
                      </a:r>
                    </a:p>
                    <a:p>
                      <a:pPr algn="ctr"/>
                      <a:r>
                        <a:rPr lang="ru-RU" sz="1050" dirty="0"/>
                        <a:t>Контролер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Открытие бережливых проектов</a:t>
                      </a:r>
                      <a:endParaRPr lang="en-US" sz="1050" dirty="0"/>
                    </a:p>
                    <a:p>
                      <a:pPr algn="l"/>
                      <a:r>
                        <a:rPr lang="ru-RU" sz="1050" dirty="0"/>
                        <a:t>Анализ и методика решения проблем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just"/>
                      <a:endParaRPr lang="ru-RU" sz="1050" dirty="0"/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sz="1050" dirty="0"/>
                        <a:t>Оптимизация процессов формирования архивов и хранения изъятой алкогольной продукции и ее перемещения;</a:t>
                      </a:r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sz="1050" dirty="0"/>
                        <a:t>Оптимизация процедуры получения нормативно-правовых актов; </a:t>
                      </a:r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sz="1050" dirty="0"/>
                        <a:t>Оптимизация процедуры изъятия алкогольной продукции;</a:t>
                      </a:r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sz="1050" dirty="0"/>
                        <a:t>Оптимизация процесса формирования сводного отчета;</a:t>
                      </a:r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sz="1050" dirty="0"/>
                        <a:t>Оптимизация процесса сбора платы ИПГ;</a:t>
                      </a:r>
                    </a:p>
                    <a:p>
                      <a:pPr marL="171450" indent="-171450" algn="just">
                        <a:buFont typeface="Wingdings" panose="05000000000000000000" pitchFamily="2" charset="2"/>
                        <a:buChar char="v"/>
                      </a:pPr>
                      <a:r>
                        <a:rPr lang="ru-RU" sz="1050" dirty="0"/>
                        <a:t>Оптимизация процедуры лицензирования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7258333"/>
                  </a:ext>
                </a:extLst>
              </a:tr>
              <a:tr h="623339">
                <a:tc>
                  <a:txBody>
                    <a:bodyPr/>
                    <a:lstStyle/>
                    <a:p>
                      <a:r>
                        <a:rPr lang="ru-RU" sz="1050" b="1" dirty="0" err="1"/>
                        <a:t>Збайкова</a:t>
                      </a:r>
                      <a:r>
                        <a:rPr lang="ru-RU" sz="1050" b="1" dirty="0"/>
                        <a:t> Влада Сергеевна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Исполнитель</a:t>
                      </a:r>
                    </a:p>
                    <a:p>
                      <a:pPr algn="ctr"/>
                      <a:r>
                        <a:rPr lang="ru-RU" sz="1050" dirty="0"/>
                        <a:t>Консультант</a:t>
                      </a:r>
                    </a:p>
                    <a:p>
                      <a:pPr algn="ctr"/>
                      <a:r>
                        <a:rPr lang="ru-RU" sz="1050" dirty="0"/>
                        <a:t>Аналитик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Открытие бережливых проектов</a:t>
                      </a:r>
                    </a:p>
                    <a:p>
                      <a:pPr algn="l"/>
                      <a:r>
                        <a:rPr lang="ru-RU" sz="1050" dirty="0"/>
                        <a:t>Картирование потока создания ценности</a:t>
                      </a:r>
                    </a:p>
                    <a:p>
                      <a:pPr algn="l"/>
                      <a:r>
                        <a:rPr lang="ru-RU" sz="1050" dirty="0"/>
                        <a:t>Анализ и методика решения проблем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1816979"/>
                  </a:ext>
                </a:extLst>
              </a:tr>
              <a:tr h="395671">
                <a:tc>
                  <a:txBody>
                    <a:bodyPr/>
                    <a:lstStyle/>
                    <a:p>
                      <a:r>
                        <a:rPr lang="ru-RU" sz="1050" b="1" dirty="0"/>
                        <a:t>Краснов Илья Владимирович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Исполнитель </a:t>
                      </a:r>
                    </a:p>
                    <a:p>
                      <a:pPr algn="ctr"/>
                      <a:r>
                        <a:rPr lang="ru-RU" sz="1050" dirty="0"/>
                        <a:t>Консультант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Открытие бережливых проектов</a:t>
                      </a:r>
                    </a:p>
                    <a:p>
                      <a:pPr marL="0" marR="0" lvl="0" indent="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Фабрика процессов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v"/>
                      </a:pPr>
                      <a:r>
                        <a:rPr lang="ru-RU" sz="1050" dirty="0"/>
                        <a:t>Оптимизация процедуры изъятия алкогольной продукции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2632216"/>
                  </a:ext>
                </a:extLst>
              </a:tr>
              <a:tr h="395671">
                <a:tc>
                  <a:txBody>
                    <a:bodyPr/>
                    <a:lstStyle/>
                    <a:p>
                      <a:r>
                        <a:rPr lang="ru-RU" sz="1050" b="1" dirty="0" err="1"/>
                        <a:t>Бабинова</a:t>
                      </a:r>
                      <a:r>
                        <a:rPr lang="ru-RU" sz="1050" b="1" dirty="0"/>
                        <a:t> Надежда Владимировна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Исполнитель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Открытие бережливых проектов</a:t>
                      </a:r>
                    </a:p>
                    <a:p>
                      <a:pPr algn="l"/>
                      <a:r>
                        <a:rPr lang="ru-RU" sz="1050" dirty="0"/>
                        <a:t>Фабрика процессов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v"/>
                      </a:pPr>
                      <a:r>
                        <a:rPr lang="ru-RU" sz="1050" dirty="0"/>
                        <a:t>Оптимизация процедуры получения нормативно-правовых актов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5151282"/>
                  </a:ext>
                </a:extLst>
              </a:tr>
              <a:tr h="551113">
                <a:tc>
                  <a:txBody>
                    <a:bodyPr/>
                    <a:lstStyle/>
                    <a:p>
                      <a:r>
                        <a:rPr lang="ru-RU" sz="1050" b="1" dirty="0"/>
                        <a:t>Ким Оксана Евгеньевна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Исполнитель</a:t>
                      </a:r>
                    </a:p>
                    <a:p>
                      <a:pPr algn="ctr"/>
                      <a:r>
                        <a:rPr lang="ru-RU" sz="1050" dirty="0"/>
                        <a:t>Консультант</a:t>
                      </a:r>
                    </a:p>
                    <a:p>
                      <a:pPr algn="ctr"/>
                      <a:r>
                        <a:rPr lang="ru-RU" sz="1050" dirty="0"/>
                        <a:t>Аналитик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Открытие бережливых проектов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anose="05000000000000000000" pitchFamily="2" charset="2"/>
                        <a:buChar char="v"/>
                      </a:pPr>
                      <a:r>
                        <a:rPr lang="ru-RU" sz="1050" dirty="0"/>
                        <a:t>Оптимизация процесса формирования сводного отчета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984806"/>
                  </a:ext>
                </a:extLst>
              </a:tr>
              <a:tr h="706555">
                <a:tc>
                  <a:txBody>
                    <a:bodyPr/>
                    <a:lstStyle/>
                    <a:p>
                      <a:r>
                        <a:rPr lang="ru-RU" sz="1050" b="1" dirty="0"/>
                        <a:t>Овчинникова Анна Олеговна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Исполнитель</a:t>
                      </a:r>
                    </a:p>
                    <a:p>
                      <a:pPr algn="ctr"/>
                      <a:r>
                        <a:rPr lang="ru-RU" sz="1050" dirty="0"/>
                        <a:t>Консультант</a:t>
                      </a:r>
                    </a:p>
                    <a:p>
                      <a:pPr algn="ctr"/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Открытие бережливых проектов</a:t>
                      </a:r>
                    </a:p>
                    <a:p>
                      <a:pPr algn="l"/>
                      <a:r>
                        <a:rPr lang="ru-RU" sz="1050" dirty="0"/>
                        <a:t>Картирование потока создания ценности</a:t>
                      </a:r>
                    </a:p>
                    <a:p>
                      <a:pPr algn="l"/>
                      <a:r>
                        <a:rPr lang="ru-RU" sz="1050" dirty="0"/>
                        <a:t>Анализ и методика решения проблем</a:t>
                      </a:r>
                    </a:p>
                    <a:p>
                      <a:pPr algn="l"/>
                      <a:r>
                        <a:rPr lang="ru-RU" sz="1050" dirty="0"/>
                        <a:t>Фабрика процессов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ru-RU" sz="1050" dirty="0"/>
                        <a:t>Оптимизация процесса формирования сводного отчета</a:t>
                      </a:r>
                    </a:p>
                    <a:p>
                      <a:pPr marL="171450" marR="0" lvl="0" indent="-17145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ru-RU" sz="1050" dirty="0"/>
                        <a:t>Оптимизация процедуры лицензирования</a:t>
                      </a:r>
                    </a:p>
                    <a:p>
                      <a:endParaRPr lang="ru-RU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2959983"/>
                  </a:ext>
                </a:extLst>
              </a:tr>
              <a:tr h="551113">
                <a:tc>
                  <a:txBody>
                    <a:bodyPr/>
                    <a:lstStyle/>
                    <a:p>
                      <a:r>
                        <a:rPr lang="ru-RU" sz="1050" b="1" dirty="0" err="1"/>
                        <a:t>Деревцова</a:t>
                      </a:r>
                      <a:r>
                        <a:rPr lang="ru-RU" sz="1050" b="1" dirty="0"/>
                        <a:t> Ксения Сергеевна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Исполнитель</a:t>
                      </a:r>
                    </a:p>
                    <a:p>
                      <a:pPr algn="ctr"/>
                      <a:r>
                        <a:rPr lang="ru-RU" sz="1050" dirty="0"/>
                        <a:t>Консультант</a:t>
                      </a:r>
                    </a:p>
                    <a:p>
                      <a:pPr algn="ctr"/>
                      <a:r>
                        <a:rPr lang="ru-RU" sz="1050" dirty="0"/>
                        <a:t>Аналитик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Открытие бережливых проектов</a:t>
                      </a:r>
                    </a:p>
                    <a:p>
                      <a:pPr marL="0" marR="0" lvl="0" indent="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Картирование потока создания ценности</a:t>
                      </a:r>
                    </a:p>
                    <a:p>
                      <a:pPr marL="0" marR="0" lvl="0" indent="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Фабрика процессов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ru-RU" sz="1050" dirty="0"/>
                        <a:t>Оптимизация процедуры лицензирования</a:t>
                      </a:r>
                    </a:p>
                    <a:p>
                      <a:endParaRPr lang="ru-RU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261385"/>
                  </a:ext>
                </a:extLst>
              </a:tr>
              <a:tr h="395671">
                <a:tc>
                  <a:txBody>
                    <a:bodyPr/>
                    <a:lstStyle/>
                    <a:p>
                      <a:r>
                        <a:rPr lang="ru-RU" sz="1050" b="1" dirty="0" err="1"/>
                        <a:t>Шеломенцева</a:t>
                      </a:r>
                      <a:r>
                        <a:rPr lang="ru-RU" sz="1050" b="1" dirty="0"/>
                        <a:t> Александра Сергеевна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Исполнитель </a:t>
                      </a:r>
                    </a:p>
                    <a:p>
                      <a:pPr algn="ctr"/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Открытие бережливых проектов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ru-RU" sz="1050" dirty="0"/>
                        <a:t>Оптимизация процесса сбора платы ИПГ;</a:t>
                      </a:r>
                    </a:p>
                    <a:p>
                      <a:endParaRPr lang="ru-RU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313823"/>
                  </a:ext>
                </a:extLst>
              </a:tr>
              <a:tr h="228137">
                <a:tc>
                  <a:txBody>
                    <a:bodyPr/>
                    <a:lstStyle/>
                    <a:p>
                      <a:r>
                        <a:rPr lang="ru-RU" sz="1050" b="1" dirty="0"/>
                        <a:t>Ломако Александра Сергеевна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Исполнитель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/>
                        <a:t>Анализ и методика решения проблем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ru-RU" sz="1050" dirty="0"/>
                        <a:t>Оптимизация процедуры лицензирования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2469478"/>
                  </a:ext>
                </a:extLst>
              </a:tr>
              <a:tr h="551113">
                <a:tc>
                  <a:txBody>
                    <a:bodyPr/>
                    <a:lstStyle/>
                    <a:p>
                      <a:r>
                        <a:rPr lang="ru-RU" sz="1050" b="1" dirty="0"/>
                        <a:t>Трубникова Е.Н., </a:t>
                      </a:r>
                      <a:r>
                        <a:rPr lang="ru-RU" sz="1050" b="1" dirty="0" err="1"/>
                        <a:t>Шупан</a:t>
                      </a:r>
                      <a:r>
                        <a:rPr lang="ru-RU" sz="1050" b="1" dirty="0"/>
                        <a:t> Я.Е., </a:t>
                      </a:r>
                      <a:r>
                        <a:rPr lang="ru-RU" sz="1050" b="1" dirty="0" err="1"/>
                        <a:t>Мекурьева</a:t>
                      </a:r>
                      <a:r>
                        <a:rPr lang="ru-RU" sz="1050" b="1" dirty="0"/>
                        <a:t> Ю.Е., Левин И.Е., </a:t>
                      </a:r>
                    </a:p>
                    <a:p>
                      <a:r>
                        <a:rPr lang="ru-RU" sz="1050" b="1" dirty="0" err="1"/>
                        <a:t>Юганец</a:t>
                      </a:r>
                      <a:r>
                        <a:rPr lang="ru-RU" sz="1050" b="1" dirty="0"/>
                        <a:t> Т.Ю., </a:t>
                      </a:r>
                      <a:r>
                        <a:rPr lang="ru-RU" sz="1050" b="1" dirty="0" err="1"/>
                        <a:t>Рузикулова</a:t>
                      </a:r>
                      <a:r>
                        <a:rPr lang="ru-RU" sz="1050" b="1" dirty="0"/>
                        <a:t> Г.Р.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/>
                        <a:t>Исполнитель</a:t>
                      </a:r>
                    </a:p>
                    <a:p>
                      <a:pPr algn="ctr"/>
                      <a:r>
                        <a:rPr lang="ru-RU" sz="1050" dirty="0"/>
                        <a:t>Секретарь</a:t>
                      </a:r>
                    </a:p>
                    <a:p>
                      <a:pPr algn="ctr"/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50" dirty="0"/>
                        <a:t>Открытие бережливых проектов</a:t>
                      </a:r>
                    </a:p>
                    <a:p>
                      <a:pPr algn="l"/>
                      <a:r>
                        <a:rPr lang="ru-RU" sz="1050" dirty="0"/>
                        <a:t>Анализ и методика решения проблем</a:t>
                      </a:r>
                    </a:p>
                    <a:p>
                      <a:pPr algn="l"/>
                      <a:r>
                        <a:rPr lang="ru-RU" sz="1050" dirty="0"/>
                        <a:t>Фабрика процессов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ru-RU" sz="1050" dirty="0"/>
                        <a:t>Оптимизация процедуры лицензирования</a:t>
                      </a:r>
                    </a:p>
                    <a:p>
                      <a:pPr marL="171450" marR="0" lvl="0" indent="-171450" algn="l" defTabSz="121807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v"/>
                        <a:tabLst/>
                        <a:defRPr/>
                      </a:pPr>
                      <a:r>
                        <a:rPr lang="ru-RU" sz="1050" dirty="0"/>
                        <a:t>Оптимизация процессов формирования архивов и хранения изъятой алкогольной продукции и ее перемещения;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39796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CF9AA0D-2204-40EA-A080-20A61B0952AE}"/>
              </a:ext>
            </a:extLst>
          </p:cNvPr>
          <p:cNvSpPr txBox="1"/>
          <p:nvPr/>
        </p:nvSpPr>
        <p:spPr>
          <a:xfrm>
            <a:off x="7004482" y="6479095"/>
            <a:ext cx="4021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51 % сотрудников РСТ Забайкалья</a:t>
            </a:r>
          </a:p>
        </p:txBody>
      </p:sp>
    </p:spTree>
    <p:extLst>
      <p:ext uri="{BB962C8B-B14F-4D97-AF65-F5344CB8AC3E}">
        <p14:creationId xmlns:p14="http://schemas.microsoft.com/office/powerpoint/2010/main" val="4111619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97960" y="448519"/>
            <a:ext cx="8740091" cy="439859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М2.</a:t>
            </a:r>
            <a:r>
              <a:rPr lang="ru-RU" dirty="0"/>
              <a:t> ППУ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07689" y="479788"/>
            <a:ext cx="9026755" cy="621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3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заседание Комиссии, на которой принято к внедрению 3 ППУ</a:t>
            </a:r>
          </a:p>
          <a:p>
            <a:r>
              <a:rPr lang="ru-RU" sz="213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онлайн дневника задач (предложено Макарова О.С.)</a:t>
            </a:r>
          </a:p>
          <a:p>
            <a:endParaRPr lang="ru-RU" sz="213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13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13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13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13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13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13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13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13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13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13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13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13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13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13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06.09.2024 – 1 ППУ внедрено, срок внедрения второго – 15.10.2024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16593E-325B-401D-A8AD-6D595D544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4107" y="1196727"/>
            <a:ext cx="2589109" cy="261709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15F8E3-F54A-483E-AF89-8DB2A5274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534" y="1196727"/>
            <a:ext cx="2799906" cy="261709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619578-45FA-45A2-A72E-0D182C94A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860" y="1196726"/>
            <a:ext cx="3052227" cy="261709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8F9703E-B900-4471-AF82-65232E207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4107" y="3895958"/>
            <a:ext cx="8686980" cy="18474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01F7C6-B0C9-4791-B927-C430B86B4A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02" y="1196726"/>
            <a:ext cx="3080705" cy="454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21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91513" y="157095"/>
            <a:ext cx="10816702" cy="439859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М3, М4.  </a:t>
            </a:r>
            <a:r>
              <a:rPr lang="ru-RU" sz="2664" dirty="0"/>
              <a:t>Обучение на фабрике процессов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1695" y="718208"/>
            <a:ext cx="3028073" cy="379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65" i="1" dirty="0"/>
              <a:t>Всего  обучено 5 человек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BA966E-3390-487C-8BF1-FAB52EC6A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442" y="3901225"/>
            <a:ext cx="3489033" cy="2614891"/>
          </a:xfrm>
          <a:prstGeom prst="rect">
            <a:avLst/>
          </a:prstGeom>
        </p:spPr>
      </p:pic>
      <p:pic>
        <p:nvPicPr>
          <p:cNvPr id="6" name="video5449530998532360549">
            <a:hlinkClick r:id="" action="ppaction://media"/>
            <a:extLst>
              <a:ext uri="{FF2B5EF4-FFF2-40B4-BE49-F238E27FC236}">
                <a16:creationId xmlns:a16="http://schemas.microsoft.com/office/drawing/2014/main" id="{DC0A973B-616D-4174-9295-21FA8EE19F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2570" y="1260179"/>
            <a:ext cx="4183257" cy="235308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C35793A-6378-4DD7-9EAF-20A06D7A2DD7}"/>
              </a:ext>
            </a:extLst>
          </p:cNvPr>
          <p:cNvSpPr/>
          <p:nvPr/>
        </p:nvSpPr>
        <p:spPr>
          <a:xfrm>
            <a:off x="391695" y="1566454"/>
            <a:ext cx="36102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Краснов Илья Владимирович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D7CCEFE-5BEC-4EFF-B510-71DA92F07CE0}"/>
              </a:ext>
            </a:extLst>
          </p:cNvPr>
          <p:cNvSpPr/>
          <p:nvPr/>
        </p:nvSpPr>
        <p:spPr>
          <a:xfrm>
            <a:off x="418947" y="2252054"/>
            <a:ext cx="3583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Деревцова</a:t>
            </a:r>
            <a:r>
              <a:rPr lang="ru-RU" b="1" dirty="0"/>
              <a:t> Ксения Сергеевна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D95D33D-F458-4902-A082-9798A9A52D1C}"/>
              </a:ext>
            </a:extLst>
          </p:cNvPr>
          <p:cNvSpPr/>
          <p:nvPr/>
        </p:nvSpPr>
        <p:spPr>
          <a:xfrm>
            <a:off x="454116" y="2937654"/>
            <a:ext cx="3512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Овчинникова Анна Олеговна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B38CA8B-E178-4A4E-9D08-990807F29662}"/>
              </a:ext>
            </a:extLst>
          </p:cNvPr>
          <p:cNvSpPr/>
          <p:nvPr/>
        </p:nvSpPr>
        <p:spPr>
          <a:xfrm>
            <a:off x="106168" y="3594950"/>
            <a:ext cx="4181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/>
              <a:t>Бабинова</a:t>
            </a:r>
            <a:r>
              <a:rPr lang="ru-RU" b="1" dirty="0"/>
              <a:t> Надежда Владимировна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5646E5-624D-4109-B11D-2F058FFEA46F}"/>
              </a:ext>
            </a:extLst>
          </p:cNvPr>
          <p:cNvSpPr txBox="1"/>
          <p:nvPr/>
        </p:nvSpPr>
        <p:spPr>
          <a:xfrm>
            <a:off x="106168" y="4337606"/>
            <a:ext cx="441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Рузикулова</a:t>
            </a:r>
            <a:r>
              <a:rPr lang="ru-RU" b="1" dirty="0"/>
              <a:t> Гуля </a:t>
            </a:r>
            <a:r>
              <a:rPr lang="ru-RU" b="1" dirty="0" err="1"/>
              <a:t>Рахимкуловна</a:t>
            </a:r>
            <a:endParaRPr lang="ru-RU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E4E6F30-9624-43CB-8CED-D54E628A60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134" y="3901225"/>
            <a:ext cx="3489033" cy="261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3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7706" y="259496"/>
            <a:ext cx="8740091" cy="439859"/>
          </a:xfrm>
        </p:spPr>
        <p:txBody>
          <a:bodyPr/>
          <a:lstStyle/>
          <a:p>
            <a:r>
              <a:rPr lang="ru-RU" sz="2664" dirty="0"/>
              <a:t>М5. Визуализация по бережливому производству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36C320-8718-4672-B9AF-7D4A46B05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687" y="2283020"/>
            <a:ext cx="2647067" cy="417992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0CCFD5-D119-44E5-9010-AE82C670C819}"/>
              </a:ext>
            </a:extLst>
          </p:cNvPr>
          <p:cNvSpPr txBox="1"/>
          <p:nvPr/>
        </p:nvSpPr>
        <p:spPr>
          <a:xfrm>
            <a:off x="3158908" y="893301"/>
            <a:ext cx="3790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Перед входом в Службу размещена миссия организации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7263EE-2C3F-44F9-B326-3CAD61240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749" y="1711390"/>
            <a:ext cx="3134003" cy="475155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EBE2290-58BA-4EA5-A3C6-1B55ECB027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63" y="1643911"/>
            <a:ext cx="2609353" cy="216171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7172923-D904-4A95-A217-0184AA7A35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81" y="3936067"/>
            <a:ext cx="2691464" cy="252687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6B4D91-129F-431C-972D-5DF57157E13E}"/>
              </a:ext>
            </a:extLst>
          </p:cNvPr>
          <p:cNvSpPr txBox="1"/>
          <p:nvPr/>
        </p:nvSpPr>
        <p:spPr>
          <a:xfrm>
            <a:off x="0" y="685852"/>
            <a:ext cx="3790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Вход в Службу обозначен вывесками как снаружи, так и внутри здания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AECC12-845F-4E2E-BB29-42E5613D09BA}"/>
              </a:ext>
            </a:extLst>
          </p:cNvPr>
          <p:cNvSpPr txBox="1"/>
          <p:nvPr/>
        </p:nvSpPr>
        <p:spPr>
          <a:xfrm>
            <a:off x="6666090" y="1290215"/>
            <a:ext cx="3790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 входе в Службу размещен стенд о внедрении принципов Бережливого офиса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209A574-B5DE-487F-9933-AE49CA2F7E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689" y="2878864"/>
            <a:ext cx="1247097" cy="130392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B3A3DF8-F675-488D-90F6-1BA7996136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522" y="2878864"/>
            <a:ext cx="1283357" cy="131185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FC5FAE0-FE05-4BF9-9AD3-571E7C9F60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797" y="4288019"/>
            <a:ext cx="2761345" cy="2174925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3759891-6534-4761-BDC1-990EEF513FF8}"/>
              </a:ext>
            </a:extLst>
          </p:cNvPr>
          <p:cNvSpPr txBox="1"/>
          <p:nvPr/>
        </p:nvSpPr>
        <p:spPr>
          <a:xfrm>
            <a:off x="9397688" y="1902920"/>
            <a:ext cx="26801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кабинетах сотрудников размещены плакаты</a:t>
            </a:r>
          </a:p>
        </p:txBody>
      </p:sp>
    </p:spTree>
    <p:extLst>
      <p:ext uri="{BB962C8B-B14F-4D97-AF65-F5344CB8AC3E}">
        <p14:creationId xmlns:p14="http://schemas.microsoft.com/office/powerpoint/2010/main" val="374751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413" y="110308"/>
            <a:ext cx="9487218" cy="1144128"/>
          </a:xfrm>
        </p:spPr>
        <p:txBody>
          <a:bodyPr/>
          <a:lstStyle/>
          <a:p>
            <a:pPr algn="ctr"/>
            <a:r>
              <a:rPr lang="ru-RU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КОМАНДА ПРОЕКТНОГО ОФИСА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1162F0-FA6E-4075-9F80-66204C0A6330}"/>
              </a:ext>
            </a:extLst>
          </p:cNvPr>
          <p:cNvSpPr txBox="1"/>
          <p:nvPr/>
        </p:nvSpPr>
        <p:spPr>
          <a:xfrm>
            <a:off x="3169167" y="600637"/>
            <a:ext cx="3442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РУКОВОДИТЕЛЬ ПРОЕКТНОГО ОФИСА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3DAC0A7-B666-4260-83A4-0A0FF8FDF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370" y="1230052"/>
            <a:ext cx="1890314" cy="21440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D42FDE-251A-4531-B31B-D86EFF3C4C8D}"/>
              </a:ext>
            </a:extLst>
          </p:cNvPr>
          <p:cNvSpPr txBox="1"/>
          <p:nvPr/>
        </p:nvSpPr>
        <p:spPr>
          <a:xfrm>
            <a:off x="2475300" y="3349714"/>
            <a:ext cx="4465983" cy="2921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398" b="1" dirty="0" err="1">
                <a:latin typeface="+mj-lt"/>
              </a:rPr>
              <a:t>Дорожкова</a:t>
            </a:r>
            <a:r>
              <a:rPr lang="ru-RU" sz="2398" b="1" dirty="0">
                <a:latin typeface="+mj-lt"/>
              </a:rPr>
              <a:t> </a:t>
            </a:r>
          </a:p>
          <a:p>
            <a:pPr algn="ctr"/>
            <a:r>
              <a:rPr lang="ru-RU" sz="2398" b="1" dirty="0">
                <a:latin typeface="+mj-lt"/>
              </a:rPr>
              <a:t>Оксана </a:t>
            </a:r>
          </a:p>
          <a:p>
            <a:pPr algn="ctr"/>
            <a:r>
              <a:rPr lang="ru-RU" sz="2398" b="1" dirty="0">
                <a:latin typeface="+mj-lt"/>
              </a:rPr>
              <a:t>Николаевна </a:t>
            </a:r>
          </a:p>
          <a:p>
            <a:pPr algn="ctr"/>
            <a:r>
              <a:rPr lang="ru-RU" sz="1865" b="1" dirty="0" err="1"/>
              <a:t>И.о.руководителя</a:t>
            </a:r>
            <a:r>
              <a:rPr lang="ru-RU" sz="1865" b="1" dirty="0"/>
              <a:t> </a:t>
            </a:r>
          </a:p>
          <a:p>
            <a:pPr algn="ctr"/>
            <a:r>
              <a:rPr lang="ru-RU" sz="1865" b="1" dirty="0"/>
              <a:t>Службы</a:t>
            </a:r>
          </a:p>
          <a:p>
            <a:pPr algn="ctr"/>
            <a:endParaRPr lang="ru-RU" sz="1865" b="1" dirty="0"/>
          </a:p>
          <a:p>
            <a:pPr marL="342900" indent="-342900" algn="ctr">
              <a:buFontTx/>
              <a:buChar char="-"/>
            </a:pPr>
            <a:r>
              <a:rPr lang="ru-RU" sz="1865" dirty="0"/>
              <a:t>Общее руководство проектами</a:t>
            </a:r>
          </a:p>
          <a:p>
            <a:pPr marL="342900" indent="-342900" algn="ctr">
              <a:buFontTx/>
              <a:buChar char="-"/>
            </a:pPr>
            <a:r>
              <a:rPr lang="ru-RU" sz="1865" dirty="0"/>
              <a:t>Руководитель проектов </a:t>
            </a:r>
          </a:p>
          <a:p>
            <a:pPr marL="342900" indent="-342900" algn="ctr">
              <a:buFontTx/>
              <a:buChar char="-"/>
            </a:pPr>
            <a:r>
              <a:rPr lang="ru-RU" sz="1865" dirty="0"/>
              <a:t>Владелец процессов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CCA999-5536-4013-B2F3-D489CE834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047" y="1779762"/>
            <a:ext cx="1584458" cy="17285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F5A88D-12F0-4D21-B62B-1BB5144BA650}"/>
              </a:ext>
            </a:extLst>
          </p:cNvPr>
          <p:cNvSpPr txBox="1"/>
          <p:nvPr/>
        </p:nvSpPr>
        <p:spPr>
          <a:xfrm>
            <a:off x="0" y="3508286"/>
            <a:ext cx="37595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Макарова  Ольга Сергеевна</a:t>
            </a:r>
          </a:p>
          <a:p>
            <a:r>
              <a:rPr lang="ru-RU" b="1" dirty="0"/>
              <a:t>Заместитель руководителя</a:t>
            </a:r>
          </a:p>
          <a:p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/>
              <a:t>Методологическая поддержка проектных команд</a:t>
            </a:r>
          </a:p>
          <a:p>
            <a:pPr marL="285750" indent="-285750">
              <a:buFontTx/>
              <a:buChar char="-"/>
            </a:pPr>
            <a:r>
              <a:rPr lang="ru-RU" dirty="0"/>
              <a:t>Руководитель проекта</a:t>
            </a:r>
          </a:p>
          <a:p>
            <a:pPr marL="285750" indent="-285750">
              <a:buFontTx/>
              <a:buChar char="-"/>
            </a:pPr>
            <a:r>
              <a:rPr lang="ru-RU" dirty="0"/>
              <a:t>Внутренний тренер</a:t>
            </a:r>
          </a:p>
          <a:p>
            <a:endParaRPr lang="ru-RU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353056B-311D-4F44-98C8-B2B98211BFBF}"/>
              </a:ext>
            </a:extLst>
          </p:cNvPr>
          <p:cNvSpPr/>
          <p:nvPr/>
        </p:nvSpPr>
        <p:spPr>
          <a:xfrm>
            <a:off x="1535331" y="1378178"/>
            <a:ext cx="2341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/>
              <a:t>АДМИНИСТРАТОР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771D7C-60AD-4D15-979D-8FF387AC5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076513"/>
            <a:ext cx="2484648" cy="18690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76A34D-8F95-4487-A652-32A867B0B55B}"/>
              </a:ext>
            </a:extLst>
          </p:cNvPr>
          <p:cNvSpPr txBox="1"/>
          <p:nvPr/>
        </p:nvSpPr>
        <p:spPr>
          <a:xfrm>
            <a:off x="6233035" y="1682070"/>
            <a:ext cx="248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ИСПОЛНИТЕЛЬ</a:t>
            </a:r>
            <a:r>
              <a:rPr lang="ru-RU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769F23-AD2E-400A-A5BE-8986876BF3EB}"/>
              </a:ext>
            </a:extLst>
          </p:cNvPr>
          <p:cNvSpPr txBox="1"/>
          <p:nvPr/>
        </p:nvSpPr>
        <p:spPr>
          <a:xfrm>
            <a:off x="6348536" y="4113440"/>
            <a:ext cx="37595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/>
              <a:t>Збайкова</a:t>
            </a:r>
            <a:r>
              <a:rPr lang="ru-RU" b="1" dirty="0"/>
              <a:t> Влада Сергеевна</a:t>
            </a:r>
          </a:p>
          <a:p>
            <a:r>
              <a:rPr lang="ru-RU" b="1" dirty="0"/>
              <a:t>Ведущий консультант</a:t>
            </a:r>
          </a:p>
          <a:p>
            <a:endParaRPr lang="ru-RU" b="1" dirty="0"/>
          </a:p>
          <a:p>
            <a:pPr marL="285750" indent="-285750">
              <a:buFontTx/>
              <a:buChar char="-"/>
            </a:pPr>
            <a:r>
              <a:rPr lang="ru-RU" dirty="0"/>
              <a:t>Методологическая поддержка проектных команд</a:t>
            </a:r>
          </a:p>
          <a:p>
            <a:pPr marL="285750" indent="-285750">
              <a:buFontTx/>
              <a:buChar char="-"/>
            </a:pPr>
            <a:r>
              <a:rPr lang="ru-RU" dirty="0"/>
              <a:t>Руководитель проекта</a:t>
            </a:r>
          </a:p>
          <a:p>
            <a:pPr marL="285750" indent="-285750">
              <a:buFontTx/>
              <a:buChar char="-"/>
            </a:pPr>
            <a:r>
              <a:rPr lang="ru-RU" dirty="0"/>
              <a:t>Внутренний тренер</a:t>
            </a:r>
          </a:p>
          <a:p>
            <a:endParaRPr lang="ru-RU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1D3695-4C48-4C75-869E-932E1A96381C}"/>
              </a:ext>
            </a:extLst>
          </p:cNvPr>
          <p:cNvSpPr txBox="1"/>
          <p:nvPr/>
        </p:nvSpPr>
        <p:spPr>
          <a:xfrm>
            <a:off x="9530300" y="4021768"/>
            <a:ext cx="28339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Овчинникова Анна Олеговна</a:t>
            </a:r>
          </a:p>
          <a:p>
            <a:r>
              <a:rPr lang="ru-RU" b="1" dirty="0"/>
              <a:t>Начальник отдела</a:t>
            </a:r>
          </a:p>
          <a:p>
            <a:endParaRPr lang="ru-RU" b="1" dirty="0"/>
          </a:p>
          <a:p>
            <a:endParaRPr lang="ru-RU" b="1" dirty="0"/>
          </a:p>
          <a:p>
            <a:pPr marL="285750" indent="-285750">
              <a:buFontTx/>
              <a:buChar char="-"/>
            </a:pPr>
            <a:r>
              <a:rPr lang="ru-RU" dirty="0"/>
              <a:t>Участник проектных команд 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0CACACE-77C7-43DE-8B4B-7D59697BF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6778" y="2096354"/>
            <a:ext cx="1788820" cy="18690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F882BA1-B235-4436-A59A-86DFBB9FFD8C}"/>
              </a:ext>
            </a:extLst>
          </p:cNvPr>
          <p:cNvSpPr txBox="1"/>
          <p:nvPr/>
        </p:nvSpPr>
        <p:spPr>
          <a:xfrm>
            <a:off x="9512631" y="1682070"/>
            <a:ext cx="248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ИСПОЛНИТЕЛЬ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61446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7706" y="259496"/>
            <a:ext cx="8740091" cy="439859"/>
          </a:xfrm>
        </p:spPr>
        <p:txBody>
          <a:bodyPr/>
          <a:lstStyle/>
          <a:p>
            <a:r>
              <a:rPr lang="ru-RU" dirty="0"/>
              <a:t>М7. СМИ  </a:t>
            </a:r>
            <a:r>
              <a:rPr lang="ru-RU" sz="1865" dirty="0"/>
              <a:t>Официальный сайт РСТ Забайкалья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2A8B81-0C00-4D11-A189-2E9D7BDAC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80" y="960671"/>
            <a:ext cx="6304709" cy="46537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16438F3E-42C0-4A4C-A2A8-9759C2336696}"/>
              </a:ext>
            </a:extLst>
          </p:cNvPr>
          <p:cNvSpPr/>
          <p:nvPr/>
        </p:nvSpPr>
        <p:spPr>
          <a:xfrm>
            <a:off x="2822870" y="2130640"/>
            <a:ext cx="1858055" cy="17311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692545-C6D4-4510-9DB9-A53645AEE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711" y="960671"/>
            <a:ext cx="5341735" cy="46537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5D6DF75-A74B-49E8-B887-9840B8EE1410}"/>
              </a:ext>
            </a:extLst>
          </p:cNvPr>
          <p:cNvSpPr/>
          <p:nvPr/>
        </p:nvSpPr>
        <p:spPr>
          <a:xfrm>
            <a:off x="72081" y="5897329"/>
            <a:ext cx="10496948" cy="646331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Ссылка на раздел «Бережливое управление» </a:t>
            </a:r>
            <a:r>
              <a:rPr lang="en-US" dirty="0"/>
              <a:t>https://rst.75.ru/berezhlivoe-upravlenie-v-rst</a:t>
            </a:r>
            <a:endParaRPr lang="ru-RU" dirty="0"/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C0E3C29-8133-4DAF-B9C3-1B810E821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8977" y="5614411"/>
            <a:ext cx="1069520" cy="106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4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7706" y="259496"/>
            <a:ext cx="8740091" cy="439859"/>
          </a:xfrm>
        </p:spPr>
        <p:txBody>
          <a:bodyPr/>
          <a:lstStyle/>
          <a:p>
            <a:r>
              <a:rPr lang="ru-RU" dirty="0"/>
              <a:t>М7. СМИ </a:t>
            </a:r>
            <a:r>
              <a:rPr lang="ru-RU" sz="1865" dirty="0"/>
              <a:t>Официальный сайт РСТ Забайкальского края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62FCE5A-7B86-44E0-9662-1DD591523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01" y="699355"/>
            <a:ext cx="8170829" cy="603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638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4220" y="312306"/>
            <a:ext cx="9140608" cy="439859"/>
          </a:xfrm>
        </p:spPr>
        <p:txBody>
          <a:bodyPr/>
          <a:lstStyle/>
          <a:p>
            <a:r>
              <a:rPr lang="ru-RU" sz="2131" dirty="0"/>
              <a:t>М 7.</a:t>
            </a:r>
            <a:r>
              <a:rPr lang="ru-RU" dirty="0"/>
              <a:t> </a:t>
            </a:r>
            <a:r>
              <a:rPr lang="ru-RU" sz="1865" dirty="0"/>
              <a:t>Освещение работы на странице </a:t>
            </a:r>
            <a:r>
              <a:rPr lang="en-US" sz="1865" dirty="0"/>
              <a:t>VK</a:t>
            </a:r>
            <a:r>
              <a:rPr lang="ru-RU" sz="1865" dirty="0"/>
              <a:t> РСТ Забайкалья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B79D07-9C8F-436E-BA5A-A16DCEA5A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16" y="852255"/>
            <a:ext cx="3009250" cy="4842769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E19281-40C8-43C5-9223-916722667327}"/>
              </a:ext>
            </a:extLst>
          </p:cNvPr>
          <p:cNvSpPr/>
          <p:nvPr/>
        </p:nvSpPr>
        <p:spPr>
          <a:xfrm>
            <a:off x="272143" y="5899363"/>
            <a:ext cx="3829341" cy="646331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br>
              <a:rPr lang="en-US" dirty="0"/>
            </a:br>
            <a:r>
              <a:rPr lang="en-US" dirty="0">
                <a:solidFill>
                  <a:srgbClr val="3390EC"/>
                </a:solidFill>
                <a:latin typeface="Roboto"/>
              </a:rPr>
              <a:t>https://vk.com/wall-205647903_794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E201D0-80D6-4BBD-B000-19324F158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552" y="852255"/>
            <a:ext cx="3197191" cy="474955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902F70-EF47-4A90-B69F-52D354D10B3E}"/>
              </a:ext>
            </a:extLst>
          </p:cNvPr>
          <p:cNvSpPr/>
          <p:nvPr/>
        </p:nvSpPr>
        <p:spPr>
          <a:xfrm>
            <a:off x="4433478" y="5903953"/>
            <a:ext cx="3829341" cy="646331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endParaRPr lang="ru-RU" dirty="0">
              <a:solidFill>
                <a:srgbClr val="000000"/>
              </a:solidFill>
              <a:latin typeface="Roboto"/>
              <a:hlinkClick r:id="rId4" tooltip="https://vk.com/wall-205647903_785"/>
            </a:endParaRPr>
          </a:p>
          <a:p>
            <a:r>
              <a:rPr lang="en-US" dirty="0">
                <a:solidFill>
                  <a:srgbClr val="000000"/>
                </a:solidFill>
                <a:latin typeface="Roboto"/>
                <a:hlinkClick r:id="rId4" tooltip="https://vk.com/wall-205647903_785"/>
              </a:rPr>
              <a:t>https://vk.com/wall-205647903_785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8841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7706" y="259496"/>
            <a:ext cx="8740091" cy="439859"/>
          </a:xfrm>
        </p:spPr>
        <p:txBody>
          <a:bodyPr/>
          <a:lstStyle/>
          <a:p>
            <a:r>
              <a:rPr lang="ru-RU" dirty="0"/>
              <a:t>М8. Полезные ссылки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28300" y="4136566"/>
            <a:ext cx="6090361" cy="8303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398" dirty="0">
                <a:solidFill>
                  <a:schemeClr val="accent2">
                    <a:lumMod val="75000"/>
                  </a:schemeClr>
                </a:solidFill>
              </a:rPr>
              <a:t>Виджет в ВК РСТ Забайкалья – </a:t>
            </a:r>
          </a:p>
          <a:p>
            <a:r>
              <a:rPr lang="ru-RU" sz="2398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0154" y="3135018"/>
            <a:ext cx="9115194" cy="769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  <a:hlinkClick r:id="rId2"/>
              </a:rPr>
              <a:t>https://rst.75.ru/berezhlivoe-upravlenie-v-rst</a:t>
            </a:r>
            <a:endParaRPr lang="ru-RU" sz="2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2398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299" y="2502482"/>
            <a:ext cx="6090361" cy="4613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398" dirty="0">
                <a:solidFill>
                  <a:schemeClr val="accent2">
                    <a:lumMod val="75000"/>
                  </a:schemeClr>
                </a:solidFill>
              </a:rPr>
              <a:t>Шаблоны документов -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28300" y="974658"/>
            <a:ext cx="9678480" cy="461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98" dirty="0">
                <a:solidFill>
                  <a:schemeClr val="accent2">
                    <a:lumMod val="75000"/>
                  </a:schemeClr>
                </a:solidFill>
              </a:rPr>
              <a:t>Методические материалы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A313AE3-E29C-4BB5-B20F-A62E6307B024}"/>
              </a:ext>
            </a:extLst>
          </p:cNvPr>
          <p:cNvSpPr/>
          <p:nvPr/>
        </p:nvSpPr>
        <p:spPr>
          <a:xfrm>
            <a:off x="325005" y="1539261"/>
            <a:ext cx="849939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3"/>
              </a:rPr>
              <a:t>https://mininvest.75.ru/berezhlivoe-upravlenie/318569-prezentacii</a:t>
            </a:r>
            <a:endParaRPr lang="ru-RU" sz="20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EBA8EC-5AAB-4AAB-9CA9-542A9CF0C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5883" y="4022746"/>
            <a:ext cx="389729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https://vk.com/@tarif75-berezhlivoe-upravlenie-v-rst</a:t>
            </a:r>
            <a:endParaRPr kumimoji="0" lang="ru-RU" alt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B46F7F-D8E4-414B-B8D2-4F7A8B94B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329" y="1047565"/>
            <a:ext cx="2940417" cy="543853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590496-CFC3-4EFB-B77B-2ECDB76355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070" y="4539470"/>
            <a:ext cx="2127368" cy="212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65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7706" y="259496"/>
            <a:ext cx="8740091" cy="439859"/>
          </a:xfrm>
        </p:spPr>
        <p:txBody>
          <a:bodyPr/>
          <a:lstStyle/>
          <a:p>
            <a:r>
              <a:rPr lang="ru-RU" dirty="0"/>
              <a:t>М9. Поощрение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03F445C-B12C-4096-98F3-6706E51B5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130" y="948359"/>
            <a:ext cx="6102251" cy="54725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B58E5F-EC97-4F4D-B19E-0073195AC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4612" y="4021583"/>
            <a:ext cx="586752" cy="4321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10DACD-1B5F-4CF2-9217-F751B9623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4" y="699355"/>
            <a:ext cx="5350598" cy="5909725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FED2890-D08D-4D96-A0D1-25CA67F36B07}"/>
              </a:ext>
            </a:extLst>
          </p:cNvPr>
          <p:cNvCxnSpPr/>
          <p:nvPr/>
        </p:nvCxnSpPr>
        <p:spPr>
          <a:xfrm flipV="1">
            <a:off x="3973346" y="1243868"/>
            <a:ext cx="452674" cy="9212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45696D-C938-4BF3-8A86-E99A058C0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733" y="320034"/>
            <a:ext cx="1138044" cy="1720547"/>
          </a:xfrm>
          <a:prstGeom prst="rect">
            <a:avLst/>
          </a:prstGeom>
        </p:spPr>
      </p:pic>
      <p:sp>
        <p:nvSpPr>
          <p:cNvPr id="10" name="Овал 9">
            <a:extLst>
              <a:ext uri="{FF2B5EF4-FFF2-40B4-BE49-F238E27FC236}">
                <a16:creationId xmlns:a16="http://schemas.microsoft.com/office/drawing/2014/main" id="{F83AF237-7107-44D0-B42C-0BA3A6A674B8}"/>
              </a:ext>
            </a:extLst>
          </p:cNvPr>
          <p:cNvSpPr/>
          <p:nvPr/>
        </p:nvSpPr>
        <p:spPr>
          <a:xfrm>
            <a:off x="4426020" y="248920"/>
            <a:ext cx="1431571" cy="17916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593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0354" y="206221"/>
            <a:ext cx="10107642" cy="889867"/>
          </a:xfrm>
        </p:spPr>
        <p:txBody>
          <a:bodyPr/>
          <a:lstStyle/>
          <a:p>
            <a:r>
              <a:rPr lang="ru-RU" sz="2131" dirty="0"/>
              <a:t>М10. </a:t>
            </a:r>
            <a:r>
              <a:rPr lang="ru-RU" sz="2398" dirty="0"/>
              <a:t>сотрудники РСТ Забайкалья, которые участвуют в нескольких проектах:</a:t>
            </a:r>
            <a:br>
              <a:rPr lang="ru-RU" sz="2398" dirty="0"/>
            </a:br>
            <a:endParaRPr lang="ru-RU" sz="2398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6F35B6-31E8-43BF-9AED-F498C911E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78" y="1287891"/>
            <a:ext cx="5388747" cy="257578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6E431B-4934-4B15-8978-FDCE85ED2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152" y="1149478"/>
            <a:ext cx="5092824" cy="263458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1F4C57C-3317-403E-884C-ED03ABEE4263}"/>
              </a:ext>
            </a:extLst>
          </p:cNvPr>
          <p:cNvSpPr/>
          <p:nvPr/>
        </p:nvSpPr>
        <p:spPr>
          <a:xfrm>
            <a:off x="0" y="87795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400" b="1" dirty="0"/>
              <a:t>Оптимизация процессов формирования архивов и хранения изъятой алкогольной продукции и ее перемещения;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51867F5-27B4-421C-BB5B-D77BA96BFE4D}"/>
              </a:ext>
            </a:extLst>
          </p:cNvPr>
          <p:cNvSpPr/>
          <p:nvPr/>
        </p:nvSpPr>
        <p:spPr>
          <a:xfrm>
            <a:off x="5939694" y="919514"/>
            <a:ext cx="62523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v"/>
            </a:pPr>
            <a:r>
              <a:rPr lang="ru-RU" sz="1400" b="1" dirty="0"/>
              <a:t>Оптимизация процедуры получения нормативно-правовых актов и схем теплоснабжения;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A8FD28B-AAE9-4F5B-A898-1FAC5EA83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53" y="4183465"/>
            <a:ext cx="5665841" cy="261102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461899F-373B-4CB7-9BC3-73E1A1A2B429}"/>
              </a:ext>
            </a:extLst>
          </p:cNvPr>
          <p:cNvSpPr/>
          <p:nvPr/>
        </p:nvSpPr>
        <p:spPr>
          <a:xfrm>
            <a:off x="167481" y="3799644"/>
            <a:ext cx="41663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lvl="0" indent="-171450" defTabSz="1218072">
              <a:buFont typeface="Wingdings" panose="05000000000000000000" pitchFamily="2" charset="2"/>
              <a:buChar char="v"/>
              <a:defRPr/>
            </a:pPr>
            <a:r>
              <a:rPr lang="ru-RU" sz="1400" b="1" dirty="0"/>
              <a:t>Оптимизация процедуры лицензирования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F3834C-9066-4833-A3F4-CA4A1F329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0" y="4081051"/>
            <a:ext cx="5508309" cy="2632872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1EC416E-B0A2-4F87-B47C-319872BFE109}"/>
              </a:ext>
            </a:extLst>
          </p:cNvPr>
          <p:cNvSpPr/>
          <p:nvPr/>
        </p:nvSpPr>
        <p:spPr>
          <a:xfrm>
            <a:off x="6236564" y="372476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Wingdings" panose="05000000000000000000" pitchFamily="2" charset="2"/>
              <a:buChar char="v"/>
            </a:pPr>
            <a:r>
              <a:rPr lang="ru-RU" sz="1400" b="1" dirty="0"/>
              <a:t>Оптимизация процесса формирования сводного отчета </a:t>
            </a: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EB61AE39-598D-4376-AB47-E7482A3DF20F}"/>
              </a:ext>
            </a:extLst>
          </p:cNvPr>
          <p:cNvCxnSpPr/>
          <p:nvPr/>
        </p:nvCxnSpPr>
        <p:spPr>
          <a:xfrm>
            <a:off x="363984" y="2423603"/>
            <a:ext cx="139379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18B36940-2793-49DE-B25E-FF98ED7B61F8}"/>
              </a:ext>
            </a:extLst>
          </p:cNvPr>
          <p:cNvCxnSpPr>
            <a:cxnSpLocks/>
          </p:cNvCxnSpPr>
          <p:nvPr/>
        </p:nvCxnSpPr>
        <p:spPr>
          <a:xfrm>
            <a:off x="2806823" y="2423603"/>
            <a:ext cx="912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9A557C89-8EE0-46B0-850C-93CEEFA12A8E}"/>
              </a:ext>
            </a:extLst>
          </p:cNvPr>
          <p:cNvCxnSpPr/>
          <p:nvPr/>
        </p:nvCxnSpPr>
        <p:spPr>
          <a:xfrm>
            <a:off x="270354" y="3002131"/>
            <a:ext cx="139379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288F587E-DF29-4FA7-8E74-B918DC9DE11A}"/>
              </a:ext>
            </a:extLst>
          </p:cNvPr>
          <p:cNvCxnSpPr/>
          <p:nvPr/>
        </p:nvCxnSpPr>
        <p:spPr>
          <a:xfrm>
            <a:off x="9700334" y="3632446"/>
            <a:ext cx="139379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1CFD9A53-CB7F-4DE8-88E3-7EC9002FAF32}"/>
              </a:ext>
            </a:extLst>
          </p:cNvPr>
          <p:cNvCxnSpPr/>
          <p:nvPr/>
        </p:nvCxnSpPr>
        <p:spPr>
          <a:xfrm>
            <a:off x="270354" y="3429000"/>
            <a:ext cx="139379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C3A458CA-751F-484F-8CFA-F1DD3FD44E76}"/>
              </a:ext>
            </a:extLst>
          </p:cNvPr>
          <p:cNvCxnSpPr/>
          <p:nvPr/>
        </p:nvCxnSpPr>
        <p:spPr>
          <a:xfrm>
            <a:off x="6926061" y="3190041"/>
            <a:ext cx="1393794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376E7769-8E83-4A86-8902-AF5761B281F2}"/>
              </a:ext>
            </a:extLst>
          </p:cNvPr>
          <p:cNvCxnSpPr/>
          <p:nvPr/>
        </p:nvCxnSpPr>
        <p:spPr>
          <a:xfrm>
            <a:off x="6989685" y="2470950"/>
            <a:ext cx="139379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05F48807-FBF5-4F22-99BA-F82BCB4463DA}"/>
              </a:ext>
            </a:extLst>
          </p:cNvPr>
          <p:cNvCxnSpPr>
            <a:cxnSpLocks/>
          </p:cNvCxnSpPr>
          <p:nvPr/>
        </p:nvCxnSpPr>
        <p:spPr>
          <a:xfrm>
            <a:off x="9315635" y="2470950"/>
            <a:ext cx="116001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E8D321CF-D156-4D9B-A780-DDD9FA0109B6}"/>
              </a:ext>
            </a:extLst>
          </p:cNvPr>
          <p:cNvCxnSpPr>
            <a:cxnSpLocks/>
          </p:cNvCxnSpPr>
          <p:nvPr/>
        </p:nvCxnSpPr>
        <p:spPr>
          <a:xfrm>
            <a:off x="6926061" y="3720905"/>
            <a:ext cx="1862832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79972508-F471-4D3E-BD5F-587A5E24ECF5}"/>
              </a:ext>
            </a:extLst>
          </p:cNvPr>
          <p:cNvCxnSpPr>
            <a:cxnSpLocks/>
          </p:cNvCxnSpPr>
          <p:nvPr/>
        </p:nvCxnSpPr>
        <p:spPr>
          <a:xfrm>
            <a:off x="3554027" y="5729056"/>
            <a:ext cx="1115627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ECE99E34-B16C-4292-BDAB-AE9BA1E79690}"/>
              </a:ext>
            </a:extLst>
          </p:cNvPr>
          <p:cNvCxnSpPr>
            <a:cxnSpLocks/>
          </p:cNvCxnSpPr>
          <p:nvPr/>
        </p:nvCxnSpPr>
        <p:spPr>
          <a:xfrm>
            <a:off x="2722484" y="6607945"/>
            <a:ext cx="997259" cy="0"/>
          </a:xfrm>
          <a:prstGeom prst="line">
            <a:avLst/>
          </a:prstGeom>
          <a:ln w="28575">
            <a:solidFill>
              <a:srgbClr val="EEE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AB4AEE41-55A4-47EC-80B3-71E8C8C78582}"/>
              </a:ext>
            </a:extLst>
          </p:cNvPr>
          <p:cNvCxnSpPr/>
          <p:nvPr/>
        </p:nvCxnSpPr>
        <p:spPr>
          <a:xfrm>
            <a:off x="7531223" y="5027719"/>
            <a:ext cx="1393794" cy="0"/>
          </a:xfrm>
          <a:prstGeom prst="line">
            <a:avLst/>
          </a:prstGeom>
          <a:ln w="28575">
            <a:solidFill>
              <a:srgbClr val="EEE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1568AC7E-CF07-4050-87FC-FE0C43B08CFA}"/>
              </a:ext>
            </a:extLst>
          </p:cNvPr>
          <p:cNvCxnSpPr/>
          <p:nvPr/>
        </p:nvCxnSpPr>
        <p:spPr>
          <a:xfrm>
            <a:off x="6989685" y="6713923"/>
            <a:ext cx="1393794" cy="0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06A6CF10-66C5-4987-8706-479E9EDE35E4}"/>
              </a:ext>
            </a:extLst>
          </p:cNvPr>
          <p:cNvCxnSpPr>
            <a:cxnSpLocks/>
          </p:cNvCxnSpPr>
          <p:nvPr/>
        </p:nvCxnSpPr>
        <p:spPr>
          <a:xfrm>
            <a:off x="3589538" y="5125374"/>
            <a:ext cx="1080116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594C5DFE-8A71-4DE1-B559-4E636D846A81}"/>
              </a:ext>
            </a:extLst>
          </p:cNvPr>
          <p:cNvCxnSpPr/>
          <p:nvPr/>
        </p:nvCxnSpPr>
        <p:spPr>
          <a:xfrm>
            <a:off x="8711953" y="6713923"/>
            <a:ext cx="139379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8FA95566-A145-4E6B-BF0F-27F8CE7B2947}"/>
              </a:ext>
            </a:extLst>
          </p:cNvPr>
          <p:cNvCxnSpPr/>
          <p:nvPr/>
        </p:nvCxnSpPr>
        <p:spPr>
          <a:xfrm>
            <a:off x="4471386" y="6646414"/>
            <a:ext cx="139379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F86785CC-B3B4-479D-8CE9-DA61513983D6}"/>
              </a:ext>
            </a:extLst>
          </p:cNvPr>
          <p:cNvCxnSpPr/>
          <p:nvPr/>
        </p:nvCxnSpPr>
        <p:spPr>
          <a:xfrm>
            <a:off x="10558508" y="6708004"/>
            <a:ext cx="139379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F5A65C24-DFFC-463B-B639-0C7A7A32A184}"/>
              </a:ext>
            </a:extLst>
          </p:cNvPr>
          <p:cNvCxnSpPr/>
          <p:nvPr/>
        </p:nvCxnSpPr>
        <p:spPr>
          <a:xfrm>
            <a:off x="270354" y="5031418"/>
            <a:ext cx="1393794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B9E3A920-7208-475C-853F-0671CED3BD36}"/>
              </a:ext>
            </a:extLst>
          </p:cNvPr>
          <p:cNvCxnSpPr/>
          <p:nvPr/>
        </p:nvCxnSpPr>
        <p:spPr>
          <a:xfrm>
            <a:off x="76524" y="6708004"/>
            <a:ext cx="1393794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4CE5B86C-3440-458D-BCF7-28672FED9675}"/>
              </a:ext>
            </a:extLst>
          </p:cNvPr>
          <p:cNvCxnSpPr>
            <a:cxnSpLocks/>
          </p:cNvCxnSpPr>
          <p:nvPr/>
        </p:nvCxnSpPr>
        <p:spPr>
          <a:xfrm>
            <a:off x="4002348" y="2923394"/>
            <a:ext cx="1395275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2291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1494461" y="2105101"/>
            <a:ext cx="8740091" cy="439859"/>
          </a:xfrm>
        </p:spPr>
        <p:txBody>
          <a:bodyPr/>
          <a:lstStyle/>
          <a:p>
            <a:pPr algn="ctr"/>
            <a:r>
              <a:rPr lang="ru-RU" sz="4796" dirty="0">
                <a:solidFill>
                  <a:schemeClr val="tx1"/>
                </a:solidFill>
              </a:rPr>
              <a:t>Приложение 1.3 «Готовность к тиражированию»</a:t>
            </a:r>
          </a:p>
        </p:txBody>
      </p:sp>
    </p:spTree>
    <p:extLst>
      <p:ext uri="{BB962C8B-B14F-4D97-AF65-F5344CB8AC3E}">
        <p14:creationId xmlns:p14="http://schemas.microsoft.com/office/powerpoint/2010/main" val="278679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88333" y="127753"/>
            <a:ext cx="8740091" cy="43985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3064" dirty="0"/>
              <a:t>М1. Информация о реализованных проектах</a:t>
            </a:r>
            <a:br>
              <a:rPr lang="ru-RU" sz="3064" dirty="0"/>
            </a:br>
            <a:r>
              <a:rPr lang="ru-RU" sz="1865" dirty="0"/>
              <a:t>Официальный сайт РСТ Забайкальского края</a:t>
            </a:r>
            <a:endParaRPr lang="ru-RU" sz="3064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AB2131-8D37-491F-AF7B-5D98AA656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33" y="934161"/>
            <a:ext cx="9108489" cy="4832257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A43AFBB-AF49-4E8E-B571-E6FBE7C30614}"/>
              </a:ext>
            </a:extLst>
          </p:cNvPr>
          <p:cNvSpPr/>
          <p:nvPr/>
        </p:nvSpPr>
        <p:spPr>
          <a:xfrm>
            <a:off x="7436528" y="2149960"/>
            <a:ext cx="4690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https://rst.75.ru/berezhlivoe-upravlenie-v-rst/berezhlivye-proekty/iz-yatie-alkogol-noy-produkcii</a:t>
            </a:r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A707556-B269-4D54-831D-54DD371E8256}"/>
              </a:ext>
            </a:extLst>
          </p:cNvPr>
          <p:cNvSpPr/>
          <p:nvPr/>
        </p:nvSpPr>
        <p:spPr>
          <a:xfrm>
            <a:off x="7436528" y="3255173"/>
            <a:ext cx="45671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https://rst.75.ru/berezhlivoe-upravlenie-v-rst/berezhlivye-proekty/licenzirovanie</a:t>
            </a:r>
            <a:endParaRPr lang="ru-RU" dirty="0"/>
          </a:p>
          <a:p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521A4B1-0B4D-4AF8-85E6-03DA28534B51}"/>
              </a:ext>
            </a:extLst>
          </p:cNvPr>
          <p:cNvSpPr/>
          <p:nvPr/>
        </p:nvSpPr>
        <p:spPr>
          <a:xfrm>
            <a:off x="7436527" y="4186031"/>
            <a:ext cx="45671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https://rst.75.ru/berezhlivoe-upravlenie-v-rst/berezhlivye-proekty/registracionnyy-uchet-po-mestu-prebyvaniya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7688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88333" y="127753"/>
            <a:ext cx="8740091" cy="439859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00" b="1" kern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3064" dirty="0"/>
              <a:t>М1. Информация о реализованных проектах</a:t>
            </a:r>
            <a:br>
              <a:rPr lang="ru-RU" sz="3064" dirty="0"/>
            </a:br>
            <a:endParaRPr lang="ru-RU" sz="3064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992AB95-7178-4304-9567-250212B7B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1" y="916133"/>
            <a:ext cx="2320475" cy="5025734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A697476-196E-401E-A903-E9F5B18C7932}"/>
              </a:ext>
            </a:extLst>
          </p:cNvPr>
          <p:cNvSpPr/>
          <p:nvPr/>
        </p:nvSpPr>
        <p:spPr>
          <a:xfrm>
            <a:off x="4027348" y="1386106"/>
            <a:ext cx="35345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defTabSz="1218072">
              <a:buFont typeface="Wingdings" panose="05000000000000000000" pitchFamily="2" charset="2"/>
              <a:buChar char="v"/>
              <a:defRPr/>
            </a:pPr>
            <a:r>
              <a:rPr lang="ru-RU" sz="1400" b="1" dirty="0"/>
              <a:t>Оптимизация процедуры изъятия алкогольной продукции</a:t>
            </a: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id="{8C5A0B40-8A35-4D0B-8802-AEF4EA75584F}"/>
              </a:ext>
            </a:extLst>
          </p:cNvPr>
          <p:cNvSpPr/>
          <p:nvPr/>
        </p:nvSpPr>
        <p:spPr>
          <a:xfrm rot="10800000">
            <a:off x="2851010" y="1427787"/>
            <a:ext cx="1121151" cy="43985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D85FC3F-899A-4BF9-A16A-2907B8786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042" y="916133"/>
            <a:ext cx="2468039" cy="5025734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2B7C244-8DD3-45D6-A126-C6A3283C4306}"/>
              </a:ext>
            </a:extLst>
          </p:cNvPr>
          <p:cNvSpPr/>
          <p:nvPr/>
        </p:nvSpPr>
        <p:spPr>
          <a:xfrm>
            <a:off x="2646823" y="4210011"/>
            <a:ext cx="36030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>
              <a:buFont typeface="Wingdings" panose="05000000000000000000" pitchFamily="2" charset="2"/>
              <a:buChar char="v"/>
            </a:pPr>
            <a:r>
              <a:rPr lang="ru-RU" sz="1400" b="1" dirty="0"/>
              <a:t>Оптимизация процедуры получения нормативно-правовых актов и схем теплоснабжения; </a:t>
            </a:r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D91D52B2-B710-42B2-B84D-3D01AFB98717}"/>
              </a:ext>
            </a:extLst>
          </p:cNvPr>
          <p:cNvSpPr/>
          <p:nvPr/>
        </p:nvSpPr>
        <p:spPr>
          <a:xfrm>
            <a:off x="6372885" y="4359413"/>
            <a:ext cx="1121151" cy="439859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1268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022" y="320257"/>
            <a:ext cx="8740091" cy="439859"/>
          </a:xfrm>
        </p:spPr>
        <p:txBody>
          <a:bodyPr/>
          <a:lstStyle/>
          <a:p>
            <a:r>
              <a:rPr lang="ru-RU" dirty="0"/>
              <a:t>М2. Применение лучшей практики проекта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7506" y="1433027"/>
            <a:ext cx="11482250" cy="4480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1" dirty="0"/>
              <a:t>Использование онлайн-инструментов ( Яндекс-диск, Яндекс-таблица, Опросник): «Оптимизация процедуры получения нормативно-правовых актов и схем теплоснабжения», «Оптимизация процедуры лицензирования», «Оптимизация процесса формирования сводного отчета»</a:t>
            </a:r>
          </a:p>
          <a:p>
            <a:endParaRPr lang="ru-RU" sz="2398" dirty="0"/>
          </a:p>
          <a:p>
            <a:r>
              <a:rPr lang="ru-RU" sz="2131" dirty="0"/>
              <a:t>Выявленные проблемы:</a:t>
            </a:r>
          </a:p>
          <a:p>
            <a:pPr marL="380648" indent="-380648">
              <a:lnSpc>
                <a:spcPct val="114999"/>
              </a:lnSpc>
              <a:buFont typeface="Arial" panose="020B0604020202020204" pitchFamily="34" charset="0"/>
              <a:buChar char="•"/>
              <a:defRPr/>
            </a:pPr>
            <a:r>
              <a:rPr lang="ru-RU" sz="1865" dirty="0"/>
              <a:t>длительное сведение поступающей информации;</a:t>
            </a:r>
          </a:p>
          <a:p>
            <a:pPr marL="380648" indent="-380648">
              <a:buFont typeface="Arial" panose="020B0604020202020204" pitchFamily="34" charset="0"/>
              <a:buChar char="•"/>
            </a:pPr>
            <a:r>
              <a:rPr lang="ru-RU" sz="1865" dirty="0"/>
              <a:t>большой объем неструктурированной информации;</a:t>
            </a:r>
          </a:p>
          <a:p>
            <a:pPr marL="380648" indent="-380648">
              <a:buFont typeface="Arial" panose="020B0604020202020204" pitchFamily="34" charset="0"/>
              <a:buChar char="•"/>
            </a:pPr>
            <a:r>
              <a:rPr lang="ru-RU" sz="1865" dirty="0"/>
              <a:t>длительность поиска информации.</a:t>
            </a:r>
          </a:p>
          <a:p>
            <a:pPr marL="380648" indent="-380648">
              <a:buFontTx/>
              <a:buChar char="-"/>
            </a:pPr>
            <a:endParaRPr lang="ru-RU" sz="1865" dirty="0"/>
          </a:p>
          <a:p>
            <a:r>
              <a:rPr lang="ru-RU" sz="2131" dirty="0"/>
              <a:t>После применения онлайн-инструментов:</a:t>
            </a:r>
          </a:p>
          <a:p>
            <a:pPr marL="380648" indent="-380648">
              <a:buFont typeface="Arial" panose="020B0604020202020204" pitchFamily="34" charset="0"/>
              <a:buChar char="•"/>
            </a:pPr>
            <a:r>
              <a:rPr lang="ru-RU" sz="1865" dirty="0"/>
              <a:t>информация </a:t>
            </a:r>
            <a:r>
              <a:rPr lang="ru-RU" sz="1865" dirty="0" err="1"/>
              <a:t>аккумулированна</a:t>
            </a:r>
            <a:r>
              <a:rPr lang="ru-RU" sz="1865" dirty="0"/>
              <a:t> в одном источнике ;</a:t>
            </a:r>
          </a:p>
          <a:p>
            <a:pPr marL="380648" indent="-380648">
              <a:buFont typeface="Arial" panose="020B0604020202020204" pitchFamily="34" charset="0"/>
              <a:buChar char="•"/>
            </a:pPr>
            <a:r>
              <a:rPr lang="ru-RU" sz="1865" dirty="0"/>
              <a:t>понятные исходные данные для работы;</a:t>
            </a:r>
          </a:p>
          <a:p>
            <a:pPr marL="380648" indent="-380648">
              <a:buFont typeface="Arial" panose="020B0604020202020204" pitchFamily="34" charset="0"/>
              <a:buChar char="•"/>
            </a:pPr>
            <a:r>
              <a:rPr lang="ru-RU" sz="1865" dirty="0"/>
              <a:t>Сокращение времени на поиск, информирование, редактирование.</a:t>
            </a:r>
          </a:p>
        </p:txBody>
      </p:sp>
    </p:spTree>
    <p:extLst>
      <p:ext uri="{BB962C8B-B14F-4D97-AF65-F5344CB8AC3E}">
        <p14:creationId xmlns:p14="http://schemas.microsoft.com/office/powerpoint/2010/main" val="6480031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94461" y="2105101"/>
            <a:ext cx="8740091" cy="439859"/>
          </a:xfrm>
        </p:spPr>
        <p:txBody>
          <a:bodyPr/>
          <a:lstStyle/>
          <a:p>
            <a:pPr algn="ctr"/>
            <a:r>
              <a:rPr lang="ru-RU" sz="4796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Приложение 1.1 «Управление проектами улучшений»</a:t>
            </a:r>
          </a:p>
        </p:txBody>
      </p:sp>
    </p:spTree>
    <p:extLst>
      <p:ext uri="{BB962C8B-B14F-4D97-AF65-F5344CB8AC3E}">
        <p14:creationId xmlns:p14="http://schemas.microsoft.com/office/powerpoint/2010/main" val="34593083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022" y="320257"/>
            <a:ext cx="8740091" cy="439859"/>
          </a:xfrm>
        </p:spPr>
        <p:txBody>
          <a:bodyPr/>
          <a:lstStyle/>
          <a:p>
            <a:r>
              <a:rPr lang="ru-RU" dirty="0"/>
              <a:t>М3. Типизация и стандартизация процессов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68B9E3-A395-45B2-B60C-A4F81B31E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22" y="983157"/>
            <a:ext cx="4329875" cy="3204928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75019012-3173-47C5-AC5C-0EE8330818DA}"/>
              </a:ext>
            </a:extLst>
          </p:cNvPr>
          <p:cNvSpPr/>
          <p:nvPr/>
        </p:nvSpPr>
        <p:spPr>
          <a:xfrm>
            <a:off x="419678" y="2322145"/>
            <a:ext cx="1799740" cy="7901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E44A27-7140-4C65-9FEF-96373D901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217" y="1056443"/>
            <a:ext cx="5601810" cy="30450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E4D20A-4350-4A92-98FA-916E694F7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57" y="4287841"/>
            <a:ext cx="5604943" cy="23052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7A7598-BB88-43FE-8D95-81859F675528}"/>
              </a:ext>
            </a:extLst>
          </p:cNvPr>
          <p:cNvSpPr txBox="1"/>
          <p:nvPr/>
        </p:nvSpPr>
        <p:spPr>
          <a:xfrm>
            <a:off x="6489577" y="4674287"/>
            <a:ext cx="4793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 рамках ППУ типизирована работа по организации и проведению совещаний </a:t>
            </a:r>
          </a:p>
        </p:txBody>
      </p:sp>
    </p:spTree>
    <p:extLst>
      <p:ext uri="{BB962C8B-B14F-4D97-AF65-F5344CB8AC3E}">
        <p14:creationId xmlns:p14="http://schemas.microsoft.com/office/powerpoint/2010/main" val="3111225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3598" y="367468"/>
            <a:ext cx="8740091" cy="439859"/>
          </a:xfrm>
        </p:spPr>
        <p:txBody>
          <a:bodyPr/>
          <a:lstStyle/>
          <a:p>
            <a:r>
              <a:rPr lang="ru-RU" dirty="0"/>
              <a:t>М4. Мотивированный сотрудник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065" y="1281417"/>
            <a:ext cx="5798935" cy="4889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8" dirty="0"/>
              <a:t>Заместитель руководителя Службы - </a:t>
            </a:r>
            <a:r>
              <a:rPr lang="ru-RU" sz="2398" b="1" dirty="0">
                <a:solidFill>
                  <a:schemeClr val="dk1"/>
                </a:solidFill>
              </a:rPr>
              <a:t> </a:t>
            </a:r>
            <a:r>
              <a:rPr lang="ru-RU" sz="2398" dirty="0"/>
              <a:t>начальник отдела декларирования – Макарова Ольга Сергеевна</a:t>
            </a:r>
          </a:p>
          <a:p>
            <a:endParaRPr lang="ru-RU" sz="2398" dirty="0"/>
          </a:p>
          <a:p>
            <a:endParaRPr lang="ru-RU" sz="2398" dirty="0"/>
          </a:p>
          <a:p>
            <a:endParaRPr lang="ru-RU" sz="2398" dirty="0"/>
          </a:p>
          <a:p>
            <a:endParaRPr lang="ru-RU" sz="2398" dirty="0"/>
          </a:p>
          <a:p>
            <a:r>
              <a:rPr lang="ru-RU" sz="2398" dirty="0"/>
              <a:t>Ведущий консультант отдела контроля за розничной продажей алкогольной продукции – </a:t>
            </a:r>
            <a:r>
              <a:rPr lang="ru-RU" sz="2398" dirty="0" err="1"/>
              <a:t>Збайкова</a:t>
            </a:r>
            <a:r>
              <a:rPr lang="ru-RU" sz="2398" dirty="0"/>
              <a:t> Влада Сергеевна</a:t>
            </a:r>
          </a:p>
          <a:p>
            <a:endParaRPr lang="ru-RU" sz="2398" dirty="0"/>
          </a:p>
          <a:p>
            <a:endParaRPr lang="ru-RU" sz="2398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9E58890-D193-47AE-BB73-061FCE33E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683" y="1393252"/>
            <a:ext cx="5177505" cy="388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067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3598" y="367468"/>
            <a:ext cx="8740091" cy="439859"/>
          </a:xfrm>
        </p:spPr>
        <p:txBody>
          <a:bodyPr/>
          <a:lstStyle/>
          <a:p>
            <a:r>
              <a:rPr lang="ru-RU" dirty="0"/>
              <a:t>М5 Подробные презентации по проектам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181421-FA20-4BB3-ACE0-84C08C66A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620" y="1987299"/>
            <a:ext cx="3163119" cy="427145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12A0523-29F1-463D-A7C7-DCD13FC75E37}"/>
              </a:ext>
            </a:extLst>
          </p:cNvPr>
          <p:cNvSpPr/>
          <p:nvPr/>
        </p:nvSpPr>
        <p:spPr>
          <a:xfrm>
            <a:off x="535620" y="980037"/>
            <a:ext cx="31663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https://media.75.ru/rst/documents/198139/procedury-iz-yat-iya.pdf</a:t>
            </a:r>
            <a:endParaRPr lang="ru-RU" dirty="0"/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1134DE-C94B-426B-98BB-5B524FBB4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234" y="1992269"/>
            <a:ext cx="3743067" cy="397459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99CDA01-569B-479C-AF6F-796ED9D6D56F}"/>
              </a:ext>
            </a:extLst>
          </p:cNvPr>
          <p:cNvSpPr/>
          <p:nvPr/>
        </p:nvSpPr>
        <p:spPr>
          <a:xfrm>
            <a:off x="4133664" y="980037"/>
            <a:ext cx="3468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https://media.75.ru/rst/documents/198140/procedury-polucheniya.pdf</a:t>
            </a:r>
            <a:endParaRPr lang="ru-RU" dirty="0"/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77A33E-F883-45D2-9119-60476AB7C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6796" y="1987298"/>
            <a:ext cx="3831716" cy="427145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CBA23EC-2BDC-4654-8478-9C5D7A9D1087}"/>
              </a:ext>
            </a:extLst>
          </p:cNvPr>
          <p:cNvSpPr/>
          <p:nvPr/>
        </p:nvSpPr>
        <p:spPr>
          <a:xfrm>
            <a:off x="8119770" y="1053912"/>
            <a:ext cx="33616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https://media.75.ru/rst/documents/198130/soveschanie.pd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451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3598" y="367468"/>
            <a:ext cx="8740091" cy="439859"/>
          </a:xfrm>
        </p:spPr>
        <p:txBody>
          <a:bodyPr/>
          <a:lstStyle/>
          <a:p>
            <a:r>
              <a:rPr lang="ru-RU" dirty="0"/>
              <a:t>М6. Стенд по реализованным проектам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BC42DD-3EF2-40EF-9A44-DA89F9487A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6" t="27306" r="1" b="35605"/>
          <a:stretch/>
        </p:blipFill>
        <p:spPr>
          <a:xfrm>
            <a:off x="971768" y="904693"/>
            <a:ext cx="5340072" cy="550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666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022" y="320257"/>
            <a:ext cx="8740091" cy="439859"/>
          </a:xfrm>
        </p:spPr>
        <p:txBody>
          <a:bodyPr/>
          <a:lstStyle/>
          <a:p>
            <a:r>
              <a:rPr lang="ru-RU" dirty="0"/>
              <a:t>М7. Методические материалы (примеры)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2A1094-1881-4577-BA34-E2D647F2B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16" y="994382"/>
            <a:ext cx="6239373" cy="42023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4E96AE7-46A9-4FE3-B9A0-7D097FDC8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564" y="1848271"/>
            <a:ext cx="5524962" cy="31614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E5DE74-32D8-4D62-9EB4-2791737C8C0C}"/>
              </a:ext>
            </a:extLst>
          </p:cNvPr>
          <p:cNvSpPr txBox="1"/>
          <p:nvPr/>
        </p:nvSpPr>
        <p:spPr>
          <a:xfrm>
            <a:off x="9591850" y="5892955"/>
            <a:ext cx="182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+ </a:t>
            </a:r>
            <a:r>
              <a:rPr lang="ru-RU" dirty="0" err="1"/>
              <a:t>Вк</a:t>
            </a:r>
            <a:r>
              <a:rPr lang="ru-RU" dirty="0"/>
              <a:t>-виджет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892D69-EB98-497F-8E1B-2A8DDD8F5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0894" y="1624614"/>
            <a:ext cx="1985959" cy="4097043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0D2C43A7-BC85-49AE-B68F-4458330014B4}"/>
              </a:ext>
            </a:extLst>
          </p:cNvPr>
          <p:cNvSpPr/>
          <p:nvPr/>
        </p:nvSpPr>
        <p:spPr>
          <a:xfrm>
            <a:off x="9510894" y="3835153"/>
            <a:ext cx="636283" cy="7102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292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3598" y="367468"/>
            <a:ext cx="8740091" cy="439859"/>
          </a:xfrm>
        </p:spPr>
        <p:txBody>
          <a:bodyPr/>
          <a:lstStyle/>
          <a:p>
            <a:r>
              <a:rPr lang="ru-RU" dirty="0"/>
              <a:t>М8. Лучшие практики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0E76A3-692F-4EC4-83B5-AA54259CD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98" y="884286"/>
            <a:ext cx="4365235" cy="441242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9662C6-0C3A-4671-A22C-126831D08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786" y="884286"/>
            <a:ext cx="4774241" cy="4412426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CEEFF6-42D4-449E-8093-79070BF2100E}"/>
              </a:ext>
            </a:extLst>
          </p:cNvPr>
          <p:cNvSpPr txBox="1"/>
          <p:nvPr/>
        </p:nvSpPr>
        <p:spPr>
          <a:xfrm>
            <a:off x="323698" y="5567202"/>
            <a:ext cx="110397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Сотрудники имеют четкое представление о планировании/результатах своей деятельности;</a:t>
            </a:r>
          </a:p>
          <a:p>
            <a:r>
              <a:rPr lang="ru-RU" dirty="0"/>
              <a:t>Проведение еженедельных планерок не требуется, потому что необходимая информация имеется и возможно оставить обратную связь </a:t>
            </a:r>
          </a:p>
        </p:txBody>
      </p:sp>
    </p:spTree>
    <p:extLst>
      <p:ext uri="{BB962C8B-B14F-4D97-AF65-F5344CB8AC3E}">
        <p14:creationId xmlns:p14="http://schemas.microsoft.com/office/powerpoint/2010/main" val="152433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3598" y="367468"/>
            <a:ext cx="8740091" cy="439859"/>
          </a:xfrm>
        </p:spPr>
        <p:txBody>
          <a:bodyPr/>
          <a:lstStyle/>
          <a:p>
            <a:r>
              <a:rPr lang="ru-RU" dirty="0"/>
              <a:t>М8. Фото лучших практик, 5С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06487" y="1027437"/>
            <a:ext cx="1403431" cy="461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8" b="1" dirty="0">
                <a:solidFill>
                  <a:srgbClr val="FF0000"/>
                </a:solidFill>
              </a:rPr>
              <a:t>БЫЛО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3292" y="1027437"/>
            <a:ext cx="1403431" cy="461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98" b="1" dirty="0">
                <a:solidFill>
                  <a:srgbClr val="00B050"/>
                </a:solidFill>
              </a:rPr>
              <a:t>СТАЛО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298E81-4F1B-4354-8FC6-8A0FAC075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45" y="1402671"/>
            <a:ext cx="4094038" cy="281200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24539F-F0B4-4FC8-944B-84814F23FA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051" y="1402670"/>
            <a:ext cx="3749335" cy="28120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4CC5534-DFB0-45CB-96BC-9962E6957A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10" y="4346156"/>
            <a:ext cx="2926302" cy="237744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D5EBA2F-28A2-41C6-9CA8-D116205B95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422" y="4346155"/>
            <a:ext cx="2756592" cy="237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6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0567" y="432462"/>
            <a:ext cx="8740091" cy="439452"/>
          </a:xfrm>
        </p:spPr>
        <p:txBody>
          <a:bodyPr/>
          <a:lstStyle/>
          <a:p>
            <a:r>
              <a:rPr lang="ru-RU" dirty="0"/>
              <a:t>М9. Практика передачи опыта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56883" y="6474180"/>
            <a:ext cx="184731" cy="369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798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640" y="3173"/>
            <a:ext cx="65" cy="276679"/>
          </a:xfrm>
          <a:prstGeom prst="rect">
            <a:avLst/>
          </a:prstGeom>
          <a:solidFill>
            <a:srgbClr val="FAF8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3554" fontAlgn="t"/>
            <a:endParaRPr lang="ru-RU" altLang="ru-RU" sz="1798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9223D6-AE55-4038-9E33-86AE81F08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7" y="871914"/>
            <a:ext cx="3286682" cy="373293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E749790-9971-442B-8964-A422C5A77BDC}"/>
              </a:ext>
            </a:extLst>
          </p:cNvPr>
          <p:cNvSpPr/>
          <p:nvPr/>
        </p:nvSpPr>
        <p:spPr>
          <a:xfrm>
            <a:off x="4514083" y="1154098"/>
            <a:ext cx="4225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lvl="0" indent="-171450" defTabSz="1218072">
              <a:buFont typeface="Wingdings" panose="05000000000000000000" pitchFamily="2" charset="2"/>
              <a:buChar char="v"/>
              <a:defRPr/>
            </a:pPr>
            <a:r>
              <a:rPr lang="ru-RU" sz="1400" b="1" dirty="0"/>
              <a:t>Оптимизация процедуры лицензирования;</a:t>
            </a:r>
          </a:p>
          <a:p>
            <a:pPr marL="171450" lvl="0" indent="-171450" defTabSz="1218072">
              <a:buFont typeface="Wingdings" panose="05000000000000000000" pitchFamily="2" charset="2"/>
              <a:buChar char="v"/>
              <a:defRPr/>
            </a:pPr>
            <a:endParaRPr lang="ru-RU" sz="1400" b="1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D04BE4-A91D-47A7-9A28-B2ECB93BFD41}"/>
              </a:ext>
            </a:extLst>
          </p:cNvPr>
          <p:cNvSpPr/>
          <p:nvPr/>
        </p:nvSpPr>
        <p:spPr>
          <a:xfrm>
            <a:off x="4514084" y="2300797"/>
            <a:ext cx="67393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 defTabSz="1218072">
              <a:buFont typeface="Wingdings" panose="05000000000000000000" pitchFamily="2" charset="2"/>
              <a:buChar char="v"/>
              <a:defRPr/>
            </a:pPr>
            <a:r>
              <a:rPr lang="ru-RU" sz="1400" b="1" dirty="0"/>
              <a:t>Оптимизация процесса заполнения протокола изъятия алкогольной продукции а также его передачи на временное хранение в </a:t>
            </a:r>
            <a:r>
              <a:rPr lang="ru-RU" sz="1400" b="1" dirty="0" err="1"/>
              <a:t>Росспиртпром</a:t>
            </a:r>
            <a:r>
              <a:rPr lang="ru-RU" sz="1400" b="1" dirty="0"/>
              <a:t>;</a:t>
            </a:r>
          </a:p>
          <a:p>
            <a:pPr marL="171450" lvl="0" indent="-171450" defTabSz="1218072">
              <a:buFont typeface="Wingdings" panose="05000000000000000000" pitchFamily="2" charset="2"/>
              <a:buChar char="v"/>
              <a:defRPr/>
            </a:pPr>
            <a:endParaRPr lang="ru-RU" sz="14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888EB10-8131-4E82-AAD6-A7AB48ABD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966" y="3106201"/>
            <a:ext cx="3286683" cy="364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943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0567" y="432462"/>
            <a:ext cx="8740091" cy="439452"/>
          </a:xfrm>
        </p:spPr>
        <p:txBody>
          <a:bodyPr/>
          <a:lstStyle/>
          <a:p>
            <a:r>
              <a:rPr lang="ru-RU" dirty="0"/>
              <a:t>М10. Информирование о результатах реализованных проектов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356883" y="6474180"/>
            <a:ext cx="184731" cy="369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798" dirty="0"/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640" y="3173"/>
            <a:ext cx="65" cy="276679"/>
          </a:xfrm>
          <a:prstGeom prst="rect">
            <a:avLst/>
          </a:prstGeom>
          <a:solidFill>
            <a:srgbClr val="FAF8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3554" fontAlgn="t"/>
            <a:endParaRPr lang="ru-RU" altLang="ru-RU" sz="1798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1837CB-3A7A-4389-9F3C-C7A8B2CA3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67" y="1321799"/>
            <a:ext cx="2272408" cy="33497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E87188-93DF-4007-8429-DCE3EF3BA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697" y="2319366"/>
            <a:ext cx="2244482" cy="415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80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Спасибо</a:t>
            </a:r>
          </a:p>
          <a:p>
            <a:r>
              <a:rPr lang="ru-RU" dirty="0"/>
              <a:t>за внимание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09.</a:t>
            </a:r>
            <a:r>
              <a:rPr lang="en-US" dirty="0"/>
              <a:t>0</a:t>
            </a:r>
            <a:r>
              <a:rPr lang="ru-RU" dirty="0"/>
              <a:t>9.202</a:t>
            </a:r>
            <a:r>
              <a:rPr lang="en-US" dirty="0"/>
              <a:t>4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/>
              <a:t>Макарова Ольга Сергеевна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>
          <a:xfrm>
            <a:off x="719668" y="4411281"/>
            <a:ext cx="6481233" cy="995219"/>
          </a:xfrm>
        </p:spPr>
        <p:txBody>
          <a:bodyPr/>
          <a:lstStyle/>
          <a:p>
            <a:r>
              <a:rPr lang="ru-RU" dirty="0"/>
              <a:t>Заместитель руководителя – начальник отдела декларирования розничной продажи алкогольной продукции  РСТ забайкальского края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043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8216" y="351077"/>
            <a:ext cx="8740091" cy="439859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М1</a:t>
            </a:r>
            <a:r>
              <a:rPr lang="ru-RU" dirty="0"/>
              <a:t>.   Миссия организации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88854" y="2938111"/>
            <a:ext cx="3738440" cy="1445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072"/>
            <a:r>
              <a:rPr lang="ru-RU" sz="2398" b="1" dirty="0">
                <a:solidFill>
                  <a:srgbClr val="44546A">
                    <a:lumMod val="75000"/>
                  </a:srgbClr>
                </a:solidFill>
                <a:latin typeface="Arial"/>
              </a:rPr>
              <a:t>2023 год </a:t>
            </a:r>
            <a:r>
              <a:rPr lang="ru-RU" sz="2398" dirty="0">
                <a:solidFill>
                  <a:prstClr val="black"/>
                </a:solidFill>
                <a:latin typeface="Arial"/>
              </a:rPr>
              <a:t>:</a:t>
            </a:r>
          </a:p>
          <a:p>
            <a:pPr defTabSz="1218072"/>
            <a:r>
              <a:rPr lang="ru-RU" sz="2131" dirty="0">
                <a:solidFill>
                  <a:prstClr val="black"/>
                </a:solidFill>
                <a:latin typeface="Arial"/>
              </a:rPr>
              <a:t>количество проектов – 3 </a:t>
            </a:r>
          </a:p>
          <a:p>
            <a:pPr defTabSz="1218072"/>
            <a:r>
              <a:rPr lang="ru-RU" sz="2131" dirty="0">
                <a:solidFill>
                  <a:prstClr val="black"/>
                </a:solidFill>
                <a:latin typeface="Arial"/>
              </a:rPr>
              <a:t>закрыто - 3</a:t>
            </a:r>
          </a:p>
          <a:p>
            <a:pPr defTabSz="1218072"/>
            <a:r>
              <a:rPr lang="ru-RU" sz="2131" dirty="0">
                <a:solidFill>
                  <a:prstClr val="black"/>
                </a:solidFill>
                <a:latin typeface="Arial"/>
              </a:rPr>
              <a:t>участников в командах - 14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5487" y="983603"/>
            <a:ext cx="11583069" cy="169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072"/>
            <a:r>
              <a:rPr lang="ru-RU" sz="2398" b="1" dirty="0">
                <a:solidFill>
                  <a:srgbClr val="44546A">
                    <a:lumMod val="75000"/>
                  </a:srgbClr>
                </a:solidFill>
                <a:latin typeface="Arial"/>
              </a:rPr>
              <a:t>Миссия Региональной службы по тарифам и ценообразованию Забайкальского края </a:t>
            </a:r>
            <a:r>
              <a:rPr lang="ru-RU" sz="4000" dirty="0">
                <a:solidFill>
                  <a:srgbClr val="00B050"/>
                </a:solidFill>
                <a:latin typeface="Arial"/>
              </a:rPr>
              <a:t>– «Мы стоим на контроле баланса экономических интересов!»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88854" y="4575854"/>
            <a:ext cx="4279671" cy="1772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072"/>
            <a:r>
              <a:rPr lang="ru-RU" sz="2398" b="1" dirty="0">
                <a:solidFill>
                  <a:srgbClr val="44546A">
                    <a:lumMod val="75000"/>
                  </a:srgbClr>
                </a:solidFill>
                <a:latin typeface="Arial"/>
              </a:rPr>
              <a:t>2024 год </a:t>
            </a:r>
            <a:r>
              <a:rPr lang="ru-RU" sz="2398" dirty="0">
                <a:solidFill>
                  <a:prstClr val="black"/>
                </a:solidFill>
                <a:latin typeface="Arial"/>
              </a:rPr>
              <a:t>:</a:t>
            </a:r>
          </a:p>
          <a:p>
            <a:pPr defTabSz="1218072"/>
            <a:r>
              <a:rPr lang="ru-RU" sz="2131" dirty="0">
                <a:solidFill>
                  <a:prstClr val="black"/>
                </a:solidFill>
                <a:latin typeface="Arial"/>
              </a:rPr>
              <a:t>количество проектов – 3</a:t>
            </a:r>
          </a:p>
          <a:p>
            <a:pPr defTabSz="1218072"/>
            <a:r>
              <a:rPr lang="ru-RU" sz="2131" dirty="0">
                <a:solidFill>
                  <a:prstClr val="black"/>
                </a:solidFill>
                <a:latin typeface="Arial"/>
              </a:rPr>
              <a:t>закрыто - 1</a:t>
            </a:r>
          </a:p>
          <a:p>
            <a:pPr defTabSz="1218072"/>
            <a:r>
              <a:rPr lang="ru-RU" sz="2131" dirty="0">
                <a:solidFill>
                  <a:prstClr val="black"/>
                </a:solidFill>
                <a:latin typeface="Arial"/>
              </a:rPr>
              <a:t>участников в командах - 17 создан Проектный офис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32266" y="6258097"/>
            <a:ext cx="2310102" cy="461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072"/>
            <a:r>
              <a:rPr lang="en-US" sz="2398" dirty="0">
                <a:solidFill>
                  <a:prstClr val="black"/>
                </a:solidFill>
                <a:latin typeface="Arial"/>
              </a:rPr>
              <a:t>https://rst.75.ru/</a:t>
            </a:r>
            <a:endParaRPr lang="ru-RU" sz="2398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3625D2-B796-49BD-9FAE-2845ECAAD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32" y="4758431"/>
            <a:ext cx="1961011" cy="196101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0F1DB3-D96C-4A23-B699-14FF80744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153" y="2590857"/>
            <a:ext cx="4055413" cy="356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49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8216" y="351077"/>
            <a:ext cx="9144474" cy="439859"/>
          </a:xfrm>
        </p:spPr>
        <p:txBody>
          <a:bodyPr/>
          <a:lstStyle/>
          <a:p>
            <a:r>
              <a:rPr lang="ru-RU" sz="2398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М2. Определение улучшаемого процесса и его границ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F25DAA-9E53-41F2-973E-FAB820630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03" y="1057274"/>
            <a:ext cx="11794079" cy="525116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30478CC-8AC9-4291-94B1-E75F17C1BB6D}"/>
              </a:ext>
            </a:extLst>
          </p:cNvPr>
          <p:cNvSpPr/>
          <p:nvPr/>
        </p:nvSpPr>
        <p:spPr>
          <a:xfrm>
            <a:off x="452582" y="3186545"/>
            <a:ext cx="5745018" cy="5080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59EA004-D235-49B7-8143-496CA47F4ED4}"/>
              </a:ext>
            </a:extLst>
          </p:cNvPr>
          <p:cNvSpPr/>
          <p:nvPr/>
        </p:nvSpPr>
        <p:spPr>
          <a:xfrm>
            <a:off x="11804073" y="5957455"/>
            <a:ext cx="120072" cy="212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563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8216" y="351077"/>
            <a:ext cx="8740091" cy="439859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М3. Обоснование реализации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11CB44-7B7C-4CB3-95A5-4EF2968AE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7274"/>
            <a:ext cx="11951855" cy="525116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FEBD445-9545-45D4-B001-434BB01747A5}"/>
              </a:ext>
            </a:extLst>
          </p:cNvPr>
          <p:cNvSpPr/>
          <p:nvPr/>
        </p:nvSpPr>
        <p:spPr>
          <a:xfrm>
            <a:off x="6742545" y="2318327"/>
            <a:ext cx="4729019" cy="720437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217A7A6-0D17-4394-A9E5-30E590D63212}"/>
              </a:ext>
            </a:extLst>
          </p:cNvPr>
          <p:cNvSpPr/>
          <p:nvPr/>
        </p:nvSpPr>
        <p:spPr>
          <a:xfrm>
            <a:off x="11831783" y="5948218"/>
            <a:ext cx="120072" cy="212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94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8216" y="351077"/>
            <a:ext cx="8740091" cy="439859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М4. Цель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A4CF749-0F0E-480A-BAAA-70F8BEB42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03" y="1057274"/>
            <a:ext cx="11784842" cy="525116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06E2F04-7EE2-4B8A-A655-E06D6B673846}"/>
              </a:ext>
            </a:extLst>
          </p:cNvPr>
          <p:cNvSpPr/>
          <p:nvPr/>
        </p:nvSpPr>
        <p:spPr>
          <a:xfrm>
            <a:off x="443345" y="4285673"/>
            <a:ext cx="6354619" cy="163483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5817407-3BCA-40AB-A859-D463A6D09534}"/>
              </a:ext>
            </a:extLst>
          </p:cNvPr>
          <p:cNvSpPr/>
          <p:nvPr/>
        </p:nvSpPr>
        <p:spPr>
          <a:xfrm>
            <a:off x="11804073" y="5957455"/>
            <a:ext cx="120072" cy="212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1274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8216" y="351077"/>
            <a:ext cx="8740091" cy="439859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М5. Утверждение паспорта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0CE40F-A7D3-4038-96A5-04FE70471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03" y="1057274"/>
            <a:ext cx="11784842" cy="525116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28B2BBC-7F2B-49FF-8F7E-AE9FFB707CE3}"/>
              </a:ext>
            </a:extLst>
          </p:cNvPr>
          <p:cNvSpPr/>
          <p:nvPr/>
        </p:nvSpPr>
        <p:spPr>
          <a:xfrm>
            <a:off x="6668655" y="1163782"/>
            <a:ext cx="4913745" cy="94210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12A6584-B8BB-46FC-BADE-C974C85E745D}"/>
              </a:ext>
            </a:extLst>
          </p:cNvPr>
          <p:cNvSpPr/>
          <p:nvPr/>
        </p:nvSpPr>
        <p:spPr>
          <a:xfrm>
            <a:off x="11804073" y="5957455"/>
            <a:ext cx="120072" cy="212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4425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88216" y="351077"/>
            <a:ext cx="9600511" cy="439859"/>
          </a:xfrm>
        </p:spPr>
        <p:txBody>
          <a:bodyPr/>
          <a:lstStyle/>
          <a:p>
            <a:r>
              <a:rPr lang="ru-RU" sz="2664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М6.  Личный проект руководителя организации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026BEF7-AA01-4A4F-9564-0C7771058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05" y="818534"/>
            <a:ext cx="5794756" cy="58308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DB15BF-1EB1-49FB-9548-DFFA4DFF3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161" y="1154096"/>
            <a:ext cx="6178858" cy="49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8804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1259</Words>
  <Application>Microsoft Office PowerPoint</Application>
  <PresentationFormat>Широкоэкранный</PresentationFormat>
  <Paragraphs>264</Paragraphs>
  <Slides>39</Slides>
  <Notes>11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0" baseType="lpstr">
      <vt:lpstr>Arial</vt:lpstr>
      <vt:lpstr>Calibri</vt:lpstr>
      <vt:lpstr>Calibri Light</vt:lpstr>
      <vt:lpstr>Roboto</vt:lpstr>
      <vt:lpstr>Times New Roman</vt:lpstr>
      <vt:lpstr>Wingdings</vt:lpstr>
      <vt:lpstr>Тема Office</vt:lpstr>
      <vt:lpstr>Титульный слайд</vt:lpstr>
      <vt:lpstr>Текст картинка</vt:lpstr>
      <vt:lpstr>Текст</vt:lpstr>
      <vt:lpstr>Лист</vt:lpstr>
      <vt:lpstr>Образец местного уровня на базе Региональной службы по тарифам и ценообразованию Забайкальского края</vt:lpstr>
      <vt:lpstr>КОМАНДА ПРОЕКТНОГО ОФИСА </vt:lpstr>
      <vt:lpstr>Приложение 1.1 «Управление проектами улучшений»</vt:lpstr>
      <vt:lpstr>М1.   Миссия организации</vt:lpstr>
      <vt:lpstr>М2. Определение улучшаемого процесса и его границ</vt:lpstr>
      <vt:lpstr>М3. Обоснование реализации проекта</vt:lpstr>
      <vt:lpstr>М4. Цель проекта</vt:lpstr>
      <vt:lpstr>М5. Утверждение паспорта проекта</vt:lpstr>
      <vt:lpstr>М6.  Личный проект руководителя организации</vt:lpstr>
      <vt:lpstr>М7. Визуализация проектов в проектной комнате </vt:lpstr>
      <vt:lpstr>М8. Карта ПСЦ текущего состояния  процесса изъятия алкогольной продукции</vt:lpstr>
      <vt:lpstr>М9. Карта ПСЦ целевого состояния  процесса изъятия алкогольной продукции</vt:lpstr>
      <vt:lpstr>М10. Выявленные проблемы процесса изъятия алкогольной продукции</vt:lpstr>
      <vt:lpstr>Приложение 1.2 «Вовлечение, обучение, мотивация персонала»</vt:lpstr>
      <vt:lpstr>М1. Обучение проектных команд </vt:lpstr>
      <vt:lpstr>М1, М6 Обучение проектных команд и роли </vt:lpstr>
      <vt:lpstr>М2. ППУ</vt:lpstr>
      <vt:lpstr>М3, М4.  Обучение на фабрике процессов</vt:lpstr>
      <vt:lpstr>М5. Визуализация по бережливому производству</vt:lpstr>
      <vt:lpstr>М7. СМИ  Официальный сайт РСТ Забайкалья</vt:lpstr>
      <vt:lpstr>М7. СМИ Официальный сайт РСТ Забайкальского края</vt:lpstr>
      <vt:lpstr>М 7. Освещение работы на странице VK РСТ Забайкалья </vt:lpstr>
      <vt:lpstr>М8. Полезные ссылки</vt:lpstr>
      <vt:lpstr>М9. Поощрение</vt:lpstr>
      <vt:lpstr>М10. сотрудники РСТ Забайкалья, которые участвуют в нескольких проектах: </vt:lpstr>
      <vt:lpstr>Приложение 1.3 «Готовность к тиражированию»</vt:lpstr>
      <vt:lpstr>Презентация PowerPoint</vt:lpstr>
      <vt:lpstr>Презентация PowerPoint</vt:lpstr>
      <vt:lpstr>М2. Применение лучшей практики проекта</vt:lpstr>
      <vt:lpstr>М3. Типизация и стандартизация процессов</vt:lpstr>
      <vt:lpstr>М4. Мотивированный сотрудник </vt:lpstr>
      <vt:lpstr>М5 Подробные презентации по проектам</vt:lpstr>
      <vt:lpstr>М6. Стенд по реализованным проектам</vt:lpstr>
      <vt:lpstr>М7. Методические материалы (примеры)</vt:lpstr>
      <vt:lpstr>М8. Лучшие практики</vt:lpstr>
      <vt:lpstr>М8. Фото лучших практик, 5С </vt:lpstr>
      <vt:lpstr>М9. Практика передачи опыта </vt:lpstr>
      <vt:lpstr>М10. Информирование о результатах реализованных проектов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Образец местного уровня на базе Региональной службы по тарифам и ценообразованию Забайкальского края</dc:title>
  <dc:creator>Влада Збайкова</dc:creator>
  <cp:lastModifiedBy>Ольга С. Макарова</cp:lastModifiedBy>
  <cp:revision>22</cp:revision>
  <dcterms:created xsi:type="dcterms:W3CDTF">2024-08-20T09:21:40Z</dcterms:created>
  <dcterms:modified xsi:type="dcterms:W3CDTF">2024-09-13T00:46:30Z</dcterms:modified>
</cp:coreProperties>
</file>