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0" r:id="rId3"/>
    <p:sldId id="279" r:id="rId4"/>
    <p:sldId id="280" r:id="rId5"/>
    <p:sldId id="281" r:id="rId6"/>
    <p:sldId id="282" r:id="rId7"/>
    <p:sldId id="269" r:id="rId8"/>
  </p:sldIdLst>
  <p:sldSz cx="12192000" cy="6858000"/>
  <p:notesSz cx="6794500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79666575161057E-2"/>
          <c:y val="8.1891355414957984E-2"/>
          <c:w val="0.89360244086998541"/>
          <c:h val="0.71856639035932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10 002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FEB-4C01-BC54-7C5583D46F0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480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583-4FD0-89E9-1F701F414E6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3334</c:v>
                </c:pt>
                <c:pt idx="1">
                  <c:v>3480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0-4289-905A-E75B365E30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27 091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4D6-429B-A153-DA2B274FC7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  <a:r>
                      <a:rPr lang="en-US" baseline="0" dirty="0"/>
                      <a:t> 059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8D8-4182-8901-ECC8E5417AE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4725</c:v>
                </c:pt>
                <c:pt idx="1">
                  <c:v>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0-4289-905A-E75B365E3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2"/>
        <c:overlap val="-35"/>
        <c:axId val="847478000"/>
        <c:axId val="847469296"/>
      </c:barChart>
      <c:catAx>
        <c:axId val="84747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47469296"/>
        <c:crosses val="autoZero"/>
        <c:auto val="1"/>
        <c:lblAlgn val="ctr"/>
        <c:lblOffset val="100"/>
        <c:noMultiLvlLbl val="0"/>
      </c:catAx>
      <c:valAx>
        <c:axId val="84746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4747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67678412047174"/>
          <c:y val="0.90941474646099285"/>
          <c:w val="0.61098028964844397"/>
          <c:h val="8.58321456801360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89035648821974E-2"/>
          <c:y val="0.20585615154461923"/>
          <c:w val="0.8599557902595959"/>
          <c:h val="0.59726425650432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124</c:v>
                </c:pt>
                <c:pt idx="1">
                  <c:v>54</c:v>
                </c:pt>
                <c:pt idx="2" formatCode="General">
                  <c:v>1271</c:v>
                </c:pt>
                <c:pt idx="3" formatCode="General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4-49D2-97C4-817A83BDB7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1-433E-ADD5-BE133B7688AA}"/>
                </c:ext>
              </c:extLst>
            </c:dLbl>
            <c:dLbl>
              <c:idx val="1"/>
              <c:layout>
                <c:manualLayout>
                  <c:x val="-7.8128139006117931E-17"/>
                  <c:y val="-8.948693677453457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6D-4E4D-AE99-AC3D41D4DD72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A4-4A49-B2DE-6314567F768D}"/>
                </c:ext>
              </c:extLst>
            </c:dLbl>
            <c:dLbl>
              <c:idx val="3"/>
              <c:layout>
                <c:manualLayout>
                  <c:x val="1.2784752253480207E-2"/>
                  <c:y val="1.7593735052593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D5-4AFD-B2DD-584FED091A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235</c:v>
                </c:pt>
                <c:pt idx="1">
                  <c:v>85</c:v>
                </c:pt>
                <c:pt idx="2">
                  <c:v>1491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4-49D2-97C4-817A83BD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847477456"/>
        <c:axId val="847484528"/>
      </c:barChart>
      <c:catAx>
        <c:axId val="84747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47484528"/>
        <c:crosses val="autoZero"/>
        <c:auto val="1"/>
        <c:lblAlgn val="ctr"/>
        <c:lblOffset val="100"/>
        <c:noMultiLvlLbl val="0"/>
      </c:catAx>
      <c:valAx>
        <c:axId val="847484528"/>
        <c:scaling>
          <c:orientation val="minMax"/>
          <c:max val="1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7477456"/>
        <c:crosses val="autoZero"/>
        <c:crossBetween val="between"/>
        <c:majorUnit val="2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533893910029378"/>
          <c:y val="0.87351344674090892"/>
          <c:w val="0.62790381235607728"/>
          <c:h val="0.10810539061837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200" b="0"/>
            </a:pPr>
            <a:r>
              <a:rPr lang="ru-RU" sz="1200" b="0" dirty="0"/>
              <a:t>Контрольно-надзорная деятельность</a:t>
            </a:r>
          </a:p>
        </c:rich>
      </c:tx>
      <c:layout>
        <c:manualLayout>
          <c:xMode val="edge"/>
          <c:yMode val="edge"/>
          <c:x val="0.30237510959714253"/>
          <c:y val="7.05866659750037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856323275669441E-2"/>
          <c:y val="0.28517013053901535"/>
          <c:w val="0.91109830662313285"/>
          <c:h val="0.54116703287745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КНМ без взаимодействия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  <c:pt idx="3">
                  <c:v>документарные проверки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</c:v>
                </c:pt>
                <c:pt idx="1">
                  <c:v>32</c:v>
                </c:pt>
                <c:pt idx="2">
                  <c:v>24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7635550483361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515-4F6C-B599-1B4836099A9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КНМ без взаимодействия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  <c:pt idx="3">
                  <c:v>документарные проверки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</c:v>
                </c:pt>
                <c:pt idx="1">
                  <c:v>84</c:v>
                </c:pt>
                <c:pt idx="2">
                  <c:v>14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847483440"/>
        <c:axId val="847480720"/>
      </c:barChart>
      <c:catAx>
        <c:axId val="84748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47480720"/>
        <c:crosses val="autoZero"/>
        <c:auto val="1"/>
        <c:lblAlgn val="ctr"/>
        <c:lblOffset val="100"/>
        <c:noMultiLvlLbl val="0"/>
      </c:catAx>
      <c:valAx>
        <c:axId val="84748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4748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68422111438313"/>
          <c:y val="0.16254015658753301"/>
          <c:w val="0.55536879753079005"/>
          <c:h val="7.982962861409287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680007532975109"/>
          <c:y val="0.23031646836045219"/>
          <c:w val="0.84087673201613977"/>
          <c:h val="0.61773800078354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3294</c:v>
                </c:pt>
                <c:pt idx="1">
                  <c:v>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A-4BAD-A6AB-1857A32CD9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 formatCode="#,##0">
                  <c:v>3698</c:v>
                </c:pt>
                <c:pt idx="1">
                  <c:v>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A-4BAD-A6AB-1857A32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847483984"/>
        <c:axId val="847469840"/>
      </c:barChart>
      <c:catAx>
        <c:axId val="8474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47469840"/>
        <c:crosses val="autoZero"/>
        <c:auto val="1"/>
        <c:lblAlgn val="ctr"/>
        <c:lblOffset val="100"/>
        <c:noMultiLvlLbl val="0"/>
      </c:catAx>
      <c:valAx>
        <c:axId val="84746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748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794005490191801"/>
          <c:y val="0.92248930286056552"/>
          <c:w val="0.57234374673701216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91232850418203"/>
          <c:y val="0.2405307669874599"/>
          <c:w val="0.84087673201613966"/>
          <c:h val="0.54498754504899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52257953108164E-2"/>
                  <c:y val="-1.357174103237099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bg1">
                      <a:alpha val="0"/>
                    </a:schemeClr>
                  </a:solidFill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BD-4C8E-BAFC-E8FAB392CB30}"/>
                </c:ext>
              </c:extLst>
            </c:dLbl>
            <c:spPr>
              <a:noFill/>
              <a:ln>
                <a:solidFill>
                  <a:schemeClr val="bg1">
                    <a:alpha val="0"/>
                  </a:schemeClr>
                </a:soli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9 мес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1405</c:v>
                </c:pt>
                <c:pt idx="1">
                  <c:v>1073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C8E-BAFC-E8FAB392CB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46625215896724E-2"/>
                  <c:y val="-2.08333333333333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8.007137070207461E-2"/>
                      <c:h val="5.32407407407407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315-458A-A111-1D1883AB5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9 мес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1504</c:v>
                </c:pt>
                <c:pt idx="1">
                  <c:v>1074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C8E-BAFC-E8FAB392C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847482896"/>
        <c:axId val="847470384"/>
      </c:barChart>
      <c:catAx>
        <c:axId val="84748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47470384"/>
        <c:crosses val="autoZero"/>
        <c:auto val="1"/>
        <c:lblAlgn val="ctr"/>
        <c:lblOffset val="100"/>
        <c:noMultiLvlLbl val="0"/>
      </c:catAx>
      <c:valAx>
        <c:axId val="84747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748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4578740978242"/>
          <c:y val="0.91023439778361037"/>
          <c:w val="0.41182079004452965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доходам 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484871138260254"/>
          <c:y val="0.16399371111295624"/>
          <c:w val="0.84837090396018222"/>
          <c:h val="0.6363633198252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6E9F-4DAC-948A-FD1324998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2.6</c:v>
                </c:pt>
                <c:pt idx="1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2,7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0,7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2.7</c:v>
                </c:pt>
                <c:pt idx="1">
                  <c:v>0.69199999999999995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847471472"/>
        <c:axId val="847472016"/>
      </c:barChart>
      <c:catAx>
        <c:axId val="84747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7472016"/>
        <c:crosses val="autoZero"/>
        <c:auto val="1"/>
        <c:lblAlgn val="ctr"/>
        <c:lblOffset val="100"/>
        <c:noMultiLvlLbl val="0"/>
      </c:catAx>
      <c:valAx>
        <c:axId val="84747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47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административных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штрафов 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62902232095876"/>
          <c:y val="0.11637173000640139"/>
          <c:w val="0.84837090396018222"/>
          <c:h val="0.62956024532532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0,09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986-4B1C-823D-3D6068F16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3 кв. 2023</c:v>
                </c:pt>
                <c:pt idx="1">
                  <c:v>3 кв.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1.6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0"/>
                    </a:pPr>
                    <a:r>
                      <a:rPr lang="en-US" b="1" dirty="0"/>
                      <a:t>0,3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986-4B1C-823D-3D6068F16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3 кв. 2023</c:v>
                </c:pt>
                <c:pt idx="1">
                  <c:v>3 кв. 2024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0.7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847474192"/>
        <c:axId val="847475824"/>
      </c:barChart>
      <c:catAx>
        <c:axId val="84747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7475824"/>
        <c:crosses val="autoZero"/>
        <c:auto val="1"/>
        <c:lblAlgn val="ctr"/>
        <c:lblOffset val="100"/>
        <c:noMultiLvlLbl val="0"/>
      </c:catAx>
      <c:valAx>
        <c:axId val="84747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47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0.54057</cdr:x>
      <cdr:y>0.17898</cdr:y>
    </cdr:from>
    <cdr:to>
      <cdr:x>0.63088</cdr:x>
      <cdr:y>0.30172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3273023" y="584774"/>
          <a:ext cx="546861" cy="401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45%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0.12413</cdr:x>
      <cdr:y>0.17898</cdr:y>
    </cdr:from>
    <cdr:to>
      <cdr:x>0.23408</cdr:x>
      <cdr:y>0.29411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51565" y="584775"/>
          <a:ext cx="665725" cy="3761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171 %</a:t>
          </a:r>
        </a:p>
      </cdr:txBody>
    </cdr:sp>
  </cdr:relSizeAnchor>
  <cdr:relSizeAnchor xmlns:cdr="http://schemas.openxmlformats.org/drawingml/2006/chartDrawing">
    <cdr:from>
      <cdr:x>0.30292</cdr:x>
      <cdr:y>0</cdr:y>
    </cdr:from>
    <cdr:to>
      <cdr:x>0.69708</cdr:x>
      <cdr:y>0.0754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9846" y="0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9 месяцев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0.25703</cdr:x>
      <cdr:y>0.04774</cdr:y>
    </cdr:from>
    <cdr:to>
      <cdr:x>0.81956</cdr:x>
      <cdr:y>0.12435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531958" y="166165"/>
          <a:ext cx="33528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контрольно-надзорной деятельности</a:t>
          </a:r>
        </a:p>
      </cdr:txBody>
    </cdr:sp>
  </cdr:relSizeAnchor>
  <cdr:relSizeAnchor xmlns:cdr="http://schemas.openxmlformats.org/drawingml/2006/chartDrawing">
    <cdr:from>
      <cdr:x>0.34002</cdr:x>
      <cdr:y>0.42044</cdr:y>
    </cdr:from>
    <cdr:to>
      <cdr:x>0.45697</cdr:x>
      <cdr:y>0.5973</cdr:y>
    </cdr:to>
    <cdr:sp macro="" textlink="">
      <cdr:nvSpPr>
        <cdr:cNvPr id="27" name="Прямоугольник 26"/>
        <cdr:cNvSpPr/>
      </cdr:nvSpPr>
      <cdr:spPr>
        <a:xfrm xmlns:a="http://schemas.openxmlformats.org/drawingml/2006/main">
          <a:off x="2026588" y="1463537"/>
          <a:ext cx="697073" cy="6156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0.26449</cdr:x>
      <cdr:y>0.67213</cdr:y>
    </cdr:from>
    <cdr:to>
      <cdr:x>0.33816</cdr:x>
      <cdr:y>0.74907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76449" y="2339637"/>
          <a:ext cx="439090" cy="267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0.31464</cdr:x>
      <cdr:y>0.29142</cdr:y>
    </cdr:from>
    <cdr:to>
      <cdr:x>0.41853</cdr:x>
      <cdr:y>0.49236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12612" y="786482"/>
          <a:ext cx="598497" cy="542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0.79712</cdr:x>
      <cdr:y>0.28112</cdr:y>
    </cdr:from>
    <cdr:to>
      <cdr:x>0.90211</cdr:x>
      <cdr:y>0.37558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592127" y="758687"/>
          <a:ext cx="604834" cy="2549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0.06616</cdr:x>
      <cdr:y>3.29219E-7</cdr:y>
    </cdr:from>
    <cdr:to>
      <cdr:x>0.97204</cdr:x>
      <cdr:y>0.18339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057" y="1"/>
          <a:ext cx="3998867" cy="55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Общий объем реализованной алкогольной продукции на территории Забайкальского края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0.71834</cdr:x>
      <cdr:y>0.42489</cdr:y>
    </cdr:from>
    <cdr:to>
      <cdr:x>0.79061</cdr:x>
      <cdr:y>0.4972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8203" y="1282572"/>
          <a:ext cx="384137" cy="21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0.20419</cdr:x>
      <cdr:y>0.16154</cdr:y>
    </cdr:from>
    <cdr:to>
      <cdr:x>0.25125</cdr:x>
      <cdr:y>0.22333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416114" flipH="1">
          <a:off x="1085352" y="487630"/>
          <a:ext cx="250138" cy="18650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0.19768</cdr:x>
      <cdr:y>0.08449</cdr:y>
    </cdr:from>
    <cdr:to>
      <cdr:x>0.40615</cdr:x>
      <cdr:y>0.17802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50753" y="255038"/>
          <a:ext cx="1108080" cy="282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12 %</a:t>
          </a:r>
        </a:p>
      </cdr:txBody>
    </cdr:sp>
  </cdr:relSizeAnchor>
  <cdr:relSizeAnchor xmlns:cdr="http://schemas.openxmlformats.org/drawingml/2006/chartDrawing">
    <cdr:from>
      <cdr:x>0.50483</cdr:x>
      <cdr:y>0.46869</cdr:y>
    </cdr:from>
    <cdr:to>
      <cdr:x>0.58769</cdr:x>
      <cdr:y>0.51597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683305" y="1414785"/>
          <a:ext cx="440425" cy="14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 10%		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0.00234</cdr:x>
      <cdr:y>0.02299</cdr:y>
    </cdr:from>
    <cdr:to>
      <cdr:x>1</cdr:x>
      <cdr:y>0.20982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43" y="63066"/>
          <a:ext cx="5696563" cy="512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Сумма поступивших доходов от уплаты акцизов на крепкий алкоголь (млн. руб.)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0.25208</cdr:x>
      <cdr:y>0.15598</cdr:y>
    </cdr:from>
    <cdr:to>
      <cdr:x>0.30169</cdr:x>
      <cdr:y>0.21498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396863" flipH="1">
          <a:off x="1439333" y="427886"/>
          <a:ext cx="283299" cy="16185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0.20615</cdr:x>
      <cdr:y>0.09267</cdr:y>
    </cdr:from>
    <cdr:to>
      <cdr:x>0.25504</cdr:x>
      <cdr:y>0.18548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77110" y="254217"/>
          <a:ext cx="279157" cy="254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000" dirty="0"/>
            <a:t>%</a:t>
          </a:r>
        </a:p>
      </cdr:txBody>
    </cdr:sp>
  </cdr:relSizeAnchor>
  <cdr:relSizeAnchor xmlns:cdr="http://schemas.openxmlformats.org/drawingml/2006/chartDrawing">
    <cdr:from>
      <cdr:x>0.04352</cdr:x>
      <cdr:y>0.90819</cdr:y>
    </cdr:from>
    <cdr:to>
      <cdr:x>0.43957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507" y="2491351"/>
          <a:ext cx="2261419" cy="251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0.29847</cdr:x>
      <cdr:y>0.1062</cdr:y>
    </cdr:from>
    <cdr:to>
      <cdr:x>0.38437</cdr:x>
      <cdr:y>0.17967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0321568" flipH="1">
          <a:off x="1752717" y="396499"/>
          <a:ext cx="504480" cy="2743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0.7145</cdr:x>
      <cdr:y>0.5359</cdr:y>
    </cdr:from>
    <cdr:to>
      <cdr:x>0.80104</cdr:x>
      <cdr:y>0.59973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793226" flipH="1">
          <a:off x="4195841" y="2000815"/>
          <a:ext cx="508199" cy="238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0.22224</cdr:x>
      <cdr:y>0.06704</cdr:y>
    </cdr:from>
    <cdr:to>
      <cdr:x>0.33481</cdr:x>
      <cdr:y>0.19486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05093" y="250315"/>
          <a:ext cx="661059" cy="47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101 %</a:t>
          </a:r>
        </a:p>
      </cdr:txBody>
    </cdr:sp>
  </cdr:relSizeAnchor>
  <cdr:relSizeAnchor xmlns:cdr="http://schemas.openxmlformats.org/drawingml/2006/chartDrawing">
    <cdr:from>
      <cdr:x>0.71339</cdr:x>
      <cdr:y>0.4234</cdr:y>
    </cdr:from>
    <cdr:to>
      <cdr:x>0.79817</cdr:x>
      <cdr:y>0.50776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189324" y="1580783"/>
          <a:ext cx="497864" cy="314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184</a:t>
          </a:r>
          <a:r>
            <a:rPr lang="ru-RU" sz="1200" dirty="0">
              <a:latin typeface="Times New Roman" panose="02020603050405020304" pitchFamily="18" charset="0"/>
              <a:cs typeface="Times New Roman" pitchFamily="18" charset="0"/>
            </a:rPr>
            <a:t>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0.35701</cdr:x>
      <cdr:y>0.12958</cdr:y>
    </cdr:from>
    <cdr:to>
      <cdr:x>0.44293</cdr:x>
      <cdr:y>0.20305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173388" flipH="1">
          <a:off x="2096536" y="483799"/>
          <a:ext cx="504517" cy="2743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0.72088</cdr:x>
      <cdr:y>0.53</cdr:y>
    </cdr:from>
    <cdr:to>
      <cdr:x>0.80742</cdr:x>
      <cdr:y>0.6062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904725" flipH="1">
          <a:off x="4233304" y="1978809"/>
          <a:ext cx="508199" cy="2844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0.43891</cdr:x>
      <cdr:y>0.13011</cdr:y>
    </cdr:from>
    <cdr:to>
      <cdr:x>0.52407</cdr:x>
      <cdr:y>0.1989</cdr:y>
    </cdr:to>
    <cdr:sp macro="" textlink="">
      <cdr:nvSpPr>
        <cdr:cNvPr id="4" name="TextBox 1"/>
        <cdr:cNvSpPr txBox="1"/>
      </cdr:nvSpPr>
      <cdr:spPr>
        <a:xfrm xmlns:a="http://schemas.openxmlformats.org/drawingml/2006/main" flipH="1">
          <a:off x="2577470" y="485766"/>
          <a:ext cx="500087" cy="256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49%</a:t>
          </a:r>
        </a:p>
      </cdr:txBody>
    </cdr:sp>
  </cdr:relSizeAnchor>
  <cdr:relSizeAnchor xmlns:cdr="http://schemas.openxmlformats.org/drawingml/2006/chartDrawing">
    <cdr:from>
      <cdr:x>0.72649</cdr:x>
      <cdr:y>0.43296</cdr:y>
    </cdr:from>
    <cdr:to>
      <cdr:x>0.82708</cdr:x>
      <cdr:y>0.53637</cdr:y>
    </cdr:to>
    <cdr:sp macro="" textlink="">
      <cdr:nvSpPr>
        <cdr:cNvPr id="5" name="TextBox 1"/>
        <cdr:cNvSpPr txBox="1"/>
      </cdr:nvSpPr>
      <cdr:spPr>
        <a:xfrm xmlns:a="http://schemas.openxmlformats.org/drawingml/2006/main" flipH="1">
          <a:off x="4266277" y="1616493"/>
          <a:ext cx="590682" cy="386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218 %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107B-85E9-4A17-A904-A9632E47B3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803526"/>
            <a:ext cx="543623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5B5F0-E800-4A93-941A-55335BEE8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2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8E338-FC3B-481C-85EB-44FAE805F4E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5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CA5E4-C042-466B-9904-20310FDAE18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93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7B6980-A384-4E05-9743-D3E77D705D6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095F91-1D35-4179-8F8D-C4EE9F7A65B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98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2D935-F690-4BF5-AA61-2C137EB3491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27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36E2F-7551-4A02-AD54-712C08159CA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12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90493C-7F9C-4428-A4CE-ED01BB3F7BF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090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34F57-6252-4227-9900-54BF7EA47A2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3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1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4B418-26D8-436D-A80B-4A41D1CE2E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089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8956AC-98B7-4253-BA12-FEACFFC1BCE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989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99950-44ED-4B82-B74A-D0692E58B2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4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6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5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7E83-83AC-46A5-94E2-74275740E7F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C64755-40A4-4BFD-8974-3F1083D4AC6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51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69713" y="393062"/>
            <a:ext cx="10856291" cy="5684185"/>
            <a:chOff x="602754" y="296243"/>
            <a:chExt cx="10468647" cy="541779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2754" y="296243"/>
              <a:ext cx="9294566" cy="252282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Заседание рабочей группы Региональной службы по тарифам и ценообразованию Забайкальского края по работе с источниками доходов консолидированного бюджета Забайкальского края за 3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квартал 2024 года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октября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887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уплаты государственной пошлины за предоставление государственной услуги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лицензий на розничную продажу алкогольной продукции»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92183655"/>
              </p:ext>
            </p:extLst>
          </p:nvPr>
        </p:nvGraphicFramePr>
        <p:xfrm>
          <a:off x="2899417" y="1395797"/>
          <a:ext cx="6054810" cy="326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00032" flipH="1">
            <a:off x="4349762" y="2000683"/>
            <a:ext cx="378975" cy="22497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01005" flipH="1">
            <a:off x="6969632" y="1887425"/>
            <a:ext cx="372038" cy="2058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67847" y="4894280"/>
            <a:ext cx="10163168" cy="1692386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оплату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пошлины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13 336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которых: </a:t>
            </a:r>
          </a:p>
          <a:p>
            <a:pPr algn="ctr">
              <a:spcAft>
                <a:spcPts val="0"/>
              </a:spcAf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переоформление лицензий – 2 611 млн. руб. (746 лицензий по 3 500 руб.), где 746 - количество переоформленных лицензий за 2021 год;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лицензий на 1 год – 4 745 млн. руб. (73 лицензии по 65 000 руб.); 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и продление на 1 год – 5 980 000 руб. (92 лицензии по 65 000 руб.); количество решений принято на основании выданных лицензий за 2021 год.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6951" y="1645836"/>
            <a:ext cx="512643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12952" y="1627630"/>
            <a:ext cx="753778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4585" y="890237"/>
            <a:ext cx="534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уплаченной государственной пошлины (млн. руб.)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9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 проведения контрольно-надзорных мероприятий в сфере оборота алкогольной и спиртосодержащей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843626332"/>
              </p:ext>
            </p:extLst>
          </p:nvPr>
        </p:nvGraphicFramePr>
        <p:xfrm>
          <a:off x="315884" y="727363"/>
          <a:ext cx="5776908" cy="348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3022548"/>
              </p:ext>
            </p:extLst>
          </p:nvPr>
        </p:nvGraphicFramePr>
        <p:xfrm>
          <a:off x="142613" y="4035571"/>
          <a:ext cx="6229311" cy="269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390284351"/>
              </p:ext>
            </p:extLst>
          </p:nvPr>
        </p:nvGraphicFramePr>
        <p:xfrm>
          <a:off x="6165635" y="883102"/>
          <a:ext cx="5315297" cy="301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211384134"/>
              </p:ext>
            </p:extLst>
          </p:nvPr>
        </p:nvGraphicFramePr>
        <p:xfrm>
          <a:off x="6023567" y="4086769"/>
          <a:ext cx="57099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98584" y="2329313"/>
            <a:ext cx="1213293" cy="260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7639" y="1357118"/>
            <a:ext cx="553676" cy="2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29968" flipH="1">
            <a:off x="8799688" y="2551211"/>
            <a:ext cx="415112" cy="2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3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883" y="329886"/>
            <a:ext cx="10588435" cy="742591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58110292"/>
              </p:ext>
            </p:extLst>
          </p:nvPr>
        </p:nvGraphicFramePr>
        <p:xfrm>
          <a:off x="6003698" y="908418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олилиния 38">
            <a:extLst>
              <a:ext uri="{FF2B5EF4-FFF2-40B4-BE49-F238E27FC236}">
                <a16:creationId xmlns:a16="http://schemas.microsoft.com/office/drawing/2014/main" id="{4BF3F7BF-9A1E-4198-872F-14B491B845C6}"/>
              </a:ext>
            </a:extLst>
          </p:cNvPr>
          <p:cNvSpPr/>
          <p:nvPr/>
        </p:nvSpPr>
        <p:spPr>
          <a:xfrm>
            <a:off x="685096" y="4773766"/>
            <a:ext cx="10821807" cy="183711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 на 2023 год составлял 6 млн. 010 тыс. руб., в связи с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недоисполнением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план снижен до 2 млн. 683 тыс. руб. При фактическом поступлении 2 млн. 702 тыс. руб., план выполнен 101 %.</a:t>
            </a: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sng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 на 2024 год составляет 375 тыс. руб., за 9 месяцев 2024 года выполнен на 184 %, </a:t>
            </a: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 фактическом поступлении 691,7 тыс. рублей</a:t>
            </a:r>
          </a:p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F885ADB7-B918-4574-919D-2D2022CC2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8128422"/>
              </p:ext>
            </p:extLst>
          </p:nvPr>
        </p:nvGraphicFramePr>
        <p:xfrm>
          <a:off x="315883" y="974307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38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5FD340D-DA45-4BDE-BA79-1D5C9542003C}"/>
              </a:ext>
            </a:extLst>
          </p:cNvPr>
          <p:cNvSpPr txBox="1">
            <a:spLocks/>
          </p:cNvSpPr>
          <p:nvPr/>
        </p:nvSpPr>
        <p:spPr>
          <a:xfrm>
            <a:off x="315883" y="329886"/>
            <a:ext cx="10588435" cy="742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84D6176-2BC2-4803-892C-53A8EB666FCF}"/>
              </a:ext>
            </a:extLst>
          </p:cNvPr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F65F1E-EBC9-47F9-B644-EEB683FE82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sp>
        <p:nvSpPr>
          <p:cNvPr id="7" name="Полилиния 38">
            <a:extLst>
              <a:ext uri="{FF2B5EF4-FFF2-40B4-BE49-F238E27FC236}">
                <a16:creationId xmlns:a16="http://schemas.microsoft.com/office/drawing/2014/main" id="{FA31AFEA-0408-4567-82DC-431388BD1EC0}"/>
              </a:ext>
            </a:extLst>
          </p:cNvPr>
          <p:cNvSpPr/>
          <p:nvPr/>
        </p:nvSpPr>
        <p:spPr>
          <a:xfrm>
            <a:off x="94975" y="932397"/>
            <a:ext cx="10833841" cy="62195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Задолженность по оплате штрафов на 30.09.2024 - 3 млн. </a:t>
            </a:r>
            <a:r>
              <a: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rPr>
              <a:t>957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тыс. руб. 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ECCBC-E376-48AA-9A9F-8886F85634F0}"/>
              </a:ext>
            </a:extLst>
          </p:cNvPr>
          <p:cNvSpPr txBox="1"/>
          <p:nvPr/>
        </p:nvSpPr>
        <p:spPr>
          <a:xfrm>
            <a:off x="148105" y="1711354"/>
            <a:ext cx="11193811" cy="561692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Задолженность состоит: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Юридических лиц: </a:t>
            </a: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ru-RU" sz="17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млн. 761 тыс. руб.;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Индивидуальных предпринимателей:</a:t>
            </a:r>
            <a:r>
              <a:rPr kumimoji="0" lang="ru-RU" sz="17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196 тыс. руб.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Меры по взысканию дебиторской задолженности</a:t>
            </a:r>
            <a:r>
              <a:rPr kumimoji="0" lang="ru-RU" sz="1900" b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Производится взыскание убытков в судебном порядке с директоров организаций</a:t>
            </a: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Арбитражном суде Забайкальского края рассматривается 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дело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сумму 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 тыс. рублей</a:t>
            </a:r>
            <a:endParaRPr kumimoji="0" lang="ru-RU" sz="17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Производится взыскание задолженности в принудительном порядке через УФССП России по Забайкальскому краю: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исполнении в УФССП находится –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 дел </a:t>
            </a: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сумму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млн. 458 тыс. руб</a:t>
            </a: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отношении директоров в рамках взыскания убытков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производства </a:t>
            </a: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сумму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млн. 063 </a:t>
            </a:r>
            <a:r>
              <a:rPr kumimoji="0" lang="ru-RU" sz="17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тыс.руб</a:t>
            </a: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.;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отношении индивидуальных предпринимателей 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на сумму 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7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юридических лиц 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 на сумму 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 тыс. руб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3 квартал 2024 года было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поступления </a:t>
            </a: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судебных приставов на сумму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10 455 рублей.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2024 год службой судебных приставов взыскано 14 тыс. руб. по 3 исполнительным производствам.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Производится непосредственная работа с должниками: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3 квартал 2024 года Службой </a:t>
            </a:r>
            <a:r>
              <a:rPr kumimoji="0" lang="ru-RU" sz="17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направлено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уведомлений </a:t>
            </a: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необходимости погасить задолженность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сумму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470 </a:t>
            </a:r>
            <a:r>
              <a:rPr kumimoji="0" lang="ru-RU" sz="17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тыс.руб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безнадежной к взысканию и списание: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Службой признана безнадежной к взысканию и списана задолженность в размере 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млн. 775 тыс. руб</a:t>
            </a: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7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468490" y="638615"/>
            <a:ext cx="10757514" cy="5438632"/>
            <a:chOff x="698004" y="530288"/>
            <a:chExt cx="10373397" cy="518374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8004" y="530288"/>
              <a:ext cx="9294566" cy="1760113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6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913717" y="6077247"/>
            <a:ext cx="3606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октября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50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3543</TotalTime>
  <Words>584</Words>
  <Application>Microsoft Office PowerPoint</Application>
  <PresentationFormat>Широкоэкранный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С. Макарова</dc:creator>
  <cp:lastModifiedBy>Елена В. Шишанова</cp:lastModifiedBy>
  <cp:revision>405</cp:revision>
  <cp:lastPrinted>2024-04-10T08:08:20Z</cp:lastPrinted>
  <dcterms:created xsi:type="dcterms:W3CDTF">2021-06-30T03:08:43Z</dcterms:created>
  <dcterms:modified xsi:type="dcterms:W3CDTF">2024-10-10T06:10:05Z</dcterms:modified>
</cp:coreProperties>
</file>