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364" r:id="rId4"/>
    <p:sldId id="291" r:id="rId5"/>
    <p:sldId id="353" r:id="rId6"/>
    <p:sldId id="354" r:id="rId7"/>
    <p:sldId id="355" r:id="rId8"/>
    <p:sldId id="356" r:id="rId9"/>
    <p:sldId id="310" r:id="rId10"/>
    <p:sldId id="318" r:id="rId11"/>
    <p:sldId id="311" r:id="rId12"/>
    <p:sldId id="314" r:id="rId13"/>
    <p:sldId id="350" r:id="rId14"/>
    <p:sldId id="312" r:id="rId15"/>
    <p:sldId id="348" r:id="rId16"/>
    <p:sldId id="295" r:id="rId17"/>
    <p:sldId id="362" r:id="rId18"/>
    <p:sldId id="351" r:id="rId19"/>
    <p:sldId id="257" r:id="rId20"/>
    <p:sldId id="258" r:id="rId21"/>
    <p:sldId id="259" r:id="rId22"/>
    <p:sldId id="363" r:id="rId23"/>
    <p:sldId id="358" r:id="rId24"/>
    <p:sldId id="359" r:id="rId25"/>
    <p:sldId id="360" r:id="rId26"/>
    <p:sldId id="361" r:id="rId27"/>
    <p:sldId id="298" r:id="rId28"/>
    <p:sldId id="296" r:id="rId2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ревцова Ксения" initials="ДК" lastIdx="1" clrIdx="0">
    <p:extLst>
      <p:ext uri="{19B8F6BF-5375-455C-9EA6-DF929625EA0E}">
        <p15:presenceInfo xmlns:p15="http://schemas.microsoft.com/office/powerpoint/2012/main" userId="Деревцова Ксен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CD15"/>
    <a:srgbClr val="FF3737"/>
    <a:srgbClr val="EA424E"/>
    <a:srgbClr val="CC99FF"/>
    <a:srgbClr val="990099"/>
    <a:srgbClr val="CC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596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уровня потребления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 (крепкая) согласно ЕГАИС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96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Потребление крепкий 1 кв. 2025 л/ч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Лист1!$A$2:$A$33</c:f>
              <c:strCache>
                <c:ptCount val="32"/>
                <c:pt idx="0">
                  <c:v>Александрово-Заводский </c:v>
                </c:pt>
                <c:pt idx="1">
                  <c:v>Тунгиро-Олекминский </c:v>
                </c:pt>
                <c:pt idx="2">
                  <c:v>Нерчинско-Заводский </c:v>
                </c:pt>
                <c:pt idx="3">
                  <c:v>Ононский </c:v>
                </c:pt>
                <c:pt idx="4">
                  <c:v>Акшинский </c:v>
                </c:pt>
                <c:pt idx="5">
                  <c:v>Нерчинский </c:v>
                </c:pt>
                <c:pt idx="6">
                  <c:v>Кыринский </c:v>
                </c:pt>
                <c:pt idx="7">
                  <c:v>Шелопугинский</c:v>
                </c:pt>
                <c:pt idx="8">
                  <c:v>Дульдургинский</c:v>
                </c:pt>
                <c:pt idx="9">
                  <c:v>Оловяннинский</c:v>
                </c:pt>
                <c:pt idx="10">
                  <c:v>Чернышевский</c:v>
                </c:pt>
                <c:pt idx="11">
                  <c:v>п. Горный</c:v>
                </c:pt>
                <c:pt idx="12">
                  <c:v>Красночикойский </c:v>
                </c:pt>
                <c:pt idx="13">
                  <c:v>Улетовский </c:v>
                </c:pt>
                <c:pt idx="14">
                  <c:v>Калганский </c:v>
                </c:pt>
                <c:pt idx="15">
                  <c:v>Могойтуйский </c:v>
                </c:pt>
                <c:pt idx="16">
                  <c:v>Карымский </c:v>
                </c:pt>
                <c:pt idx="17">
                  <c:v>Тунгокоченский</c:v>
                </c:pt>
                <c:pt idx="18">
                  <c:v>Балейский район</c:v>
                </c:pt>
                <c:pt idx="19">
                  <c:v>Хилокский </c:v>
                </c:pt>
                <c:pt idx="20">
                  <c:v>Шилкинский </c:v>
                </c:pt>
                <c:pt idx="21">
                  <c:v>Могочинский </c:v>
                </c:pt>
                <c:pt idx="22">
                  <c:v>Сретенский </c:v>
                </c:pt>
                <c:pt idx="23">
                  <c:v>Борзинский </c:v>
                </c:pt>
                <c:pt idx="24">
                  <c:v>Краснокаменский </c:v>
                </c:pt>
                <c:pt idx="25">
                  <c:v>Читинский </c:v>
                </c:pt>
                <c:pt idx="26">
                  <c:v>Приаргунский </c:v>
                </c:pt>
                <c:pt idx="27">
                  <c:v>Газимуро-Заводский </c:v>
                </c:pt>
                <c:pt idx="28">
                  <c:v>Петровск-Забайкальский </c:v>
                </c:pt>
                <c:pt idx="29">
                  <c:v>Каларский </c:v>
                </c:pt>
                <c:pt idx="30">
                  <c:v>г. Чита</c:v>
                </c:pt>
                <c:pt idx="31">
                  <c:v>Агинский </c:v>
                </c:pt>
              </c:strCache>
            </c:strRef>
          </c:cat>
          <c:val>
            <c:numRef>
              <c:f>Лист1!$B$2:$B$33</c:f>
              <c:numCache>
                <c:formatCode>General</c:formatCode>
                <c:ptCount val="32"/>
                <c:pt idx="0">
                  <c:v>1.07</c:v>
                </c:pt>
                <c:pt idx="1">
                  <c:v>1.34</c:v>
                </c:pt>
                <c:pt idx="2">
                  <c:v>1.57</c:v>
                </c:pt>
                <c:pt idx="3">
                  <c:v>1.8</c:v>
                </c:pt>
                <c:pt idx="4">
                  <c:v>2.0499999999999998</c:v>
                </c:pt>
                <c:pt idx="5">
                  <c:v>2.5099999999999998</c:v>
                </c:pt>
                <c:pt idx="6">
                  <c:v>2.5299999999999998</c:v>
                </c:pt>
                <c:pt idx="7">
                  <c:v>1.69</c:v>
                </c:pt>
                <c:pt idx="8">
                  <c:v>1.96</c:v>
                </c:pt>
                <c:pt idx="9">
                  <c:v>1.86</c:v>
                </c:pt>
                <c:pt idx="10">
                  <c:v>2.67</c:v>
                </c:pt>
                <c:pt idx="11">
                  <c:v>1.8</c:v>
                </c:pt>
                <c:pt idx="12">
                  <c:v>2</c:v>
                </c:pt>
                <c:pt idx="13">
                  <c:v>2.1</c:v>
                </c:pt>
                <c:pt idx="14">
                  <c:v>2.34</c:v>
                </c:pt>
                <c:pt idx="15">
                  <c:v>1.93</c:v>
                </c:pt>
                <c:pt idx="16">
                  <c:v>2.4700000000000002</c:v>
                </c:pt>
                <c:pt idx="17">
                  <c:v>2.5499999999999998</c:v>
                </c:pt>
                <c:pt idx="18">
                  <c:v>2.2000000000000002</c:v>
                </c:pt>
                <c:pt idx="19">
                  <c:v>2.3199999999999998</c:v>
                </c:pt>
                <c:pt idx="20">
                  <c:v>2.92</c:v>
                </c:pt>
                <c:pt idx="21">
                  <c:v>3.12</c:v>
                </c:pt>
                <c:pt idx="22">
                  <c:v>2.62</c:v>
                </c:pt>
                <c:pt idx="23">
                  <c:v>2.65</c:v>
                </c:pt>
                <c:pt idx="24">
                  <c:v>3.12</c:v>
                </c:pt>
                <c:pt idx="25">
                  <c:v>2.71</c:v>
                </c:pt>
                <c:pt idx="26">
                  <c:v>2.71</c:v>
                </c:pt>
                <c:pt idx="27">
                  <c:v>3.16</c:v>
                </c:pt>
                <c:pt idx="28">
                  <c:v>2.2400000000000002</c:v>
                </c:pt>
                <c:pt idx="29">
                  <c:v>3.6</c:v>
                </c:pt>
                <c:pt idx="30">
                  <c:v>4.0999999999999996</c:v>
                </c:pt>
                <c:pt idx="31">
                  <c:v>2.72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E3-46C8-BD9C-66B5C52FC2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Потребление крепкий 1 кв. 2024 л/ч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Лист1!$A$2:$A$33</c:f>
              <c:strCache>
                <c:ptCount val="32"/>
                <c:pt idx="0">
                  <c:v>Александрово-Заводский </c:v>
                </c:pt>
                <c:pt idx="1">
                  <c:v>Тунгиро-Олекминский </c:v>
                </c:pt>
                <c:pt idx="2">
                  <c:v>Нерчинско-Заводский </c:v>
                </c:pt>
                <c:pt idx="3">
                  <c:v>Ононский </c:v>
                </c:pt>
                <c:pt idx="4">
                  <c:v>Акшинский </c:v>
                </c:pt>
                <c:pt idx="5">
                  <c:v>Нерчинский </c:v>
                </c:pt>
                <c:pt idx="6">
                  <c:v>Кыринский </c:v>
                </c:pt>
                <c:pt idx="7">
                  <c:v>Шелопугинский</c:v>
                </c:pt>
                <c:pt idx="8">
                  <c:v>Дульдургинский</c:v>
                </c:pt>
                <c:pt idx="9">
                  <c:v>Оловяннинский</c:v>
                </c:pt>
                <c:pt idx="10">
                  <c:v>Чернышевский</c:v>
                </c:pt>
                <c:pt idx="11">
                  <c:v>п. Горный</c:v>
                </c:pt>
                <c:pt idx="12">
                  <c:v>Красночикойский </c:v>
                </c:pt>
                <c:pt idx="13">
                  <c:v>Улетовский </c:v>
                </c:pt>
                <c:pt idx="14">
                  <c:v>Калганский </c:v>
                </c:pt>
                <c:pt idx="15">
                  <c:v>Могойтуйский </c:v>
                </c:pt>
                <c:pt idx="16">
                  <c:v>Карымский </c:v>
                </c:pt>
                <c:pt idx="17">
                  <c:v>Тунгокоченский</c:v>
                </c:pt>
                <c:pt idx="18">
                  <c:v>Балейский район</c:v>
                </c:pt>
                <c:pt idx="19">
                  <c:v>Хилокский </c:v>
                </c:pt>
                <c:pt idx="20">
                  <c:v>Шилкинский </c:v>
                </c:pt>
                <c:pt idx="21">
                  <c:v>Могочинский </c:v>
                </c:pt>
                <c:pt idx="22">
                  <c:v>Сретенский </c:v>
                </c:pt>
                <c:pt idx="23">
                  <c:v>Борзинский </c:v>
                </c:pt>
                <c:pt idx="24">
                  <c:v>Краснокаменский </c:v>
                </c:pt>
                <c:pt idx="25">
                  <c:v>Читинский </c:v>
                </c:pt>
                <c:pt idx="26">
                  <c:v>Приаргунский </c:v>
                </c:pt>
                <c:pt idx="27">
                  <c:v>Газимуро-Заводский </c:v>
                </c:pt>
                <c:pt idx="28">
                  <c:v>Петровск-Забайкальский </c:v>
                </c:pt>
                <c:pt idx="29">
                  <c:v>Каларский </c:v>
                </c:pt>
                <c:pt idx="30">
                  <c:v>г. Чита</c:v>
                </c:pt>
                <c:pt idx="31">
                  <c:v>Агинский </c:v>
                </c:pt>
              </c:strCache>
            </c:strRef>
          </c:cat>
          <c:val>
            <c:numRef>
              <c:f>Лист1!$C$2:$C$33</c:f>
              <c:numCache>
                <c:formatCode>General</c:formatCode>
                <c:ptCount val="32"/>
                <c:pt idx="0">
                  <c:v>0.78</c:v>
                </c:pt>
                <c:pt idx="1">
                  <c:v>1.45</c:v>
                </c:pt>
                <c:pt idx="2">
                  <c:v>1.57</c:v>
                </c:pt>
                <c:pt idx="3">
                  <c:v>1.6</c:v>
                </c:pt>
                <c:pt idx="4">
                  <c:v>1.63</c:v>
                </c:pt>
                <c:pt idx="5">
                  <c:v>1.67</c:v>
                </c:pt>
                <c:pt idx="6">
                  <c:v>1.7</c:v>
                </c:pt>
                <c:pt idx="7">
                  <c:v>1.71</c:v>
                </c:pt>
                <c:pt idx="8">
                  <c:v>1.72</c:v>
                </c:pt>
                <c:pt idx="9">
                  <c:v>1.75</c:v>
                </c:pt>
                <c:pt idx="10">
                  <c:v>2.02</c:v>
                </c:pt>
                <c:pt idx="11">
                  <c:v>2.0499999999999998</c:v>
                </c:pt>
                <c:pt idx="12">
                  <c:v>2.06</c:v>
                </c:pt>
                <c:pt idx="13">
                  <c:v>2.1</c:v>
                </c:pt>
                <c:pt idx="14">
                  <c:v>2.16</c:v>
                </c:pt>
                <c:pt idx="15">
                  <c:v>2.16</c:v>
                </c:pt>
                <c:pt idx="16">
                  <c:v>2.2999999999999998</c:v>
                </c:pt>
                <c:pt idx="17">
                  <c:v>2.2999999999999998</c:v>
                </c:pt>
                <c:pt idx="18">
                  <c:v>2.3199999999999998</c:v>
                </c:pt>
                <c:pt idx="19">
                  <c:v>2.35</c:v>
                </c:pt>
                <c:pt idx="20">
                  <c:v>2.42</c:v>
                </c:pt>
                <c:pt idx="21">
                  <c:v>2.4300000000000002</c:v>
                </c:pt>
                <c:pt idx="22">
                  <c:v>2.4700000000000002</c:v>
                </c:pt>
                <c:pt idx="23">
                  <c:v>2.7</c:v>
                </c:pt>
                <c:pt idx="24">
                  <c:v>2.82</c:v>
                </c:pt>
                <c:pt idx="25">
                  <c:v>2.82</c:v>
                </c:pt>
                <c:pt idx="26">
                  <c:v>2.92</c:v>
                </c:pt>
                <c:pt idx="27">
                  <c:v>3.23</c:v>
                </c:pt>
                <c:pt idx="28">
                  <c:v>3.72</c:v>
                </c:pt>
                <c:pt idx="29">
                  <c:v>4.16</c:v>
                </c:pt>
                <c:pt idx="30">
                  <c:v>4.8099999999999996</c:v>
                </c:pt>
                <c:pt idx="31">
                  <c:v>4.8099999999999996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E3-46C8-BD9C-66B5C52FC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67898960"/>
        <c:axId val="-567898416"/>
      </c:lineChart>
      <c:catAx>
        <c:axId val="-56789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67898416"/>
        <c:crosses val="autoZero"/>
        <c:auto val="1"/>
        <c:lblAlgn val="ctr"/>
        <c:lblOffset val="100"/>
        <c:noMultiLvlLbl val="0"/>
      </c:catAx>
      <c:valAx>
        <c:axId val="-56789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6789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33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33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/>
              <a:t>Динамика уровня потребления АП (пиво) согласно ЕГАИС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Потребление 1 кв. 2024 л/ч2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Лист1!$A$2:$A$33</c:f>
              <c:strCache>
                <c:ptCount val="32"/>
                <c:pt idx="0">
                  <c:v>Тунгиро-Олекминский</c:v>
                </c:pt>
                <c:pt idx="1">
                  <c:v>Александрово-Заводский</c:v>
                </c:pt>
                <c:pt idx="2">
                  <c:v>Нерчинско-Заводский</c:v>
                </c:pt>
                <c:pt idx="3">
                  <c:v>Калганский</c:v>
                </c:pt>
                <c:pt idx="4">
                  <c:v>Могочинский</c:v>
                </c:pt>
                <c:pt idx="5">
                  <c:v>Шелопугинский</c:v>
                </c:pt>
                <c:pt idx="6">
                  <c:v>Ононский</c:v>
                </c:pt>
                <c:pt idx="7">
                  <c:v>Кыринский</c:v>
                </c:pt>
                <c:pt idx="8">
                  <c:v>Акшинский</c:v>
                </c:pt>
                <c:pt idx="9">
                  <c:v>Каларский </c:v>
                </c:pt>
                <c:pt idx="10">
                  <c:v>Газимуро-Заводский</c:v>
                </c:pt>
                <c:pt idx="11">
                  <c:v>Тунгокоченский</c:v>
                </c:pt>
                <c:pt idx="12">
                  <c:v>Красночикойский </c:v>
                </c:pt>
                <c:pt idx="13">
                  <c:v>Карымский</c:v>
                </c:pt>
                <c:pt idx="14">
                  <c:v>Могойтуйский</c:v>
                </c:pt>
                <c:pt idx="15">
                  <c:v>Улетовский район</c:v>
                </c:pt>
                <c:pt idx="16">
                  <c:v>Агинский </c:v>
                </c:pt>
                <c:pt idx="17">
                  <c:v>Оловяннинский</c:v>
                </c:pt>
                <c:pt idx="18">
                  <c:v>Дульдургинский </c:v>
                </c:pt>
                <c:pt idx="19">
                  <c:v>п. Горный</c:v>
                </c:pt>
                <c:pt idx="20">
                  <c:v>Читинский </c:v>
                </c:pt>
                <c:pt idx="21">
                  <c:v>Сретенский</c:v>
                </c:pt>
                <c:pt idx="22">
                  <c:v>Хилокский</c:v>
                </c:pt>
                <c:pt idx="23">
                  <c:v>Балейский</c:v>
                </c:pt>
                <c:pt idx="24">
                  <c:v>Петровск-Забайкальский </c:v>
                </c:pt>
                <c:pt idx="25">
                  <c:v>Приаргунский</c:v>
                </c:pt>
                <c:pt idx="26">
                  <c:v>Чернышевский </c:v>
                </c:pt>
                <c:pt idx="27">
                  <c:v>Шилкинский</c:v>
                </c:pt>
                <c:pt idx="28">
                  <c:v>Краснокаменский </c:v>
                </c:pt>
                <c:pt idx="29">
                  <c:v>Нерчинский</c:v>
                </c:pt>
                <c:pt idx="30">
                  <c:v>Борзинский</c:v>
                </c:pt>
                <c:pt idx="31">
                  <c:v>г. Чита</c:v>
                </c:pt>
              </c:strCache>
            </c:strRef>
          </c:cat>
          <c:val>
            <c:numRef>
              <c:f>Лист1!$B$2:$B$33</c:f>
              <c:numCache>
                <c:formatCode>_(* #,##0.00_);_(* \(#,##0.00\);_(* "-"??_);_(@_)</c:formatCode>
                <c:ptCount val="32"/>
                <c:pt idx="0" formatCode="0.00">
                  <c:v>0</c:v>
                </c:pt>
                <c:pt idx="1">
                  <c:v>0.01</c:v>
                </c:pt>
                <c:pt idx="2">
                  <c:v>0.06</c:v>
                </c:pt>
                <c:pt idx="3">
                  <c:v>0.04</c:v>
                </c:pt>
                <c:pt idx="4">
                  <c:v>2.4</c:v>
                </c:pt>
                <c:pt idx="5">
                  <c:v>1.03</c:v>
                </c:pt>
                <c:pt idx="6">
                  <c:v>0.42</c:v>
                </c:pt>
                <c:pt idx="7">
                  <c:v>0.33</c:v>
                </c:pt>
                <c:pt idx="8" formatCode="General">
                  <c:v>0.31</c:v>
                </c:pt>
                <c:pt idx="9">
                  <c:v>2.42</c:v>
                </c:pt>
                <c:pt idx="10">
                  <c:v>2.12</c:v>
                </c:pt>
                <c:pt idx="11">
                  <c:v>1.72</c:v>
                </c:pt>
                <c:pt idx="12">
                  <c:v>3.52</c:v>
                </c:pt>
                <c:pt idx="13">
                  <c:v>3.51</c:v>
                </c:pt>
                <c:pt idx="14">
                  <c:v>4.7300000000000004</c:v>
                </c:pt>
                <c:pt idx="15">
                  <c:v>4.72</c:v>
                </c:pt>
                <c:pt idx="16">
                  <c:v>6.61</c:v>
                </c:pt>
                <c:pt idx="17">
                  <c:v>4.47</c:v>
                </c:pt>
                <c:pt idx="18">
                  <c:v>5.18</c:v>
                </c:pt>
                <c:pt idx="19">
                  <c:v>3.36</c:v>
                </c:pt>
                <c:pt idx="20">
                  <c:v>4.78</c:v>
                </c:pt>
                <c:pt idx="21">
                  <c:v>4.3600000000000003</c:v>
                </c:pt>
                <c:pt idx="22">
                  <c:v>4.93</c:v>
                </c:pt>
                <c:pt idx="23">
                  <c:v>6.26</c:v>
                </c:pt>
                <c:pt idx="24">
                  <c:v>8.1199999999999992</c:v>
                </c:pt>
                <c:pt idx="25">
                  <c:v>6.22</c:v>
                </c:pt>
                <c:pt idx="26">
                  <c:v>7.33</c:v>
                </c:pt>
                <c:pt idx="27">
                  <c:v>6.94</c:v>
                </c:pt>
                <c:pt idx="28">
                  <c:v>8.74</c:v>
                </c:pt>
                <c:pt idx="29">
                  <c:v>8</c:v>
                </c:pt>
                <c:pt idx="30" formatCode="0.00">
                  <c:v>7.98</c:v>
                </c:pt>
                <c:pt idx="31">
                  <c:v>12.77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D1-43BB-BB70-6D83499AC5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Потребление 1 кв. 2025 л/ч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Лист1!$A$2:$A$33</c:f>
              <c:strCache>
                <c:ptCount val="32"/>
                <c:pt idx="0">
                  <c:v>Тунгиро-Олекминский</c:v>
                </c:pt>
                <c:pt idx="1">
                  <c:v>Александрово-Заводский</c:v>
                </c:pt>
                <c:pt idx="2">
                  <c:v>Нерчинско-Заводский</c:v>
                </c:pt>
                <c:pt idx="3">
                  <c:v>Калганский</c:v>
                </c:pt>
                <c:pt idx="4">
                  <c:v>Могочинский</c:v>
                </c:pt>
                <c:pt idx="5">
                  <c:v>Шелопугинский</c:v>
                </c:pt>
                <c:pt idx="6">
                  <c:v>Ононский</c:v>
                </c:pt>
                <c:pt idx="7">
                  <c:v>Кыринский</c:v>
                </c:pt>
                <c:pt idx="8">
                  <c:v>Акшинский</c:v>
                </c:pt>
                <c:pt idx="9">
                  <c:v>Каларский </c:v>
                </c:pt>
                <c:pt idx="10">
                  <c:v>Газимуро-Заводский</c:v>
                </c:pt>
                <c:pt idx="11">
                  <c:v>Тунгокоченский</c:v>
                </c:pt>
                <c:pt idx="12">
                  <c:v>Красночикойский </c:v>
                </c:pt>
                <c:pt idx="13">
                  <c:v>Карымский</c:v>
                </c:pt>
                <c:pt idx="14">
                  <c:v>Могойтуйский</c:v>
                </c:pt>
                <c:pt idx="15">
                  <c:v>Улетовский район</c:v>
                </c:pt>
                <c:pt idx="16">
                  <c:v>Агинский </c:v>
                </c:pt>
                <c:pt idx="17">
                  <c:v>Оловяннинский</c:v>
                </c:pt>
                <c:pt idx="18">
                  <c:v>Дульдургинский </c:v>
                </c:pt>
                <c:pt idx="19">
                  <c:v>п. Горный</c:v>
                </c:pt>
                <c:pt idx="20">
                  <c:v>Читинский </c:v>
                </c:pt>
                <c:pt idx="21">
                  <c:v>Сретенский</c:v>
                </c:pt>
                <c:pt idx="22">
                  <c:v>Хилокский</c:v>
                </c:pt>
                <c:pt idx="23">
                  <c:v>Балейский</c:v>
                </c:pt>
                <c:pt idx="24">
                  <c:v>Петровск-Забайкальский </c:v>
                </c:pt>
                <c:pt idx="25">
                  <c:v>Приаргунский</c:v>
                </c:pt>
                <c:pt idx="26">
                  <c:v>Чернышевский </c:v>
                </c:pt>
                <c:pt idx="27">
                  <c:v>Шилкинский</c:v>
                </c:pt>
                <c:pt idx="28">
                  <c:v>Краснокаменский </c:v>
                </c:pt>
                <c:pt idx="29">
                  <c:v>Нерчинский</c:v>
                </c:pt>
                <c:pt idx="30">
                  <c:v>Борзинский</c:v>
                </c:pt>
                <c:pt idx="31">
                  <c:v>г. Чита</c:v>
                </c:pt>
              </c:strCache>
            </c:strRef>
          </c:cat>
          <c:val>
            <c:numRef>
              <c:f>Лист1!$C$2:$C$33</c:f>
              <c:numCache>
                <c:formatCode>0.00</c:formatCode>
                <c:ptCount val="32"/>
                <c:pt idx="0">
                  <c:v>0</c:v>
                </c:pt>
                <c:pt idx="1">
                  <c:v>0.32</c:v>
                </c:pt>
                <c:pt idx="2">
                  <c:v>0.82</c:v>
                </c:pt>
                <c:pt idx="3">
                  <c:v>2.02</c:v>
                </c:pt>
                <c:pt idx="4">
                  <c:v>2.14</c:v>
                </c:pt>
                <c:pt idx="5">
                  <c:v>2.17</c:v>
                </c:pt>
                <c:pt idx="6">
                  <c:v>2.25</c:v>
                </c:pt>
                <c:pt idx="7">
                  <c:v>2.5</c:v>
                </c:pt>
                <c:pt idx="8">
                  <c:v>2.94</c:v>
                </c:pt>
                <c:pt idx="9">
                  <c:v>3</c:v>
                </c:pt>
                <c:pt idx="10">
                  <c:v>3.11</c:v>
                </c:pt>
                <c:pt idx="11">
                  <c:v>3.67</c:v>
                </c:pt>
                <c:pt idx="12">
                  <c:v>4.2</c:v>
                </c:pt>
                <c:pt idx="13">
                  <c:v>4.68</c:v>
                </c:pt>
                <c:pt idx="14">
                  <c:v>4.71</c:v>
                </c:pt>
                <c:pt idx="15">
                  <c:v>4.84</c:v>
                </c:pt>
                <c:pt idx="16">
                  <c:v>4.92</c:v>
                </c:pt>
                <c:pt idx="17">
                  <c:v>5.05</c:v>
                </c:pt>
                <c:pt idx="18">
                  <c:v>5.16</c:v>
                </c:pt>
                <c:pt idx="19">
                  <c:v>5.23</c:v>
                </c:pt>
                <c:pt idx="20">
                  <c:v>5.53</c:v>
                </c:pt>
                <c:pt idx="21">
                  <c:v>5.72</c:v>
                </c:pt>
                <c:pt idx="22">
                  <c:v>6.5</c:v>
                </c:pt>
                <c:pt idx="23">
                  <c:v>7.08</c:v>
                </c:pt>
                <c:pt idx="24">
                  <c:v>7.1</c:v>
                </c:pt>
                <c:pt idx="25">
                  <c:v>7.65</c:v>
                </c:pt>
                <c:pt idx="26">
                  <c:v>7.77</c:v>
                </c:pt>
                <c:pt idx="27">
                  <c:v>8.19</c:v>
                </c:pt>
                <c:pt idx="28">
                  <c:v>8.5</c:v>
                </c:pt>
                <c:pt idx="29">
                  <c:v>9.4</c:v>
                </c:pt>
                <c:pt idx="30">
                  <c:v>9.51</c:v>
                </c:pt>
                <c:pt idx="31">
                  <c:v>11.3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D1-43BB-BB70-6D83499AC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70410448"/>
        <c:axId val="-564543920"/>
      </c:lineChart>
      <c:catAx>
        <c:axId val="-57041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64543920"/>
        <c:crosses val="autoZero"/>
        <c:auto val="1"/>
        <c:lblAlgn val="ctr"/>
        <c:lblOffset val="100"/>
        <c:noMultiLvlLbl val="0"/>
      </c:catAx>
      <c:valAx>
        <c:axId val="-56454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7041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 мес. 2024 год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выявленных нарушений</c:v>
                </c:pt>
                <c:pt idx="1">
                  <c:v>Принятые меры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5-484C-9F4B-7A767B820B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мес. 2025 год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выявленных нарушений</c:v>
                </c:pt>
                <c:pt idx="1">
                  <c:v>Принятые меры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70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8-4A05-9E33-D449897AA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564557520"/>
        <c:axId val="-564552080"/>
      </c:barChart>
      <c:catAx>
        <c:axId val="-56455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64552080"/>
        <c:crosses val="autoZero"/>
        <c:auto val="1"/>
        <c:lblAlgn val="ctr"/>
        <c:lblOffset val="100"/>
        <c:noMultiLvlLbl val="0"/>
      </c:catAx>
      <c:valAx>
        <c:axId val="-564552080"/>
        <c:scaling>
          <c:orientation val="minMax"/>
          <c:max val="8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64557520"/>
        <c:crosses val="autoZero"/>
        <c:crossBetween val="between"/>
        <c:majorUnit val="10"/>
        <c:minorUnit val="5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0395476362758609E-2"/>
          <c:y val="0.8839874929095255"/>
          <c:w val="0.50695272327528018"/>
          <c:h val="7.6873088104209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01434509603242"/>
          <c:y val="0.25753487134658509"/>
          <c:w val="0.8599557902595959"/>
          <c:h val="0.59726425650432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 мес. 2024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Предостережения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5-46A2-94D3-B35F73E14F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мес. 2025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F5-46A2-94D3-B35F73E14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Предостережения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F5-46A2-94D3-B35F73E14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9"/>
        <c:overlap val="-27"/>
        <c:axId val="-564551536"/>
        <c:axId val="-564554256"/>
      </c:barChart>
      <c:catAx>
        <c:axId val="-56455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-564554256"/>
        <c:crosses val="autoZero"/>
        <c:auto val="1"/>
        <c:lblAlgn val="ctr"/>
        <c:lblOffset val="100"/>
        <c:noMultiLvlLbl val="0"/>
      </c:catAx>
      <c:valAx>
        <c:axId val="-564554256"/>
        <c:scaling>
          <c:orientation val="minMax"/>
          <c:max val="5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64551536"/>
        <c:crosses val="autoZero"/>
        <c:crossBetween val="between"/>
        <c:majorUnit val="100"/>
        <c:minorUnit val="5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8960056038152923"/>
          <c:y val="0.87716219236609994"/>
          <c:w val="0.62790381235607728"/>
          <c:h val="0.10810539061837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0.61892</cdr:x>
      <cdr:y>0.53079</cdr:y>
    </cdr:from>
    <cdr:to>
      <cdr:x>0.68608</cdr:x>
      <cdr:y>0.61847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12789" y="1676839"/>
          <a:ext cx="35943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</a:p>
      </cdr:txBody>
    </cdr:sp>
  </cdr:relSizeAnchor>
  <cdr:relSizeAnchor xmlns:cdr="http://schemas.openxmlformats.org/drawingml/2006/chartDrawing">
    <cdr:from>
      <cdr:x>0.62187</cdr:x>
      <cdr:y>0.89706</cdr:y>
    </cdr:from>
    <cdr:to>
      <cdr:x>0.64803</cdr:x>
      <cdr:y>0.93707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328553" y="2833951"/>
          <a:ext cx="140029" cy="126418"/>
        </a:xfrm>
        <a:prstGeom xmlns:a="http://schemas.openxmlformats.org/drawingml/2006/main" prst="rect">
          <a:avLst/>
        </a:prstGeom>
        <a:pattFill xmlns:a="http://schemas.openxmlformats.org/drawingml/2006/main" prst="wdDnDiag">
          <a:fgClr>
            <a:schemeClr val="tx1"/>
          </a:fgClr>
          <a:bgClr>
            <a:schemeClr val="bg1"/>
          </a:bgClr>
        </a:patt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0.63981</cdr:x>
      <cdr:y>0.86781</cdr:y>
    </cdr:from>
    <cdr:to>
      <cdr:x>1</cdr:x>
      <cdr:y>0.95549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24579" y="2741558"/>
          <a:ext cx="1927928" cy="2769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предупреждения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0.63987</cdr:x>
      <cdr:y>0.61533</cdr:y>
    </cdr:from>
    <cdr:to>
      <cdr:x>0.71784</cdr:x>
      <cdr:y>0.69318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20608" y="2329838"/>
          <a:ext cx="502108" cy="294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0.46102</cdr:x>
      <cdr:y>0.24669</cdr:y>
    </cdr:from>
    <cdr:to>
      <cdr:x>0.6585</cdr:x>
      <cdr:y>0.30221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968855" y="830036"/>
          <a:ext cx="1271723" cy="186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0.46436</cdr:x>
      <cdr:y>0.18909</cdr:y>
    </cdr:from>
    <cdr:to>
      <cdr:x>0.66829</cdr:x>
      <cdr:y>0.25468</cdr:y>
    </cdr:to>
    <cdr:sp macro="" textlink="">
      <cdr:nvSpPr>
        <cdr:cNvPr id="34" name="TextBox 33"/>
        <cdr:cNvSpPr txBox="1"/>
      </cdr:nvSpPr>
      <cdr:spPr>
        <a:xfrm xmlns:a="http://schemas.openxmlformats.org/drawingml/2006/main">
          <a:off x="2990359" y="715977"/>
          <a:ext cx="1313260" cy="248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0.31129</cdr:x>
      <cdr:y>0.2058</cdr:y>
    </cdr:from>
    <cdr:to>
      <cdr:x>0.37713</cdr:x>
      <cdr:y>0.27401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55356" y="647240"/>
          <a:ext cx="392421" cy="214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0.75909</cdr:x>
      <cdr:y>0.35695</cdr:y>
    </cdr:from>
    <cdr:to>
      <cdr:x>0.8391</cdr:x>
      <cdr:y>0.42068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524327" y="1242522"/>
          <a:ext cx="476878" cy="221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0.75643</cdr:x>
      <cdr:y>0.6138</cdr:y>
    </cdr:from>
    <cdr:to>
      <cdr:x>0.83314</cdr:x>
      <cdr:y>0.67487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4871207" y="2324060"/>
          <a:ext cx="493987" cy="231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0.90495</cdr:x>
      <cdr:y>0.62213</cdr:y>
    </cdr:from>
    <cdr:to>
      <cdr:x>0.97513</cdr:x>
      <cdr:y>0.68597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5827649" y="2355591"/>
          <a:ext cx="451945" cy="241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0.63987</cdr:x>
      <cdr:y>0.61533</cdr:y>
    </cdr:from>
    <cdr:to>
      <cdr:x>0.71784</cdr:x>
      <cdr:y>0.69318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4120608" y="2329838"/>
          <a:ext cx="502108" cy="294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0.46102</cdr:x>
      <cdr:y>0.24669</cdr:y>
    </cdr:from>
    <cdr:to>
      <cdr:x>0.6585</cdr:x>
      <cdr:y>0.30221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2968855" y="830036"/>
          <a:ext cx="1271723" cy="186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0.46436</cdr:x>
      <cdr:y>0.18909</cdr:y>
    </cdr:from>
    <cdr:to>
      <cdr:x>0.66829</cdr:x>
      <cdr:y>0.25468</cdr:y>
    </cdr:to>
    <cdr:sp macro="" textlink="">
      <cdr:nvSpPr>
        <cdr:cNvPr id="4" name="TextBox 33"/>
        <cdr:cNvSpPr txBox="1"/>
      </cdr:nvSpPr>
      <cdr:spPr>
        <a:xfrm xmlns:a="http://schemas.openxmlformats.org/drawingml/2006/main">
          <a:off x="2990359" y="715977"/>
          <a:ext cx="1313260" cy="248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0.24013</cdr:x>
      <cdr:y>0.20304</cdr:y>
    </cdr:from>
    <cdr:to>
      <cdr:x>0.30597</cdr:x>
      <cdr:y>0.27125</cdr:y>
    </cdr:to>
    <cdr:sp macro="" textlink="">
      <cdr:nvSpPr>
        <cdr:cNvPr id="9" name="TextBox 12"/>
        <cdr:cNvSpPr txBox="1"/>
      </cdr:nvSpPr>
      <cdr:spPr>
        <a:xfrm xmlns:a="http://schemas.openxmlformats.org/drawingml/2006/main">
          <a:off x="1546375" y="683173"/>
          <a:ext cx="423978" cy="229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dirty="0">
            <a:latin typeface="Times New Roman" panose="02020603050405020304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0.45788</cdr:x>
      <cdr:y>0.25927</cdr:y>
    </cdr:from>
    <cdr:to>
      <cdr:x>0.53773</cdr:x>
      <cdr:y>0.32065</cdr:y>
    </cdr:to>
    <cdr:sp macro="" textlink="">
      <cdr:nvSpPr>
        <cdr:cNvPr id="10" name="TextBox 14"/>
        <cdr:cNvSpPr txBox="1"/>
      </cdr:nvSpPr>
      <cdr:spPr>
        <a:xfrm xmlns:a="http://schemas.openxmlformats.org/drawingml/2006/main">
          <a:off x="2948659" y="872359"/>
          <a:ext cx="514162" cy="206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dirty="0">
            <a:latin typeface="Times New Roman" panose="02020603050405020304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0.9015</cdr:x>
      <cdr:y>0.48293</cdr:y>
    </cdr:from>
    <cdr:to>
      <cdr:x>0.96697</cdr:x>
      <cdr:y>0.54666</cdr:y>
    </cdr:to>
    <cdr:sp macro="" textlink="">
      <cdr:nvSpPr>
        <cdr:cNvPr id="11" name="TextBox 20"/>
        <cdr:cNvSpPr txBox="1"/>
      </cdr:nvSpPr>
      <cdr:spPr>
        <a:xfrm xmlns:a="http://schemas.openxmlformats.org/drawingml/2006/main">
          <a:off x="5805426" y="1624906"/>
          <a:ext cx="421617" cy="2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dirty="0">
            <a:latin typeface="Times New Roman" panose="02020603050405020304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0.68362</cdr:x>
      <cdr:y>0.4542</cdr:y>
    </cdr:from>
    <cdr:to>
      <cdr:x>0.76196</cdr:x>
      <cdr:y>0.51804</cdr:y>
    </cdr:to>
    <cdr:sp macro="" textlink="">
      <cdr:nvSpPr>
        <cdr:cNvPr id="20" name="TextBox 21"/>
        <cdr:cNvSpPr txBox="1"/>
      </cdr:nvSpPr>
      <cdr:spPr>
        <a:xfrm xmlns:a="http://schemas.openxmlformats.org/drawingml/2006/main">
          <a:off x="4402365" y="1528242"/>
          <a:ext cx="504491" cy="21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dirty="0">
            <a:latin typeface="Times New Roman" panose="02020603050405020304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0.75643</cdr:x>
      <cdr:y>0.6138</cdr:y>
    </cdr:from>
    <cdr:to>
      <cdr:x>0.83314</cdr:x>
      <cdr:y>0.67487</cdr:y>
    </cdr:to>
    <cdr:sp macro="" textlink="">
      <cdr:nvSpPr>
        <cdr:cNvPr id="25" name="TextBox 22"/>
        <cdr:cNvSpPr txBox="1"/>
      </cdr:nvSpPr>
      <cdr:spPr>
        <a:xfrm xmlns:a="http://schemas.openxmlformats.org/drawingml/2006/main">
          <a:off x="4871207" y="2324060"/>
          <a:ext cx="493987" cy="231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0.90495</cdr:x>
      <cdr:y>0.62213</cdr:y>
    </cdr:from>
    <cdr:to>
      <cdr:x>0.97513</cdr:x>
      <cdr:y>0.68597</cdr:y>
    </cdr:to>
    <cdr:sp macro="" textlink="">
      <cdr:nvSpPr>
        <cdr:cNvPr id="26" name="TextBox 23"/>
        <cdr:cNvSpPr txBox="1"/>
      </cdr:nvSpPr>
      <cdr:spPr>
        <a:xfrm xmlns:a="http://schemas.openxmlformats.org/drawingml/2006/main">
          <a:off x="5827649" y="2355591"/>
          <a:ext cx="451945" cy="241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0.29899</cdr:x>
      <cdr:y>0.05658</cdr:y>
    </cdr:from>
    <cdr:to>
      <cdr:x>0.89284</cdr:x>
      <cdr:y>0.17744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1694072" y="170931"/>
          <a:ext cx="3364744" cy="3651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профилактической деятельности</a:t>
          </a:r>
        </a:p>
      </cdr:txBody>
    </cdr:sp>
  </cdr:relSizeAnchor>
  <cdr:relSizeAnchor xmlns:cdr="http://schemas.openxmlformats.org/drawingml/2006/chartDrawing">
    <cdr:from>
      <cdr:x>0.42423</cdr:x>
      <cdr:y>0.59605</cdr:y>
    </cdr:from>
    <cdr:to>
      <cdr:x>0.51331</cdr:x>
      <cdr:y>0.66667</cdr:y>
    </cdr:to>
    <cdr:sp macro="" textlink="">
      <cdr:nvSpPr>
        <cdr:cNvPr id="27" name="Прямоугольник 26"/>
        <cdr:cNvSpPr/>
      </cdr:nvSpPr>
      <cdr:spPr>
        <a:xfrm xmlns:a="http://schemas.openxmlformats.org/drawingml/2006/main">
          <a:off x="2528503" y="2074831"/>
          <a:ext cx="530960" cy="2458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31804CC1-EF56-4D11-BC2B-A405B5FB9E6F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7" rIns="91414" bIns="457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1414" tIns="45707" rIns="91414" bIns="4570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4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8054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B7A42075-4A6F-4610-8BCB-17005811B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62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E338-FC3B-481C-85EB-44FAE805F4EB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7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56AC-98B7-4253-BA12-FEACFFC1BCE4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4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9950-44ED-4B82-B74A-D0692E58B24D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6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3E784-DCA1-4425-92C0-A64745DC049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418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B007D-7224-4337-BCF5-1998EC86D6C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36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7DAC-BEBF-4CA0-A452-9E9DB7B4858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44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DD03C-BCE9-4E08-8E34-F219253C382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11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C0247-C289-4176-887D-1D4D61F580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29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C0BEB-EB85-4BE6-82EB-9D6CFB5087F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79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1A14C-3C29-4263-B200-70609CE81B3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7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64C32-06F9-46EC-9985-84C279483ED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21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A5E4-C042-466B-9904-20310FDAE185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06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C888D-3A5C-4877-B773-79627876395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53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EDDC9-CABB-473F-B1C8-3E568168CE7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880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D1CA5-5907-4975-AED6-C4EE4B3FB9D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26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6980-A384-4E05-9743-D3E77D705D62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5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F91-1D35-4179-8F8D-C4EE9F7A65BC}" type="datetime1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0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D935-F690-4BF5-AA61-2C137EB34914}" type="datetime1">
              <a:rPr lang="ru-RU" smtClean="0"/>
              <a:t>30.05.2025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4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6E2F-7551-4A02-AD54-712C08159CA0}" type="datetime1">
              <a:rPr lang="ru-RU" smtClean="0"/>
              <a:t>30.05.2025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3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493C-7F9C-4428-A4CE-ED01BB3F7BF2}" type="datetime1">
              <a:rPr lang="ru-RU" smtClean="0"/>
              <a:t>30.05.2025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5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4F57-6252-4227-9900-54BF7EA47A2A}" type="datetime1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5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B418-26D8-436D-A80B-4A41D1CE2E2C}" type="datetime1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0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64755-40A4-4BFD-8974-3F1083D4AC68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2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D125D-094C-417D-BA1E-7A47381BD9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00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g"/><Relationship Id="rId4" Type="http://schemas.openxmlformats.org/officeDocument/2006/relationships/image" Target="../media/image20.jf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kh.openaddress.ru/75/chita" TargetMode="External"/><Relationship Id="rId2" Type="http://schemas.openxmlformats.org/officeDocument/2006/relationships/hyperlink" Target="https://dom.gosuslugi.ru/#!/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c/2455293582/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88;&#1072;&#1074;&#1086;.&#1079;&#1072;&#1073;&#1072;&#1081;&#1082;&#1072;&#1083;&#1100;&#1089;&#1082;&#1080;&#1081;&#1082;&#1088;&#1072;&#1081;.&#1088;&#1092;/documentation/?q=%D0%B0%D0%BB%D0%BA%D0%BE%D0%B3%D0%BE%D0%BB%D1%8C%D0%BD%D0%BE%D0%B9&amp;category=&amp;document_type=&amp;date1=28.02.2025&amp;date2=28.02.202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7500202503310002?index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zd.duma.gov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ogin.consultant.ru/link/?req=doc&amp;base=LAW&amp;n=483210&amp;dst=10085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3" y="2477193"/>
            <a:ext cx="10059272" cy="38791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883" y="229284"/>
            <a:ext cx="10507288" cy="518861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Региональная служба по тарифам и ценообразованию Забайкальского края</a:t>
            </a:r>
            <a:endParaRPr lang="ru-RU" sz="24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74073" y="701174"/>
            <a:ext cx="9892155" cy="8470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4078" y="1613402"/>
            <a:ext cx="6993637" cy="3390578"/>
          </a:xfrm>
          <a:prstGeom prst="rect">
            <a:avLst/>
          </a:prstGeom>
          <a:gradFill flip="none" rotWithShape="1">
            <a:gsLst>
              <a:gs pos="21000">
                <a:srgbClr val="990099">
                  <a:shade val="30000"/>
                  <a:satMod val="115000"/>
                </a:srgbClr>
              </a:gs>
              <a:gs pos="48000">
                <a:srgbClr val="990099">
                  <a:shade val="67500"/>
                  <a:satMod val="115000"/>
                  <a:alpha val="77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0429" y="5571000"/>
            <a:ext cx="2728159" cy="6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мая 2025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430" y="2005297"/>
            <a:ext cx="6096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</a:rPr>
              <a:t>Публичные обсуждения: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</a:rPr>
              <a:t>«Правоприменительная практика Региональной службы по тарифам                   и ценообразованию Забайкальского края в сфере розничной продажи алкогольной и спиртосодержащей продукции»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16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441047" y="547883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167" y="685778"/>
            <a:ext cx="1023453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Федеральное законодательство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90155" y="869662"/>
            <a:ext cx="37843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98660" y="-17946"/>
            <a:ext cx="10519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Проводимые  мероприятия, направленные на пресечение и недопущение правонарушений в сфере оборота алкогольной и спиртосодержащей продукции на территории Забайкальского края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290157" y="869662"/>
            <a:ext cx="0" cy="223310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79132" y="1341854"/>
            <a:ext cx="4964736" cy="121015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РФ от 10.03.2022 г. № 336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особенностях организации и осуществления государственного контроля (надзора), муниципального контроля»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07816" y="1330916"/>
            <a:ext cx="4696335" cy="121015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36000" rtlCol="0" anchor="t" anchorCtr="0"/>
          <a:lstStyle/>
          <a:p>
            <a:pPr marL="0" marR="10541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0541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Федерации, ограничивающее проведение контрольных надзорных мероприятий, по-прежнему сохраняется возможность проведения контрольных надзорных мероприятий при выявлении угрозы жизни и здоровью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8594" y="2730698"/>
            <a:ext cx="4968553" cy="69505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закон от 31.07.2020 г. № 248-ФЗ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государственном контроле (надзоре) и муниципальном контроле в Российской Федерации»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641780" y="2066357"/>
            <a:ext cx="566036" cy="32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cxnSpLocks/>
            <a:stCxn id="44" idx="3"/>
            <a:endCxn id="52" idx="1"/>
          </p:cNvCxnSpPr>
          <p:nvPr/>
        </p:nvCxnSpPr>
        <p:spPr>
          <a:xfrm>
            <a:off x="5637147" y="3078227"/>
            <a:ext cx="557623" cy="247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cxnSpLocks/>
            <a:endCxn id="41" idx="1"/>
          </p:cNvCxnSpPr>
          <p:nvPr/>
        </p:nvCxnSpPr>
        <p:spPr>
          <a:xfrm>
            <a:off x="293036" y="1946931"/>
            <a:ext cx="38609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cxnSpLocks/>
          </p:cNvCxnSpPr>
          <p:nvPr/>
        </p:nvCxnSpPr>
        <p:spPr>
          <a:xfrm>
            <a:off x="284640" y="3098007"/>
            <a:ext cx="389468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194770" y="2732410"/>
            <a:ext cx="4700932" cy="69659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Профилактический режим работы (предупреждение совершения правонарушений), новый порядок проведения профилактических визитов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3A0DF555-5375-4088-8AC5-3001001D5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275328"/>
              </p:ext>
            </p:extLst>
          </p:nvPr>
        </p:nvGraphicFramePr>
        <p:xfrm>
          <a:off x="284640" y="3562308"/>
          <a:ext cx="5352507" cy="315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382881" y="5494713"/>
            <a:ext cx="788893" cy="552796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3" name="TextBox 1"/>
          <p:cNvSpPr txBox="1"/>
          <p:nvPr/>
        </p:nvSpPr>
        <p:spPr>
          <a:xfrm>
            <a:off x="4613956" y="5347962"/>
            <a:ext cx="359437" cy="27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476085894"/>
              </p:ext>
            </p:extLst>
          </p:nvPr>
        </p:nvGraphicFramePr>
        <p:xfrm>
          <a:off x="5938787" y="3620341"/>
          <a:ext cx="5665983" cy="307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46DFBB1-FFD1-4B2D-BCBB-2B82D248E30E}"/>
              </a:ext>
            </a:extLst>
          </p:cNvPr>
          <p:cNvSpPr/>
          <p:nvPr/>
        </p:nvSpPr>
        <p:spPr>
          <a:xfrm>
            <a:off x="4399229" y="5631265"/>
            <a:ext cx="788893" cy="416244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05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-645433" y="99449"/>
            <a:ext cx="10588625" cy="5286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Контрольно-надзорная деятельность в области розничной продажи алкогольной продукции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8765" y="923527"/>
            <a:ext cx="10895475" cy="406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нарушений 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3333" y="144499"/>
            <a:ext cx="987638" cy="117663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40381" y="1716156"/>
            <a:ext cx="1663084" cy="106441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Нарушение порядка государственного учета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621019" y="1424001"/>
            <a:ext cx="4114798" cy="31824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фиксация в ЕГАИС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621018" y="1913136"/>
            <a:ext cx="4114799" cy="400304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Наличие остатков при переоформлении, истечении, досрочном прекращении лицензии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621017" y="2418275"/>
            <a:ext cx="4114799" cy="3817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Не фиксация реализации пива актами списания,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подключение каждого торгового объекта ИП к ЕГАИС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3085" y="3194404"/>
            <a:ext cx="1551970" cy="119112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Нарушение лицензионных требований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621016" y="3042031"/>
            <a:ext cx="4114799" cy="4266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вскрытие потребительской тары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21016" y="3584590"/>
            <a:ext cx="4114799" cy="4266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Вынос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21016" y="4111340"/>
            <a:ext cx="4114799" cy="4266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Передача лицензии</a:t>
            </a:r>
            <a:r>
              <a:rPr kumimoji="0" lang="ru-RU" sz="1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третьим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лицам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16435" y="4874057"/>
            <a:ext cx="1551970" cy="16302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особых требований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637836" y="4875483"/>
            <a:ext cx="4114799" cy="4266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Розничная продажа  пива в розлив в МКД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555344" y="5492261"/>
            <a:ext cx="4187072" cy="42610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вскрытие потребительской тары, вынос (ИП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общепиты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 стрелкой 50"/>
          <p:cNvCxnSpPr>
            <a:cxnSpLocks/>
          </p:cNvCxnSpPr>
          <p:nvPr/>
        </p:nvCxnSpPr>
        <p:spPr>
          <a:xfrm flipV="1">
            <a:off x="2250055" y="1659728"/>
            <a:ext cx="351644" cy="25134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260967" y="2079935"/>
            <a:ext cx="368459" cy="32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cxnSpLocks/>
          </p:cNvCxnSpPr>
          <p:nvPr/>
        </p:nvCxnSpPr>
        <p:spPr>
          <a:xfrm>
            <a:off x="2260967" y="2338842"/>
            <a:ext cx="360048" cy="27886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cxnSpLocks/>
            <a:endCxn id="30" idx="1"/>
          </p:cNvCxnSpPr>
          <p:nvPr/>
        </p:nvCxnSpPr>
        <p:spPr>
          <a:xfrm flipV="1">
            <a:off x="1995055" y="3255362"/>
            <a:ext cx="625961" cy="20585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32" idx="1"/>
          </p:cNvCxnSpPr>
          <p:nvPr/>
        </p:nvCxnSpPr>
        <p:spPr>
          <a:xfrm flipV="1">
            <a:off x="1995055" y="3797921"/>
            <a:ext cx="625961" cy="5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cxnSpLocks/>
            <a:endCxn id="36" idx="1"/>
          </p:cNvCxnSpPr>
          <p:nvPr/>
        </p:nvCxnSpPr>
        <p:spPr>
          <a:xfrm>
            <a:off x="1992057" y="4105857"/>
            <a:ext cx="628959" cy="21881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2003465" y="5206609"/>
            <a:ext cx="625961" cy="5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6735814" y="1582570"/>
            <a:ext cx="625961" cy="5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7361775" y="1423446"/>
            <a:ext cx="3702465" cy="31824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Аннулирование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361775" y="3389972"/>
            <a:ext cx="3702465" cy="31824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Аннулирование</a:t>
            </a:r>
          </a:p>
        </p:txBody>
      </p:sp>
      <p:sp>
        <p:nvSpPr>
          <p:cNvPr id="74" name="Правая фигурная скобка 73"/>
          <p:cNvSpPr/>
          <p:nvPr/>
        </p:nvSpPr>
        <p:spPr>
          <a:xfrm>
            <a:off x="6858359" y="3167737"/>
            <a:ext cx="240709" cy="762718"/>
          </a:xfrm>
          <a:prstGeom prst="rightBrac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>
            <a:endCxn id="72" idx="1"/>
          </p:cNvCxnSpPr>
          <p:nvPr/>
        </p:nvCxnSpPr>
        <p:spPr>
          <a:xfrm>
            <a:off x="7143138" y="3549096"/>
            <a:ext cx="21863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7AA9DA6-409F-4FAD-AA96-60A7A98EA4DE}"/>
              </a:ext>
            </a:extLst>
          </p:cNvPr>
          <p:cNvSpPr/>
          <p:nvPr/>
        </p:nvSpPr>
        <p:spPr>
          <a:xfrm>
            <a:off x="2601699" y="6126223"/>
            <a:ext cx="4187072" cy="4266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Розничная продажа в дни запрета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F58B027-2796-4272-AEDB-7DB93482543E}"/>
              </a:ext>
            </a:extLst>
          </p:cNvPr>
          <p:cNvCxnSpPr/>
          <p:nvPr/>
        </p:nvCxnSpPr>
        <p:spPr>
          <a:xfrm flipV="1">
            <a:off x="281656" y="580601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6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6C770E5-776A-4FAC-8EC3-9B782093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12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70776-9A54-45BE-AA91-65892C59AC89}"/>
              </a:ext>
            </a:extLst>
          </p:cNvPr>
          <p:cNvSpPr txBox="1"/>
          <p:nvPr/>
        </p:nvSpPr>
        <p:spPr>
          <a:xfrm>
            <a:off x="599074" y="136525"/>
            <a:ext cx="9742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проведения внеплановых контрольно-надзорных мероприятий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BC7E2-77FA-46F4-A490-DD6344FFD2B5}"/>
              </a:ext>
            </a:extLst>
          </p:cNvPr>
          <p:cNvSpPr txBox="1"/>
          <p:nvPr/>
        </p:nvSpPr>
        <p:spPr>
          <a:xfrm>
            <a:off x="1396538" y="1247741"/>
            <a:ext cx="4305994" cy="646331"/>
          </a:xfrm>
          <a:prstGeom prst="rect">
            <a:avLst/>
          </a:prstGeom>
          <a:noFill/>
          <a:ln w="19050">
            <a:solidFill>
              <a:srgbClr val="FF37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исполнением ранее выданных предписан</a:t>
            </a:r>
            <a:r>
              <a:rPr lang="ru-RU" dirty="0"/>
              <a:t>ий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6EE085-A1B8-4C3C-88FD-74C0FA0C0BB4}"/>
              </a:ext>
            </a:extLst>
          </p:cNvPr>
          <p:cNvSpPr txBox="1"/>
          <p:nvPr/>
        </p:nvSpPr>
        <p:spPr>
          <a:xfrm>
            <a:off x="6900173" y="1248513"/>
            <a:ext cx="4305994" cy="646331"/>
          </a:xfrm>
          <a:prstGeom prst="rect">
            <a:avLst/>
          </a:prstGeom>
          <a:noFill/>
          <a:ln w="19050">
            <a:solidFill>
              <a:srgbClr val="FF37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индикаторов риска нарушения обязательных требований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E91EC-BC37-48B9-9635-CD9B8EF04BFE}"/>
              </a:ext>
            </a:extLst>
          </p:cNvPr>
          <p:cNvSpPr txBox="1"/>
          <p:nvPr/>
        </p:nvSpPr>
        <p:spPr>
          <a:xfrm>
            <a:off x="282632" y="2370897"/>
            <a:ext cx="2804517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представлен ответ об исполнении предписания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617C94-924F-4B6E-853D-143108BDDC97}"/>
              </a:ext>
            </a:extLst>
          </p:cNvPr>
          <p:cNvSpPr txBox="1"/>
          <p:nvPr/>
        </p:nvSpPr>
        <p:spPr>
          <a:xfrm>
            <a:off x="205224" y="3394039"/>
            <a:ext cx="2881925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для установления факта (не)исполнения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DDEFA-9831-4AA2-B01A-F62EB850EADC}"/>
              </a:ext>
            </a:extLst>
          </p:cNvPr>
          <p:cNvSpPr txBox="1"/>
          <p:nvPr/>
        </p:nvSpPr>
        <p:spPr>
          <a:xfrm>
            <a:off x="3463279" y="2370897"/>
            <a:ext cx="2804517" cy="648519"/>
          </a:xfrm>
          <a:prstGeom prst="rect">
            <a:avLst/>
          </a:prstGeom>
          <a:noFill/>
          <a:ln w="19050">
            <a:solidFill>
              <a:srgbClr val="FF37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ответ об исполнении предписания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FDADD-A771-4C66-91C5-7CFF4CEDCFAE}"/>
              </a:ext>
            </a:extLst>
          </p:cNvPr>
          <p:cNvSpPr txBox="1"/>
          <p:nvPr/>
        </p:nvSpPr>
        <p:spPr>
          <a:xfrm>
            <a:off x="3308465" y="3360466"/>
            <a:ext cx="2959331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для установления факта (не)исполнения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C65C5-F2C7-434C-AC73-CBCF460B95A2}"/>
              </a:ext>
            </a:extLst>
          </p:cNvPr>
          <p:cNvSpPr txBox="1"/>
          <p:nvPr/>
        </p:nvSpPr>
        <p:spPr>
          <a:xfrm>
            <a:off x="216131" y="4760621"/>
            <a:ext cx="6051665" cy="1477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с прокурором внепланового контрольно-надзорного мероприятия в случае, если в ходе мониторинга установлено, что нарушения не устранены, либо не представляется возможным установить факт устранения нарушений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7A67AD-1329-4FC7-A1B5-1B7CBC086D50}"/>
              </a:ext>
            </a:extLst>
          </p:cNvPr>
          <p:cNvSpPr txBox="1"/>
          <p:nvPr/>
        </p:nvSpPr>
        <p:spPr>
          <a:xfrm>
            <a:off x="7047806" y="2635410"/>
            <a:ext cx="4305994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для установления факта выявления индикатора риска в деятельности контролируемого лица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37C067-1C49-46D4-8D88-F2833F359C15}"/>
              </a:ext>
            </a:extLst>
          </p:cNvPr>
          <p:cNvSpPr txBox="1"/>
          <p:nvPr/>
        </p:nvSpPr>
        <p:spPr>
          <a:xfrm>
            <a:off x="6956799" y="4760621"/>
            <a:ext cx="4433354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с прокурором внепланового контрольно-надзорного мероприятия в случае выявления индикаторов риска в деятельности контролируемого лица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CE9A1A1-2E87-46BD-84B9-8AE424A51A36}"/>
              </a:ext>
            </a:extLst>
          </p:cNvPr>
          <p:cNvCxnSpPr>
            <a:cxnSpLocks/>
          </p:cNvCxnSpPr>
          <p:nvPr/>
        </p:nvCxnSpPr>
        <p:spPr>
          <a:xfrm>
            <a:off x="3833769" y="1894072"/>
            <a:ext cx="637563" cy="443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00D6442E-2108-4579-8286-01780AED131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9053170" y="1894844"/>
            <a:ext cx="0" cy="69767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A3D442F3-90F0-4A5D-8A90-94437442CBA9}"/>
              </a:ext>
            </a:extLst>
          </p:cNvPr>
          <p:cNvCxnSpPr>
            <a:cxnSpLocks/>
          </p:cNvCxnSpPr>
          <p:nvPr/>
        </p:nvCxnSpPr>
        <p:spPr>
          <a:xfrm>
            <a:off x="9053170" y="3835739"/>
            <a:ext cx="0" cy="9248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4C5BE3DD-E1F1-409A-84ED-44665812F576}"/>
              </a:ext>
            </a:extLst>
          </p:cNvPr>
          <p:cNvCxnSpPr/>
          <p:nvPr/>
        </p:nvCxnSpPr>
        <p:spPr>
          <a:xfrm flipH="1">
            <a:off x="2499919" y="1901551"/>
            <a:ext cx="436228" cy="435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6AF963DE-4EBB-4806-9982-3F980F59D025}"/>
              </a:ext>
            </a:extLst>
          </p:cNvPr>
          <p:cNvCxnSpPr>
            <a:stCxn id="9" idx="2"/>
          </p:cNvCxnSpPr>
          <p:nvPr/>
        </p:nvCxnSpPr>
        <p:spPr>
          <a:xfrm flipH="1">
            <a:off x="4865537" y="3019416"/>
            <a:ext cx="1" cy="341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08E557B5-4703-4EE2-ABCA-07F55F957F9D}"/>
              </a:ext>
            </a:extLst>
          </p:cNvPr>
          <p:cNvCxnSpPr/>
          <p:nvPr/>
        </p:nvCxnSpPr>
        <p:spPr>
          <a:xfrm>
            <a:off x="1828800" y="3017228"/>
            <a:ext cx="0" cy="343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1E85A356-CE8E-46B0-A4E5-5367AA1F4AAB}"/>
              </a:ext>
            </a:extLst>
          </p:cNvPr>
          <p:cNvCxnSpPr>
            <a:cxnSpLocks/>
          </p:cNvCxnSpPr>
          <p:nvPr/>
        </p:nvCxnSpPr>
        <p:spPr>
          <a:xfrm flipH="1">
            <a:off x="4338709" y="4317369"/>
            <a:ext cx="425856" cy="443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5B2A2174-973D-4934-9C9D-8E6A2C1794FD}"/>
              </a:ext>
            </a:extLst>
          </p:cNvPr>
          <p:cNvCxnSpPr/>
          <p:nvPr/>
        </p:nvCxnSpPr>
        <p:spPr>
          <a:xfrm>
            <a:off x="1828800" y="4317369"/>
            <a:ext cx="503340" cy="443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78CD561-F925-477A-9E0F-AAC7290AED94}"/>
              </a:ext>
            </a:extLst>
          </p:cNvPr>
          <p:cNvCxnSpPr/>
          <p:nvPr/>
        </p:nvCxnSpPr>
        <p:spPr>
          <a:xfrm flipV="1">
            <a:off x="449436" y="545827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5D1C8B9-5652-4990-997A-2BAD4B5125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3396" y="136525"/>
            <a:ext cx="801731" cy="9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25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441047" y="547883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802" y="686181"/>
            <a:ext cx="5426550" cy="5342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79543" y="667222"/>
            <a:ext cx="4686804" cy="130782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7489" y="-100029"/>
            <a:ext cx="10519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действующем законодательстве</a:t>
            </a:r>
            <a:r>
              <a:rPr kumimoji="0" lang="ru-RU" sz="1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области розничной продажи алкогольной и спиртосодержащей продукции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13696" y="3295041"/>
            <a:ext cx="5390150" cy="6099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финансов Российской Федерации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12 декабря 2024 года № 191н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53552"/>
              </p:ext>
            </p:extLst>
          </p:nvPr>
        </p:nvGraphicFramePr>
        <p:xfrm>
          <a:off x="6278440" y="2149351"/>
          <a:ext cx="4696335" cy="929966"/>
        </p:xfrm>
        <a:graphic>
          <a:graphicData uri="http://schemas.openxmlformats.org/drawingml/2006/table">
            <a:tbl>
              <a:tblPr firstRow="1" firstCol="1" bandRow="1"/>
              <a:tblGrid>
                <a:gridCol w="4696335">
                  <a:extLst>
                    <a:ext uri="{9D8B030D-6E8A-4147-A177-3AD203B41FA5}">
                      <a16:colId xmlns:a16="http://schemas.microsoft.com/office/drawing/2014/main" val="3360356094"/>
                    </a:ext>
                  </a:extLst>
                </a:gridCol>
              </a:tblGrid>
              <a:tr h="929966">
                <a:tc>
                  <a:txBody>
                    <a:bodyPr/>
                    <a:lstStyle/>
                    <a:p>
                      <a:pPr marL="0" marR="10541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80"/>
                        </a:spcBef>
                        <a:spcAft>
                          <a:spcPts val="10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соблюдения обязательных требований к розничной продаже алкогольной продукции (в том числе при оказании услуг общественного питания) осуществляется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посредством выездных обследований </a:t>
                      </a:r>
                    </a:p>
                  </a:txBody>
                  <a:tcPr marL="39853" marR="3985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145136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08901" y="5454312"/>
            <a:ext cx="5495613" cy="86459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44728" y="5445072"/>
            <a:ext cx="4752853" cy="853326"/>
          </a:xfrm>
          <a:prstGeom prst="rect">
            <a:avLst/>
          </a:prstGeom>
          <a:solidFill>
            <a:srgbClr val="00B05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вправе осуществлять оборот пива и пивных напитков только после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в соответствии с правилами маркировки пива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082" y="672024"/>
            <a:ext cx="467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03 апреля 2023 года № 108-ФЗ (вступил в законную силу 29 мая 2024 года)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9543" y="606276"/>
            <a:ext cx="4696335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осуществляющие розничную продажу алкогольной продукции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оказании услуг общественного питания обязаны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фиксировать розничную продажу в ЕГАИС с использованием технических средств фиксации передачи информации об объеме оборота ( с 01 сентября 2024 года)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7275" y="5700854"/>
            <a:ext cx="467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 ноября 2022 года № 2173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78440" y="4419504"/>
            <a:ext cx="4719141" cy="738664"/>
          </a:xfrm>
          <a:prstGeom prst="rect">
            <a:avLst/>
          </a:prstGeom>
          <a:solidFill>
            <a:srgbClr val="00B050"/>
          </a:solidFill>
          <a:ln w="19050">
            <a:solidFill>
              <a:srgbClr val="FF37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требование 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декларировании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объемов розничной продажи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пива и пивных напитков, сидра,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пуаре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медовухи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 15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2025 года)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1D0E365-7641-4AB1-A50C-22A7764A1CCE}"/>
              </a:ext>
            </a:extLst>
          </p:cNvPr>
          <p:cNvSpPr/>
          <p:nvPr/>
        </p:nvSpPr>
        <p:spPr>
          <a:xfrm>
            <a:off x="150340" y="4419221"/>
            <a:ext cx="5479474" cy="80949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D7B2E68-4D74-4F15-A126-798387C0F767}"/>
              </a:ext>
            </a:extLst>
          </p:cNvPr>
          <p:cNvSpPr/>
          <p:nvPr/>
        </p:nvSpPr>
        <p:spPr>
          <a:xfrm>
            <a:off x="176802" y="4573278"/>
            <a:ext cx="5390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Приказ Росалкогольрегулирования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17 декабря 2020 года № 396</a:t>
            </a:r>
            <a:endParaRPr lang="ru-RU" sz="14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9D639CC-0F4A-4E44-B173-EBFD6817504E}"/>
              </a:ext>
            </a:extLst>
          </p:cNvPr>
          <p:cNvSpPr/>
          <p:nvPr/>
        </p:nvSpPr>
        <p:spPr>
          <a:xfrm>
            <a:off x="6279543" y="3207272"/>
            <a:ext cx="4718038" cy="770323"/>
          </a:xfrm>
          <a:prstGeom prst="rect">
            <a:avLst/>
          </a:prstGeom>
          <a:solidFill>
            <a:srgbClr val="00B05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0869AC6-FD71-483C-92BB-5ED8D42E357B}"/>
              </a:ext>
            </a:extLst>
          </p:cNvPr>
          <p:cNvSpPr/>
          <p:nvPr/>
        </p:nvSpPr>
        <p:spPr>
          <a:xfrm>
            <a:off x="6389266" y="3233737"/>
            <a:ext cx="4417278" cy="73866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Повышение цены,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ниже которой осуществляется розничная продажа алкогольной продукции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крепостью свыше 28 процентов (с 01 января 2025 года)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2309E2-39C0-4AC2-9755-424CFC95ED19}"/>
              </a:ext>
            </a:extLst>
          </p:cNvPr>
          <p:cNvSpPr/>
          <p:nvPr/>
        </p:nvSpPr>
        <p:spPr>
          <a:xfrm>
            <a:off x="213697" y="1417123"/>
            <a:ext cx="5412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Приказ Росалкогольрегулирования </a:t>
            </a:r>
            <a:br>
              <a:rPr lang="ru-RU" sz="14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17 декабря 2020 года № 397</a:t>
            </a:r>
            <a:endParaRPr lang="ru-RU" sz="14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523235F-D501-4C5C-935F-E5FCD3186A17}"/>
              </a:ext>
            </a:extLst>
          </p:cNvPr>
          <p:cNvSpPr/>
          <p:nvPr/>
        </p:nvSpPr>
        <p:spPr>
          <a:xfrm>
            <a:off x="176802" y="1375992"/>
            <a:ext cx="5426550" cy="60775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036BD7B-2B44-4651-9477-97CB89ACDBBC}"/>
              </a:ext>
            </a:extLst>
          </p:cNvPr>
          <p:cNvSpPr/>
          <p:nvPr/>
        </p:nvSpPr>
        <p:spPr>
          <a:xfrm>
            <a:off x="176802" y="2262168"/>
            <a:ext cx="5426550" cy="60775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 марта 2022 года № 336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0AFF6AB-D50D-4046-A5AC-28316ADBA907}"/>
              </a:ext>
            </a:extLst>
          </p:cNvPr>
          <p:cNvCxnSpPr>
            <a:stCxn id="45" idx="3"/>
          </p:cNvCxnSpPr>
          <p:nvPr/>
        </p:nvCxnSpPr>
        <p:spPr>
          <a:xfrm>
            <a:off x="5603352" y="2566048"/>
            <a:ext cx="616582" cy="15746"/>
          </a:xfrm>
          <a:prstGeom prst="straightConnector1">
            <a:avLst/>
          </a:prstGeom>
          <a:ln w="19050">
            <a:solidFill>
              <a:srgbClr val="EA42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9BD39B0B-08C0-4C6D-BD87-E9311896A1B9}"/>
              </a:ext>
            </a:extLst>
          </p:cNvPr>
          <p:cNvCxnSpPr>
            <a:stCxn id="41" idx="3"/>
            <a:endCxn id="32" idx="1"/>
          </p:cNvCxnSpPr>
          <p:nvPr/>
        </p:nvCxnSpPr>
        <p:spPr>
          <a:xfrm flipV="1">
            <a:off x="5603846" y="3592434"/>
            <a:ext cx="675697" cy="7596"/>
          </a:xfrm>
          <a:prstGeom prst="straightConnector1">
            <a:avLst/>
          </a:prstGeom>
          <a:ln w="19050">
            <a:solidFill>
              <a:srgbClr val="EA42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23EBF813-F326-47C5-8733-4B17A1712D3F}"/>
              </a:ext>
            </a:extLst>
          </p:cNvPr>
          <p:cNvCxnSpPr>
            <a:stCxn id="3" idx="3"/>
          </p:cNvCxnSpPr>
          <p:nvPr/>
        </p:nvCxnSpPr>
        <p:spPr>
          <a:xfrm>
            <a:off x="5603352" y="953310"/>
            <a:ext cx="675088" cy="8765"/>
          </a:xfrm>
          <a:prstGeom prst="straightConnector1">
            <a:avLst/>
          </a:prstGeom>
          <a:ln w="19050">
            <a:solidFill>
              <a:srgbClr val="FF3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D1A3C258-EC09-4566-B9BE-6F8F19989DAA}"/>
              </a:ext>
            </a:extLst>
          </p:cNvPr>
          <p:cNvCxnSpPr>
            <a:stCxn id="39" idx="3"/>
          </p:cNvCxnSpPr>
          <p:nvPr/>
        </p:nvCxnSpPr>
        <p:spPr>
          <a:xfrm flipV="1">
            <a:off x="5603352" y="1675322"/>
            <a:ext cx="690980" cy="45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D8330D14-4946-430E-9227-27D92F1E18A4}"/>
              </a:ext>
            </a:extLst>
          </p:cNvPr>
          <p:cNvCxnSpPr>
            <a:stCxn id="29" idx="3"/>
            <a:endCxn id="35" idx="1"/>
          </p:cNvCxnSpPr>
          <p:nvPr/>
        </p:nvCxnSpPr>
        <p:spPr>
          <a:xfrm flipV="1">
            <a:off x="5629814" y="4788836"/>
            <a:ext cx="648626" cy="35135"/>
          </a:xfrm>
          <a:prstGeom prst="straightConnector1">
            <a:avLst/>
          </a:prstGeom>
          <a:ln w="19050">
            <a:solidFill>
              <a:srgbClr val="FF3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A3251FE9-82C5-42BB-9C55-13794782788E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 flipV="1">
            <a:off x="5704514" y="5871735"/>
            <a:ext cx="540214" cy="14874"/>
          </a:xfrm>
          <a:prstGeom prst="straightConnector1">
            <a:avLst/>
          </a:prstGeom>
          <a:ln w="19050">
            <a:solidFill>
              <a:srgbClr val="EA42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96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978" y="125661"/>
            <a:ext cx="10588435" cy="742591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соблюдению обязательных требований в части маркировки пива и слабоалкогольных напитков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4B60B71E-1F03-4BBF-A555-CB3E676EBD08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66" y="201877"/>
            <a:ext cx="789217" cy="93851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425850-7CB5-4414-9F00-F78C58F4EFC1}"/>
              </a:ext>
            </a:extLst>
          </p:cNvPr>
          <p:cNvSpPr/>
          <p:nvPr/>
        </p:nvSpPr>
        <p:spPr>
          <a:xfrm>
            <a:off x="164717" y="817516"/>
            <a:ext cx="11356622" cy="784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НАПОМИНАЕМ С 1 СЕНТЯБРЯ 2024 ГОДА ОБЯЗАТЕЛЬНАЯ РЕГИСТРАЦИЯ ИП ПО КАЖДОУ МОД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 2025 ГОДА К  </a:t>
            </a:r>
            <a:r>
              <a:rPr lang="ru-RU" b="1" i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ЕГАИС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ПОДКЛЮЧЕНО: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D3B869B1-A261-4A00-ADF7-8B909B237F5C}"/>
              </a:ext>
            </a:extLst>
          </p:cNvPr>
          <p:cNvSpPr/>
          <p:nvPr/>
        </p:nvSpPr>
        <p:spPr>
          <a:xfrm>
            <a:off x="5751588" y="1560107"/>
            <a:ext cx="152062" cy="2264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4E4356C-7D7C-4567-91B5-CA16420F44A9}"/>
              </a:ext>
            </a:extLst>
          </p:cNvPr>
          <p:cNvSpPr/>
          <p:nvPr/>
        </p:nvSpPr>
        <p:spPr>
          <a:xfrm>
            <a:off x="4790698" y="2876587"/>
            <a:ext cx="3242372" cy="336087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*предполагаем при дальнейшем анализе кол-во ТО </a:t>
            </a:r>
            <a:r>
              <a:rPr lang="ru-RU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сократится </a:t>
            </a:r>
            <a:br>
              <a:rPr lang="ru-RU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указанный перечень могли попасть задублированные адреса осуществления продаж, которые в настоящий момент деятельность не ведут, либо сейчас в этих же объектах осуществляет деятельность иной хоз. субъект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F0D892A-AF24-4F62-B3C8-58F4CED5B722}"/>
              </a:ext>
            </a:extLst>
          </p:cNvPr>
          <p:cNvSpPr/>
          <p:nvPr/>
        </p:nvSpPr>
        <p:spPr>
          <a:xfrm>
            <a:off x="885157" y="1815192"/>
            <a:ext cx="10766913" cy="5388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1563 хозяйствующих субъекта (5293 ТО) 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0AC486B-E370-4E15-AB19-6909609D1B8E}"/>
              </a:ext>
            </a:extLst>
          </p:cNvPr>
          <p:cNvCxnSpPr/>
          <p:nvPr/>
        </p:nvCxnSpPr>
        <p:spPr>
          <a:xfrm flipH="1">
            <a:off x="2864839" y="2370717"/>
            <a:ext cx="570451" cy="3259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E4D09A4-89F4-452B-A5B3-B725007512F2}"/>
              </a:ext>
            </a:extLst>
          </p:cNvPr>
          <p:cNvSpPr/>
          <p:nvPr/>
        </p:nvSpPr>
        <p:spPr>
          <a:xfrm>
            <a:off x="859869" y="2763285"/>
            <a:ext cx="3586296" cy="58245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635 ЮЛ (2256 ТО)*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6E7EE8C-E799-4F7B-884C-B7D22D10C6AD}"/>
              </a:ext>
            </a:extLst>
          </p:cNvPr>
          <p:cNvCxnSpPr>
            <a:cxnSpLocks/>
          </p:cNvCxnSpPr>
          <p:nvPr/>
        </p:nvCxnSpPr>
        <p:spPr>
          <a:xfrm>
            <a:off x="9327161" y="2379231"/>
            <a:ext cx="402671" cy="3537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1A7AE88-15BC-4A0A-8F16-A74450628E69}"/>
              </a:ext>
            </a:extLst>
          </p:cNvPr>
          <p:cNvSpPr/>
          <p:nvPr/>
        </p:nvSpPr>
        <p:spPr>
          <a:xfrm>
            <a:off x="8356074" y="2758182"/>
            <a:ext cx="3276600" cy="58423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928 ИП (1037 ТО)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599F96A-814C-4374-93CE-94D18D10D674}"/>
              </a:ext>
            </a:extLst>
          </p:cNvPr>
          <p:cNvSpPr/>
          <p:nvPr/>
        </p:nvSpPr>
        <p:spPr>
          <a:xfrm>
            <a:off x="872457" y="3528437"/>
            <a:ext cx="3561008" cy="7867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ПОДКЛЮЧЕНЫ К ГИС МТ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 ЮЛ в 642 ТО</a:t>
            </a:r>
          </a:p>
        </p:txBody>
      </p:sp>
      <p:cxnSp>
        <p:nvCxnSpPr>
          <p:cNvPr id="39" name="Соединитель: уступ 38">
            <a:extLst>
              <a:ext uri="{FF2B5EF4-FFF2-40B4-BE49-F238E27FC236}">
                <a16:creationId xmlns:a16="http://schemas.microsoft.com/office/drawing/2014/main" id="{98A3482B-B045-400A-8283-99347707E273}"/>
              </a:ext>
            </a:extLst>
          </p:cNvPr>
          <p:cNvCxnSpPr>
            <a:cxnSpLocks/>
            <a:stCxn id="21" idx="1"/>
            <a:endCxn id="36" idx="1"/>
          </p:cNvCxnSpPr>
          <p:nvPr/>
        </p:nvCxnSpPr>
        <p:spPr>
          <a:xfrm rot="10800000" flipH="1" flipV="1">
            <a:off x="859869" y="3054512"/>
            <a:ext cx="12588" cy="867306"/>
          </a:xfrm>
          <a:prstGeom prst="bentConnector3">
            <a:avLst>
              <a:gd name="adj1" fmla="val -1816015"/>
            </a:avLst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89BACA5-BB73-4581-A23E-4F7E374E18C1}"/>
              </a:ext>
            </a:extLst>
          </p:cNvPr>
          <p:cNvSpPr/>
          <p:nvPr/>
        </p:nvSpPr>
        <p:spPr>
          <a:xfrm>
            <a:off x="880786" y="4438458"/>
            <a:ext cx="3573652" cy="12793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ПОДКЛЮЧЕНЫ К ТГ «ПИВО»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ОСУЩЕСТВЛЯЮТ ПОСТАНОВКУ НА КРАН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228 ЮЛ в 609 ТО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E412108C-2D4A-464C-87EE-48D1D52A0E83}"/>
              </a:ext>
            </a:extLst>
          </p:cNvPr>
          <p:cNvSpPr/>
          <p:nvPr/>
        </p:nvSpPr>
        <p:spPr>
          <a:xfrm>
            <a:off x="8362189" y="3510902"/>
            <a:ext cx="3276600" cy="7867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ПОДКЛЮЧЕНЫ К ГИС МТ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 ИП В 290 ТО</a:t>
            </a:r>
          </a:p>
        </p:txBody>
      </p:sp>
      <p:cxnSp>
        <p:nvCxnSpPr>
          <p:cNvPr id="59" name="Соединитель: уступ 58">
            <a:extLst>
              <a:ext uri="{FF2B5EF4-FFF2-40B4-BE49-F238E27FC236}">
                <a16:creationId xmlns:a16="http://schemas.microsoft.com/office/drawing/2014/main" id="{C1016499-568B-4F94-9854-EFC444D4B899}"/>
              </a:ext>
            </a:extLst>
          </p:cNvPr>
          <p:cNvCxnSpPr>
            <a:cxnSpLocks/>
            <a:stCxn id="34" idx="3"/>
            <a:endCxn id="57" idx="3"/>
          </p:cNvCxnSpPr>
          <p:nvPr/>
        </p:nvCxnSpPr>
        <p:spPr>
          <a:xfrm>
            <a:off x="11632674" y="3050301"/>
            <a:ext cx="6115" cy="853982"/>
          </a:xfrm>
          <a:prstGeom prst="bentConnector3">
            <a:avLst>
              <a:gd name="adj1" fmla="val 3838348"/>
            </a:avLst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A783F29B-CA65-4F8D-B468-B7215003C903}"/>
              </a:ext>
            </a:extLst>
          </p:cNvPr>
          <p:cNvSpPr/>
          <p:nvPr/>
        </p:nvSpPr>
        <p:spPr>
          <a:xfrm>
            <a:off x="8362189" y="4438458"/>
            <a:ext cx="3276600" cy="124357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ПОДКЛЮЧЕНЫ К ТГ «ПИВО»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ОСУЩЕСТВЛЯЮТ ПОСТАНОВКУ НА КРАН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586 ИП В 632 ТО</a:t>
            </a:r>
          </a:p>
        </p:txBody>
      </p:sp>
      <p:cxnSp>
        <p:nvCxnSpPr>
          <p:cNvPr id="69" name="Соединитель: уступ 68">
            <a:extLst>
              <a:ext uri="{FF2B5EF4-FFF2-40B4-BE49-F238E27FC236}">
                <a16:creationId xmlns:a16="http://schemas.microsoft.com/office/drawing/2014/main" id="{DC0D0759-4709-4EC8-865A-5E0A10878956}"/>
              </a:ext>
            </a:extLst>
          </p:cNvPr>
          <p:cNvCxnSpPr>
            <a:cxnSpLocks/>
            <a:stCxn id="34" idx="1"/>
            <a:endCxn id="63" idx="1"/>
          </p:cNvCxnSpPr>
          <p:nvPr/>
        </p:nvCxnSpPr>
        <p:spPr>
          <a:xfrm rot="10800000" flipH="1" flipV="1">
            <a:off x="8356073" y="3050300"/>
            <a:ext cx="6115" cy="2009943"/>
          </a:xfrm>
          <a:prstGeom prst="bentConnector3">
            <a:avLst>
              <a:gd name="adj1" fmla="val -3738348"/>
            </a:avLst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: уступ 70">
            <a:extLst>
              <a:ext uri="{FF2B5EF4-FFF2-40B4-BE49-F238E27FC236}">
                <a16:creationId xmlns:a16="http://schemas.microsoft.com/office/drawing/2014/main" id="{6BFDCD02-D7FD-4FEF-B378-C28DB8BF968A}"/>
              </a:ext>
            </a:extLst>
          </p:cNvPr>
          <p:cNvCxnSpPr>
            <a:cxnSpLocks/>
            <a:stCxn id="21" idx="3"/>
            <a:endCxn id="46" idx="3"/>
          </p:cNvCxnSpPr>
          <p:nvPr/>
        </p:nvCxnSpPr>
        <p:spPr>
          <a:xfrm>
            <a:off x="4446165" y="3054512"/>
            <a:ext cx="8273" cy="2023619"/>
          </a:xfrm>
          <a:prstGeom prst="bentConnector3">
            <a:avLst>
              <a:gd name="adj1" fmla="val 2863206"/>
            </a:avLst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36813E9F-EF95-4DAD-9571-DCF45CB82640}"/>
              </a:ext>
            </a:extLst>
          </p:cNvPr>
          <p:cNvSpPr/>
          <p:nvPr/>
        </p:nvSpPr>
        <p:spPr>
          <a:xfrm>
            <a:off x="870327" y="5857313"/>
            <a:ext cx="3594569" cy="95321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ФИКСИРУЮТ ВЫБЫТИЕ С ПОМОЩЬЮ ККТ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ЮЛ В 45 ТО </a:t>
            </a:r>
          </a:p>
        </p:txBody>
      </p:sp>
      <p:cxnSp>
        <p:nvCxnSpPr>
          <p:cNvPr id="86" name="Соединитель: уступ 85">
            <a:extLst>
              <a:ext uri="{FF2B5EF4-FFF2-40B4-BE49-F238E27FC236}">
                <a16:creationId xmlns:a16="http://schemas.microsoft.com/office/drawing/2014/main" id="{FEAEDB76-10C1-41F4-91F7-E5AF1ED847A6}"/>
              </a:ext>
            </a:extLst>
          </p:cNvPr>
          <p:cNvCxnSpPr>
            <a:stCxn id="46" idx="1"/>
            <a:endCxn id="80" idx="1"/>
          </p:cNvCxnSpPr>
          <p:nvPr/>
        </p:nvCxnSpPr>
        <p:spPr>
          <a:xfrm rot="10800000" flipV="1">
            <a:off x="870328" y="5078130"/>
            <a:ext cx="10459" cy="1255787"/>
          </a:xfrm>
          <a:prstGeom prst="bentConnector3">
            <a:avLst>
              <a:gd name="adj1" fmla="val 2285677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2B9D11E8-EE71-4F3D-A932-7B6119EE0863}"/>
              </a:ext>
            </a:extLst>
          </p:cNvPr>
          <p:cNvSpPr/>
          <p:nvPr/>
        </p:nvSpPr>
        <p:spPr>
          <a:xfrm>
            <a:off x="8345532" y="5844075"/>
            <a:ext cx="3287142" cy="95320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ФИКСИРУЮТ ВЫБЫТИЕ С ПОМОЩЬЮ ККТ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ИП В 6 ТО</a:t>
            </a:r>
          </a:p>
        </p:txBody>
      </p:sp>
      <p:cxnSp>
        <p:nvCxnSpPr>
          <p:cNvPr id="89" name="Соединитель: уступ 88">
            <a:extLst>
              <a:ext uri="{FF2B5EF4-FFF2-40B4-BE49-F238E27FC236}">
                <a16:creationId xmlns:a16="http://schemas.microsoft.com/office/drawing/2014/main" id="{10BC7933-8D03-47CB-8F0D-8F426F0C84FA}"/>
              </a:ext>
            </a:extLst>
          </p:cNvPr>
          <p:cNvCxnSpPr>
            <a:cxnSpLocks/>
            <a:stCxn id="63" idx="3"/>
            <a:endCxn id="87" idx="3"/>
          </p:cNvCxnSpPr>
          <p:nvPr/>
        </p:nvCxnSpPr>
        <p:spPr>
          <a:xfrm flipH="1">
            <a:off x="11632674" y="5060244"/>
            <a:ext cx="6115" cy="1260436"/>
          </a:xfrm>
          <a:prstGeom prst="bentConnector3">
            <a:avLst>
              <a:gd name="adj1" fmla="val -373834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1" name="Рисунок 90" descr="Предупреждение">
            <a:extLst>
              <a:ext uri="{FF2B5EF4-FFF2-40B4-BE49-F238E27FC236}">
                <a16:creationId xmlns:a16="http://schemas.microsoft.com/office/drawing/2014/main" id="{64670057-C9AE-48A6-B734-B9CB82F01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9316" y="2899605"/>
            <a:ext cx="634079" cy="634079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F15845A-899A-4E55-96A1-1DAB5BF61BBE}"/>
              </a:ext>
            </a:extLst>
          </p:cNvPr>
          <p:cNvCxnSpPr/>
          <p:nvPr/>
        </p:nvCxnSpPr>
        <p:spPr>
          <a:xfrm flipV="1">
            <a:off x="344978" y="732047"/>
            <a:ext cx="9892114" cy="96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669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E9DD-B4FF-4C49-BA9A-A11A645E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9024"/>
            <a:ext cx="10515600" cy="4304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база,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регулирующая розничную продажу пива и пивных напитков  </a:t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684E2D-CB8A-40C3-AE0E-20A8F27E60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E6F4CBB-6CF5-44CB-9D3A-7ECA6D3FB9DA}"/>
              </a:ext>
            </a:extLst>
          </p:cNvPr>
          <p:cNvCxnSpPr>
            <a:cxnSpLocks/>
          </p:cNvCxnSpPr>
          <p:nvPr/>
        </p:nvCxnSpPr>
        <p:spPr>
          <a:xfrm flipV="1">
            <a:off x="621091" y="1181315"/>
            <a:ext cx="10091650" cy="16629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15</a:t>
            </a:fld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DD06CEB-9FF4-4E12-BC0E-C6D3E15E96BD}"/>
              </a:ext>
            </a:extLst>
          </p:cNvPr>
          <p:cNvSpPr/>
          <p:nvPr/>
        </p:nvSpPr>
        <p:spPr>
          <a:xfrm>
            <a:off x="1564699" y="1642072"/>
            <a:ext cx="9177556" cy="24836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lnSpc>
                <a:spcPct val="107000"/>
              </a:lnSpc>
            </a:pP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30.11.2022 № 2173 «Об утверждении Правил маркировки пива, напитков, изготавливаемых на основе пива, и отдельных видов слабоалкогольных напитков средствами идентификации и особенностях внедрения государственной информационной системы мониторинга за оборотом товаров, подлежащих обязательной маркировке средствами идентификации, в отношении пива, напитков, изготавливаемых на основе пива, и отдельных видов слабоалкогольных напитков»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92B0C4-CEF0-44FE-B280-06E12729CD54}"/>
              </a:ext>
            </a:extLst>
          </p:cNvPr>
          <p:cNvSpPr/>
          <p:nvPr/>
        </p:nvSpPr>
        <p:spPr>
          <a:xfrm>
            <a:off x="1606644" y="4478831"/>
            <a:ext cx="9135611" cy="14333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22.11.1995 № 171-ФЗ «О государственном регулировании производства и оборота этилового спирта, алкогольной и спиртосодержащей продукции и об ограничении потребления (распития) алкогольной продукции»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E59A162B-1F62-47CB-976D-A02DEF0A8EBB}"/>
              </a:ext>
            </a:extLst>
          </p:cNvPr>
          <p:cNvSpPr/>
          <p:nvPr/>
        </p:nvSpPr>
        <p:spPr>
          <a:xfrm>
            <a:off x="704361" y="2693717"/>
            <a:ext cx="671119" cy="3804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0EB87FA1-82A6-40A9-BAB7-9DB13B28F9D9}"/>
              </a:ext>
            </a:extLst>
          </p:cNvPr>
          <p:cNvSpPr/>
          <p:nvPr/>
        </p:nvSpPr>
        <p:spPr>
          <a:xfrm>
            <a:off x="704361" y="5005322"/>
            <a:ext cx="671119" cy="3804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44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5B853B-8065-4A0C-BBBB-57146C0F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57" y="156664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CCD9D-BEDE-4A5D-A046-B39BA48E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09" y="3256507"/>
            <a:ext cx="10515600" cy="117663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визиты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6228A2-3515-4575-8049-0F1A986C59F3}"/>
              </a:ext>
            </a:extLst>
          </p:cNvPr>
          <p:cNvSpPr/>
          <p:nvPr/>
        </p:nvSpPr>
        <p:spPr>
          <a:xfrm>
            <a:off x="6660859" y="5461233"/>
            <a:ext cx="4001549" cy="57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Збайкова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Влада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1647423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97CEC4-8A3D-4647-8E4B-9C5B14FB0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99" y="0"/>
            <a:ext cx="9752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72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8D5D5-8D8B-45C9-94E2-F9DD8023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51" y="-16376"/>
            <a:ext cx="8875553" cy="634124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 в проведении профилактических визитов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FCE726B-5371-495D-A90D-4A7CB2649D1A}"/>
              </a:ext>
            </a:extLst>
          </p:cNvPr>
          <p:cNvSpPr/>
          <p:nvPr/>
        </p:nvSpPr>
        <p:spPr>
          <a:xfrm>
            <a:off x="3086771" y="903721"/>
            <a:ext cx="5603846" cy="138760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A38DF0F-23D0-499E-A4D9-82AA578902D1}"/>
              </a:ext>
            </a:extLst>
          </p:cNvPr>
          <p:cNvCxnSpPr>
            <a:cxnSpLocks/>
          </p:cNvCxnSpPr>
          <p:nvPr/>
        </p:nvCxnSpPr>
        <p:spPr>
          <a:xfrm flipH="1">
            <a:off x="3141675" y="2145497"/>
            <a:ext cx="654343" cy="9180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5219E73-2BBE-4028-A298-7B2DD07D21BF}"/>
              </a:ext>
            </a:extLst>
          </p:cNvPr>
          <p:cNvCxnSpPr>
            <a:cxnSpLocks/>
          </p:cNvCxnSpPr>
          <p:nvPr/>
        </p:nvCxnSpPr>
        <p:spPr>
          <a:xfrm>
            <a:off x="7863283" y="2179068"/>
            <a:ext cx="693488" cy="916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1BE582-D994-4B63-9FAD-1794E610E27D}"/>
              </a:ext>
            </a:extLst>
          </p:cNvPr>
          <p:cNvSpPr/>
          <p:nvPr/>
        </p:nvSpPr>
        <p:spPr>
          <a:xfrm>
            <a:off x="405468" y="3182636"/>
            <a:ext cx="4026716" cy="9511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профилактический визит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03BE5C3-3D1E-4449-9418-8F965F8EDF13}"/>
              </a:ext>
            </a:extLst>
          </p:cNvPr>
          <p:cNvSpPr/>
          <p:nvPr/>
        </p:nvSpPr>
        <p:spPr>
          <a:xfrm>
            <a:off x="7863283" y="3196065"/>
            <a:ext cx="4026716" cy="9511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 по инициативе контролируемого лица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90578CD-5215-462A-973B-92BD0AD20009}"/>
              </a:ext>
            </a:extLst>
          </p:cNvPr>
          <p:cNvSpPr/>
          <p:nvPr/>
        </p:nvSpPr>
        <p:spPr>
          <a:xfrm>
            <a:off x="405468" y="4495115"/>
            <a:ext cx="4026716" cy="17532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 высокая и высокая категории риска </a:t>
            </a:r>
          </a:p>
          <a:p>
            <a:pPr indent="-285750" algn="ctr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Президента РФ, Председателя Правительства РФ</a:t>
            </a:r>
          </a:p>
          <a:p>
            <a:pPr indent="-285750" algn="ctr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должностного лица субъекта РФ 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7B4ABA1-551E-4C56-833C-724C1C08D6D0}"/>
              </a:ext>
            </a:extLst>
          </p:cNvPr>
          <p:cNvCxnSpPr/>
          <p:nvPr/>
        </p:nvCxnSpPr>
        <p:spPr>
          <a:xfrm flipV="1">
            <a:off x="344978" y="732047"/>
            <a:ext cx="9892114" cy="96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9C4C488-1F74-4378-A1E7-B86540824F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6245" y="143732"/>
            <a:ext cx="987638" cy="1176630"/>
          </a:xfrm>
          <a:prstGeom prst="rect">
            <a:avLst/>
          </a:prstGeom>
        </p:spPr>
      </p:pic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E98955F1-C163-4C1D-AEB7-F3C6F6DB8B2B}"/>
              </a:ext>
            </a:extLst>
          </p:cNvPr>
          <p:cNvSpPr/>
          <p:nvPr/>
        </p:nvSpPr>
        <p:spPr>
          <a:xfrm>
            <a:off x="4590365" y="3196065"/>
            <a:ext cx="3362398" cy="3052349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Отказ не предусмотрен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021F409-428C-43A0-9801-6E45669EF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058" y="4248024"/>
            <a:ext cx="2552470" cy="228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5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71E48-F922-4FBB-98B6-2EFB2795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" y="118565"/>
            <a:ext cx="12417552" cy="695579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Обязательный профилактический визит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3BA74-59A0-4313-A6F2-968F4B358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" y="1170431"/>
            <a:ext cx="11079480" cy="52029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проведения обязательного профилактического визита изложены в части 1 статьи 52.1 Федерального закона от 31 июля 2020 года № 248-ФЗ.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части 3 указанной статьи обязательный профилактический визит не предусматривает отказ контролируемого лица от его проведения!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расширен перечь действий, осуществляемых инспектором при проведении профилактического визита (при необходимости).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обязательного профилактического визита продлен до 10 рабочих дней.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проведения обязательного профилактического визита контролируемому лицу может быть выдано предписание.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1475624-F9B9-4D13-A0C2-F899B23ED1CE}"/>
              </a:ext>
            </a:extLst>
          </p:cNvPr>
          <p:cNvCxnSpPr/>
          <p:nvPr/>
        </p:nvCxnSpPr>
        <p:spPr>
          <a:xfrm flipV="1">
            <a:off x="445646" y="877626"/>
            <a:ext cx="9892114" cy="96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B048C2-5FA2-4080-87FD-A2752F24F9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6245" y="143732"/>
            <a:ext cx="98763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5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FEA5DC-67C6-4559-B1B5-885EE479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727E3C-8ACF-41BF-A252-FCF81A5AE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81" y="91972"/>
            <a:ext cx="9952795" cy="662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88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09693-62FD-4311-9CE4-477A7C6C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" y="-212329"/>
            <a:ext cx="7916215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Профилактический визит по инициативе контролируемого лица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0D79BB-A2EC-4FB5-8A62-D109CFEDC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32" y="1690688"/>
            <a:ext cx="11649456" cy="48948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проведении профилактического визита подается руководителем организации посредством Единого портала государственных услуг.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Указанный профилактический визит может быть проведен по месту непосредственного осуществления деятельности контролируемым лицом либо посредством видео-конференцсвязи (с помощью МП «Инспектор»)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подробной инструкцией по подаче заявления Вы можете ознакомиться по ссылке: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https://media.75.ru/rst/documents/221016/dlya-pol-zovateley-epgu-zapis-na-prof-vizit.pdf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отсканировав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код: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257F09-758D-4CBD-8EA6-D4BB3AC84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92" y="5167312"/>
            <a:ext cx="1325563" cy="132556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0916993-D1E9-4128-A64D-9446A164FF6B}"/>
              </a:ext>
            </a:extLst>
          </p:cNvPr>
          <p:cNvCxnSpPr/>
          <p:nvPr/>
        </p:nvCxnSpPr>
        <p:spPr>
          <a:xfrm flipV="1">
            <a:off x="235921" y="966939"/>
            <a:ext cx="9892114" cy="96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A602A4-2791-4F00-A9FE-C9AC9F1AAC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7856" y="157014"/>
            <a:ext cx="98763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99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5B853B-8065-4A0C-BBBB-57146C0F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68" y="257952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CCD9D-BEDE-4A5D-A046-B39BA48E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09" y="2776756"/>
            <a:ext cx="11091386" cy="16563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регулирование в 2024-2025 годах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6228A2-3515-4575-8049-0F1A986C59F3}"/>
              </a:ext>
            </a:extLst>
          </p:cNvPr>
          <p:cNvSpPr/>
          <p:nvPr/>
        </p:nvSpPr>
        <p:spPr>
          <a:xfrm>
            <a:off x="6660859" y="5461233"/>
            <a:ext cx="4001549" cy="57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Макарова Ольга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958394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441047" y="547883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75451" y="63271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2440" y="-24471"/>
            <a:ext cx="10519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ограничения времени, условий и мест розничной продажи алкогольной продукции при оказании услуг общественного питания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 flipV="1">
            <a:off x="673768" y="1948591"/>
            <a:ext cx="1284773" cy="1286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/>
        </p:nvCxnSpPr>
        <p:spPr>
          <a:xfrm>
            <a:off x="673768" y="1948591"/>
            <a:ext cx="18311" cy="419925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810311" y="1096155"/>
            <a:ext cx="336335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73768" y="2660789"/>
            <a:ext cx="661008" cy="54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cxnSpLocks/>
          </p:cNvCxnSpPr>
          <p:nvPr/>
        </p:nvCxnSpPr>
        <p:spPr>
          <a:xfrm>
            <a:off x="7132317" y="1455150"/>
            <a:ext cx="2568" cy="19269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364104" y="759157"/>
            <a:ext cx="3442096" cy="68279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1.04.2024 № 6-ФЗ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62195" y="1635996"/>
            <a:ext cx="5171007" cy="5766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1.03.2025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вступил в законную силу Закон Забайкальского края от 11.11.2024 года № 2438-ЗЗК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64105" y="2356409"/>
            <a:ext cx="4680560" cy="6310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продажа пива и пивных напитков, сидра,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пуаре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медовухи при оказании услуг общественного питания допускается только в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ресторанах, барах, кафе, буфетах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162195" y="760725"/>
            <a:ext cx="5171007" cy="681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Предоставлены полномочия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 РФ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установлению ограничений времени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розничной продажи алкогольной продукции при оказании услуг общественного питания в МКД (за исключением ресторанов)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969558" y="1743309"/>
            <a:ext cx="2231188" cy="3619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4274019" y="1948591"/>
            <a:ext cx="872627" cy="571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1334776" y="3162824"/>
            <a:ext cx="4709889" cy="12654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продажа алкогольной продукции при оказании услуг общественного питания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понедельника по пятницу с 00 часов до 12 часов по местному времени;</a:t>
            </a:r>
          </a:p>
          <a:p>
            <a:pPr marL="342900" indent="-342900">
              <a:buAutoNum type="arabicPeriod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«дни запрета» с 18 часов до 23 часов;</a:t>
            </a:r>
          </a:p>
          <a:p>
            <a:pPr marL="342900" indent="-342900">
              <a:buFontTx/>
              <a:buAutoNum type="arabicPeriod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выходные дни и нерабочие праздничные дни с 12 часов до 2 часов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48A0C23-5DBA-48BA-8176-D85241D1A63E}"/>
              </a:ext>
            </a:extLst>
          </p:cNvPr>
          <p:cNvSpPr/>
          <p:nvPr/>
        </p:nvSpPr>
        <p:spPr>
          <a:xfrm rot="16200000">
            <a:off x="764680" y="3715104"/>
            <a:ext cx="715160" cy="26611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364105" y="5473214"/>
            <a:ext cx="4680560" cy="871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нормам ГОСТ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(Наличие кухни, гардероба, отдельных изолированных входов для персонала и посетителей, блюд сложного изготовления, зал обслуживания с посадочными местами, оборудованные цеха для приготовления блюд)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334776" y="4554584"/>
            <a:ext cx="4709889" cy="8154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Установленное органами местного самоуправления, если не установлено –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метров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радиусу на территории Забайкальского края 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E48A0C23-5DBA-48BA-8176-D85241D1A63E}"/>
              </a:ext>
            </a:extLst>
          </p:cNvPr>
          <p:cNvSpPr/>
          <p:nvPr/>
        </p:nvSpPr>
        <p:spPr>
          <a:xfrm rot="16200000">
            <a:off x="665059" y="4848307"/>
            <a:ext cx="914401" cy="3269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МКД</a:t>
            </a:r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703096" y="6156902"/>
            <a:ext cx="661008" cy="54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53" idx="0"/>
          </p:cNvCxnSpPr>
          <p:nvPr/>
        </p:nvCxnSpPr>
        <p:spPr>
          <a:xfrm>
            <a:off x="683838" y="3848161"/>
            <a:ext cx="305365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703096" y="5054525"/>
            <a:ext cx="25568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Обзор Право.ru: законодательные новеллы – что вступает в силу в октяб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219" y="329940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Скругленный прямоугольник 70"/>
          <p:cNvSpPr/>
          <p:nvPr/>
        </p:nvSpPr>
        <p:spPr>
          <a:xfrm>
            <a:off x="6241155" y="3441644"/>
            <a:ext cx="2231188" cy="7077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Исключение:</a:t>
            </a:r>
          </a:p>
          <a:p>
            <a:pPr marL="228600" indent="-228600" algn="just">
              <a:buAutoNum type="arabicPeriod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Рестораны;</a:t>
            </a:r>
          </a:p>
          <a:p>
            <a:pPr marL="228600" indent="-228600" algn="just">
              <a:buAutoNum type="arabicPeriod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общей площадью более 500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567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441047" y="547883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75451" y="63271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2440" y="-24471"/>
            <a:ext cx="10519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ограничения времени, условий и мест розничной продажи алкогольной продукции при оказании услуг общественного питания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 flipV="1">
            <a:off x="673768" y="1948591"/>
            <a:ext cx="1284773" cy="1286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/>
        </p:nvCxnSpPr>
        <p:spPr>
          <a:xfrm>
            <a:off x="673768" y="1948591"/>
            <a:ext cx="21481" cy="349517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73768" y="2660789"/>
            <a:ext cx="661008" cy="54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840022" y="693594"/>
            <a:ext cx="5151602" cy="6396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1.09.2025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вступает в законную силу Закон Забайкальского края от 30.04.2025 года № 2513-ЗЗК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64105" y="2356409"/>
            <a:ext cx="4680560" cy="6310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продажи алкоголя и пива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МКД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(встроенные, пристроенные, встроенно-пристроенные помещения)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969558" y="1743309"/>
            <a:ext cx="2966452" cy="3619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3446091" y="1346533"/>
            <a:ext cx="0" cy="39677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1334776" y="3162825"/>
            <a:ext cx="4709889" cy="8308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продажа алкогольной продукции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зданиях, где расположены библиотеки, организации, осуществляющие деятельность в области культуры, и на прилегающих к ним территориях, границы которых определяются органами местного самоуправления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48A0C23-5DBA-48BA-8176-D85241D1A63E}"/>
              </a:ext>
            </a:extLst>
          </p:cNvPr>
          <p:cNvSpPr/>
          <p:nvPr/>
        </p:nvSpPr>
        <p:spPr>
          <a:xfrm rot="16200000">
            <a:off x="793021" y="3387348"/>
            <a:ext cx="715160" cy="26611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349439" y="5195045"/>
            <a:ext cx="4695225" cy="5082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Уставной капитал 500 000 рублей для всех организаций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334776" y="4169067"/>
            <a:ext cx="4709889" cy="8154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Площадь зала обслуживания посетителей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100 </a:t>
            </a:r>
            <a:r>
              <a:rPr lang="ru-RU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субъектов, осуществляющих розничную продажу пива и пивных напитков, сидра,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пуаре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медовухи при оказании услуг общественного питания</a:t>
            </a:r>
          </a:p>
          <a:p>
            <a:endParaRPr lang="ru-RU" sz="1100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E48A0C23-5DBA-48BA-8176-D85241D1A63E}"/>
              </a:ext>
            </a:extLst>
          </p:cNvPr>
          <p:cNvSpPr/>
          <p:nvPr/>
        </p:nvSpPr>
        <p:spPr>
          <a:xfrm rot="16200000">
            <a:off x="797462" y="4413316"/>
            <a:ext cx="645438" cy="3269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Пиво в МКД</a:t>
            </a:r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697588" y="5443764"/>
            <a:ext cx="661008" cy="54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53" idx="0"/>
          </p:cNvCxnSpPr>
          <p:nvPr/>
        </p:nvCxnSpPr>
        <p:spPr>
          <a:xfrm>
            <a:off x="712179" y="3520405"/>
            <a:ext cx="305365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712179" y="4556810"/>
            <a:ext cx="25568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6358424" y="2351941"/>
            <a:ext cx="1810044" cy="5939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Исключение:</a:t>
            </a:r>
          </a:p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общей площадью более 300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7" name="Прямая со стрелкой 26"/>
          <p:cNvCxnSpPr>
            <a:endCxn id="26" idx="1"/>
          </p:cNvCxnSpPr>
          <p:nvPr/>
        </p:nvCxnSpPr>
        <p:spPr>
          <a:xfrm>
            <a:off x="6175794" y="2648933"/>
            <a:ext cx="182630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48A0C23-5DBA-48BA-8176-D85241D1A63E}"/>
              </a:ext>
            </a:extLst>
          </p:cNvPr>
          <p:cNvSpPr/>
          <p:nvPr/>
        </p:nvSpPr>
        <p:spPr>
          <a:xfrm rot="16200000">
            <a:off x="8213709" y="2054133"/>
            <a:ext cx="923485" cy="26611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863119" y="1544921"/>
            <a:ext cx="2940165" cy="12006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изолированное помещение;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оборудованное дверью или аналогичным устройством;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контрольно-кассовая техника;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учета объемов розничной продажи алкогольной продукции.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8228635" y="2684865"/>
            <a:ext cx="182630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Нормативный правовой акт: что такое и где иск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050" y="3637975"/>
            <a:ext cx="3389659" cy="170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27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5" y="343028"/>
            <a:ext cx="2883904" cy="301822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5" y="3748216"/>
            <a:ext cx="3477512" cy="260813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409" y="428367"/>
            <a:ext cx="1813261" cy="3212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76" y="3748216"/>
            <a:ext cx="3972058" cy="2608134"/>
          </a:xfrm>
          <a:prstGeom prst="rect">
            <a:avLst/>
          </a:prstGeom>
        </p:spPr>
      </p:pic>
      <p:pic>
        <p:nvPicPr>
          <p:cNvPr id="1026" name="Picture 2" descr="Автоматические двери для установки в тамбуре или во входной группе и автоматические  межкомнатные раздвижные перегород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97" y="490879"/>
            <a:ext cx="3633830" cy="28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втоматические алюминиевые двер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7" y="3748216"/>
            <a:ext cx="3380182" cy="257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3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информации!!!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544216"/>
            <a:ext cx="4712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199" y="1825625"/>
            <a:ext cx="3807941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Реестр объектов жилищного фонда 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государственная информационная система</a:t>
            </a:r>
            <a:b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жилищно-коммунального хозяйства </a:t>
            </a:r>
            <a:r>
              <a:rPr 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https://dom.gosuslugi.ru/#!/main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Управляющие компании и ТСЖ в Чите </a:t>
            </a:r>
            <a:r>
              <a:rPr 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https://gkh.openaddress.ru/75/chita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454" y="1462767"/>
            <a:ext cx="6099839" cy="47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1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737" y="894135"/>
            <a:ext cx="10507288" cy="51886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по вопросам розничной продажи алкогольной продукции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12250" y="998734"/>
            <a:ext cx="9892155" cy="8470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9552" y="1820526"/>
            <a:ext cx="11112374" cy="369332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Официальный сайт Региональной службы по тарифам и ценообразованию Забайкальского края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29467" y="4493973"/>
            <a:ext cx="3507913" cy="186204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лицензирования можно обратиться в службу по номеру телефона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(3022)21-13-26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Деревцова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 – начальник отдела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2765AA4-CE80-4D18-A981-4342951C9623}"/>
              </a:ext>
            </a:extLst>
          </p:cNvPr>
          <p:cNvSpPr/>
          <p:nvPr/>
        </p:nvSpPr>
        <p:spPr>
          <a:xfrm>
            <a:off x="589552" y="1183697"/>
            <a:ext cx="11123722" cy="458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возникающим вопросам в области розничной продажи алкогольной продукции можно обратиться посредством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1451" y="30100"/>
            <a:ext cx="987638" cy="11766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7630" y="2408828"/>
            <a:ext cx="11112374" cy="646331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Горячая линия Региональной службы по тарифам и ценообразованию Забайкальского края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8-914-470-13-34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84374" y="4432419"/>
            <a:ext cx="3306651" cy="1985159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контроля можно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службу по номеру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(3022)21-13-29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Гончикжапова Лилия Алексеевна– заместитель начальника отдела</a:t>
            </a:r>
          </a:p>
          <a:p>
            <a:pPr algn="ctr"/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630" y="3251347"/>
            <a:ext cx="11123723" cy="923330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«Лицензирование РСТ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Забайкальскогот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края», «НПА по алкоголю»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https://t.me/c/2455293582/4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26</a:t>
            </a:fld>
            <a:endParaRPr lang="ru-RU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7B952A62-DF8B-41D4-87B6-FC42B85299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33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2B6A6F-B349-4471-8177-0E8B36CA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78" y="152400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1C3AF4-56F0-45EA-AB67-6836CFEC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78" y="0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CCD9D-BEDE-4A5D-A046-B39BA48E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78" y="3565321"/>
            <a:ext cx="10515600" cy="1048623"/>
          </a:xfrm>
        </p:spPr>
        <p:txBody>
          <a:bodyPr/>
          <a:lstStyle/>
          <a:p>
            <a:pPr algn="ctr"/>
            <a:r>
              <a:rPr lang="ru-RU" dirty="0"/>
              <a:t>Спасибо за внимание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0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2B6A6F-B349-4471-8177-0E8B36CA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78" y="152400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1C3AF4-56F0-45EA-AB67-6836CFEC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78" y="0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CCD9D-BEDE-4A5D-A046-B39BA48E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80" y="3254928"/>
            <a:ext cx="10515600" cy="203852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 алкогольной продукции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43CBFE-6975-408E-A2D7-255EAF665D92}"/>
              </a:ext>
            </a:extLst>
          </p:cNvPr>
          <p:cNvSpPr/>
          <p:nvPr/>
        </p:nvSpPr>
        <p:spPr>
          <a:xfrm>
            <a:off x="7273255" y="5774148"/>
            <a:ext cx="3413828" cy="520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Деревцова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64591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441047" y="547883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75451" y="63271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2440" y="-24471"/>
            <a:ext cx="10519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Нормативно-правовое регулирование в области розничной продажи алкогольной и спиртосодержащей продукции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35009" y="118735"/>
            <a:ext cx="987638" cy="1176630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>
            <a:off x="478917" y="856354"/>
            <a:ext cx="885187" cy="272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/>
        </p:nvCxnSpPr>
        <p:spPr>
          <a:xfrm>
            <a:off x="478917" y="841016"/>
            <a:ext cx="0" cy="275999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94341" y="1441956"/>
            <a:ext cx="679392" cy="592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78917" y="3608396"/>
            <a:ext cx="654195" cy="4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cxnSpLocks/>
          </p:cNvCxnSpPr>
          <p:nvPr/>
        </p:nvCxnSpPr>
        <p:spPr>
          <a:xfrm flipV="1">
            <a:off x="9224705" y="841016"/>
            <a:ext cx="1321013" cy="939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cxnSpLocks/>
          </p:cNvCxnSpPr>
          <p:nvPr/>
        </p:nvCxnSpPr>
        <p:spPr>
          <a:xfrm>
            <a:off x="10545718" y="841016"/>
            <a:ext cx="0" cy="564752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cxnSpLocks/>
          </p:cNvCxnSpPr>
          <p:nvPr/>
        </p:nvCxnSpPr>
        <p:spPr>
          <a:xfrm flipH="1">
            <a:off x="9657543" y="3559843"/>
            <a:ext cx="872626" cy="521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9673091" y="1551499"/>
            <a:ext cx="872627" cy="571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cxnSpLocks/>
          </p:cNvCxnSpPr>
          <p:nvPr/>
        </p:nvCxnSpPr>
        <p:spPr>
          <a:xfrm>
            <a:off x="7671332" y="2006363"/>
            <a:ext cx="2568" cy="19269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156793" y="1169076"/>
            <a:ext cx="4377018" cy="53389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1.03.2025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вступил в законную силу Федеральный закон от 08.08.2024 года № 316-ФЗ, которым внесены изменения в  Федеральный закон № 171-ФЗ.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65286" y="697154"/>
            <a:ext cx="2391168" cy="370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законодательство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20209" y="693154"/>
            <a:ext cx="2391168" cy="370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законодательство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55310" y="1925544"/>
            <a:ext cx="4377018" cy="11637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 Федерального закона № 171-ФЗ претерпела изменения:</a:t>
            </a:r>
          </a:p>
          <a:p>
            <a:pPr marL="171450" lvl="0" indent="-171450" algn="just"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перечень сведений для заявления о выдаче/продлении/переоформлении;</a:t>
            </a:r>
          </a:p>
          <a:p>
            <a:pPr marL="171450" lvl="0" indent="-171450" algn="just"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 срок с 15 до 10 раб. дней, в течении которого имеется возможность приостановить срок рассмотрения заявления для устранения нарушений</a:t>
            </a:r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690132" y="1168968"/>
            <a:ext cx="3967537" cy="83090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1.03.2025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вступил в законную силу Закон Забайкальского края от 11.11.2024 года № 2438-ЗЗК, которым внесены изменения в Закон Забайкальского края от 26.12.2011 года № 616-ЗЗК.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690154" y="2216978"/>
            <a:ext cx="4714643" cy="8462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дополнительные ограничения времени, условий и мест розничной продажи алкогольной продукции при оказании услуг общественного питания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объектах общественного питания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ресторанов), расположенных в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многоквартирных домах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(или) на прилегающих к ним территориях</a:t>
            </a:r>
          </a:p>
        </p:txBody>
      </p:sp>
      <p:cxnSp>
        <p:nvCxnSpPr>
          <p:cNvPr id="51" name="Прямая со стрелкой 50"/>
          <p:cNvCxnSpPr>
            <a:cxnSpLocks/>
          </p:cNvCxnSpPr>
          <p:nvPr/>
        </p:nvCxnSpPr>
        <p:spPr>
          <a:xfrm>
            <a:off x="3161164" y="1717906"/>
            <a:ext cx="2568" cy="19269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5690131" y="3239756"/>
            <a:ext cx="3967411" cy="7060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1.09.2025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вступает в законную силу Закон Забайкальского края от 30.04.2025 года</a:t>
            </a:r>
            <a:b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2513-ЗЗК, которым внесены изменения</a:t>
            </a:r>
            <a:b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 Забайкальского края от 26.12.2011 года № 616-ЗЗК.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690154" y="4154839"/>
            <a:ext cx="4714643" cy="3862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дополнительные ограничения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и мест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розничной продажи алкогольной продукции</a:t>
            </a:r>
          </a:p>
        </p:txBody>
      </p:sp>
      <p:cxnSp>
        <p:nvCxnSpPr>
          <p:cNvPr id="55" name="Прямая со стрелкой 54"/>
          <p:cNvCxnSpPr>
            <a:cxnSpLocks/>
          </p:cNvCxnSpPr>
          <p:nvPr/>
        </p:nvCxnSpPr>
        <p:spPr>
          <a:xfrm>
            <a:off x="7664169" y="3971673"/>
            <a:ext cx="2568" cy="19269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5690132" y="4696401"/>
            <a:ext cx="3982960" cy="74554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1.09.2025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вступает в законную силу Закон Забайкальского края от 30.04.2025 № 2512-ЗЗК, которым внесены изменения в Закон Забайкальского края от 26.12.2011 года № 616-ЗЗК.</a:t>
            </a:r>
          </a:p>
        </p:txBody>
      </p:sp>
      <p:cxnSp>
        <p:nvCxnSpPr>
          <p:cNvPr id="61" name="Прямая со стрелкой 60"/>
          <p:cNvCxnSpPr>
            <a:cxnSpLocks/>
          </p:cNvCxnSpPr>
          <p:nvPr/>
        </p:nvCxnSpPr>
        <p:spPr>
          <a:xfrm flipH="1">
            <a:off x="9673092" y="5134021"/>
            <a:ext cx="872626" cy="521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кругленный прямоугольник 62"/>
          <p:cNvSpPr/>
          <p:nvPr/>
        </p:nvSpPr>
        <p:spPr>
          <a:xfrm>
            <a:off x="5690131" y="5671325"/>
            <a:ext cx="4714666" cy="7388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дополнительные ограничения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розничной продажи алкогольной продукции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с 8 часов до 12 часов и с 22 часов до 23 часов по местному времени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155310" y="3240710"/>
            <a:ext cx="4377018" cy="72060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28.03.2025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вступило в законную силу постановление Правительства РФ от 27.03.2025 года № 393, которым внесены изменения в постановление Правительства РФ от 31.03.2022 года </a:t>
            </a:r>
            <a:b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541.</a:t>
            </a:r>
            <a:endParaRPr lang="ru-RU" dirty="0"/>
          </a:p>
        </p:txBody>
      </p:sp>
      <p:cxnSp>
        <p:nvCxnSpPr>
          <p:cNvPr id="66" name="Прямая со стрелкой 65"/>
          <p:cNvCxnSpPr>
            <a:cxnSpLocks/>
          </p:cNvCxnSpPr>
          <p:nvPr/>
        </p:nvCxnSpPr>
        <p:spPr>
          <a:xfrm>
            <a:off x="3158596" y="3980817"/>
            <a:ext cx="2568" cy="19269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1155310" y="4173515"/>
            <a:ext cx="4377018" cy="4819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выездной оценки сокращен с 20 раб. дней до 12 раб. дней</a:t>
            </a:r>
          </a:p>
        </p:txBody>
      </p:sp>
      <p:cxnSp>
        <p:nvCxnSpPr>
          <p:cNvPr id="75" name="Прямая со стрелкой 74"/>
          <p:cNvCxnSpPr>
            <a:cxnSpLocks/>
          </p:cNvCxnSpPr>
          <p:nvPr/>
        </p:nvCxnSpPr>
        <p:spPr>
          <a:xfrm>
            <a:off x="7661601" y="5455436"/>
            <a:ext cx="2568" cy="19269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cxnSpLocks/>
          </p:cNvCxnSpPr>
          <p:nvPr/>
        </p:nvCxnSpPr>
        <p:spPr>
          <a:xfrm flipV="1">
            <a:off x="5591945" y="6481444"/>
            <a:ext cx="4953774" cy="70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cxnSpLocks/>
          </p:cNvCxnSpPr>
          <p:nvPr/>
        </p:nvCxnSpPr>
        <p:spPr>
          <a:xfrm>
            <a:off x="5584169" y="5280454"/>
            <a:ext cx="7776" cy="12157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cxnSpLocks/>
          </p:cNvCxnSpPr>
          <p:nvPr/>
        </p:nvCxnSpPr>
        <p:spPr>
          <a:xfrm flipH="1">
            <a:off x="5061080" y="5268256"/>
            <a:ext cx="530865" cy="377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1155310" y="4848192"/>
            <a:ext cx="3905770" cy="74554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1.09.2025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вступает в законную силу Закон Забайкальского края от 01.04.2025 № 2497-ЗЗК, которым внесены изменения в Закон Забайкальского края от 26.12.2011 года № 616-ЗЗК.</a:t>
            </a:r>
          </a:p>
        </p:txBody>
      </p:sp>
      <p:cxnSp>
        <p:nvCxnSpPr>
          <p:cNvPr id="58" name="Прямая со стрелкой 57"/>
          <p:cNvCxnSpPr>
            <a:cxnSpLocks/>
          </p:cNvCxnSpPr>
          <p:nvPr/>
        </p:nvCxnSpPr>
        <p:spPr>
          <a:xfrm>
            <a:off x="3154740" y="5593737"/>
            <a:ext cx="2568" cy="19269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1155310" y="5787393"/>
            <a:ext cx="3905770" cy="7368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ОМСУ уполномочены на запрет продажи алкоголя в дни проведения массовых мероприятий и в местах их проведения.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территория населенного пункта в целом, так и его часть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48A0C23-5DBA-48BA-8176-D85241D1A63E}"/>
              </a:ext>
            </a:extLst>
          </p:cNvPr>
          <p:cNvSpPr/>
          <p:nvPr/>
        </p:nvSpPr>
        <p:spPr>
          <a:xfrm rot="16200000">
            <a:off x="1164815" y="1184341"/>
            <a:ext cx="208208" cy="1903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E48A0C23-5DBA-48BA-8176-D85241D1A63E}"/>
              </a:ext>
            </a:extLst>
          </p:cNvPr>
          <p:cNvSpPr/>
          <p:nvPr/>
        </p:nvSpPr>
        <p:spPr>
          <a:xfrm rot="16200000">
            <a:off x="5683361" y="1180445"/>
            <a:ext cx="208208" cy="1903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E48A0C23-5DBA-48BA-8176-D85241D1A63E}"/>
              </a:ext>
            </a:extLst>
          </p:cNvPr>
          <p:cNvSpPr/>
          <p:nvPr/>
        </p:nvSpPr>
        <p:spPr>
          <a:xfrm rot="16200000">
            <a:off x="5683361" y="3257043"/>
            <a:ext cx="208208" cy="1903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E48A0C23-5DBA-48BA-8176-D85241D1A63E}"/>
              </a:ext>
            </a:extLst>
          </p:cNvPr>
          <p:cNvSpPr/>
          <p:nvPr/>
        </p:nvSpPr>
        <p:spPr>
          <a:xfrm rot="16200000">
            <a:off x="1152255" y="3248674"/>
            <a:ext cx="208208" cy="1903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48A0C23-5DBA-48BA-8176-D85241D1A63E}"/>
              </a:ext>
            </a:extLst>
          </p:cNvPr>
          <p:cNvSpPr/>
          <p:nvPr/>
        </p:nvSpPr>
        <p:spPr>
          <a:xfrm rot="16200000">
            <a:off x="1164815" y="4869883"/>
            <a:ext cx="208208" cy="1903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E48A0C23-5DBA-48BA-8176-D85241D1A63E}"/>
              </a:ext>
            </a:extLst>
          </p:cNvPr>
          <p:cNvSpPr/>
          <p:nvPr/>
        </p:nvSpPr>
        <p:spPr>
          <a:xfrm rot="16200000">
            <a:off x="5700636" y="4722764"/>
            <a:ext cx="208208" cy="1903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0721174" y="2154059"/>
            <a:ext cx="1339022" cy="36323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1.03.2025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действует новый Административный регламент по предоставлению государственной услуги «Лицензирование розничной продажи алкогольной продукции», утвержденный приказом РСТ Забайкальского края № 26-НПА </a:t>
            </a:r>
            <a:r>
              <a:rPr lang="en-US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https://xn--80ae0bbf.xn--80aaaac8algcbgbck3fl0q.xn--p1ai/documentation/?q=%D0%B0%D0%BB%D0%BA%D0%BE%D0%B3%D0%BE%D0%BB%D1%8C%D0%BD%D0%BE%D0%B9&amp;category=&amp;document_type=&amp;date1=28.02.2025&amp;date2=28.02.2025</a:t>
            </a: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cxnSpLocks/>
          </p:cNvCxnSpPr>
          <p:nvPr/>
        </p:nvCxnSpPr>
        <p:spPr>
          <a:xfrm>
            <a:off x="268744" y="1621413"/>
            <a:ext cx="885187" cy="272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cxnSpLocks/>
          </p:cNvCxnSpPr>
          <p:nvPr/>
        </p:nvCxnSpPr>
        <p:spPr>
          <a:xfrm flipH="1">
            <a:off x="268744" y="1621413"/>
            <a:ext cx="5413" cy="507090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cxnSpLocks/>
          </p:cNvCxnSpPr>
          <p:nvPr/>
        </p:nvCxnSpPr>
        <p:spPr>
          <a:xfrm flipV="1">
            <a:off x="268744" y="6654577"/>
            <a:ext cx="10728837" cy="4521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cxnSpLocks/>
          </p:cNvCxnSpPr>
          <p:nvPr/>
        </p:nvCxnSpPr>
        <p:spPr>
          <a:xfrm flipV="1">
            <a:off x="10997648" y="5780036"/>
            <a:ext cx="13018" cy="86690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01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441047" y="547883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75451" y="63271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2440" y="-24471"/>
            <a:ext cx="10519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продажа алкогольной продукции при оказании услуг общественного питания может в сезонном зале (зоне) обслуживания посетителей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>
            <a:cxnSpLocks/>
            <a:endCxn id="42" idx="1"/>
          </p:cNvCxnSpPr>
          <p:nvPr/>
        </p:nvCxnSpPr>
        <p:spPr>
          <a:xfrm>
            <a:off x="684508" y="2449165"/>
            <a:ext cx="3353852" cy="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/>
        </p:nvCxnSpPr>
        <p:spPr>
          <a:xfrm>
            <a:off x="695249" y="2449165"/>
            <a:ext cx="0" cy="35286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273644" y="1571557"/>
            <a:ext cx="7142205" cy="6234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1.09.2025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вступает в законную силу постановление Правительства Забайкальского края от 31.03.2025 года </a:t>
            </a:r>
            <a:b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153, которым утверждены требования к размещению сезонного зала (зоны) обслуживания посетителей и порядок выдачи разрешений. 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http://publication.pravo.gov.ru/document/7500202503310002?index=1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35994" y="4794284"/>
            <a:ext cx="5078914" cy="4243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на территории, прилегающей/ примыкающей к объекту общественного питания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38360" y="2268178"/>
            <a:ext cx="2966452" cy="3619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11372031" y="3157437"/>
            <a:ext cx="34599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1424696" y="2809225"/>
            <a:ext cx="3866923" cy="5992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лицензии на розничную продажу алкогольной продукции при оказании услуг общественного питания в таком объекте общественного питания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24696" y="4108496"/>
            <a:ext cx="3864791" cy="3069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правоустанавливающих документов на участок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424696" y="3519665"/>
            <a:ext cx="3866923" cy="4839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соответствие схемам размещения нестационарных торговых объектов, если территория находится в государственной или муниципальной собственности</a:t>
            </a:r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697588" y="5443764"/>
            <a:ext cx="661008" cy="54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95249" y="3108862"/>
            <a:ext cx="65026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6743055" y="5550252"/>
            <a:ext cx="3864791" cy="5063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Период действия разрешения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: с апреля по октябрь включительно, но не более 5 лет со дня получения первого разрешения.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5850131" y="1427223"/>
            <a:ext cx="4006" cy="17175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1118686" y="683119"/>
            <a:ext cx="3442096" cy="68279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29.05.2024 № 102-ФЗ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639179" y="718574"/>
            <a:ext cx="5151602" cy="681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Предоставлены полномочия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 РФ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установлению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к размещению сезонного зала (зоны) обслуживания посетителей и порядок выдачи разрешений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4679850" y="1071334"/>
            <a:ext cx="918318" cy="142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1424695" y="4487266"/>
            <a:ext cx="3864791" cy="5917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наличие решения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собственников, если сезонный зал (зона) обслуживания располагается на территории земельного участка, на котором расположен МКД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420257" y="5265882"/>
            <a:ext cx="3864791" cy="3670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Соответствие требования, установленным статьей 16 Федерального закона № 171-ФЗ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06069" y="5822747"/>
            <a:ext cx="3864791" cy="250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Наличие столов и посадочных мест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135994" y="2797815"/>
            <a:ext cx="5078914" cy="7458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Исключение возможности наблюдения за распитием алкогольной продукции, из организаций, осуществляющих образовательную деятельность и обучение несовершеннолетних, расположенных в радиусе 100 метров от любой границы сезонного зала (зоны) обслуживания.</a:t>
            </a:r>
            <a:endParaRPr lang="ru-RU" sz="1100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686620" y="3761627"/>
            <a:ext cx="661008" cy="54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684508" y="4259283"/>
            <a:ext cx="661008" cy="54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684508" y="4754234"/>
            <a:ext cx="661008" cy="54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695249" y="5977812"/>
            <a:ext cx="661008" cy="54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6135994" y="3734101"/>
            <a:ext cx="5078914" cy="9246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Размещение на твердых видах покрытия, оборудование осветительным оборудованием, а также применение отделочных материалов, соответствующих архитектурно-художественному облику населенного пункта, декоративно-художественному дизайнерскому стилю благоустраиваемой территории населенного пункта</a:t>
            </a:r>
            <a:endParaRPr lang="ru-RU" sz="1100" dirty="0"/>
          </a:p>
        </p:txBody>
      </p:sp>
      <p:cxnSp>
        <p:nvCxnSpPr>
          <p:cNvPr id="61" name="Прямая соединительная линия 60"/>
          <p:cNvCxnSpPr>
            <a:cxnSpLocks/>
          </p:cNvCxnSpPr>
          <p:nvPr/>
        </p:nvCxnSpPr>
        <p:spPr>
          <a:xfrm flipV="1">
            <a:off x="7004664" y="2449165"/>
            <a:ext cx="4713357" cy="862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cxnSpLocks/>
          </p:cNvCxnSpPr>
          <p:nvPr/>
        </p:nvCxnSpPr>
        <p:spPr>
          <a:xfrm flipH="1">
            <a:off x="11697297" y="2449165"/>
            <a:ext cx="4176" cy="25440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11351307" y="4108496"/>
            <a:ext cx="34599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11351307" y="4993178"/>
            <a:ext cx="34599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35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441047" y="547883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75451" y="63271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2440" y="-24471"/>
            <a:ext cx="10519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«летней веранды»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cxnSp>
        <p:nvCxnSpPr>
          <p:cNvPr id="61" name="Прямая соединительная линия 60"/>
          <p:cNvCxnSpPr>
            <a:cxnSpLocks/>
          </p:cNvCxnSpPr>
          <p:nvPr/>
        </p:nvCxnSpPr>
        <p:spPr>
          <a:xfrm flipV="1">
            <a:off x="673767" y="6686382"/>
            <a:ext cx="4713357" cy="862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errasa-bar.ru — Терраса рестобар в Энгельс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72" y="853808"/>
            <a:ext cx="4194614" cy="252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упить летнее кафе, летнюю веранду для ресторана можно здесь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78" y="790153"/>
            <a:ext cx="4025478" cy="252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Хотите озеленить террасу, веранду кафе или ресторана быстро, недорого и  красиво? — полезные стать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78" y="3578073"/>
            <a:ext cx="4025478" cy="24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троительство летних веранд и кафе в Москве, купить веранду для кафе или  ресторана цена изготовления под клю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72" y="3578074"/>
            <a:ext cx="4194614" cy="24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441047" y="547883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75451" y="63271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2440" y="-24471"/>
            <a:ext cx="10519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Законодательные инициативы в области розничной продажи алкогольной и спиртосодержащей продукции,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рассматриваемы Государственной Думой Российской Федерации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>
            <a:cxnSpLocks/>
            <a:endCxn id="11" idx="1"/>
          </p:cNvCxnSpPr>
          <p:nvPr/>
        </p:nvCxnSpPr>
        <p:spPr>
          <a:xfrm flipV="1">
            <a:off x="478917" y="840258"/>
            <a:ext cx="3171785" cy="1609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/>
        </p:nvCxnSpPr>
        <p:spPr>
          <a:xfrm>
            <a:off x="478917" y="841016"/>
            <a:ext cx="0" cy="32069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59374" y="1315153"/>
            <a:ext cx="679392" cy="592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97167" y="2558793"/>
            <a:ext cx="654195" cy="4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cxnSpLocks/>
            <a:stCxn id="11" idx="3"/>
          </p:cNvCxnSpPr>
          <p:nvPr/>
        </p:nvCxnSpPr>
        <p:spPr>
          <a:xfrm>
            <a:off x="7413951" y="840258"/>
            <a:ext cx="3131767" cy="7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cxnSpLocks/>
          </p:cNvCxnSpPr>
          <p:nvPr/>
        </p:nvCxnSpPr>
        <p:spPr>
          <a:xfrm>
            <a:off x="10545718" y="841016"/>
            <a:ext cx="7773" cy="281459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cxnSpLocks/>
          </p:cNvCxnSpPr>
          <p:nvPr/>
        </p:nvCxnSpPr>
        <p:spPr>
          <a:xfrm flipH="1">
            <a:off x="9665967" y="2572341"/>
            <a:ext cx="872626" cy="521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9673091" y="1336208"/>
            <a:ext cx="872627" cy="571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cxnSpLocks/>
          </p:cNvCxnSpPr>
          <p:nvPr/>
        </p:nvCxnSpPr>
        <p:spPr>
          <a:xfrm>
            <a:off x="7819613" y="1511840"/>
            <a:ext cx="2568" cy="19269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156793" y="1169076"/>
            <a:ext cx="4377018" cy="31034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 № 880519-8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50702" y="655170"/>
            <a:ext cx="3763249" cy="370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нормативных правовых актов 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https://sozd.duma.gov.ru/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62227" y="1687764"/>
            <a:ext cx="4377018" cy="6288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установления запрета продажи алкогольной продукции при оказании услуг общественного питания вблизи автомобильных дорог федерального значения, регионального или межмуниципального значения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690132" y="1168968"/>
            <a:ext cx="3967537" cy="3277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 № 808107-8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690154" y="1691963"/>
            <a:ext cx="4714643" cy="6246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установления запрета продажи алкогольной продукции на прилегающих территориях к зданиям, строениям, сооружениям, помещениям, находящимся во владении и (или) пользовании организаций, осуществляющих молодёжную политику</a:t>
            </a:r>
          </a:p>
        </p:txBody>
      </p:sp>
      <p:cxnSp>
        <p:nvCxnSpPr>
          <p:cNvPr id="51" name="Прямая со стрелкой 50"/>
          <p:cNvCxnSpPr>
            <a:cxnSpLocks/>
          </p:cNvCxnSpPr>
          <p:nvPr/>
        </p:nvCxnSpPr>
        <p:spPr>
          <a:xfrm>
            <a:off x="3357315" y="1496753"/>
            <a:ext cx="2568" cy="19269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5705680" y="2415829"/>
            <a:ext cx="3967411" cy="3001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 № 782278-8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704886" y="2944229"/>
            <a:ext cx="4714643" cy="3862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реализации алкогольной продукции в специализированных местах (отделы, секции, помещения</a:t>
            </a:r>
          </a:p>
        </p:txBody>
      </p:sp>
      <p:cxnSp>
        <p:nvCxnSpPr>
          <p:cNvPr id="55" name="Прямая со стрелкой 54"/>
          <p:cNvCxnSpPr>
            <a:cxnSpLocks/>
          </p:cNvCxnSpPr>
          <p:nvPr/>
        </p:nvCxnSpPr>
        <p:spPr>
          <a:xfrm>
            <a:off x="7817045" y="2752363"/>
            <a:ext cx="2568" cy="19269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5697905" y="3543165"/>
            <a:ext cx="3982960" cy="29444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 № 506452-8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Прямая со стрелкой 60"/>
          <p:cNvCxnSpPr>
            <a:cxnSpLocks/>
          </p:cNvCxnSpPr>
          <p:nvPr/>
        </p:nvCxnSpPr>
        <p:spPr>
          <a:xfrm flipH="1">
            <a:off x="9680865" y="3683988"/>
            <a:ext cx="872626" cy="521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кругленный прямоугольник 62"/>
          <p:cNvSpPr/>
          <p:nvPr/>
        </p:nvSpPr>
        <p:spPr>
          <a:xfrm>
            <a:off x="5690131" y="4047950"/>
            <a:ext cx="4714666" cy="17869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изменения размера государственной пошлины за предоставление, продление и переоформление лицензии на розничную продажу алкогольной продукции;</a:t>
            </a:r>
          </a:p>
          <a:p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 за выдачу/продление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 действия лицензии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 рублей, если место осуществления деятельности расположено в сельской местности;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рублей (Москва, Санкт-Петербург, Московская область);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65 000 рублей в остальных случаях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 рублей за переоформление лицензии в связи с увеличением кол-ва ТО в лицензии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155310" y="2402547"/>
            <a:ext cx="4377018" cy="31341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 № 787176-8</a:t>
            </a:r>
          </a:p>
        </p:txBody>
      </p:sp>
      <p:cxnSp>
        <p:nvCxnSpPr>
          <p:cNvPr id="66" name="Прямая со стрелкой 65"/>
          <p:cNvCxnSpPr>
            <a:cxnSpLocks/>
          </p:cNvCxnSpPr>
          <p:nvPr/>
        </p:nvCxnSpPr>
        <p:spPr>
          <a:xfrm>
            <a:off x="3348168" y="2750813"/>
            <a:ext cx="2568" cy="19269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1191202" y="2940619"/>
            <a:ext cx="4377018" cy="8192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запрета розничной продажи алкогольной продукции на территориях, прилегающих к зданиям, строениям, сооружениям, помещениям, находящимся во владении и (или) пользовании организаций и предпринимателей, осуществляющих деятельность в области культуры</a:t>
            </a:r>
          </a:p>
        </p:txBody>
      </p:sp>
      <p:cxnSp>
        <p:nvCxnSpPr>
          <p:cNvPr id="75" name="Прямая со стрелкой 74"/>
          <p:cNvCxnSpPr>
            <a:cxnSpLocks/>
          </p:cNvCxnSpPr>
          <p:nvPr/>
        </p:nvCxnSpPr>
        <p:spPr>
          <a:xfrm>
            <a:off x="7814477" y="3837614"/>
            <a:ext cx="2568" cy="19269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1186602" y="3851577"/>
            <a:ext cx="4345725" cy="28084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 № 668333-8</a:t>
            </a:r>
          </a:p>
        </p:txBody>
      </p:sp>
      <p:cxnSp>
        <p:nvCxnSpPr>
          <p:cNvPr id="58" name="Прямая со стрелкой 57"/>
          <p:cNvCxnSpPr>
            <a:cxnSpLocks/>
          </p:cNvCxnSpPr>
          <p:nvPr/>
        </p:nvCxnSpPr>
        <p:spPr>
          <a:xfrm>
            <a:off x="3340899" y="4142547"/>
            <a:ext cx="2568" cy="19269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1143277" y="4345403"/>
            <a:ext cx="4395967" cy="6549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установления границ прилегающих территорий к объектам общественного питания, осуществляющим розничную продажу алкогольной продукции и расположенным в многоквартирных домах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48A0C23-5DBA-48BA-8176-D85241D1A63E}"/>
              </a:ext>
            </a:extLst>
          </p:cNvPr>
          <p:cNvSpPr/>
          <p:nvPr/>
        </p:nvSpPr>
        <p:spPr>
          <a:xfrm rot="16200000">
            <a:off x="1164815" y="1184341"/>
            <a:ext cx="208208" cy="1903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E48A0C23-5DBA-48BA-8176-D85241D1A63E}"/>
              </a:ext>
            </a:extLst>
          </p:cNvPr>
          <p:cNvSpPr/>
          <p:nvPr/>
        </p:nvSpPr>
        <p:spPr>
          <a:xfrm rot="16200000">
            <a:off x="5683361" y="1180445"/>
            <a:ext cx="208208" cy="1903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E48A0C23-5DBA-48BA-8176-D85241D1A63E}"/>
              </a:ext>
            </a:extLst>
          </p:cNvPr>
          <p:cNvSpPr/>
          <p:nvPr/>
        </p:nvSpPr>
        <p:spPr>
          <a:xfrm rot="16200000">
            <a:off x="5700637" y="2412992"/>
            <a:ext cx="208208" cy="1903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E48A0C23-5DBA-48BA-8176-D85241D1A63E}"/>
              </a:ext>
            </a:extLst>
          </p:cNvPr>
          <p:cNvSpPr/>
          <p:nvPr/>
        </p:nvSpPr>
        <p:spPr>
          <a:xfrm rot="16200000">
            <a:off x="1160784" y="2424748"/>
            <a:ext cx="208208" cy="1903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48A0C23-5DBA-48BA-8176-D85241D1A63E}"/>
              </a:ext>
            </a:extLst>
          </p:cNvPr>
          <p:cNvSpPr/>
          <p:nvPr/>
        </p:nvSpPr>
        <p:spPr>
          <a:xfrm rot="16200000">
            <a:off x="1177685" y="3875061"/>
            <a:ext cx="208208" cy="1903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E48A0C23-5DBA-48BA-8176-D85241D1A63E}"/>
              </a:ext>
            </a:extLst>
          </p:cNvPr>
          <p:cNvSpPr/>
          <p:nvPr/>
        </p:nvSpPr>
        <p:spPr>
          <a:xfrm rot="16200000">
            <a:off x="5700637" y="3560428"/>
            <a:ext cx="208208" cy="1903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478917" y="4047951"/>
            <a:ext cx="654195" cy="4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16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5B853B-8065-4A0C-BBBB-57146C0F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79" y="136525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CCD9D-BEDE-4A5D-A046-B39BA48E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47" y="2466363"/>
            <a:ext cx="10515600" cy="265092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Контрольно-надзорная деятельность в сфере продажи алкогольной продукции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6228A2-3515-4575-8049-0F1A986C59F3}"/>
              </a:ext>
            </a:extLst>
          </p:cNvPr>
          <p:cNvSpPr/>
          <p:nvPr/>
        </p:nvSpPr>
        <p:spPr>
          <a:xfrm>
            <a:off x="6660859" y="5461233"/>
            <a:ext cx="4001549" cy="57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Гончикжапова Лилия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5099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CD05D-FE94-4B3B-B35B-FF28EC80C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343" y="-132789"/>
            <a:ext cx="7019925" cy="58737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алкогольного рынка в Забайкальском крае</a:t>
            </a:r>
          </a:p>
        </p:txBody>
      </p:sp>
      <p:pic>
        <p:nvPicPr>
          <p:cNvPr id="6" name="Рисунок 5" descr="&lt;strong&gt;Герб Забайкальского края&lt;/strong&gt; — Википедия">
            <a:extLst>
              <a:ext uri="{FF2B5EF4-FFF2-40B4-BE49-F238E27FC236}">
                <a16:creationId xmlns:a16="http://schemas.microsoft.com/office/drawing/2014/main" id="{F195FDB2-185F-4601-82C4-516997711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857" y="57590"/>
            <a:ext cx="791670" cy="8422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4016EA-17D3-4191-B202-1450F4892512}"/>
              </a:ext>
            </a:extLst>
          </p:cNvPr>
          <p:cNvSpPr txBox="1"/>
          <p:nvPr/>
        </p:nvSpPr>
        <p:spPr>
          <a:xfrm>
            <a:off x="11383592" y="992994"/>
            <a:ext cx="72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2,60 л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AEA2A6DC-A058-4961-B516-C5DF9E84C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177606"/>
              </p:ext>
            </p:extLst>
          </p:nvPr>
        </p:nvGraphicFramePr>
        <p:xfrm>
          <a:off x="-32186" y="423579"/>
          <a:ext cx="11446079" cy="366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14">
            <a:extLst>
              <a:ext uri="{FF2B5EF4-FFF2-40B4-BE49-F238E27FC236}">
                <a16:creationId xmlns:a16="http://schemas.microsoft.com/office/drawing/2014/main" id="{09D4DB52-3C66-4AC7-A874-363450C7404B}"/>
              </a:ext>
            </a:extLst>
          </p:cNvPr>
          <p:cNvSpPr txBox="1"/>
          <p:nvPr/>
        </p:nvSpPr>
        <p:spPr>
          <a:xfrm>
            <a:off x="11383592" y="1767807"/>
            <a:ext cx="692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2,50 л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D2FEBF78-2F0F-44B8-A84D-61397FEED386}"/>
              </a:ext>
            </a:extLst>
          </p:cNvPr>
          <p:cNvCxnSpPr>
            <a:endCxn id="15" idx="1"/>
          </p:cNvCxnSpPr>
          <p:nvPr/>
        </p:nvCxnSpPr>
        <p:spPr>
          <a:xfrm>
            <a:off x="11160808" y="1162271"/>
            <a:ext cx="222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CBD918D1-BB4E-4994-AB66-77CF4E53ED83}"/>
              </a:ext>
            </a:extLst>
          </p:cNvPr>
          <p:cNvCxnSpPr/>
          <p:nvPr/>
        </p:nvCxnSpPr>
        <p:spPr>
          <a:xfrm>
            <a:off x="11208347" y="1937084"/>
            <a:ext cx="22278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8" name="Объект 37">
            <a:extLst>
              <a:ext uri="{FF2B5EF4-FFF2-40B4-BE49-F238E27FC236}">
                <a16:creationId xmlns:a16="http://schemas.microsoft.com/office/drawing/2014/main" id="{FDAF8CFB-ADA3-45BD-A195-8DC7010004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614640"/>
              </p:ext>
            </p:extLst>
          </p:nvPr>
        </p:nvGraphicFramePr>
        <p:xfrm>
          <a:off x="213219" y="3760817"/>
          <a:ext cx="11446080" cy="310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AD567D88-ED68-4A6F-B344-9275E30DFAEA}"/>
              </a:ext>
            </a:extLst>
          </p:cNvPr>
          <p:cNvCxnSpPr/>
          <p:nvPr/>
        </p:nvCxnSpPr>
        <p:spPr>
          <a:xfrm>
            <a:off x="11383592" y="4942282"/>
            <a:ext cx="222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091135E-BF6C-47F0-8743-2C9999A0793A}"/>
              </a:ext>
            </a:extLst>
          </p:cNvPr>
          <p:cNvSpPr txBox="1"/>
          <p:nvPr/>
        </p:nvSpPr>
        <p:spPr>
          <a:xfrm>
            <a:off x="11575564" y="4264093"/>
            <a:ext cx="72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5,04 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8CD5F6-90F8-4FD2-979F-12D4F231506A}"/>
              </a:ext>
            </a:extLst>
          </p:cNvPr>
          <p:cNvSpPr txBox="1"/>
          <p:nvPr/>
        </p:nvSpPr>
        <p:spPr>
          <a:xfrm>
            <a:off x="11542523" y="4767369"/>
            <a:ext cx="72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4,94 л</a:t>
            </a: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85CA3FE5-76AA-4A9D-93EC-C9ACA0A83CE1}"/>
              </a:ext>
            </a:extLst>
          </p:cNvPr>
          <p:cNvCxnSpPr>
            <a:cxnSpLocks/>
          </p:cNvCxnSpPr>
          <p:nvPr/>
        </p:nvCxnSpPr>
        <p:spPr>
          <a:xfrm>
            <a:off x="11413893" y="4444766"/>
            <a:ext cx="24285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EBB11BCB-6999-446E-B8D1-ABD7A2C15400}"/>
              </a:ext>
            </a:extLst>
          </p:cNvPr>
          <p:cNvCxnSpPr/>
          <p:nvPr/>
        </p:nvCxnSpPr>
        <p:spPr>
          <a:xfrm>
            <a:off x="11339109" y="1286120"/>
            <a:ext cx="327259" cy="474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EEA3C64E-F90A-41E8-8C9A-020348EC715B}"/>
              </a:ext>
            </a:extLst>
          </p:cNvPr>
          <p:cNvCxnSpPr/>
          <p:nvPr/>
        </p:nvCxnSpPr>
        <p:spPr>
          <a:xfrm flipV="1">
            <a:off x="11486827" y="4537906"/>
            <a:ext cx="111392" cy="333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41CD992-635B-4B0D-B17D-37BCCCC1AB95}"/>
              </a:ext>
            </a:extLst>
          </p:cNvPr>
          <p:cNvCxnSpPr/>
          <p:nvPr/>
        </p:nvCxnSpPr>
        <p:spPr>
          <a:xfrm flipV="1">
            <a:off x="550104" y="403447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814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4817</TotalTime>
  <Words>2577</Words>
  <Application>Microsoft Office PowerPoint</Application>
  <PresentationFormat>Широкоэкранный</PresentationFormat>
  <Paragraphs>248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Times New Roman CYR</vt:lpstr>
      <vt:lpstr>Wingdings</vt:lpstr>
      <vt:lpstr>Тема Office</vt:lpstr>
      <vt:lpstr>5_Тема Office</vt:lpstr>
      <vt:lpstr>Региональная служба по тарифам и ценообразованию Забайкальского края</vt:lpstr>
      <vt:lpstr>Презентация PowerPoint</vt:lpstr>
      <vt:lpstr>Лицензирование алкогольной продукции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Контрольно-надзорная деятельность в сфере продажи алкогольной продукции</vt:lpstr>
      <vt:lpstr>Состояние алкогольного рынка в Забайкальском крае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Нормативно-правовая база,  регулирующая розничную продажу пива и пивных напитков   </vt:lpstr>
      <vt:lpstr>Профилактические визиты </vt:lpstr>
      <vt:lpstr>Презентация PowerPoint</vt:lpstr>
      <vt:lpstr>Изменения в проведении профилактических визитов</vt:lpstr>
      <vt:lpstr>Обязательный профилактический визит</vt:lpstr>
      <vt:lpstr>Профилактический визит по инициативе контролируемого лица</vt:lpstr>
      <vt:lpstr>Нормативно-правовое регулирование в 2024-2025 годах</vt:lpstr>
      <vt:lpstr>Презентация PowerPoint</vt:lpstr>
      <vt:lpstr>Презентация PowerPoint</vt:lpstr>
      <vt:lpstr>Презентация PowerPoint</vt:lpstr>
      <vt:lpstr>Для информации!!!</vt:lpstr>
      <vt:lpstr>Обратная связь по вопросам розничной продажи алкогольной продукции  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служба по тарифам и ценообразованию Забайкальского края</dc:title>
  <dc:creator>Юлия И. Казанова</dc:creator>
  <cp:lastModifiedBy>Лилия А. Гончикжапов</cp:lastModifiedBy>
  <cp:revision>418</cp:revision>
  <cp:lastPrinted>2025-05-29T05:29:17Z</cp:lastPrinted>
  <dcterms:created xsi:type="dcterms:W3CDTF">2020-10-19T07:58:42Z</dcterms:created>
  <dcterms:modified xsi:type="dcterms:W3CDTF">2025-05-30T00:13:41Z</dcterms:modified>
</cp:coreProperties>
</file>