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1" r:id="rId4"/>
    <p:sldId id="265" r:id="rId5"/>
    <p:sldId id="266" r:id="rId6"/>
    <p:sldId id="267" r:id="rId7"/>
    <p:sldId id="268" r:id="rId8"/>
    <p:sldId id="286" r:id="rId9"/>
    <p:sldId id="300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3" r:id="rId24"/>
    <p:sldId id="304" r:id="rId25"/>
    <p:sldId id="305" r:id="rId26"/>
    <p:sldId id="306" r:id="rId27"/>
    <p:sldId id="307" r:id="rId28"/>
    <p:sldId id="282" r:id="rId29"/>
    <p:sldId id="283" r:id="rId30"/>
    <p:sldId id="284" r:id="rId31"/>
    <p:sldId id="285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1" autoAdjust="0"/>
    <p:restoredTop sz="94660"/>
  </p:normalViewPr>
  <p:slideViewPr>
    <p:cSldViewPr>
      <p:cViewPr>
        <p:scale>
          <a:sx n="50" d="100"/>
          <a:sy n="50" d="100"/>
        </p:scale>
        <p:origin x="-56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0;&#1083;&#1086;&#1074;&#1072;\&#1057;&#1086;&#1074;&#1077;&#1090;%20&#1087;&#1086;&#1090;&#1088;&#1077;&#1073;&#1080;&#1090;&#1077;&#1083;&#1077;&#1081;%20&#1087;&#1088;&#1080;%20&#1056;&#1057;&#1058;\&#1047;&#1072;&#1089;&#1077;&#1076;&#1072;&#1085;&#1080;&#1077;%2026.12.2016%20&#1075;&#1086;&#1076;&#1072;\&#1052;&#1072;&#1090;&#1077;&#1088;&#1080;&#1072;&#1083;&#1099;%20&#1082;%20&#1079;&#1072;&#1089;&#1077;&#1076;&#1072;&#1085;&#1080;&#1102;%20&#1057;&#1086;&#1074;&#1077;&#1090;&#1072;%2026.12.2016\&#1057;&#1086;&#1074;&#1077;&#1090;%20&#1087;&#1086;&#1090;&#1088;&#1077;&#1073;&#1080;&#1090;&#1077;&#1083;&#1077;&#1081;%20&#1087;&#1088;&#1080;%20&#1056;&#1057;&#1058;%20(&#1076;&#1077;&#1082;&#1072;&#1073;&#1088;&#1100;%202016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0;&#1083;&#1086;&#1074;&#1072;\&#1057;&#1086;&#1074;&#1077;&#1090;%20&#1087;&#1086;&#1090;&#1088;&#1077;&#1073;&#1080;&#1090;&#1077;&#1083;&#1077;&#1081;%20&#1087;&#1088;&#1080;%20&#1056;&#1057;&#1058;\&#1047;&#1072;&#1089;&#1077;&#1076;&#1072;&#1085;&#1080;&#1077;%2026.12.2016%20&#1075;&#1086;&#1076;&#1072;\&#1052;&#1072;&#1090;&#1077;&#1088;&#1080;&#1072;&#1083;&#1099;%20&#1082;%20&#1079;&#1072;&#1089;&#1077;&#1076;&#1072;&#1085;&#1080;&#1102;%20&#1057;&#1086;&#1074;&#1077;&#1090;&#1072;%2026.12.2016\&#1057;&#1086;&#1074;&#1077;&#1090;%20&#1087;&#1086;&#1090;&#1088;&#1077;&#1073;&#1080;&#1090;&#1077;&#1083;&#1077;&#1081;%20&#1087;&#1088;&#1080;%20&#1056;&#1057;&#1058;%20(&#1076;&#1077;&#1082;&#1072;&#1073;&#1088;&#1100;%202016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0;&#1083;&#1086;&#1074;&#1072;\&#1057;&#1086;&#1074;&#1077;&#1090;%20&#1087;&#1086;&#1090;&#1088;&#1077;&#1073;&#1080;&#1090;&#1077;&#1083;&#1077;&#1081;%20&#1087;&#1088;&#1080;%20&#1056;&#1057;&#1058;\&#1047;&#1072;&#1089;&#1077;&#1076;&#1072;&#1085;&#1080;&#1077;%2026.12.2016%20&#1075;&#1086;&#1076;&#1072;\&#1052;&#1072;&#1090;&#1077;&#1088;&#1080;&#1072;&#1083;&#1099;%20&#1082;%20&#1079;&#1072;&#1089;&#1077;&#1076;&#1072;&#1085;&#1080;&#1102;%20&#1057;&#1086;&#1074;&#1077;&#1090;&#1072;%2026.12.2016\&#1057;&#1086;&#1074;&#1077;&#1090;%20&#1087;&#1086;&#1090;&#1088;&#1077;&#1073;&#1080;&#1090;&#1077;&#1083;&#1077;&#1081;%20&#1087;&#1088;&#1080;%20&#1056;&#1057;&#1058;%20(&#1076;&#1077;&#1082;&#1072;&#1073;&#1088;&#1100;%20201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736220472442"/>
          <c:y val="8.6884911058746364E-2"/>
          <c:w val="0.83477263779527688"/>
          <c:h val="0.52876986943505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Бюджетные и прочие потребители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6.0000000000000046E-2</c:v>
                </c:pt>
                <c:pt idx="1">
                  <c:v>6.0000000000000046E-2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Лист1!$B$3:$C$3</c:f>
              <c:numCache>
                <c:formatCode>0.0%</c:formatCode>
                <c:ptCount val="2"/>
                <c:pt idx="0">
                  <c:v>3.7000000000000026E-2</c:v>
                </c:pt>
                <c:pt idx="1">
                  <c:v>3.7000000000000026E-2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659328"/>
        <c:axId val="120673408"/>
      </c:barChart>
      <c:catAx>
        <c:axId val="120659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0673408"/>
        <c:crosses val="autoZero"/>
        <c:auto val="1"/>
        <c:lblAlgn val="ctr"/>
        <c:lblOffset val="100"/>
        <c:noMultiLvlLbl val="0"/>
      </c:catAx>
      <c:valAx>
        <c:axId val="1206734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20659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руб./10 пасс.-км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262731175944046"/>
          <c:y val="2.24482233838417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232550792262081E-2"/>
          <c:y val="0.11715186359234488"/>
          <c:w val="0.49087088072324292"/>
          <c:h val="0.73326953839372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Экономический обоснованный уровень тарифа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96.41</c:v>
                </c:pt>
                <c:pt idx="1">
                  <c:v>95.32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Тариф для населения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PowerPoint]Лист1'!$A$2:$A$3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'[Диаграмма в Microsoft PowerPoint]Лист1'!$C$2:$C$3</c:f>
              <c:numCache>
                <c:formatCode>General</c:formatCode>
                <c:ptCount val="2"/>
                <c:pt idx="0">
                  <c:v>38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95744"/>
        <c:axId val="84097280"/>
      </c:barChart>
      <c:catAx>
        <c:axId val="8409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97280"/>
        <c:crosses val="autoZero"/>
        <c:auto val="1"/>
        <c:lblAlgn val="ctr"/>
        <c:lblOffset val="100"/>
        <c:noMultiLvlLbl val="0"/>
      </c:catAx>
      <c:valAx>
        <c:axId val="840972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409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87278068991215"/>
          <c:y val="0.30229099354257444"/>
          <c:w val="0.35443817129185423"/>
          <c:h val="0.39928364123925347"/>
        </c:manualLayout>
      </c:layout>
      <c:overlay val="0"/>
      <c:txPr>
        <a:bodyPr/>
        <a:lstStyle/>
        <a:p>
          <a:pPr>
            <a:defRPr b="1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v>Население</c:v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'Слайд 1'!$A$5:$A$89</c:f>
              <c:numCache>
                <c:formatCode>#,##0</c:formatCode>
                <c:ptCount val="85"/>
                <c:pt idx="0" formatCode="General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>
                  <c:v>5</c:v>
                </c:pt>
                <c:pt idx="5" formatCode="General">
                  <c:v>6</c:v>
                </c:pt>
                <c:pt idx="6" formatCode="General">
                  <c:v>7</c:v>
                </c:pt>
                <c:pt idx="7">
                  <c:v>8</c:v>
                </c:pt>
                <c:pt idx="8" formatCode="General">
                  <c:v>9</c:v>
                </c:pt>
                <c:pt idx="9" formatCode="General">
                  <c:v>10</c:v>
                </c:pt>
                <c:pt idx="10">
                  <c:v>11</c:v>
                </c:pt>
                <c:pt idx="11" formatCode="General">
                  <c:v>12</c:v>
                </c:pt>
                <c:pt idx="12" formatCode="General">
                  <c:v>13</c:v>
                </c:pt>
                <c:pt idx="13">
                  <c:v>14</c:v>
                </c:pt>
                <c:pt idx="14" formatCode="General">
                  <c:v>15</c:v>
                </c:pt>
                <c:pt idx="15" formatCode="General">
                  <c:v>16</c:v>
                </c:pt>
                <c:pt idx="16">
                  <c:v>17</c:v>
                </c:pt>
                <c:pt idx="17" formatCode="General">
                  <c:v>18</c:v>
                </c:pt>
                <c:pt idx="18" formatCode="General">
                  <c:v>19</c:v>
                </c:pt>
                <c:pt idx="19">
                  <c:v>20</c:v>
                </c:pt>
                <c:pt idx="20" formatCode="General">
                  <c:v>21</c:v>
                </c:pt>
                <c:pt idx="21" formatCode="General">
                  <c:v>22</c:v>
                </c:pt>
                <c:pt idx="22">
                  <c:v>23</c:v>
                </c:pt>
                <c:pt idx="23" formatCode="General">
                  <c:v>24</c:v>
                </c:pt>
                <c:pt idx="24" formatCode="General">
                  <c:v>25</c:v>
                </c:pt>
                <c:pt idx="25">
                  <c:v>26</c:v>
                </c:pt>
                <c:pt idx="26" formatCode="General">
                  <c:v>27</c:v>
                </c:pt>
                <c:pt idx="27" formatCode="General">
                  <c:v>28</c:v>
                </c:pt>
                <c:pt idx="28">
                  <c:v>29</c:v>
                </c:pt>
                <c:pt idx="29" formatCode="General">
                  <c:v>30</c:v>
                </c:pt>
                <c:pt idx="30" formatCode="General">
                  <c:v>31</c:v>
                </c:pt>
                <c:pt idx="31">
                  <c:v>32</c:v>
                </c:pt>
                <c:pt idx="32" formatCode="General">
                  <c:v>33</c:v>
                </c:pt>
                <c:pt idx="33" formatCode="General">
                  <c:v>34</c:v>
                </c:pt>
                <c:pt idx="34">
                  <c:v>35</c:v>
                </c:pt>
                <c:pt idx="35" formatCode="General">
                  <c:v>36</c:v>
                </c:pt>
                <c:pt idx="36" formatCode="General">
                  <c:v>37</c:v>
                </c:pt>
                <c:pt idx="37">
                  <c:v>38</c:v>
                </c:pt>
                <c:pt idx="38" formatCode="General">
                  <c:v>39</c:v>
                </c:pt>
                <c:pt idx="39" formatCode="General">
                  <c:v>40</c:v>
                </c:pt>
                <c:pt idx="40">
                  <c:v>41</c:v>
                </c:pt>
                <c:pt idx="41" formatCode="General">
                  <c:v>42</c:v>
                </c:pt>
                <c:pt idx="42" formatCode="General">
                  <c:v>43</c:v>
                </c:pt>
                <c:pt idx="43">
                  <c:v>44</c:v>
                </c:pt>
                <c:pt idx="44" formatCode="General">
                  <c:v>45</c:v>
                </c:pt>
                <c:pt idx="45" formatCode="General">
                  <c:v>46</c:v>
                </c:pt>
                <c:pt idx="46">
                  <c:v>47</c:v>
                </c:pt>
                <c:pt idx="47" formatCode="General">
                  <c:v>48</c:v>
                </c:pt>
                <c:pt idx="48" formatCode="General">
                  <c:v>49</c:v>
                </c:pt>
                <c:pt idx="49">
                  <c:v>50</c:v>
                </c:pt>
                <c:pt idx="50" formatCode="General">
                  <c:v>51</c:v>
                </c:pt>
                <c:pt idx="51" formatCode="General">
                  <c:v>52</c:v>
                </c:pt>
                <c:pt idx="52">
                  <c:v>53</c:v>
                </c:pt>
                <c:pt idx="53" formatCode="General">
                  <c:v>54</c:v>
                </c:pt>
                <c:pt idx="54" formatCode="General">
                  <c:v>55</c:v>
                </c:pt>
                <c:pt idx="55">
                  <c:v>56</c:v>
                </c:pt>
                <c:pt idx="56" formatCode="General">
                  <c:v>57</c:v>
                </c:pt>
                <c:pt idx="57" formatCode="General">
                  <c:v>58</c:v>
                </c:pt>
                <c:pt idx="58">
                  <c:v>59</c:v>
                </c:pt>
                <c:pt idx="59" formatCode="General">
                  <c:v>60</c:v>
                </c:pt>
                <c:pt idx="60" formatCode="General">
                  <c:v>61</c:v>
                </c:pt>
                <c:pt idx="61">
                  <c:v>62</c:v>
                </c:pt>
                <c:pt idx="62" formatCode="General">
                  <c:v>63</c:v>
                </c:pt>
                <c:pt idx="63" formatCode="General">
                  <c:v>64</c:v>
                </c:pt>
                <c:pt idx="64">
                  <c:v>65</c:v>
                </c:pt>
                <c:pt idx="65" formatCode="General">
                  <c:v>66</c:v>
                </c:pt>
                <c:pt idx="66" formatCode="General">
                  <c:v>67</c:v>
                </c:pt>
                <c:pt idx="67">
                  <c:v>68</c:v>
                </c:pt>
                <c:pt idx="68" formatCode="General">
                  <c:v>69</c:v>
                </c:pt>
                <c:pt idx="69" formatCode="General">
                  <c:v>70</c:v>
                </c:pt>
                <c:pt idx="70">
                  <c:v>71</c:v>
                </c:pt>
                <c:pt idx="71" formatCode="General">
                  <c:v>72</c:v>
                </c:pt>
                <c:pt idx="72" formatCode="General">
                  <c:v>73</c:v>
                </c:pt>
                <c:pt idx="73">
                  <c:v>74</c:v>
                </c:pt>
                <c:pt idx="74" formatCode="General">
                  <c:v>75</c:v>
                </c:pt>
                <c:pt idx="75" formatCode="General">
                  <c:v>76</c:v>
                </c:pt>
                <c:pt idx="76">
                  <c:v>77</c:v>
                </c:pt>
                <c:pt idx="77" formatCode="General">
                  <c:v>78</c:v>
                </c:pt>
                <c:pt idx="78" formatCode="General">
                  <c:v>79</c:v>
                </c:pt>
                <c:pt idx="79">
                  <c:v>80</c:v>
                </c:pt>
                <c:pt idx="80" formatCode="General">
                  <c:v>81</c:v>
                </c:pt>
                <c:pt idx="81" formatCode="General">
                  <c:v>82</c:v>
                </c:pt>
                <c:pt idx="82">
                  <c:v>83</c:v>
                </c:pt>
                <c:pt idx="83" formatCode="General">
                  <c:v>84</c:v>
                </c:pt>
                <c:pt idx="84" formatCode="General">
                  <c:v>85</c:v>
                </c:pt>
              </c:numCache>
            </c:numRef>
          </c:cat>
          <c:val>
            <c:numRef>
              <c:f>'Слайд 1'!$B$5:$B$89</c:f>
              <c:numCache>
                <c:formatCode>#,##0.00</c:formatCode>
                <c:ptCount val="85"/>
                <c:pt idx="0">
                  <c:v>2.77</c:v>
                </c:pt>
                <c:pt idx="1">
                  <c:v>2.46</c:v>
                </c:pt>
                <c:pt idx="2">
                  <c:v>3.33</c:v>
                </c:pt>
                <c:pt idx="3">
                  <c:v>3.45</c:v>
                </c:pt>
                <c:pt idx="4">
                  <c:v>2.85</c:v>
                </c:pt>
                <c:pt idx="5">
                  <c:v>2.71</c:v>
                </c:pt>
                <c:pt idx="6">
                  <c:v>3.38</c:v>
                </c:pt>
                <c:pt idx="7">
                  <c:v>3</c:v>
                </c:pt>
                <c:pt idx="8">
                  <c:v>3.13</c:v>
                </c:pt>
                <c:pt idx="9">
                  <c:v>2.68</c:v>
                </c:pt>
                <c:pt idx="10">
                  <c:v>3.6</c:v>
                </c:pt>
                <c:pt idx="11">
                  <c:v>3.06</c:v>
                </c:pt>
                <c:pt idx="12">
                  <c:v>1.55</c:v>
                </c:pt>
                <c:pt idx="13">
                  <c:v>2.4900000000000002</c:v>
                </c:pt>
                <c:pt idx="14">
                  <c:v>2.54</c:v>
                </c:pt>
                <c:pt idx="15">
                  <c:v>2.83</c:v>
                </c:pt>
                <c:pt idx="16">
                  <c:v>0.78</c:v>
                </c:pt>
                <c:pt idx="17">
                  <c:v>2.73</c:v>
                </c:pt>
                <c:pt idx="18">
                  <c:v>3.16</c:v>
                </c:pt>
                <c:pt idx="19">
                  <c:v>3.32</c:v>
                </c:pt>
                <c:pt idx="20">
                  <c:v>4.16</c:v>
                </c:pt>
                <c:pt idx="21">
                  <c:v>2.85</c:v>
                </c:pt>
                <c:pt idx="22">
                  <c:v>2.0299999999999998</c:v>
                </c:pt>
                <c:pt idx="23">
                  <c:v>2.73</c:v>
                </c:pt>
                <c:pt idx="24">
                  <c:v>3.21</c:v>
                </c:pt>
                <c:pt idx="25">
                  <c:v>3.23</c:v>
                </c:pt>
                <c:pt idx="26">
                  <c:v>1.9</c:v>
                </c:pt>
                <c:pt idx="27">
                  <c:v>3.08</c:v>
                </c:pt>
                <c:pt idx="28">
                  <c:v>2.85</c:v>
                </c:pt>
                <c:pt idx="29">
                  <c:v>2.63</c:v>
                </c:pt>
                <c:pt idx="30">
                  <c:v>2.44</c:v>
                </c:pt>
                <c:pt idx="31">
                  <c:v>4.92</c:v>
                </c:pt>
                <c:pt idx="32">
                  <c:v>3.57</c:v>
                </c:pt>
                <c:pt idx="33">
                  <c:v>2.0099999999999998</c:v>
                </c:pt>
                <c:pt idx="34">
                  <c:v>3.37</c:v>
                </c:pt>
                <c:pt idx="35">
                  <c:v>2.92</c:v>
                </c:pt>
                <c:pt idx="36">
                  <c:v>2.75</c:v>
                </c:pt>
                <c:pt idx="37">
                  <c:v>2.14</c:v>
                </c:pt>
                <c:pt idx="38">
                  <c:v>2.74</c:v>
                </c:pt>
                <c:pt idx="39">
                  <c:v>1.93</c:v>
                </c:pt>
                <c:pt idx="40">
                  <c:v>2.8</c:v>
                </c:pt>
                <c:pt idx="41">
                  <c:v>2.44</c:v>
                </c:pt>
                <c:pt idx="42">
                  <c:v>2.5</c:v>
                </c:pt>
                <c:pt idx="43">
                  <c:v>2.2799999999999998</c:v>
                </c:pt>
                <c:pt idx="44">
                  <c:v>3.16</c:v>
                </c:pt>
                <c:pt idx="45">
                  <c:v>3.15</c:v>
                </c:pt>
                <c:pt idx="46">
                  <c:v>3.17</c:v>
                </c:pt>
                <c:pt idx="47">
                  <c:v>2</c:v>
                </c:pt>
                <c:pt idx="48">
                  <c:v>2.94</c:v>
                </c:pt>
                <c:pt idx="49">
                  <c:v>2.12</c:v>
                </c:pt>
                <c:pt idx="50">
                  <c:v>2.82</c:v>
                </c:pt>
                <c:pt idx="51">
                  <c:v>3</c:v>
                </c:pt>
                <c:pt idx="52">
                  <c:v>2.16</c:v>
                </c:pt>
                <c:pt idx="53">
                  <c:v>3.05</c:v>
                </c:pt>
                <c:pt idx="54">
                  <c:v>1.58</c:v>
                </c:pt>
                <c:pt idx="55">
                  <c:v>2.4500000000000002</c:v>
                </c:pt>
                <c:pt idx="56">
                  <c:v>2.64</c:v>
                </c:pt>
                <c:pt idx="57">
                  <c:v>3.11</c:v>
                </c:pt>
                <c:pt idx="58">
                  <c:v>3.16</c:v>
                </c:pt>
                <c:pt idx="59">
                  <c:v>2.62</c:v>
                </c:pt>
                <c:pt idx="60">
                  <c:v>2.3199999999999998</c:v>
                </c:pt>
                <c:pt idx="61">
                  <c:v>1.34</c:v>
                </c:pt>
                <c:pt idx="62">
                  <c:v>3.27</c:v>
                </c:pt>
                <c:pt idx="63">
                  <c:v>3.13</c:v>
                </c:pt>
                <c:pt idx="64">
                  <c:v>2.6</c:v>
                </c:pt>
                <c:pt idx="65">
                  <c:v>2.61</c:v>
                </c:pt>
                <c:pt idx="66">
                  <c:v>3.65</c:v>
                </c:pt>
                <c:pt idx="67">
                  <c:v>2.16</c:v>
                </c:pt>
                <c:pt idx="68">
                  <c:v>2.63</c:v>
                </c:pt>
                <c:pt idx="69">
                  <c:v>3.05</c:v>
                </c:pt>
                <c:pt idx="70">
                  <c:v>2.68</c:v>
                </c:pt>
                <c:pt idx="71">
                  <c:v>3.23</c:v>
                </c:pt>
                <c:pt idx="72">
                  <c:v>2.0499999999999998</c:v>
                </c:pt>
                <c:pt idx="73">
                  <c:v>3.54</c:v>
                </c:pt>
                <c:pt idx="74">
                  <c:v>1.62</c:v>
                </c:pt>
                <c:pt idx="75">
                  <c:v>2.64</c:v>
                </c:pt>
                <c:pt idx="76">
                  <c:v>2.3199999999999998</c:v>
                </c:pt>
                <c:pt idx="77">
                  <c:v>2.94</c:v>
                </c:pt>
                <c:pt idx="78">
                  <c:v>1.64</c:v>
                </c:pt>
                <c:pt idx="79">
                  <c:v>2.2599999999999998</c:v>
                </c:pt>
                <c:pt idx="80">
                  <c:v>1.97</c:v>
                </c:pt>
                <c:pt idx="81">
                  <c:v>2.11</c:v>
                </c:pt>
                <c:pt idx="82">
                  <c:v>5.15</c:v>
                </c:pt>
                <c:pt idx="83">
                  <c:v>1.72</c:v>
                </c:pt>
                <c:pt idx="84">
                  <c:v>2.82</c:v>
                </c:pt>
              </c:numCache>
            </c:numRef>
          </c:val>
        </c:ser>
        <c:ser>
          <c:idx val="1"/>
          <c:order val="1"/>
          <c:tx>
            <c:v>Всего по субъекту</c:v>
          </c:tx>
          <c:spPr>
            <a:ln w="63500"/>
          </c:spPr>
          <c:marker>
            <c:symbol val="none"/>
          </c:marker>
          <c:dLbls>
            <c:dLbl>
              <c:idx val="14"/>
              <c:layout>
                <c:manualLayout>
                  <c:x val="-5.4088050314465411E-2"/>
                  <c:y val="3.051306693459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7.5471698113207544E-2"/>
                  <c:y val="-1.3869625520110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8.6792452830188591E-2"/>
                  <c:y val="-7.0735090152566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7.9245283018867921E-2"/>
                  <c:y val="-7.212205270457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4.9056603773584909E-2"/>
                  <c:y val="-5.963938973647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>
                <c:manualLayout>
                  <c:x val="4.1509433962264176E-2"/>
                  <c:y val="4.715672676837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'Слайд 1'!$A$5:$A$89</c:f>
              <c:numCache>
                <c:formatCode>#,##0</c:formatCode>
                <c:ptCount val="85"/>
                <c:pt idx="0" formatCode="General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>
                  <c:v>5</c:v>
                </c:pt>
                <c:pt idx="5" formatCode="General">
                  <c:v>6</c:v>
                </c:pt>
                <c:pt idx="6" formatCode="General">
                  <c:v>7</c:v>
                </c:pt>
                <c:pt idx="7">
                  <c:v>8</c:v>
                </c:pt>
                <c:pt idx="8" formatCode="General">
                  <c:v>9</c:v>
                </c:pt>
                <c:pt idx="9" formatCode="General">
                  <c:v>10</c:v>
                </c:pt>
                <c:pt idx="10">
                  <c:v>11</c:v>
                </c:pt>
                <c:pt idx="11" formatCode="General">
                  <c:v>12</c:v>
                </c:pt>
                <c:pt idx="12" formatCode="General">
                  <c:v>13</c:v>
                </c:pt>
                <c:pt idx="13">
                  <c:v>14</c:v>
                </c:pt>
                <c:pt idx="14" formatCode="General">
                  <c:v>15</c:v>
                </c:pt>
                <c:pt idx="15" formatCode="General">
                  <c:v>16</c:v>
                </c:pt>
                <c:pt idx="16">
                  <c:v>17</c:v>
                </c:pt>
                <c:pt idx="17" formatCode="General">
                  <c:v>18</c:v>
                </c:pt>
                <c:pt idx="18" formatCode="General">
                  <c:v>19</c:v>
                </c:pt>
                <c:pt idx="19">
                  <c:v>20</c:v>
                </c:pt>
                <c:pt idx="20" formatCode="General">
                  <c:v>21</c:v>
                </c:pt>
                <c:pt idx="21" formatCode="General">
                  <c:v>22</c:v>
                </c:pt>
                <c:pt idx="22">
                  <c:v>23</c:v>
                </c:pt>
                <c:pt idx="23" formatCode="General">
                  <c:v>24</c:v>
                </c:pt>
                <c:pt idx="24" formatCode="General">
                  <c:v>25</c:v>
                </c:pt>
                <c:pt idx="25">
                  <c:v>26</c:v>
                </c:pt>
                <c:pt idx="26" formatCode="General">
                  <c:v>27</c:v>
                </c:pt>
                <c:pt idx="27" formatCode="General">
                  <c:v>28</c:v>
                </c:pt>
                <c:pt idx="28">
                  <c:v>29</c:v>
                </c:pt>
                <c:pt idx="29" formatCode="General">
                  <c:v>30</c:v>
                </c:pt>
                <c:pt idx="30" formatCode="General">
                  <c:v>31</c:v>
                </c:pt>
                <c:pt idx="31">
                  <c:v>32</c:v>
                </c:pt>
                <c:pt idx="32" formatCode="General">
                  <c:v>33</c:v>
                </c:pt>
                <c:pt idx="33" formatCode="General">
                  <c:v>34</c:v>
                </c:pt>
                <c:pt idx="34">
                  <c:v>35</c:v>
                </c:pt>
                <c:pt idx="35" formatCode="General">
                  <c:v>36</c:v>
                </c:pt>
                <c:pt idx="36" formatCode="General">
                  <c:v>37</c:v>
                </c:pt>
                <c:pt idx="37">
                  <c:v>38</c:v>
                </c:pt>
                <c:pt idx="38" formatCode="General">
                  <c:v>39</c:v>
                </c:pt>
                <c:pt idx="39" formatCode="General">
                  <c:v>40</c:v>
                </c:pt>
                <c:pt idx="40">
                  <c:v>41</c:v>
                </c:pt>
                <c:pt idx="41" formatCode="General">
                  <c:v>42</c:v>
                </c:pt>
                <c:pt idx="42" formatCode="General">
                  <c:v>43</c:v>
                </c:pt>
                <c:pt idx="43">
                  <c:v>44</c:v>
                </c:pt>
                <c:pt idx="44" formatCode="General">
                  <c:v>45</c:v>
                </c:pt>
                <c:pt idx="45" formatCode="General">
                  <c:v>46</c:v>
                </c:pt>
                <c:pt idx="46">
                  <c:v>47</c:v>
                </c:pt>
                <c:pt idx="47" formatCode="General">
                  <c:v>48</c:v>
                </c:pt>
                <c:pt idx="48" formatCode="General">
                  <c:v>49</c:v>
                </c:pt>
                <c:pt idx="49">
                  <c:v>50</c:v>
                </c:pt>
                <c:pt idx="50" formatCode="General">
                  <c:v>51</c:v>
                </c:pt>
                <c:pt idx="51" formatCode="General">
                  <c:v>52</c:v>
                </c:pt>
                <c:pt idx="52">
                  <c:v>53</c:v>
                </c:pt>
                <c:pt idx="53" formatCode="General">
                  <c:v>54</c:v>
                </c:pt>
                <c:pt idx="54" formatCode="General">
                  <c:v>55</c:v>
                </c:pt>
                <c:pt idx="55">
                  <c:v>56</c:v>
                </c:pt>
                <c:pt idx="56" formatCode="General">
                  <c:v>57</c:v>
                </c:pt>
                <c:pt idx="57" formatCode="General">
                  <c:v>58</c:v>
                </c:pt>
                <c:pt idx="58">
                  <c:v>59</c:v>
                </c:pt>
                <c:pt idx="59" formatCode="General">
                  <c:v>60</c:v>
                </c:pt>
                <c:pt idx="60" formatCode="General">
                  <c:v>61</c:v>
                </c:pt>
                <c:pt idx="61">
                  <c:v>62</c:v>
                </c:pt>
                <c:pt idx="62" formatCode="General">
                  <c:v>63</c:v>
                </c:pt>
                <c:pt idx="63" formatCode="General">
                  <c:v>64</c:v>
                </c:pt>
                <c:pt idx="64">
                  <c:v>65</c:v>
                </c:pt>
                <c:pt idx="65" formatCode="General">
                  <c:v>66</c:v>
                </c:pt>
                <c:pt idx="66" formatCode="General">
                  <c:v>67</c:v>
                </c:pt>
                <c:pt idx="67">
                  <c:v>68</c:v>
                </c:pt>
                <c:pt idx="68" formatCode="General">
                  <c:v>69</c:v>
                </c:pt>
                <c:pt idx="69" formatCode="General">
                  <c:v>70</c:v>
                </c:pt>
                <c:pt idx="70">
                  <c:v>71</c:v>
                </c:pt>
                <c:pt idx="71" formatCode="General">
                  <c:v>72</c:v>
                </c:pt>
                <c:pt idx="72" formatCode="General">
                  <c:v>73</c:v>
                </c:pt>
                <c:pt idx="73">
                  <c:v>74</c:v>
                </c:pt>
                <c:pt idx="74" formatCode="General">
                  <c:v>75</c:v>
                </c:pt>
                <c:pt idx="75" formatCode="General">
                  <c:v>76</c:v>
                </c:pt>
                <c:pt idx="76">
                  <c:v>77</c:v>
                </c:pt>
                <c:pt idx="77" formatCode="General">
                  <c:v>78</c:v>
                </c:pt>
                <c:pt idx="78" formatCode="General">
                  <c:v>79</c:v>
                </c:pt>
                <c:pt idx="79">
                  <c:v>80</c:v>
                </c:pt>
                <c:pt idx="80" formatCode="General">
                  <c:v>81</c:v>
                </c:pt>
                <c:pt idx="81" formatCode="General">
                  <c:v>82</c:v>
                </c:pt>
                <c:pt idx="82">
                  <c:v>83</c:v>
                </c:pt>
                <c:pt idx="83" formatCode="General">
                  <c:v>84</c:v>
                </c:pt>
                <c:pt idx="84" formatCode="General">
                  <c:v>85</c:v>
                </c:pt>
              </c:numCache>
            </c:numRef>
          </c:cat>
          <c:val>
            <c:numRef>
              <c:f>'Слайд 1'!$C$5:$C$89</c:f>
              <c:numCache>
                <c:formatCode>#,##0.00</c:formatCode>
                <c:ptCount val="85"/>
                <c:pt idx="0">
                  <c:v>3.3223936240589946</c:v>
                </c:pt>
                <c:pt idx="1">
                  <c:v>3.2859666787282218</c:v>
                </c:pt>
                <c:pt idx="2">
                  <c:v>4.438146327624942</c:v>
                </c:pt>
                <c:pt idx="3">
                  <c:v>3.2565281345214143</c:v>
                </c:pt>
                <c:pt idx="4">
                  <c:v>3.2159346720336686</c:v>
                </c:pt>
                <c:pt idx="5">
                  <c:v>3.8752202067697681</c:v>
                </c:pt>
                <c:pt idx="6">
                  <c:v>3.6607158600606406</c:v>
                </c:pt>
                <c:pt idx="7">
                  <c:v>3.6350160369535862</c:v>
                </c:pt>
                <c:pt idx="8">
                  <c:v>3.7545084899193735</c:v>
                </c:pt>
                <c:pt idx="9">
                  <c:v>3.5956079154635323</c:v>
                </c:pt>
                <c:pt idx="10">
                  <c:v>3.6172259747659306</c:v>
                </c:pt>
                <c:pt idx="11">
                  <c:v>3.3690999995120707</c:v>
                </c:pt>
                <c:pt idx="12">
                  <c:v>4.0780633438054723</c:v>
                </c:pt>
                <c:pt idx="13">
                  <c:v>3.047448280548914</c:v>
                </c:pt>
                <c:pt idx="14">
                  <c:v>3.5039373036177275</c:v>
                </c:pt>
                <c:pt idx="15">
                  <c:v>3.8986466591525382</c:v>
                </c:pt>
                <c:pt idx="16">
                  <c:v>2.0874284583090694</c:v>
                </c:pt>
                <c:pt idx="17">
                  <c:v>3.5968915543076907</c:v>
                </c:pt>
                <c:pt idx="18">
                  <c:v>2.9671753724258205</c:v>
                </c:pt>
                <c:pt idx="19">
                  <c:v>3.8846121650819248</c:v>
                </c:pt>
                <c:pt idx="20">
                  <c:v>5.0776455827029698</c:v>
                </c:pt>
                <c:pt idx="21">
                  <c:v>3.4060013701919241</c:v>
                </c:pt>
                <c:pt idx="22">
                  <c:v>2.7256181100395751</c:v>
                </c:pt>
                <c:pt idx="23">
                  <c:v>3.4899831228043388</c:v>
                </c:pt>
                <c:pt idx="24">
                  <c:v>4.1827778728366161</c:v>
                </c:pt>
                <c:pt idx="25">
                  <c:v>4.4108778289684025</c:v>
                </c:pt>
                <c:pt idx="26">
                  <c:v>1.8835429466775453</c:v>
                </c:pt>
                <c:pt idx="27">
                  <c:v>4.1842731086948817</c:v>
                </c:pt>
                <c:pt idx="28">
                  <c:v>3.2773345035850348</c:v>
                </c:pt>
                <c:pt idx="29">
                  <c:v>5.3296287734505903</c:v>
                </c:pt>
                <c:pt idx="30">
                  <c:v>4.0537430768295764</c:v>
                </c:pt>
                <c:pt idx="31">
                  <c:v>2.0448064579607297</c:v>
                </c:pt>
                <c:pt idx="32">
                  <c:v>3.431933409049194</c:v>
                </c:pt>
                <c:pt idx="33">
                  <c:v>3.65</c:v>
                </c:pt>
                <c:pt idx="34">
                  <c:v>6.323760356915157</c:v>
                </c:pt>
                <c:pt idx="35">
                  <c:v>3.2099496202580666</c:v>
                </c:pt>
                <c:pt idx="36">
                  <c:v>3.7004775846691973</c:v>
                </c:pt>
                <c:pt idx="37">
                  <c:v>2.5536736111412646</c:v>
                </c:pt>
                <c:pt idx="38">
                  <c:v>2.3306263329250307</c:v>
                </c:pt>
                <c:pt idx="39">
                  <c:v>3.2671962254579676</c:v>
                </c:pt>
                <c:pt idx="40">
                  <c:v>4.0459040809066869</c:v>
                </c:pt>
                <c:pt idx="41">
                  <c:v>3.8835876354125602</c:v>
                </c:pt>
                <c:pt idx="42">
                  <c:v>2.6479512678954458</c:v>
                </c:pt>
                <c:pt idx="43">
                  <c:v>3.5146657553397391</c:v>
                </c:pt>
                <c:pt idx="44">
                  <c:v>4.2762522923846626</c:v>
                </c:pt>
                <c:pt idx="45">
                  <c:v>4.9408399385366168</c:v>
                </c:pt>
                <c:pt idx="46">
                  <c:v>4.5899847918525376</c:v>
                </c:pt>
                <c:pt idx="47">
                  <c:v>2.8266276296418389</c:v>
                </c:pt>
                <c:pt idx="48">
                  <c:v>3.6316488265192706</c:v>
                </c:pt>
                <c:pt idx="49">
                  <c:v>2.4969161666037345</c:v>
                </c:pt>
                <c:pt idx="50">
                  <c:v>3.8703108454000361</c:v>
                </c:pt>
                <c:pt idx="51">
                  <c:v>5.2021818208778567</c:v>
                </c:pt>
                <c:pt idx="52">
                  <c:v>4.6759471028358091</c:v>
                </c:pt>
                <c:pt idx="53">
                  <c:v>3.6782842424477629</c:v>
                </c:pt>
                <c:pt idx="54">
                  <c:v>3.7284584073322886</c:v>
                </c:pt>
                <c:pt idx="55">
                  <c:v>4.177507198575781</c:v>
                </c:pt>
                <c:pt idx="56">
                  <c:v>3.7486511822320914</c:v>
                </c:pt>
                <c:pt idx="57">
                  <c:v>5.0938729734557935</c:v>
                </c:pt>
                <c:pt idx="58">
                  <c:v>3.613136077193063</c:v>
                </c:pt>
                <c:pt idx="59">
                  <c:v>3.1734684257436387</c:v>
                </c:pt>
                <c:pt idx="60">
                  <c:v>3.8136114284188904</c:v>
                </c:pt>
                <c:pt idx="61">
                  <c:v>2.845893223673519</c:v>
                </c:pt>
                <c:pt idx="62">
                  <c:v>4.2603259408841101</c:v>
                </c:pt>
                <c:pt idx="63">
                  <c:v>3.4391128143017657</c:v>
                </c:pt>
                <c:pt idx="64">
                  <c:v>3.0450803320506776</c:v>
                </c:pt>
                <c:pt idx="65">
                  <c:v>3.7517576890099824</c:v>
                </c:pt>
                <c:pt idx="66">
                  <c:v>4.8172517384020601</c:v>
                </c:pt>
                <c:pt idx="67">
                  <c:v>2.7656015080435701</c:v>
                </c:pt>
                <c:pt idx="68">
                  <c:v>4.2186157521221981</c:v>
                </c:pt>
                <c:pt idx="69">
                  <c:v>3.8201222631787521</c:v>
                </c:pt>
                <c:pt idx="70">
                  <c:v>4.0646149958184727</c:v>
                </c:pt>
                <c:pt idx="71">
                  <c:v>4.3570491176855972</c:v>
                </c:pt>
                <c:pt idx="72">
                  <c:v>3.2403906178998954</c:v>
                </c:pt>
                <c:pt idx="73">
                  <c:v>3.4017097856759819</c:v>
                </c:pt>
                <c:pt idx="74">
                  <c:v>2.6227141263005342</c:v>
                </c:pt>
                <c:pt idx="75">
                  <c:v>2.9585698447546203</c:v>
                </c:pt>
                <c:pt idx="76">
                  <c:v>3.6746729812712862</c:v>
                </c:pt>
                <c:pt idx="77">
                  <c:v>2.9036459236829359</c:v>
                </c:pt>
                <c:pt idx="78">
                  <c:v>2.7395591912427291</c:v>
                </c:pt>
                <c:pt idx="79">
                  <c:v>2.9130059476321581</c:v>
                </c:pt>
                <c:pt idx="80">
                  <c:v>3.0224015388340861</c:v>
                </c:pt>
                <c:pt idx="81">
                  <c:v>2.8989705266333958</c:v>
                </c:pt>
                <c:pt idx="82">
                  <c:v>10.627033304929544</c:v>
                </c:pt>
                <c:pt idx="83">
                  <c:v>3.9001861246988021</c:v>
                </c:pt>
                <c:pt idx="84">
                  <c:v>3.6711215514732172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70752"/>
        <c:axId val="134572288"/>
      </c:radarChart>
      <c:catAx>
        <c:axId val="134570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572288"/>
        <c:crosses val="autoZero"/>
        <c:auto val="1"/>
        <c:lblAlgn val="ctr"/>
        <c:lblOffset val="100"/>
        <c:noMultiLvlLbl val="0"/>
      </c:catAx>
      <c:valAx>
        <c:axId val="134572288"/>
        <c:scaling>
          <c:orientation val="minMax"/>
          <c:max val="1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34570752"/>
        <c:crosses val="autoZero"/>
        <c:crossBetween val="between"/>
        <c:majorUnit val="5"/>
        <c:minorUnit val="1"/>
      </c:valAx>
    </c:plotArea>
    <c:legend>
      <c:legendPos val="r"/>
      <c:layout>
        <c:manualLayout>
          <c:xMode val="edge"/>
          <c:yMode val="edge"/>
          <c:x val="0.72713479229938072"/>
          <c:y val="6.4472969951299391E-2"/>
          <c:w val="0.26350046651650311"/>
          <c:h val="0.125391482521632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'Динамика тарифов для нас'!$B$5</c:f>
              <c:strCache>
                <c:ptCount val="1"/>
                <c:pt idx="0">
                  <c:v>население, проживающее в сельских населенных пунктах населенных пунктах, в пределах социальной нормы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1.5697760510515895E-3"/>
                  <c:y val="2.88286325070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67536561567483E-2"/>
                  <c:y val="-4.084056271826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07088663670667E-2"/>
                  <c:y val="-4.0840562718260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093281531547992E-3"/>
                  <c:y val="-3.60357906337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60357906337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97760510515895E-3"/>
                  <c:y val="-2.882863250700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093281531548287E-3"/>
                  <c:y val="-2.88286325070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603597979801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2791042042063582E-3"/>
                  <c:y val="-3.603579063375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'Динамика тарифов для нас'!$C$3:$L$4</c:f>
              <c:multiLvlStrCache>
                <c:ptCount val="10"/>
                <c:lvl>
                  <c:pt idx="0">
                    <c:v>1 полугодие</c:v>
                  </c:pt>
                  <c:pt idx="1">
                    <c:v>2 полугодие</c:v>
                  </c:pt>
                  <c:pt idx="2">
                    <c:v>1 полугодие</c:v>
                  </c:pt>
                  <c:pt idx="3">
                    <c:v>2 полугодие</c:v>
                  </c:pt>
                  <c:pt idx="4">
                    <c:v>1 полугодие</c:v>
                  </c:pt>
                  <c:pt idx="5">
                    <c:v>2 полугодие</c:v>
                  </c:pt>
                  <c:pt idx="6">
                    <c:v>1 полугодие</c:v>
                  </c:pt>
                  <c:pt idx="7">
                    <c:v>2 полугодие</c:v>
                  </c:pt>
                  <c:pt idx="8">
                    <c:v>1 полугодие</c:v>
                  </c:pt>
                  <c:pt idx="9">
                    <c:v>2 полугодие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  <c:pt idx="6">
                    <c:v>2016 год</c:v>
                  </c:pt>
                  <c:pt idx="8">
                    <c:v>2017 год</c:v>
                  </c:pt>
                </c:lvl>
              </c:multiLvlStrCache>
            </c:multiLvlStrRef>
          </c:cat>
          <c:val>
            <c:numRef>
              <c:f>'Динамика тарифов для нас'!$C$5:$L$5</c:f>
              <c:numCache>
                <c:formatCode>General</c:formatCode>
                <c:ptCount val="10"/>
                <c:pt idx="0">
                  <c:v>1.42</c:v>
                </c:pt>
                <c:pt idx="1">
                  <c:v>1.59</c:v>
                </c:pt>
                <c:pt idx="2">
                  <c:v>1.59</c:v>
                </c:pt>
                <c:pt idx="3">
                  <c:v>1.6600000000000001</c:v>
                </c:pt>
                <c:pt idx="4">
                  <c:v>1.6600000000000001</c:v>
                </c:pt>
                <c:pt idx="5">
                  <c:v>1.8</c:v>
                </c:pt>
                <c:pt idx="6" formatCode="0.00">
                  <c:v>1.8</c:v>
                </c:pt>
                <c:pt idx="7">
                  <c:v>1.9300000000000002</c:v>
                </c:pt>
                <c:pt idx="8">
                  <c:v>1.9300000000000002</c:v>
                </c:pt>
                <c:pt idx="9">
                  <c:v>2.02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тарифов для нас'!$B$6</c:f>
              <c:strCache>
                <c:ptCount val="1"/>
                <c:pt idx="0">
                  <c:v>население, проживающее в сельских населенных пунктах населенных пунктах, сверх социальной нормы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Pt>
            <c:idx val="8"/>
            <c:marker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6.2791042042063582E-3"/>
                  <c:y val="3.363340459150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16214743802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97760510515895E-3"/>
                  <c:y val="-3.60357906337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7760510515607E-3"/>
                  <c:y val="-2.642624646475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2624646475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791042042063582E-3"/>
                  <c:y val="-3.363340459150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39552102103121E-3"/>
                  <c:y val="-3.363340459150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4.08405627182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2791042042063582E-3"/>
                  <c:y val="4.08405627182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'Динамика тарифов для нас'!$C$3:$L$4</c:f>
              <c:multiLvlStrCache>
                <c:ptCount val="10"/>
                <c:lvl>
                  <c:pt idx="0">
                    <c:v>1 полугодие</c:v>
                  </c:pt>
                  <c:pt idx="1">
                    <c:v>2 полугодие</c:v>
                  </c:pt>
                  <c:pt idx="2">
                    <c:v>1 полугодие</c:v>
                  </c:pt>
                  <c:pt idx="3">
                    <c:v>2 полугодие</c:v>
                  </c:pt>
                  <c:pt idx="4">
                    <c:v>1 полугодие</c:v>
                  </c:pt>
                  <c:pt idx="5">
                    <c:v>2 полугодие</c:v>
                  </c:pt>
                  <c:pt idx="6">
                    <c:v>1 полугодие</c:v>
                  </c:pt>
                  <c:pt idx="7">
                    <c:v>2 полугодие</c:v>
                  </c:pt>
                  <c:pt idx="8">
                    <c:v>1 полугодие</c:v>
                  </c:pt>
                  <c:pt idx="9">
                    <c:v>2 полугодие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  <c:pt idx="6">
                    <c:v>2016 год</c:v>
                  </c:pt>
                  <c:pt idx="8">
                    <c:v>2017 год</c:v>
                  </c:pt>
                </c:lvl>
              </c:multiLvlStrCache>
            </c:multiLvlStrRef>
          </c:cat>
          <c:val>
            <c:numRef>
              <c:f>'Динамика тарифов для нас'!$C$6:$L$6</c:f>
              <c:numCache>
                <c:formatCode>General</c:formatCode>
                <c:ptCount val="10"/>
                <c:pt idx="0">
                  <c:v>2.36</c:v>
                </c:pt>
                <c:pt idx="1">
                  <c:v>2.64</c:v>
                </c:pt>
                <c:pt idx="2">
                  <c:v>2.64</c:v>
                </c:pt>
                <c:pt idx="3">
                  <c:v>2.75</c:v>
                </c:pt>
                <c:pt idx="4">
                  <c:v>2.75</c:v>
                </c:pt>
                <c:pt idx="5">
                  <c:v>2.9899999999999998</c:v>
                </c:pt>
                <c:pt idx="6">
                  <c:v>2.9899999999999998</c:v>
                </c:pt>
                <c:pt idx="7">
                  <c:v>2.7600000000000002</c:v>
                </c:pt>
                <c:pt idx="8">
                  <c:v>2.7600000000000002</c:v>
                </c:pt>
                <c:pt idx="9">
                  <c:v>2.8899999999999997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'Динамика тарифов для нас'!$B$7</c:f>
              <c:strCache>
                <c:ptCount val="1"/>
                <c:pt idx="0">
                  <c:v>население, проживающее в городских населенных пунктах, в пределах социальной нормы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3.843817667600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97760510515895E-3"/>
                  <c:y val="-3.843817667600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094517575682667E-3"/>
                  <c:y val="-3.60357906337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603579063375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697760510515895E-3"/>
                  <c:y val="-1.92190883380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39552102103121E-3"/>
                  <c:y val="-1.92190883380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82882167126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8828632507007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'Динамика тарифов для нас'!$C$3:$L$4</c:f>
              <c:multiLvlStrCache>
                <c:ptCount val="10"/>
                <c:lvl>
                  <c:pt idx="0">
                    <c:v>1 полугодие</c:v>
                  </c:pt>
                  <c:pt idx="1">
                    <c:v>2 полугодие</c:v>
                  </c:pt>
                  <c:pt idx="2">
                    <c:v>1 полугодие</c:v>
                  </c:pt>
                  <c:pt idx="3">
                    <c:v>2 полугодие</c:v>
                  </c:pt>
                  <c:pt idx="4">
                    <c:v>1 полугодие</c:v>
                  </c:pt>
                  <c:pt idx="5">
                    <c:v>2 полугодие</c:v>
                  </c:pt>
                  <c:pt idx="6">
                    <c:v>1 полугодие</c:v>
                  </c:pt>
                  <c:pt idx="7">
                    <c:v>2 полугодие</c:v>
                  </c:pt>
                  <c:pt idx="8">
                    <c:v>1 полугодие</c:v>
                  </c:pt>
                  <c:pt idx="9">
                    <c:v>2 полугодие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  <c:pt idx="6">
                    <c:v>2016 год</c:v>
                  </c:pt>
                  <c:pt idx="8">
                    <c:v>2017 год</c:v>
                  </c:pt>
                </c:lvl>
              </c:multiLvlStrCache>
            </c:multiLvlStrRef>
          </c:cat>
          <c:val>
            <c:numRef>
              <c:f>'Динамика тарифов для нас'!$C$7:$L$7</c:f>
              <c:numCache>
                <c:formatCode>General</c:formatCode>
                <c:ptCount val="10"/>
                <c:pt idx="0">
                  <c:v>2.04</c:v>
                </c:pt>
                <c:pt idx="1">
                  <c:v>2.2799999999999998</c:v>
                </c:pt>
                <c:pt idx="2">
                  <c:v>2.2799999999999998</c:v>
                </c:pt>
                <c:pt idx="3">
                  <c:v>2.38</c:v>
                </c:pt>
                <c:pt idx="4">
                  <c:v>2.38</c:v>
                </c:pt>
                <c:pt idx="5">
                  <c:v>2.58</c:v>
                </c:pt>
                <c:pt idx="6">
                  <c:v>2.58</c:v>
                </c:pt>
                <c:pt idx="7">
                  <c:v>2.7600000000000002</c:v>
                </c:pt>
                <c:pt idx="8">
                  <c:v>2.7600000000000002</c:v>
                </c:pt>
                <c:pt idx="9">
                  <c:v>2.8899999999999997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'Динамика тарифов для нас'!$B$8</c:f>
              <c:strCache>
                <c:ptCount val="1"/>
                <c:pt idx="0">
                  <c:v>население, проживающее в городских населенных пунктах, сверх социальной нормы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1"/>
              <c:layout>
                <c:manualLayout>
                  <c:x val="0"/>
                  <c:y val="-4.08405627182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97760510515895E-3"/>
                  <c:y val="-4.08405627182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2823166829124E-2"/>
                  <c:y val="-4.5645334802761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488802552579458E-3"/>
                  <c:y val="-4.5645334802761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837312612619075E-2"/>
                  <c:y val="-3.603579063375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55833201282618E-2"/>
                  <c:y val="-3.603579063375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546640765773844E-2"/>
                  <c:y val="4.084037355400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686192867877025E-2"/>
                  <c:y val="4.084037355400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'Динамика тарифов для нас'!$C$3:$L$4</c:f>
              <c:multiLvlStrCache>
                <c:ptCount val="10"/>
                <c:lvl>
                  <c:pt idx="0">
                    <c:v>1 полугодие</c:v>
                  </c:pt>
                  <c:pt idx="1">
                    <c:v>2 полугодие</c:v>
                  </c:pt>
                  <c:pt idx="2">
                    <c:v>1 полугодие</c:v>
                  </c:pt>
                  <c:pt idx="3">
                    <c:v>2 полугодие</c:v>
                  </c:pt>
                  <c:pt idx="4">
                    <c:v>1 полугодие</c:v>
                  </c:pt>
                  <c:pt idx="5">
                    <c:v>2 полугодие</c:v>
                  </c:pt>
                  <c:pt idx="6">
                    <c:v>1 полугодие</c:v>
                  </c:pt>
                  <c:pt idx="7">
                    <c:v>2 полугодие</c:v>
                  </c:pt>
                  <c:pt idx="8">
                    <c:v>1 полугодие</c:v>
                  </c:pt>
                  <c:pt idx="9">
                    <c:v>2 полугодие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  <c:pt idx="6">
                    <c:v>2016 год</c:v>
                  </c:pt>
                  <c:pt idx="8">
                    <c:v>2017 год</c:v>
                  </c:pt>
                </c:lvl>
              </c:multiLvlStrCache>
            </c:multiLvlStrRef>
          </c:cat>
          <c:val>
            <c:numRef>
              <c:f>'Динамика тарифов для нас'!$C$8:$L$8</c:f>
              <c:numCache>
                <c:formatCode>General</c:formatCode>
                <c:ptCount val="10"/>
                <c:pt idx="0">
                  <c:v>3.38</c:v>
                </c:pt>
                <c:pt idx="1">
                  <c:v>3.7800000000000002</c:v>
                </c:pt>
                <c:pt idx="2">
                  <c:v>3.7800000000000002</c:v>
                </c:pt>
                <c:pt idx="3">
                  <c:v>3.94</c:v>
                </c:pt>
                <c:pt idx="4">
                  <c:v>3.94</c:v>
                </c:pt>
                <c:pt idx="5">
                  <c:v>4.28</c:v>
                </c:pt>
                <c:pt idx="6">
                  <c:v>4.28</c:v>
                </c:pt>
                <c:pt idx="7">
                  <c:v>3.94</c:v>
                </c:pt>
                <c:pt idx="8">
                  <c:v>3.94</c:v>
                </c:pt>
                <c:pt idx="9">
                  <c:v>4.13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97376"/>
        <c:axId val="84198912"/>
      </c:lineChart>
      <c:catAx>
        <c:axId val="84197376"/>
        <c:scaling>
          <c:orientation val="minMax"/>
        </c:scaling>
        <c:delete val="0"/>
        <c:axPos val="b"/>
        <c:majorTickMark val="out"/>
        <c:minorTickMark val="none"/>
        <c:tickLblPos val="nextTo"/>
        <c:crossAx val="84198912"/>
        <c:crosses val="autoZero"/>
        <c:auto val="1"/>
        <c:lblAlgn val="ctr"/>
        <c:lblOffset val="100"/>
        <c:noMultiLvlLbl val="0"/>
      </c:catAx>
      <c:valAx>
        <c:axId val="841989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41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78708121997987"/>
          <c:y val="0.10652501290573131"/>
          <c:w val="0.3293076199896024"/>
          <c:h val="0.707671045630012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В первом полугодии  </a:t>
            </a:r>
            <a:r>
              <a:rPr lang="ru-RU" sz="1400" dirty="0"/>
              <a:t>2016 года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3'!$C$4</c:f>
              <c:strCache>
                <c:ptCount val="1"/>
                <c:pt idx="0">
                  <c:v>6 мес. 2016 года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3'!$B$5:$B$16</c:f>
              <c:strCache>
                <c:ptCount val="12"/>
                <c:pt idx="0">
                  <c:v>Иркутская область</c:v>
                </c:pt>
                <c:pt idx="1">
                  <c:v>Новосибирская область</c:v>
                </c:pt>
                <c:pt idx="2">
                  <c:v>Омская область</c:v>
                </c:pt>
                <c:pt idx="3">
                  <c:v>Республика Тыва</c:v>
                </c:pt>
                <c:pt idx="4">
                  <c:v>Республика Хакасия</c:v>
                </c:pt>
                <c:pt idx="5">
                  <c:v>Томская область</c:v>
                </c:pt>
                <c:pt idx="6">
                  <c:v>Красноярский край</c:v>
                </c:pt>
                <c:pt idx="7">
                  <c:v>Алтайский край</c:v>
                </c:pt>
                <c:pt idx="8">
                  <c:v>Кемеровская область</c:v>
                </c:pt>
                <c:pt idx="9">
                  <c:v>Забайкальский край</c:v>
                </c:pt>
                <c:pt idx="10">
                  <c:v>Республика Бурятия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'Слайд 3'!$C$5:$C$16</c:f>
              <c:numCache>
                <c:formatCode>0.00</c:formatCode>
                <c:ptCount val="12"/>
                <c:pt idx="0">
                  <c:v>2.6653278318624998</c:v>
                </c:pt>
                <c:pt idx="1">
                  <c:v>3.217342866433333</c:v>
                </c:pt>
                <c:pt idx="2">
                  <c:v>3.7556727909791667</c:v>
                </c:pt>
                <c:pt idx="3">
                  <c:v>4.1646625581733332</c:v>
                </c:pt>
                <c:pt idx="4">
                  <c:v>4.1732657565624995</c:v>
                </c:pt>
                <c:pt idx="5">
                  <c:v>4.5176441880549998</c:v>
                </c:pt>
                <c:pt idx="6">
                  <c:v>4.5662571005208337</c:v>
                </c:pt>
                <c:pt idx="7">
                  <c:v>4.732042786318333</c:v>
                </c:pt>
                <c:pt idx="8">
                  <c:v>4.76222116147125</c:v>
                </c:pt>
                <c:pt idx="9">
                  <c:v>5.1387798809357053</c:v>
                </c:pt>
                <c:pt idx="10">
                  <c:v>5.2700337919370215</c:v>
                </c:pt>
                <c:pt idx="11">
                  <c:v>5.4099211900124997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35040"/>
        <c:axId val="85361408"/>
        <c:axId val="0"/>
      </c:bar3DChart>
      <c:catAx>
        <c:axId val="8533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85361408"/>
        <c:crosses val="autoZero"/>
        <c:auto val="1"/>
        <c:lblAlgn val="ctr"/>
        <c:lblOffset val="100"/>
        <c:noMultiLvlLbl val="0"/>
      </c:catAx>
      <c:valAx>
        <c:axId val="85361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5335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В ноябре 2016 </a:t>
            </a:r>
            <a:r>
              <a:rPr lang="ru-RU" sz="1400" dirty="0"/>
              <a:t>года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3'!$C$34</c:f>
              <c:strCache>
                <c:ptCount val="1"/>
                <c:pt idx="0">
                  <c:v>ноябрь 2016 года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3'!$B$35:$B$46</c:f>
              <c:strCache>
                <c:ptCount val="12"/>
                <c:pt idx="0">
                  <c:v>Иркутская область</c:v>
                </c:pt>
                <c:pt idx="1">
                  <c:v>Новосибирская область</c:v>
                </c:pt>
                <c:pt idx="2">
                  <c:v>Омская область</c:v>
                </c:pt>
                <c:pt idx="3">
                  <c:v>Республика Хакасия</c:v>
                </c:pt>
                <c:pt idx="4">
                  <c:v>Республика Тыва</c:v>
                </c:pt>
                <c:pt idx="5">
                  <c:v>Томская область</c:v>
                </c:pt>
                <c:pt idx="6">
                  <c:v>Забайкальский край</c:v>
                </c:pt>
                <c:pt idx="7">
                  <c:v>Алтайский край</c:v>
                </c:pt>
                <c:pt idx="8">
                  <c:v>Республика Бурятия</c:v>
                </c:pt>
                <c:pt idx="9">
                  <c:v>Кемеровская область</c:v>
                </c:pt>
                <c:pt idx="10">
                  <c:v>Красноярский край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'Слайд 3'!$C$35:$C$46</c:f>
              <c:numCache>
                <c:formatCode>0.00</c:formatCode>
                <c:ptCount val="12"/>
                <c:pt idx="0">
                  <c:v>2.9445927878024998</c:v>
                </c:pt>
                <c:pt idx="1">
                  <c:v>3.3396945393999999</c:v>
                </c:pt>
                <c:pt idx="2">
                  <c:v>4.0123721243750001</c:v>
                </c:pt>
                <c:pt idx="3">
                  <c:v>4.61037374062</c:v>
                </c:pt>
                <c:pt idx="4">
                  <c:v>4.7212581702400005</c:v>
                </c:pt>
                <c:pt idx="5">
                  <c:v>4.7879671161850004</c:v>
                </c:pt>
                <c:pt idx="6">
                  <c:v>4.7948992608500003</c:v>
                </c:pt>
                <c:pt idx="7">
                  <c:v>4.9518359892000001</c:v>
                </c:pt>
                <c:pt idx="8">
                  <c:v>5.2108780109448283</c:v>
                </c:pt>
                <c:pt idx="9">
                  <c:v>5.2456575008000002</c:v>
                </c:pt>
                <c:pt idx="10">
                  <c:v>5.4211815449999996</c:v>
                </c:pt>
                <c:pt idx="11">
                  <c:v>5.6384051137999993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386752"/>
        <c:axId val="85388288"/>
        <c:axId val="0"/>
      </c:bar3DChart>
      <c:catAx>
        <c:axId val="8538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85388288"/>
        <c:crosses val="autoZero"/>
        <c:auto val="1"/>
        <c:lblAlgn val="ctr"/>
        <c:lblOffset val="100"/>
        <c:noMultiLvlLbl val="0"/>
      </c:catAx>
      <c:valAx>
        <c:axId val="85388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538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45EBB-9A61-442B-82C5-C7B72F27183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668267-CCFA-47C5-85A3-E7714C839394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  <a:alpha val="48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Стандартизированные тарифные ставки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0C72D4-3F2D-4C63-B230-4AC1CE49C520}" type="parTrans" cxnId="{F0D2608C-4389-402D-BA41-ABFEAD60BB50}">
      <dgm:prSet/>
      <dgm:spPr/>
      <dgm:t>
        <a:bodyPr/>
        <a:lstStyle/>
        <a:p>
          <a:endParaRPr lang="ru-RU"/>
        </a:p>
      </dgm:t>
    </dgm:pt>
    <dgm:pt modelId="{7710BDEA-2E4D-4BFA-A5F8-5C4DB11D3FD9}" type="sibTrans" cxnId="{F0D2608C-4389-402D-BA41-ABFEAD60BB50}">
      <dgm:prSet/>
      <dgm:spPr/>
      <dgm:t>
        <a:bodyPr/>
        <a:lstStyle/>
        <a:p>
          <a:endParaRPr lang="ru-RU"/>
        </a:p>
      </dgm:t>
    </dgm:pt>
    <dgm:pt modelId="{1640E507-0C54-42D0-9BC6-FE3F1A312A2B}">
      <dgm:prSet phldrT="[Текст]"/>
      <dgm:spPr>
        <a:solidFill>
          <a:schemeClr val="accent2">
            <a:lumMod val="40000"/>
            <a:lumOff val="60000"/>
            <a:alpha val="48000"/>
          </a:schemeClr>
        </a:solidFill>
        <a:ln>
          <a:solidFill>
            <a:schemeClr val="accent2">
              <a:lumMod val="75000"/>
              <a:alpha val="48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Ставки за единицу максимальной мощности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9E5D81-15A4-4134-B71A-E992EC157747}" type="parTrans" cxnId="{4B2B7137-EDFB-4035-B274-A27F2A047345}">
      <dgm:prSet/>
      <dgm:spPr/>
      <dgm:t>
        <a:bodyPr/>
        <a:lstStyle/>
        <a:p>
          <a:endParaRPr lang="ru-RU"/>
        </a:p>
      </dgm:t>
    </dgm:pt>
    <dgm:pt modelId="{D406C907-F440-44F2-A137-B6BB9ADEBED9}" type="sibTrans" cxnId="{4B2B7137-EDFB-4035-B274-A27F2A047345}">
      <dgm:prSet/>
      <dgm:spPr/>
      <dgm:t>
        <a:bodyPr/>
        <a:lstStyle/>
        <a:p>
          <a:endParaRPr lang="ru-RU"/>
        </a:p>
      </dgm:t>
    </dgm:pt>
    <dgm:pt modelId="{C63B0C83-0AE9-4143-8A61-02341255F0F1}">
      <dgm:prSet phldrT="[Текст]"/>
      <dgm:spPr>
        <a:solidFill>
          <a:schemeClr val="accent2">
            <a:lumMod val="40000"/>
            <a:lumOff val="60000"/>
            <a:alpha val="48000"/>
          </a:schemeClr>
        </a:solidFill>
        <a:ln>
          <a:solidFill>
            <a:schemeClr val="accent2">
              <a:lumMod val="60000"/>
              <a:lumOff val="40000"/>
              <a:alpha val="48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Размер платы (формулы платы) за технологическое присоединение к электрическим сетям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AD6874-29CC-465A-A66C-EDD60D8BE491}" type="parTrans" cxnId="{B3208041-4152-4981-8E71-DE0A55B6867B}">
      <dgm:prSet/>
      <dgm:spPr/>
      <dgm:t>
        <a:bodyPr/>
        <a:lstStyle/>
        <a:p>
          <a:endParaRPr lang="ru-RU"/>
        </a:p>
      </dgm:t>
    </dgm:pt>
    <dgm:pt modelId="{BE15C6EF-CA6C-4B3D-8B25-5EAE473A12E8}" type="sibTrans" cxnId="{B3208041-4152-4981-8E71-DE0A55B6867B}">
      <dgm:prSet/>
      <dgm:spPr/>
      <dgm:t>
        <a:bodyPr/>
        <a:lstStyle/>
        <a:p>
          <a:endParaRPr lang="ru-RU"/>
        </a:p>
      </dgm:t>
    </dgm:pt>
    <dgm:pt modelId="{0B605BF0-5904-49F6-B2B5-C83A26BC9589}" type="pres">
      <dgm:prSet presAssocID="{C6145EBB-9A61-442B-82C5-C7B72F2718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6BD33-B531-4352-9BC1-9C9EAF7D2012}" type="pres">
      <dgm:prSet presAssocID="{28668267-CCFA-47C5-85A3-E7714C839394}" presName="circle1" presStyleLbl="node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F763A425-53F1-4BCD-BB73-E46D57C4002B}" type="pres">
      <dgm:prSet presAssocID="{28668267-CCFA-47C5-85A3-E7714C839394}" presName="space" presStyleCnt="0"/>
      <dgm:spPr/>
    </dgm:pt>
    <dgm:pt modelId="{4F74951C-30CC-4FF0-8943-699CC74E3079}" type="pres">
      <dgm:prSet presAssocID="{28668267-CCFA-47C5-85A3-E7714C839394}" presName="rect1" presStyleLbl="alignAcc1" presStyleIdx="0" presStyleCnt="3" custLinFactNeighborX="335" custLinFactNeighborY="-2294"/>
      <dgm:spPr/>
      <dgm:t>
        <a:bodyPr/>
        <a:lstStyle/>
        <a:p>
          <a:endParaRPr lang="ru-RU"/>
        </a:p>
      </dgm:t>
    </dgm:pt>
    <dgm:pt modelId="{C6340A2C-6BCF-47E5-A5C3-55D5F3065329}" type="pres">
      <dgm:prSet presAssocID="{1640E507-0C54-42D0-9BC6-FE3F1A312A2B}" presName="vertSpace2" presStyleLbl="node1" presStyleIdx="0" presStyleCnt="3"/>
      <dgm:spPr/>
    </dgm:pt>
    <dgm:pt modelId="{1C2B8AC4-0548-4DBA-B3E5-44553484CE02}" type="pres">
      <dgm:prSet presAssocID="{1640E507-0C54-42D0-9BC6-FE3F1A312A2B}" presName="circle2" presStyleLbl="nod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3EF23996-0E85-4A63-90F9-DA8ED54166A1}" type="pres">
      <dgm:prSet presAssocID="{1640E507-0C54-42D0-9BC6-FE3F1A312A2B}" presName="rect2" presStyleLbl="alignAcc1" presStyleIdx="1" presStyleCnt="3"/>
      <dgm:spPr/>
      <dgm:t>
        <a:bodyPr/>
        <a:lstStyle/>
        <a:p>
          <a:endParaRPr lang="ru-RU"/>
        </a:p>
      </dgm:t>
    </dgm:pt>
    <dgm:pt modelId="{6080371F-BF2D-4734-A3ED-9190D500940A}" type="pres">
      <dgm:prSet presAssocID="{C63B0C83-0AE9-4143-8A61-02341255F0F1}" presName="vertSpace3" presStyleLbl="node1" presStyleIdx="1" presStyleCnt="3"/>
      <dgm:spPr/>
    </dgm:pt>
    <dgm:pt modelId="{2416E8F5-0279-445E-8600-BD214EB9E0EB}" type="pres">
      <dgm:prSet presAssocID="{C63B0C83-0AE9-4143-8A61-02341255F0F1}" presName="circle3" presStyleLbl="node1" presStyleIdx="2" presStyleCnt="3" custLinFactNeighborX="-8558" custLinFactNeighborY="7207"/>
      <dgm:spPr>
        <a:solidFill>
          <a:schemeClr val="accent2">
            <a:lumMod val="75000"/>
            <a:alpha val="48000"/>
          </a:schemeClr>
        </a:solidFill>
      </dgm:spPr>
    </dgm:pt>
    <dgm:pt modelId="{1C498ACA-D047-4F7A-8734-B7EC43F1CB85}" type="pres">
      <dgm:prSet presAssocID="{C63B0C83-0AE9-4143-8A61-02341255F0F1}" presName="rect3" presStyleLbl="alignAcc1" presStyleIdx="2" presStyleCnt="3" custScaleX="97683" custScaleY="85585" custLinFactNeighborX="0" custLinFactNeighborY="0"/>
      <dgm:spPr/>
      <dgm:t>
        <a:bodyPr/>
        <a:lstStyle/>
        <a:p>
          <a:endParaRPr lang="ru-RU"/>
        </a:p>
      </dgm:t>
    </dgm:pt>
    <dgm:pt modelId="{69BA1545-1C21-4FB9-B055-B087BC65E839}" type="pres">
      <dgm:prSet presAssocID="{28668267-CCFA-47C5-85A3-E7714C83939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263FB-D17B-434E-81D1-055EA447A827}" type="pres">
      <dgm:prSet presAssocID="{1640E507-0C54-42D0-9BC6-FE3F1A312A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0765E-79BA-46AA-8BED-9573BBAA6223}" type="pres">
      <dgm:prSet presAssocID="{C63B0C83-0AE9-4143-8A61-02341255F0F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2B7137-EDFB-4035-B274-A27F2A047345}" srcId="{C6145EBB-9A61-442B-82C5-C7B72F27183F}" destId="{1640E507-0C54-42D0-9BC6-FE3F1A312A2B}" srcOrd="1" destOrd="0" parTransId="{219E5D81-15A4-4134-B71A-E992EC157747}" sibTransId="{D406C907-F440-44F2-A137-B6BB9ADEBED9}"/>
    <dgm:cxn modelId="{69D5B93D-D028-4C7C-A962-A84C784BA5B7}" type="presOf" srcId="{C6145EBB-9A61-442B-82C5-C7B72F27183F}" destId="{0B605BF0-5904-49F6-B2B5-C83A26BC9589}" srcOrd="0" destOrd="0" presId="urn:microsoft.com/office/officeart/2005/8/layout/target3"/>
    <dgm:cxn modelId="{32138B05-B421-4DC9-ACC4-6163C53AAA06}" type="presOf" srcId="{1640E507-0C54-42D0-9BC6-FE3F1A312A2B}" destId="{E77263FB-D17B-434E-81D1-055EA447A827}" srcOrd="1" destOrd="0" presId="urn:microsoft.com/office/officeart/2005/8/layout/target3"/>
    <dgm:cxn modelId="{B3208041-4152-4981-8E71-DE0A55B6867B}" srcId="{C6145EBB-9A61-442B-82C5-C7B72F27183F}" destId="{C63B0C83-0AE9-4143-8A61-02341255F0F1}" srcOrd="2" destOrd="0" parTransId="{48AD6874-29CC-465A-A66C-EDD60D8BE491}" sibTransId="{BE15C6EF-CA6C-4B3D-8B25-5EAE473A12E8}"/>
    <dgm:cxn modelId="{29088FD4-64CE-47DC-A933-98852FCFB616}" type="presOf" srcId="{C63B0C83-0AE9-4143-8A61-02341255F0F1}" destId="{D550765E-79BA-46AA-8BED-9573BBAA6223}" srcOrd="1" destOrd="0" presId="urn:microsoft.com/office/officeart/2005/8/layout/target3"/>
    <dgm:cxn modelId="{1991DC78-21AF-45A5-ACB5-9695B82948DE}" type="presOf" srcId="{28668267-CCFA-47C5-85A3-E7714C839394}" destId="{4F74951C-30CC-4FF0-8943-699CC74E3079}" srcOrd="0" destOrd="0" presId="urn:microsoft.com/office/officeart/2005/8/layout/target3"/>
    <dgm:cxn modelId="{477D51D7-83DC-4E1A-AEA4-F5FF53A5726B}" type="presOf" srcId="{1640E507-0C54-42D0-9BC6-FE3F1A312A2B}" destId="{3EF23996-0E85-4A63-90F9-DA8ED54166A1}" srcOrd="0" destOrd="0" presId="urn:microsoft.com/office/officeart/2005/8/layout/target3"/>
    <dgm:cxn modelId="{D9C0F9F7-7473-4864-AEC3-945556994A4D}" type="presOf" srcId="{C63B0C83-0AE9-4143-8A61-02341255F0F1}" destId="{1C498ACA-D047-4F7A-8734-B7EC43F1CB85}" srcOrd="0" destOrd="0" presId="urn:microsoft.com/office/officeart/2005/8/layout/target3"/>
    <dgm:cxn modelId="{F0D2608C-4389-402D-BA41-ABFEAD60BB50}" srcId="{C6145EBB-9A61-442B-82C5-C7B72F27183F}" destId="{28668267-CCFA-47C5-85A3-E7714C839394}" srcOrd="0" destOrd="0" parTransId="{E70C72D4-3F2D-4C63-B230-4AC1CE49C520}" sibTransId="{7710BDEA-2E4D-4BFA-A5F8-5C4DB11D3FD9}"/>
    <dgm:cxn modelId="{6BBA8514-91AC-46A1-8743-550F16A140D2}" type="presOf" srcId="{28668267-CCFA-47C5-85A3-E7714C839394}" destId="{69BA1545-1C21-4FB9-B055-B087BC65E839}" srcOrd="1" destOrd="0" presId="urn:microsoft.com/office/officeart/2005/8/layout/target3"/>
    <dgm:cxn modelId="{AF17DFCE-33D1-4DF1-949C-B73C58D96FD5}" type="presParOf" srcId="{0B605BF0-5904-49F6-B2B5-C83A26BC9589}" destId="{EF46BD33-B531-4352-9BC1-9C9EAF7D2012}" srcOrd="0" destOrd="0" presId="urn:microsoft.com/office/officeart/2005/8/layout/target3"/>
    <dgm:cxn modelId="{E53625C6-B431-43E3-946D-DF72A0C0CF90}" type="presParOf" srcId="{0B605BF0-5904-49F6-B2B5-C83A26BC9589}" destId="{F763A425-53F1-4BCD-BB73-E46D57C4002B}" srcOrd="1" destOrd="0" presId="urn:microsoft.com/office/officeart/2005/8/layout/target3"/>
    <dgm:cxn modelId="{EDFD20EA-0C48-481A-B4A1-035BB4997E44}" type="presParOf" srcId="{0B605BF0-5904-49F6-B2B5-C83A26BC9589}" destId="{4F74951C-30CC-4FF0-8943-699CC74E3079}" srcOrd="2" destOrd="0" presId="urn:microsoft.com/office/officeart/2005/8/layout/target3"/>
    <dgm:cxn modelId="{80A11ABF-F5DE-4551-BE05-0403A60530C0}" type="presParOf" srcId="{0B605BF0-5904-49F6-B2B5-C83A26BC9589}" destId="{C6340A2C-6BCF-47E5-A5C3-55D5F3065329}" srcOrd="3" destOrd="0" presId="urn:microsoft.com/office/officeart/2005/8/layout/target3"/>
    <dgm:cxn modelId="{E11FBBDC-831E-4682-A635-1E6810EEEE5A}" type="presParOf" srcId="{0B605BF0-5904-49F6-B2B5-C83A26BC9589}" destId="{1C2B8AC4-0548-4DBA-B3E5-44553484CE02}" srcOrd="4" destOrd="0" presId="urn:microsoft.com/office/officeart/2005/8/layout/target3"/>
    <dgm:cxn modelId="{ABBCDC39-90CF-49BB-94C3-1F3820F34CC1}" type="presParOf" srcId="{0B605BF0-5904-49F6-B2B5-C83A26BC9589}" destId="{3EF23996-0E85-4A63-90F9-DA8ED54166A1}" srcOrd="5" destOrd="0" presId="urn:microsoft.com/office/officeart/2005/8/layout/target3"/>
    <dgm:cxn modelId="{550C0B38-63D0-4C03-AF0B-6C7F58799038}" type="presParOf" srcId="{0B605BF0-5904-49F6-B2B5-C83A26BC9589}" destId="{6080371F-BF2D-4734-A3ED-9190D500940A}" srcOrd="6" destOrd="0" presId="urn:microsoft.com/office/officeart/2005/8/layout/target3"/>
    <dgm:cxn modelId="{C0A88B62-82F2-451B-B69C-916209D19D02}" type="presParOf" srcId="{0B605BF0-5904-49F6-B2B5-C83A26BC9589}" destId="{2416E8F5-0279-445E-8600-BD214EB9E0EB}" srcOrd="7" destOrd="0" presId="urn:microsoft.com/office/officeart/2005/8/layout/target3"/>
    <dgm:cxn modelId="{6AE349B5-79DC-4163-8B3D-02F6EEFFCFB7}" type="presParOf" srcId="{0B605BF0-5904-49F6-B2B5-C83A26BC9589}" destId="{1C498ACA-D047-4F7A-8734-B7EC43F1CB85}" srcOrd="8" destOrd="0" presId="urn:microsoft.com/office/officeart/2005/8/layout/target3"/>
    <dgm:cxn modelId="{30C3E510-897A-42C0-9912-6B7EA1CC883B}" type="presParOf" srcId="{0B605BF0-5904-49F6-B2B5-C83A26BC9589}" destId="{69BA1545-1C21-4FB9-B055-B087BC65E839}" srcOrd="9" destOrd="0" presId="urn:microsoft.com/office/officeart/2005/8/layout/target3"/>
    <dgm:cxn modelId="{95E2BC92-FE12-4EC5-B69F-464E3E9962E0}" type="presParOf" srcId="{0B605BF0-5904-49F6-B2B5-C83A26BC9589}" destId="{E77263FB-D17B-434E-81D1-055EA447A827}" srcOrd="10" destOrd="0" presId="urn:microsoft.com/office/officeart/2005/8/layout/target3"/>
    <dgm:cxn modelId="{7FB045D5-5A24-4059-A107-719FBD795C27}" type="presParOf" srcId="{0B605BF0-5904-49F6-B2B5-C83A26BC9589}" destId="{D550765E-79BA-46AA-8BED-9573BBAA622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70BEF-7141-4FB3-99FA-ACFF08968E22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35A3E747-8AA1-42B1-8F2D-DA04070C1887}">
      <dgm:prSet phldrT="[Текст]" custT="1"/>
      <dgm:spPr/>
      <dgm:t>
        <a:bodyPr/>
        <a:lstStyle/>
        <a:p>
          <a:r>
            <a:rPr lang="ru-RU" sz="2400" dirty="0" smtClean="0"/>
            <a:t>1916,89 руб.</a:t>
          </a:r>
          <a:endParaRPr lang="ru-RU" sz="2400" dirty="0"/>
        </a:p>
      </dgm:t>
    </dgm:pt>
    <dgm:pt modelId="{BD1308B2-617F-41CE-A5ED-17868E704AB6}" type="parTrans" cxnId="{E7CDD524-EC5C-4DB7-90FD-9363739BCCF0}">
      <dgm:prSet/>
      <dgm:spPr/>
      <dgm:t>
        <a:bodyPr/>
        <a:lstStyle/>
        <a:p>
          <a:endParaRPr lang="ru-RU"/>
        </a:p>
      </dgm:t>
    </dgm:pt>
    <dgm:pt modelId="{08B34F28-2177-46A9-8398-8CBB8276F85F}" type="sibTrans" cxnId="{E7CDD524-EC5C-4DB7-90FD-9363739BCCF0}">
      <dgm:prSet/>
      <dgm:spPr/>
      <dgm:t>
        <a:bodyPr/>
        <a:lstStyle/>
        <a:p>
          <a:endParaRPr lang="ru-RU"/>
        </a:p>
      </dgm:t>
    </dgm:pt>
    <dgm:pt modelId="{A9C21B34-58BA-470C-A2A2-75A1A598F5C1}">
      <dgm:prSet phldrT="[Текст]"/>
      <dgm:spPr/>
      <dgm:t>
        <a:bodyPr/>
        <a:lstStyle/>
        <a:p>
          <a:endParaRPr lang="ru-RU" dirty="0"/>
        </a:p>
      </dgm:t>
    </dgm:pt>
    <dgm:pt modelId="{AB710D69-A878-4F7B-AFDD-BF718D564A21}" type="parTrans" cxnId="{8AC0EAEB-C0C6-48F8-B0EF-D36B671C8B5B}">
      <dgm:prSet/>
      <dgm:spPr/>
      <dgm:t>
        <a:bodyPr/>
        <a:lstStyle/>
        <a:p>
          <a:endParaRPr lang="ru-RU"/>
        </a:p>
      </dgm:t>
    </dgm:pt>
    <dgm:pt modelId="{16A601CD-A0DA-4753-A033-D7ED099D9024}" type="sibTrans" cxnId="{8AC0EAEB-C0C6-48F8-B0EF-D36B671C8B5B}">
      <dgm:prSet/>
      <dgm:spPr/>
      <dgm:t>
        <a:bodyPr/>
        <a:lstStyle/>
        <a:p>
          <a:endParaRPr lang="ru-RU"/>
        </a:p>
      </dgm:t>
    </dgm:pt>
    <dgm:pt modelId="{3146E460-6601-4EA5-AB75-035AF0156BF3}">
      <dgm:prSet phldrT="[Текст]" custT="1"/>
      <dgm:spPr/>
      <dgm:t>
        <a:bodyPr/>
        <a:lstStyle/>
        <a:p>
          <a:r>
            <a:rPr lang="ru-RU" sz="2400" dirty="0" smtClean="0"/>
            <a:t>2416,25 руб.</a:t>
          </a:r>
          <a:endParaRPr lang="ru-RU" sz="2400" dirty="0"/>
        </a:p>
      </dgm:t>
    </dgm:pt>
    <dgm:pt modelId="{A7DF8382-DCF5-476F-80A1-A11147EC71A7}" type="parTrans" cxnId="{93A2171B-F3A8-46BD-9382-BDC0427C53C4}">
      <dgm:prSet/>
      <dgm:spPr/>
      <dgm:t>
        <a:bodyPr/>
        <a:lstStyle/>
        <a:p>
          <a:endParaRPr lang="ru-RU"/>
        </a:p>
      </dgm:t>
    </dgm:pt>
    <dgm:pt modelId="{213F35D5-8ABF-4DD9-AD0F-AD9521E4FDA2}" type="sibTrans" cxnId="{93A2171B-F3A8-46BD-9382-BDC0427C53C4}">
      <dgm:prSet/>
      <dgm:spPr/>
      <dgm:t>
        <a:bodyPr/>
        <a:lstStyle/>
        <a:p>
          <a:endParaRPr lang="ru-RU"/>
        </a:p>
      </dgm:t>
    </dgm:pt>
    <dgm:pt modelId="{9C90EE54-DD3A-42BA-9D0C-1AD8E886AAD5}" type="pres">
      <dgm:prSet presAssocID="{B9170BEF-7141-4FB3-99FA-ACFF08968E22}" presName="arrowDiagram" presStyleCnt="0">
        <dgm:presLayoutVars>
          <dgm:chMax val="5"/>
          <dgm:dir/>
          <dgm:resizeHandles val="exact"/>
        </dgm:presLayoutVars>
      </dgm:prSet>
      <dgm:spPr/>
    </dgm:pt>
    <dgm:pt modelId="{7AB4AC97-56FB-4ED0-9320-060C5952A92E}" type="pres">
      <dgm:prSet presAssocID="{B9170BEF-7141-4FB3-99FA-ACFF08968E22}" presName="arrow" presStyleLbl="bgShp" presStyleIdx="0" presStyleCnt="1" custAng="10800000"/>
      <dgm:spPr>
        <a:solidFill>
          <a:srgbClr val="FF0000"/>
        </a:solidFill>
      </dgm:spPr>
    </dgm:pt>
    <dgm:pt modelId="{FE9D0D7F-0430-43A2-8C87-E2087E4C2332}" type="pres">
      <dgm:prSet presAssocID="{B9170BEF-7141-4FB3-99FA-ACFF08968E22}" presName="arrowDiagram3" presStyleCnt="0"/>
      <dgm:spPr/>
    </dgm:pt>
    <dgm:pt modelId="{3ADE08E2-A484-4428-8966-8D7C428C30D4}" type="pres">
      <dgm:prSet presAssocID="{35A3E747-8AA1-42B1-8F2D-DA04070C1887}" presName="bullet3a" presStyleLbl="node1" presStyleIdx="0" presStyleCnt="3"/>
      <dgm:spPr/>
    </dgm:pt>
    <dgm:pt modelId="{9ACA20E2-F7D8-4E14-8581-2F1FFFACA07E}" type="pres">
      <dgm:prSet presAssocID="{35A3E747-8AA1-42B1-8F2D-DA04070C1887}" presName="textBox3a" presStyleLbl="revTx" presStyleIdx="0" presStyleCnt="3" custScaleX="209222" custScaleY="39923" custLinFactNeighborX="42677" custLinFactNeighborY="-1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5D4C-85A7-4E80-82AF-9568EA381343}" type="pres">
      <dgm:prSet presAssocID="{A9C21B34-58BA-470C-A2A2-75A1A598F5C1}" presName="bullet3b" presStyleLbl="node1" presStyleIdx="1" presStyleCnt="3"/>
      <dgm:spPr>
        <a:noFill/>
        <a:ln>
          <a:noFill/>
        </a:ln>
      </dgm:spPr>
    </dgm:pt>
    <dgm:pt modelId="{3E0E4F75-AF83-438E-B33C-39E107AF31A5}" type="pres">
      <dgm:prSet presAssocID="{A9C21B34-58BA-470C-A2A2-75A1A598F5C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BA429-42CA-4687-A612-F25500AD3C18}" type="pres">
      <dgm:prSet presAssocID="{3146E460-6601-4EA5-AB75-035AF0156BF3}" presName="bullet3c" presStyleLbl="node1" presStyleIdx="2" presStyleCnt="3" custFlipHor="1" custScaleX="52979" custScaleY="38806" custLinFactX="100000" custLinFactNeighborX="198793" custLinFactNeighborY="-29097"/>
      <dgm:spPr/>
    </dgm:pt>
    <dgm:pt modelId="{E4971575-ADD1-4A3D-A587-2BAC8CD5927C}" type="pres">
      <dgm:prSet presAssocID="{3146E460-6601-4EA5-AB75-035AF0156BF3}" presName="textBox3c" presStyleLbl="revTx" presStyleIdx="2" presStyleCnt="3" custScaleX="116437" custScaleY="73980" custLinFactNeighborX="59027" custLinFactNeighborY="-8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2171B-F3A8-46BD-9382-BDC0427C53C4}" srcId="{B9170BEF-7141-4FB3-99FA-ACFF08968E22}" destId="{3146E460-6601-4EA5-AB75-035AF0156BF3}" srcOrd="2" destOrd="0" parTransId="{A7DF8382-DCF5-476F-80A1-A11147EC71A7}" sibTransId="{213F35D5-8ABF-4DD9-AD0F-AD9521E4FDA2}"/>
    <dgm:cxn modelId="{8AC0EAEB-C0C6-48F8-B0EF-D36B671C8B5B}" srcId="{B9170BEF-7141-4FB3-99FA-ACFF08968E22}" destId="{A9C21B34-58BA-470C-A2A2-75A1A598F5C1}" srcOrd="1" destOrd="0" parTransId="{AB710D69-A878-4F7B-AFDD-BF718D564A21}" sibTransId="{16A601CD-A0DA-4753-A033-D7ED099D9024}"/>
    <dgm:cxn modelId="{E7CDD524-EC5C-4DB7-90FD-9363739BCCF0}" srcId="{B9170BEF-7141-4FB3-99FA-ACFF08968E22}" destId="{35A3E747-8AA1-42B1-8F2D-DA04070C1887}" srcOrd="0" destOrd="0" parTransId="{BD1308B2-617F-41CE-A5ED-17868E704AB6}" sibTransId="{08B34F28-2177-46A9-8398-8CBB8276F85F}"/>
    <dgm:cxn modelId="{37CBC588-5D47-4E12-B7FB-631AD3F7BE9F}" type="presOf" srcId="{A9C21B34-58BA-470C-A2A2-75A1A598F5C1}" destId="{3E0E4F75-AF83-438E-B33C-39E107AF31A5}" srcOrd="0" destOrd="0" presId="urn:microsoft.com/office/officeart/2005/8/layout/arrow2"/>
    <dgm:cxn modelId="{B04B90A2-5A28-48E0-8CF8-48937D28602C}" type="presOf" srcId="{3146E460-6601-4EA5-AB75-035AF0156BF3}" destId="{E4971575-ADD1-4A3D-A587-2BAC8CD5927C}" srcOrd="0" destOrd="0" presId="urn:microsoft.com/office/officeart/2005/8/layout/arrow2"/>
    <dgm:cxn modelId="{9CC4B02E-69A2-4FD3-92CB-E905805D234C}" type="presOf" srcId="{B9170BEF-7141-4FB3-99FA-ACFF08968E22}" destId="{9C90EE54-DD3A-42BA-9D0C-1AD8E886AAD5}" srcOrd="0" destOrd="0" presId="urn:microsoft.com/office/officeart/2005/8/layout/arrow2"/>
    <dgm:cxn modelId="{0099A067-568F-4D35-AB77-2B68DE910DF4}" type="presOf" srcId="{35A3E747-8AA1-42B1-8F2D-DA04070C1887}" destId="{9ACA20E2-F7D8-4E14-8581-2F1FFFACA07E}" srcOrd="0" destOrd="0" presId="urn:microsoft.com/office/officeart/2005/8/layout/arrow2"/>
    <dgm:cxn modelId="{4AC8A54A-9C09-4D92-9A4B-49D097C3A5E1}" type="presParOf" srcId="{9C90EE54-DD3A-42BA-9D0C-1AD8E886AAD5}" destId="{7AB4AC97-56FB-4ED0-9320-060C5952A92E}" srcOrd="0" destOrd="0" presId="urn:microsoft.com/office/officeart/2005/8/layout/arrow2"/>
    <dgm:cxn modelId="{AB22EA71-4B05-4D06-A212-A8451A094F2E}" type="presParOf" srcId="{9C90EE54-DD3A-42BA-9D0C-1AD8E886AAD5}" destId="{FE9D0D7F-0430-43A2-8C87-E2087E4C2332}" srcOrd="1" destOrd="0" presId="urn:microsoft.com/office/officeart/2005/8/layout/arrow2"/>
    <dgm:cxn modelId="{BF703358-1CA2-41D2-BA76-13D2948ABA04}" type="presParOf" srcId="{FE9D0D7F-0430-43A2-8C87-E2087E4C2332}" destId="{3ADE08E2-A484-4428-8966-8D7C428C30D4}" srcOrd="0" destOrd="0" presId="urn:microsoft.com/office/officeart/2005/8/layout/arrow2"/>
    <dgm:cxn modelId="{CFFED5E8-88CB-4442-AD2B-656A0E605BA9}" type="presParOf" srcId="{FE9D0D7F-0430-43A2-8C87-E2087E4C2332}" destId="{9ACA20E2-F7D8-4E14-8581-2F1FFFACA07E}" srcOrd="1" destOrd="0" presId="urn:microsoft.com/office/officeart/2005/8/layout/arrow2"/>
    <dgm:cxn modelId="{0A59E5C3-EFFD-4811-9F41-905F99AFCDAD}" type="presParOf" srcId="{FE9D0D7F-0430-43A2-8C87-E2087E4C2332}" destId="{B9F95D4C-85A7-4E80-82AF-9568EA381343}" srcOrd="2" destOrd="0" presId="urn:microsoft.com/office/officeart/2005/8/layout/arrow2"/>
    <dgm:cxn modelId="{974B06A3-3DA8-4037-9E67-713C938A63FD}" type="presParOf" srcId="{FE9D0D7F-0430-43A2-8C87-E2087E4C2332}" destId="{3E0E4F75-AF83-438E-B33C-39E107AF31A5}" srcOrd="3" destOrd="0" presId="urn:microsoft.com/office/officeart/2005/8/layout/arrow2"/>
    <dgm:cxn modelId="{67CA00C5-02EB-4872-A4FE-CAE87E86CE23}" type="presParOf" srcId="{FE9D0D7F-0430-43A2-8C87-E2087E4C2332}" destId="{140BA429-42CA-4687-A612-F25500AD3C18}" srcOrd="4" destOrd="0" presId="urn:microsoft.com/office/officeart/2005/8/layout/arrow2"/>
    <dgm:cxn modelId="{B4BA6AAF-F01C-4FDB-9077-211BDFFB8C91}" type="presParOf" srcId="{FE9D0D7F-0430-43A2-8C87-E2087E4C2332}" destId="{E4971575-ADD1-4A3D-A587-2BAC8CD5927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CBF40-0D80-4D73-B65E-59B984CCDEF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E7CF2-76EE-456C-99B2-BC85AA2ED471}">
      <dgm:prSet phldrT="[Текст]" custT="1"/>
      <dgm:spPr/>
      <dgm:t>
        <a:bodyPr/>
        <a:lstStyle/>
        <a:p>
          <a:pPr algn="ctr"/>
          <a:r>
            <a:rPr lang="ru-RU" sz="1800" b="1" i="0" u="none" strike="noStrike" baseline="0" dirty="0" smtClean="0">
              <a:latin typeface="Times New Roman"/>
            </a:rPr>
            <a:t>Указ Президента РФ от 06 августа 2014 № 560 «О применении отдельных специальных экономических мер в целях обеспечения безопасности Российской Федерации» </a:t>
          </a:r>
          <a:endParaRPr lang="ru-RU" sz="1800" dirty="0"/>
        </a:p>
      </dgm:t>
    </dgm:pt>
    <dgm:pt modelId="{21B6F83E-EBC8-43E4-9AD3-CB59A766CCBB}" type="parTrans" cxnId="{3B76EDD1-9CA0-4F04-9DE8-99CAB1DDC2EB}">
      <dgm:prSet/>
      <dgm:spPr/>
      <dgm:t>
        <a:bodyPr/>
        <a:lstStyle/>
        <a:p>
          <a:endParaRPr lang="ru-RU" sz="1600"/>
        </a:p>
      </dgm:t>
    </dgm:pt>
    <dgm:pt modelId="{F5940266-B7EB-4D51-A911-8195E867676B}" type="sibTrans" cxnId="{3B76EDD1-9CA0-4F04-9DE8-99CAB1DDC2EB}">
      <dgm:prSet/>
      <dgm:spPr/>
      <dgm:t>
        <a:bodyPr/>
        <a:lstStyle/>
        <a:p>
          <a:endParaRPr lang="ru-RU" sz="1600"/>
        </a:p>
      </dgm:t>
    </dgm:pt>
    <dgm:pt modelId="{ADB4454D-CD7D-4C6A-8D56-148686651808}">
      <dgm:prSet phldrT="[Текст]" custT="1"/>
      <dgm:spPr/>
      <dgm:t>
        <a:bodyPr/>
        <a:lstStyle/>
        <a:p>
          <a:pPr algn="ctr"/>
          <a:r>
            <a:rPr lang="ru-RU" sz="1800" b="1" i="0" u="none" strike="noStrike" baseline="0" dirty="0" smtClean="0">
              <a:latin typeface="Times New Roman"/>
            </a:rPr>
            <a:t>Постановление Правительства Российской Федерации от 07 августа 2014 года № 778 «О мерах по реализации Указа Президента Российской Федерации  от 06 августа 2014 года № 560 «О применении отдельных специальных мер в целях обеспечения безопасности Российской Федерации»</a:t>
          </a:r>
          <a:endParaRPr lang="ru-RU" sz="1800" dirty="0"/>
        </a:p>
      </dgm:t>
    </dgm:pt>
    <dgm:pt modelId="{052657B0-AC70-4050-92EB-D16D67AC1893}" type="parTrans" cxnId="{30815A85-1CE8-40F6-AE68-5D9F3B2D949B}">
      <dgm:prSet/>
      <dgm:spPr/>
      <dgm:t>
        <a:bodyPr/>
        <a:lstStyle/>
        <a:p>
          <a:endParaRPr lang="ru-RU" sz="1600"/>
        </a:p>
      </dgm:t>
    </dgm:pt>
    <dgm:pt modelId="{F1B013A3-66BE-4D93-99BF-403D6E73D9FD}" type="sibTrans" cxnId="{30815A85-1CE8-40F6-AE68-5D9F3B2D949B}">
      <dgm:prSet/>
      <dgm:spPr/>
      <dgm:t>
        <a:bodyPr/>
        <a:lstStyle/>
        <a:p>
          <a:endParaRPr lang="ru-RU" sz="1600"/>
        </a:p>
      </dgm:t>
    </dgm:pt>
    <dgm:pt modelId="{7D5947A4-C1BC-4409-B450-6D3209AC602D}" type="pres">
      <dgm:prSet presAssocID="{811CBF40-0D80-4D73-B65E-59B984CCD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7B05B-2BB5-4E52-AB38-23EB8F2E3976}" type="pres">
      <dgm:prSet presAssocID="{E93E7CF2-76EE-456C-99B2-BC85AA2ED4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7652C-B9DD-4096-A352-4359E4431B83}" type="pres">
      <dgm:prSet presAssocID="{F5940266-B7EB-4D51-A911-8195E867676B}" presName="spacer" presStyleCnt="0"/>
      <dgm:spPr/>
      <dgm:t>
        <a:bodyPr/>
        <a:lstStyle/>
        <a:p>
          <a:endParaRPr lang="ru-RU"/>
        </a:p>
      </dgm:t>
    </dgm:pt>
    <dgm:pt modelId="{14CDF4F4-EF1B-4173-AE7F-FBED53AD0C5F}" type="pres">
      <dgm:prSet presAssocID="{ADB4454D-CD7D-4C6A-8D56-148686651808}" presName="parentText" presStyleLbl="node1" presStyleIdx="1" presStyleCnt="2" custLinFactNeighborX="231" custLinFactNeighborY="20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BCC4E-129E-4169-86B4-103A5CBC66AA}" type="presOf" srcId="{E93E7CF2-76EE-456C-99B2-BC85AA2ED471}" destId="{64D7B05B-2BB5-4E52-AB38-23EB8F2E3976}" srcOrd="0" destOrd="0" presId="urn:microsoft.com/office/officeart/2005/8/layout/vList2"/>
    <dgm:cxn modelId="{30815A85-1CE8-40F6-AE68-5D9F3B2D949B}" srcId="{811CBF40-0D80-4D73-B65E-59B984CCDEF1}" destId="{ADB4454D-CD7D-4C6A-8D56-148686651808}" srcOrd="1" destOrd="0" parTransId="{052657B0-AC70-4050-92EB-D16D67AC1893}" sibTransId="{F1B013A3-66BE-4D93-99BF-403D6E73D9FD}"/>
    <dgm:cxn modelId="{3B76EDD1-9CA0-4F04-9DE8-99CAB1DDC2EB}" srcId="{811CBF40-0D80-4D73-B65E-59B984CCDEF1}" destId="{E93E7CF2-76EE-456C-99B2-BC85AA2ED471}" srcOrd="0" destOrd="0" parTransId="{21B6F83E-EBC8-43E4-9AD3-CB59A766CCBB}" sibTransId="{F5940266-B7EB-4D51-A911-8195E867676B}"/>
    <dgm:cxn modelId="{FB5EDCD2-47A0-47F7-B029-D46CEBCFA420}" type="presOf" srcId="{811CBF40-0D80-4D73-B65E-59B984CCDEF1}" destId="{7D5947A4-C1BC-4409-B450-6D3209AC602D}" srcOrd="0" destOrd="0" presId="urn:microsoft.com/office/officeart/2005/8/layout/vList2"/>
    <dgm:cxn modelId="{FE7D5B7C-FB51-4917-805E-3E487C82867F}" type="presOf" srcId="{ADB4454D-CD7D-4C6A-8D56-148686651808}" destId="{14CDF4F4-EF1B-4173-AE7F-FBED53AD0C5F}" srcOrd="0" destOrd="0" presId="urn:microsoft.com/office/officeart/2005/8/layout/vList2"/>
    <dgm:cxn modelId="{EF952DDF-88B6-4C8B-94DC-8660A5E8FDC0}" type="presParOf" srcId="{7D5947A4-C1BC-4409-B450-6D3209AC602D}" destId="{64D7B05B-2BB5-4E52-AB38-23EB8F2E3976}" srcOrd="0" destOrd="0" presId="urn:microsoft.com/office/officeart/2005/8/layout/vList2"/>
    <dgm:cxn modelId="{FEE32568-59D4-46F6-939A-04906320FEC1}" type="presParOf" srcId="{7D5947A4-C1BC-4409-B450-6D3209AC602D}" destId="{FC07652C-B9DD-4096-A352-4359E4431B83}" srcOrd="1" destOrd="0" presId="urn:microsoft.com/office/officeart/2005/8/layout/vList2"/>
    <dgm:cxn modelId="{E21F486A-7BC0-4107-85D5-A815AEB0C761}" type="presParOf" srcId="{7D5947A4-C1BC-4409-B450-6D3209AC602D}" destId="{14CDF4F4-EF1B-4173-AE7F-FBED53AD0C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BD33-B531-4352-9BC1-9C9EAF7D2012}">
      <dsp:nvSpPr>
        <dsp:cNvPr id="0" name=""/>
        <dsp:cNvSpPr/>
      </dsp:nvSpPr>
      <dsp:spPr>
        <a:xfrm>
          <a:off x="0" y="342908"/>
          <a:ext cx="2814644" cy="281464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4951C-30CC-4FF0-8943-699CC74E3079}">
      <dsp:nvSpPr>
        <dsp:cNvPr id="0" name=""/>
        <dsp:cNvSpPr/>
      </dsp:nvSpPr>
      <dsp:spPr>
        <a:xfrm>
          <a:off x="1407322" y="278340"/>
          <a:ext cx="3283751" cy="281464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  <a:alpha val="4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Стандартизированные тарифные ставки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7322" y="278340"/>
        <a:ext cx="3283751" cy="844395"/>
      </dsp:txXfrm>
    </dsp:sp>
    <dsp:sp modelId="{1C2B8AC4-0548-4DBA-B3E5-44553484CE02}">
      <dsp:nvSpPr>
        <dsp:cNvPr id="0" name=""/>
        <dsp:cNvSpPr/>
      </dsp:nvSpPr>
      <dsp:spPr>
        <a:xfrm>
          <a:off x="492563" y="1187303"/>
          <a:ext cx="1829517" cy="182951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23996-0E85-4A63-90F9-DA8ED54166A1}">
      <dsp:nvSpPr>
        <dsp:cNvPr id="0" name=""/>
        <dsp:cNvSpPr/>
      </dsp:nvSpPr>
      <dsp:spPr>
        <a:xfrm>
          <a:off x="1407322" y="1187303"/>
          <a:ext cx="3283751" cy="1829517"/>
        </a:xfrm>
        <a:prstGeom prst="rect">
          <a:avLst/>
        </a:prstGeom>
        <a:solidFill>
          <a:schemeClr val="accent2">
            <a:lumMod val="40000"/>
            <a:lumOff val="60000"/>
            <a:alpha val="48000"/>
          </a:schemeClr>
        </a:solidFill>
        <a:ln w="25400" cap="flat" cmpd="sng" algn="ctr">
          <a:solidFill>
            <a:schemeClr val="accent2">
              <a:lumMod val="75000"/>
              <a:alpha val="4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Ставки за единицу максимальной мощности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7322" y="1187303"/>
        <a:ext cx="3283751" cy="844392"/>
      </dsp:txXfrm>
    </dsp:sp>
    <dsp:sp modelId="{2416E8F5-0279-445E-8600-BD214EB9E0EB}">
      <dsp:nvSpPr>
        <dsp:cNvPr id="0" name=""/>
        <dsp:cNvSpPr/>
      </dsp:nvSpPr>
      <dsp:spPr>
        <a:xfrm>
          <a:off x="912862" y="2092551"/>
          <a:ext cx="844392" cy="84439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  <a:alpha val="4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98ACA-D047-4F7A-8734-B7EC43F1CB85}">
      <dsp:nvSpPr>
        <dsp:cNvPr id="0" name=""/>
        <dsp:cNvSpPr/>
      </dsp:nvSpPr>
      <dsp:spPr>
        <a:xfrm>
          <a:off x="1445364" y="2092555"/>
          <a:ext cx="3207667" cy="722673"/>
        </a:xfrm>
        <a:prstGeom prst="rect">
          <a:avLst/>
        </a:prstGeom>
        <a:solidFill>
          <a:schemeClr val="accent2">
            <a:lumMod val="40000"/>
            <a:lumOff val="60000"/>
            <a:alpha val="48000"/>
          </a:schemeClr>
        </a:solidFill>
        <a:ln w="25400" cap="flat" cmpd="sng" algn="ctr">
          <a:solidFill>
            <a:schemeClr val="accent2">
              <a:lumMod val="60000"/>
              <a:lumOff val="40000"/>
              <a:alpha val="4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Размер платы (формулы платы) за технологическое присоединение к электрическим сетям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5364" y="2092555"/>
        <a:ext cx="3207667" cy="72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AC97-56FB-4ED0-9320-060C5952A92E}">
      <dsp:nvSpPr>
        <dsp:cNvPr id="0" name=""/>
        <dsp:cNvSpPr/>
      </dsp:nvSpPr>
      <dsp:spPr>
        <a:xfrm rot="10800000"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E08E2-A484-4428-8966-8D7C428C30D4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A20E2-F7D8-4E14-8581-2F1FFFACA07E}">
      <dsp:nvSpPr>
        <dsp:cNvPr id="0" name=""/>
        <dsp:cNvSpPr/>
      </dsp:nvSpPr>
      <dsp:spPr>
        <a:xfrm>
          <a:off x="1306485" y="3412976"/>
          <a:ext cx="3530158" cy="5221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1916,89 руб.</a:t>
          </a:r>
          <a:endParaRPr lang="ru-RU" sz="2400" kern="1200" dirty="0"/>
        </a:p>
      </dsp:txBody>
      <dsp:txXfrm>
        <a:off x="1306485" y="3412976"/>
        <a:ext cx="3530158" cy="522194"/>
      </dsp:txXfrm>
    </dsp:sp>
    <dsp:sp modelId="{B9F95D4C-85A7-4E80-82AF-9568EA381343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E4F75-AF83-438E-B33C-39E107AF31A5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45815" y="2063839"/>
        <a:ext cx="1737969" cy="2462123"/>
      </dsp:txXfrm>
    </dsp:sp>
    <dsp:sp modelId="{140BA429-42CA-4687-A612-F25500AD3C18}">
      <dsp:nvSpPr>
        <dsp:cNvPr id="0" name=""/>
        <dsp:cNvSpPr/>
      </dsp:nvSpPr>
      <dsp:spPr>
        <a:xfrm flipH="1">
          <a:off x="6591387" y="1152129"/>
          <a:ext cx="249372" cy="1826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71575-ADD1-4A3D-A587-2BAC8CD5927C}">
      <dsp:nvSpPr>
        <dsp:cNvPr id="0" name=""/>
        <dsp:cNvSpPr/>
      </dsp:nvSpPr>
      <dsp:spPr>
        <a:xfrm>
          <a:off x="6192690" y="1512154"/>
          <a:ext cx="2023639" cy="232707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2416,25 руб.</a:t>
          </a:r>
          <a:endParaRPr lang="ru-RU" sz="2400" kern="1200" dirty="0"/>
        </a:p>
      </dsp:txBody>
      <dsp:txXfrm>
        <a:off x="6192690" y="1512154"/>
        <a:ext cx="2023639" cy="2327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B05B-2BB5-4E52-AB38-23EB8F2E3976}">
      <dsp:nvSpPr>
        <dsp:cNvPr id="0" name=""/>
        <dsp:cNvSpPr/>
      </dsp:nvSpPr>
      <dsp:spPr>
        <a:xfrm>
          <a:off x="0" y="28965"/>
          <a:ext cx="5114932" cy="2007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baseline="0" dirty="0" smtClean="0">
              <a:latin typeface="Times New Roman"/>
            </a:rPr>
            <a:t>Указ Президента РФ от 06 августа 2014 № 560 «О применении отдельных специальных экономических мер в целях обеспечения безопасности Российской Федерации» </a:t>
          </a:r>
          <a:endParaRPr lang="ru-RU" sz="1800" kern="1200" dirty="0"/>
        </a:p>
      </dsp:txBody>
      <dsp:txXfrm>
        <a:off x="98009" y="126974"/>
        <a:ext cx="4918914" cy="1811702"/>
      </dsp:txXfrm>
    </dsp:sp>
    <dsp:sp modelId="{14CDF4F4-EF1B-4173-AE7F-FBED53AD0C5F}">
      <dsp:nvSpPr>
        <dsp:cNvPr id="0" name=""/>
        <dsp:cNvSpPr/>
      </dsp:nvSpPr>
      <dsp:spPr>
        <a:xfrm>
          <a:off x="0" y="2249970"/>
          <a:ext cx="5114932" cy="2007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baseline="0" dirty="0" smtClean="0">
              <a:latin typeface="Times New Roman"/>
            </a:rPr>
            <a:t>Постановление Правительства Российской Федерации от 07 августа 2014 года № 778 «О мерах по реализации Указа Президента Российской Федерации  от 06 августа 2014 года № 560 «О применении отдельных специальных мер в целях обеспечения безопасности Российской Федерации»</a:t>
          </a:r>
          <a:endParaRPr lang="ru-RU" sz="1800" kern="1200" dirty="0"/>
        </a:p>
      </dsp:txBody>
      <dsp:txXfrm>
        <a:off x="98009" y="2347979"/>
        <a:ext cx="4918914" cy="181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0.39874</cdr:x>
      <cdr:y>0.06103</cdr:y>
    </cdr:from>
    <cdr:to>
      <cdr:x>0.61761</cdr:x>
      <cdr:y>0.10402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25900" y="558800"/>
          <a:ext cx="220980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Чукотский автономный округ</a:t>
          </a:r>
        </a:p>
      </cdr:txBody>
    </cdr:sp>
  </cdr:relSizeAnchor>
  <cdr:relSizeAnchor xmlns:cdr="http://schemas.openxmlformats.org/drawingml/2006/chartDrawing">
    <cdr:from>
      <cdr:x>0.66415</cdr:x>
      <cdr:y>0.34258</cdr:y>
    </cdr:from>
    <cdr:to>
      <cdr:x>0.81509</cdr:x>
      <cdr:y>0.38003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5600" y="3136900"/>
          <a:ext cx="15240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Забайкальский край</a:t>
          </a:r>
        </a:p>
      </cdr:txBody>
    </cdr:sp>
  </cdr:relSizeAnchor>
  <cdr:relSizeAnchor xmlns:cdr="http://schemas.openxmlformats.org/drawingml/2006/chartDrawing">
    <cdr:from>
      <cdr:x>0.71824</cdr:x>
      <cdr:y>0.44105</cdr:y>
    </cdr:from>
    <cdr:to>
      <cdr:x>0.88302</cdr:x>
      <cdr:y>0.47573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51700" y="4038600"/>
          <a:ext cx="1663700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Камчатский край</a:t>
          </a:r>
        </a:p>
      </cdr:txBody>
    </cdr:sp>
  </cdr:relSizeAnchor>
  <cdr:relSizeAnchor xmlns:cdr="http://schemas.openxmlformats.org/drawingml/2006/chartDrawing">
    <cdr:from>
      <cdr:x>0.62893</cdr:x>
      <cdr:y>0.73232</cdr:y>
    </cdr:from>
    <cdr:to>
      <cdr:x>0.8327</cdr:x>
      <cdr:y>0.76976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50000" y="6705600"/>
          <a:ext cx="20574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Ненецкий автономный округ</a:t>
          </a:r>
        </a:p>
      </cdr:txBody>
    </cdr:sp>
  </cdr:relSizeAnchor>
  <cdr:relSizeAnchor xmlns:cdr="http://schemas.openxmlformats.org/drawingml/2006/chartDrawing">
    <cdr:from>
      <cdr:x>0.08931</cdr:x>
      <cdr:y>0.61581</cdr:y>
    </cdr:from>
    <cdr:to>
      <cdr:x>0.27799</cdr:x>
      <cdr:y>0.65187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01700" y="5638800"/>
          <a:ext cx="19050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Республика Саха</a:t>
          </a:r>
          <a:r>
            <a:rPr lang="ru-RU" sz="1000" b="1" baseline="0">
              <a:latin typeface="Times New Roman" pitchFamily="18" charset="0"/>
              <a:cs typeface="Times New Roman" pitchFamily="18" charset="0"/>
            </a:rPr>
            <a:t>  (Якутия)</a:t>
          </a:r>
          <a:endParaRPr lang="ru-RU" sz="10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0.24654</cdr:x>
      <cdr:y>0.73509</cdr:y>
    </cdr:from>
    <cdr:to>
      <cdr:x>0.40629</cdr:x>
      <cdr:y>0.76144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89200" y="6731000"/>
          <a:ext cx="16129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Республика Калмыкия</a:t>
          </a:r>
        </a:p>
      </cdr:txBody>
    </cdr:sp>
  </cdr:relSizeAnchor>
  <cdr:relSizeAnchor xmlns:cdr="http://schemas.openxmlformats.org/drawingml/2006/chartDrawing">
    <cdr:from>
      <cdr:x>0.06918</cdr:x>
      <cdr:y>0.41193</cdr:y>
    </cdr:from>
    <cdr:to>
      <cdr:x>0.22642</cdr:x>
      <cdr:y>0.45354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8500" y="3771900"/>
          <a:ext cx="15875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>
              <a:latin typeface="Times New Roman" pitchFamily="18" charset="0"/>
              <a:cs typeface="Times New Roman" pitchFamily="18" charset="0"/>
            </a:rPr>
            <a:t>Сахалинская область</a:t>
          </a:r>
        </a:p>
      </cdr:txBody>
    </cdr:sp>
  </cdr:relSizeAnchor>
  <cdr:relSizeAnchor xmlns:cdr="http://schemas.openxmlformats.org/drawingml/2006/chartDrawing">
    <cdr:from>
      <cdr:x>0.73779</cdr:x>
      <cdr:y>0.93581</cdr:y>
    </cdr:from>
    <cdr:to>
      <cdr:x>1</cdr:x>
      <cdr:y>1</cdr:y>
    </cdr:to>
    <cdr:sp macro="" textlink="">
      <cdr:nvSpPr>
        <cdr:cNvPr id="10" name="Номер слайда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604000" y="6407150"/>
          <a:ext cx="21336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2C80D64-D1E0-4225-9547-24EAC7AE8F08}" type="slidenum">
            <a:rPr lang="ru-RU" smtClean="0"/>
            <a:pPr/>
            <a:t>28</a:t>
          </a:fld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0.61997</cdr:x>
      <cdr:y>0.88912</cdr:y>
    </cdr:from>
    <cdr:to>
      <cdr:x>1</cdr:x>
      <cdr:y>1</cdr:y>
    </cdr:to>
    <cdr:sp macro="" textlink="">
      <cdr:nvSpPr>
        <cdr:cNvPr id="2" name="Номер слайда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604000" y="6407150"/>
          <a:ext cx="21336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2C80D64-D1E0-4225-9547-24EAC7AE8F08}" type="slidenum">
            <a:rPr lang="ru-RU" smtClean="0"/>
            <a:pPr/>
            <a:t>30</a:t>
          </a:fld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81AE-BA3B-43BD-8775-9F1021048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4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0164-4B15-4867-9861-41EE67953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8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A5B6-D27F-4D00-A556-4AADDF0C0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6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CBC9-A570-4795-BE77-75347AF0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1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CE8F-C8CC-4708-9CDD-4FF10DA5F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5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DE30-97D7-4C5D-9713-95EE3232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2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9D59-A885-4FAB-904A-03FA837CA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3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A5EB-6462-4E8C-AE9B-F6E454CE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8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B044-2608-41BD-A827-97DC18E13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3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6F4D-6456-4538-84A4-78AB5C31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9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7331-CB46-4884-9FF7-FC0B2ABE7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0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4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8A5E-FCA6-4F37-A676-B8B0A277C57E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AE64-AF8D-4211-8B5E-9812A8669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4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E4F762-4799-46E1-A86A-D3A523D303A1}" type="slidenum">
              <a:rPr lang="ru-RU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Excel_97-2003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19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параметры тарифного регулирования 2016 года и итоги тарифной сессии 2017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100811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РСТ Забайкальского края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Е.В. Батуева</a:t>
            </a:r>
          </a:p>
          <a:p>
            <a:endParaRPr lang="ru-RU" dirty="0"/>
          </a:p>
        </p:txBody>
      </p:sp>
      <p:pic>
        <p:nvPicPr>
          <p:cNvPr id="4" name="Picture 7" descr="cca86cff5622fcb30e9f303664f98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76672"/>
            <a:ext cx="928694" cy="106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Особенности тарифного регулирования коммунальных услуг на 2017 год</a:t>
            </a:r>
            <a:endParaRPr lang="ru-RU" sz="3200" b="1" dirty="0"/>
          </a:p>
        </p:txBody>
      </p:sp>
      <p:pic>
        <p:nvPicPr>
          <p:cNvPr id="4" name="Рисунок 3" descr="Приказ № 581-НПА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2173350" cy="307336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040033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РСТ Забайкальского края было принято 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399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решений </a:t>
            </a:r>
            <a:r>
              <a:rPr lang="ru-RU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по установлению тарифов на услуги тепло-, водоснабжения и водоотведения. Стоит отметить, что установление тарифов на указанные виды деятельности в 2016 году связано с корректировкой долгосрочных тарифов на 2017 год.</a:t>
            </a:r>
            <a:endParaRPr lang="ru-RU" sz="3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5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548680"/>
          <a:ext cx="8568952" cy="59333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72608"/>
                <a:gridCol w="1080120"/>
                <a:gridCol w="1008112"/>
                <a:gridCol w="1008112"/>
              </a:tblGrid>
              <a:tr h="275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 статьи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Рост, %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(</a:t>
                      </a:r>
                      <a:r>
                        <a:rPr lang="ru-RU" sz="1400" b="1" u="none" strike="noStrike" dirty="0"/>
                        <a:t>2016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Рост, % (</a:t>
                      </a:r>
                      <a:r>
                        <a:rPr lang="ru-RU" sz="1400" b="1" u="none" strike="noStrike" dirty="0"/>
                        <a:t>2017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Рост, % </a:t>
                      </a:r>
                      <a:r>
                        <a:rPr lang="ru-RU" sz="1400" b="1" u="none" strike="noStrike" dirty="0"/>
                        <a:t>(2018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Индекс потребительских цен на расчетный период регулирования (ИПЦ)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107,4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104,70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104,00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Индекс эффективности операционных расходов (ИОР)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1,00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67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/>
                        <a:t>Операционные (подконтрольные) расходы на первый год долгосрочного периода регулирования (базовый уровень операционных расходов)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107,40%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102,95%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Расходы на приобретение сырья и материалов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На текущий и капитальный ремонт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На текущее содержание и техническое обслуживание</a:t>
                      </a:r>
                      <a:r>
                        <a:rPr lang="ru-RU" sz="1400" u="none" strike="noStrike" dirty="0" smtClean="0"/>
                        <a:t>,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Расходы на ремонт основных средств, всего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текущий ремонт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капитальный ремонт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/>
                        <a:t>Расходы на оплату труда производственных рабочих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107,40%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численность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средняя заработная плата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107,40%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289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Расходы на оплату работ и услуг производственного характера, выполняемых по договорам со сторонними организациями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по договорам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хозяйственным способом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685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иные работы и услуги производственного характера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Расходы на содержание </a:t>
                      </a:r>
                      <a:r>
                        <a:rPr lang="ru-RU" sz="1400" u="none" strike="noStrike" dirty="0" smtClean="0"/>
                        <a:t>аварийно-диспетчерской </a:t>
                      </a:r>
                      <a:r>
                        <a:rPr lang="ru-RU" sz="1400" u="none" strike="noStrike" dirty="0"/>
                        <a:t>службы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затраты на оплату труда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107,40%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Ремонтные (общепроизводственные и цеховые)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затраты на оплату труда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107,40%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Административные (общехозяйственные)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затраты на оплату труда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43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107,40%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Прочие операционные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102,96%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Операционные расходы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568952" cy="54860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72608"/>
                <a:gridCol w="1080120"/>
                <a:gridCol w="1008112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 статьи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(2016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(2017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(2018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Неподконтрольные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3 695 845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5 435 455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5 485 216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оплату услуг, оказываемых организациями, осуществляющими регулируемые виды деятельности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Арендная и концессионная плата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123 267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123 267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123 267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уплату налогов, сборов и других обязательных платежей, 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360 705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397 874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380 394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и сбросы загрязняющих веществ в окружающую среду, размещение отходов и другие виды негативного воздействия на окружающую среду в пределах установленных нормативов и (или) лимитов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159 069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165 904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165 904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201 636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231 970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214 490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расходы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Отчисления на социальные нужды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2 789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2 949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3 109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729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по сомнительным долгам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Амортизация основных средств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157 000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157 000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157 000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выплаты по договорам займа и кредитным договорам, включая проценты по ним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Услуги банков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неподконтрольные расходы в т.ч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прибыль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185 687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208 616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214 489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Выпадающие доходы/экономия средств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79 654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1 243 203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739 152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Неподконтрольные расходы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021954"/>
              </p:ext>
            </p:extLst>
          </p:nvPr>
        </p:nvGraphicFramePr>
        <p:xfrm>
          <a:off x="251520" y="1196752"/>
          <a:ext cx="8568952" cy="509215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72608"/>
                <a:gridCol w="1080120"/>
                <a:gridCol w="1008112"/>
                <a:gridCol w="1008112"/>
              </a:tblGrid>
              <a:tr h="275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 статьи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(2016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(2017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По расчету РСТ (2018 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приобретение энергетических ресурсов, холодной воды и теплоносителя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4 702 149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5 058 838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5 412 727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Топливо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2 051 648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2 196 297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2 324 045</a:t>
                      </a:r>
                    </a:p>
                  </a:txBody>
                  <a:tcPr marL="0" marR="0" marT="0" marB="0" anchor="ctr"/>
                </a:tc>
              </a:tr>
              <a:tr h="367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Уголь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1 710 603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1 833 767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1 940 125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топлива 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1 257,80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1 257,80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1 257,80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Цена топлива, в том числе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1 360,00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1 457,92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1 542,48</a:t>
                      </a: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Цена транспортировки топлива железнодорожным транспортом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Мазут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Дрова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341 044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362 530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383 919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Тепловая энергия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Тепловая энергия по одноставочному тарифу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Ставка за энергию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энергии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Электрическая энергия по уровням напряжения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2 650 501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2 862 541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3 088 682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энергия НН (0,4 кВ и ниже)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1 269 323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1 370 869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1 479 168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энергия СН 2 (1-20 кВ)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1 381 178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1 491 672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1 609 514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энергия СН 1 (35 кВ)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энергия ВН (110 кВ и выше)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Холодная вода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693</a:t>
                      </a:r>
                    </a:p>
                  </a:txBody>
                  <a:tcPr marL="0" marR="0" marT="0" marB="0" anchor="ctr"/>
                </a:tc>
              </a:tr>
              <a:tr h="96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928 436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1 043 082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1 072 449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Расходы на приобретение энергетических ресурсов, холодной воды и теплоносителя и прибыль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76422" cy="109722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Индексы дефляторы и индексы цен производителей в соответствии с прогнозом СЭР на 2017-2019 гг.</a:t>
            </a:r>
            <a:endParaRPr lang="ru-RU" sz="3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16830"/>
          <a:ext cx="8208912" cy="43056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36504"/>
                <a:gridCol w="1872208"/>
                <a:gridCol w="1800200"/>
              </a:tblGrid>
              <a:tr h="49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Наименование статьи затрат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2017 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2018 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Заработная плата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1,040</a:t>
                      </a:r>
                    </a:p>
                  </a:txBody>
                  <a:tcPr marL="68580" marR="68580" marT="0" marB="0" anchor="ctr"/>
                </a:tc>
              </a:tr>
              <a:tr h="737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Топливо на технологические цели (уголь)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1,043</a:t>
                      </a:r>
                    </a:p>
                  </a:txBody>
                  <a:tcPr marL="68580" marR="68580" marT="0" marB="0" anchor="ctr"/>
                </a:tc>
              </a:tr>
              <a:tr h="737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Топливо на технологические цели (мазут)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1,015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7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Услуги железнодорожного транспорта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1,040</a:t>
                      </a:r>
                    </a:p>
                  </a:txBody>
                  <a:tcPr marL="68580" marR="68580" marT="0" marB="0" anchor="ctr"/>
                </a:tc>
              </a:tr>
              <a:tr h="49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Прочие статьи условно постоянных расходов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1,041</a:t>
                      </a:r>
                    </a:p>
                  </a:txBody>
                  <a:tcPr marL="68580" marR="68580" marT="0" marB="0" anchor="ctr"/>
                </a:tc>
              </a:tr>
              <a:tr h="498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Электрическая энергия </a:t>
                      </a:r>
                      <a:r>
                        <a:rPr lang="ru-RU" sz="1800" dirty="0"/>
                        <a:t>на технологические цели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1,030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1,030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Эффект от государственного регулирования тарифов на коммунальные услуги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23528" y="1556792"/>
          <a:ext cx="8568954" cy="371083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6164"/>
                <a:gridCol w="3074236"/>
                <a:gridCol w="1584176"/>
                <a:gridCol w="1368152"/>
                <a:gridCol w="1173051"/>
                <a:gridCol w="843175"/>
              </a:tblGrid>
              <a:tr h="275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п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 регулируемой организации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Величина НВВ по предложению предприятия на 2017 год, 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Утверждено РСТ Забайкальского края на 2017 год, 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Эффект  от регулирования</a:t>
                      </a:r>
                      <a:endParaRPr lang="ru-RU" sz="1400" b="1" dirty="0">
                        <a:latin typeface="+mn-lt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%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430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Теплоснабжение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ПАО «ТГК-14» (комбинированная выработка)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4 437 546,49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3 319 292,17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-1 118 254,31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74,8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ПАО «ППГХО» (комбинированная выработка)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1 436 131,94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1 044 520,39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-391 611,55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72,7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41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АО «Интер РАО-Электрогенерация» (комбинированная выработка)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108 957,16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80 973,30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-27 983,86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74,3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ПАО «ТГК-14» (котельные)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860 204,00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669 626,40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-190 577,60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77,8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АО «Тепловодоканал» (Каларский район)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534 565,22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347 742,94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-186 822,29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8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68954" cy="459882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6164"/>
                <a:gridCol w="3436837"/>
                <a:gridCol w="1497293"/>
                <a:gridCol w="1228468"/>
                <a:gridCol w="1037017"/>
                <a:gridCol w="843175"/>
              </a:tblGrid>
              <a:tr h="275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п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 регулируемой организации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Величина НВВ по предложению предприятия на 2017 год, 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Утверждено РСТ Забайкальского края на 2017 год, 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Эффект  от регулирования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тыс. руб.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%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Водоснабжение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ОАО «Коммунальник» (г.п. Ясногорское)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52 206,00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26 120,79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-26 085,21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50,03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ОАО «Водоканал» (г.Чита)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564 921,44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503 271,29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-61 650,15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89,09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АО «Тепловодоканал» (Каларский район)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142 354,05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31 173,68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-111 180,38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21,90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ПАО «ППГХО»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64 312,53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43 816,62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-20 495,91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68,13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ПАО «ТГК-14»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143 665,80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66 653,58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-77 012,22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46,39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Водоотведение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ОАО «Коммунальник» (г.п. Ясногорское)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39 149,00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27 761,74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-11 387,26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70,91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ОАО «Водоканал» (г.Чита)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523 347,16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398 003,48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-125 343,68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76,05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АО «Тепловодоканал» (Каларский район)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101 817,11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35 975,00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-65 842,11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35,33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13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ПАО «ППГХО»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117 103,97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50 243,27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-66 860,70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42,90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  <a:tr h="27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ПАО «ТГК-14» (пос.Энергетиков, Чита)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24 285,00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18 252,57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-6 032,43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75,16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676" marR="44676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Эффект от государственного регулирования тарифов на коммунальные услуги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412776"/>
            <a:ext cx="2011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(продолжение таблицы)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6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Тарифная модель, используемая при установлении тарифов РСТ Забайкальского края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2143116"/>
          <a:ext cx="6745952" cy="287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Тарифы на тепловую энергию, поставляемую ПАО «ТГК-14»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772816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тарифы на тепловую энергию, поставляемую ПАО «ТГК-14», снижены с 01 января 2017 года на 28% (рост тарифов по сравнению с 2-м полугодием 2015 года составил  7,1%)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3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Индексы изменения размера вносимой гражданами платы за коммунальные услуги на территории Забайкальского края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851118"/>
          </a:xfrm>
        </p:spPr>
        <p:txBody>
          <a:bodyPr>
            <a:noAutofit/>
          </a:bodyPr>
          <a:lstStyle/>
          <a:p>
            <a:pPr marL="0" indent="540000" algn="just">
              <a:buNone/>
            </a:pPr>
            <a:r>
              <a:rPr lang="ru-RU" sz="1800" dirty="0" smtClean="0"/>
              <a:t>Средний индекс изменения размера вносимой гражданами платы за коммунальные услуги с учетом согласований с ОМСУ на территории Забайкальского края по результатам принятых тарифных решений составил </a:t>
            </a:r>
            <a:r>
              <a:rPr lang="ru-RU" sz="1800" b="1" dirty="0" smtClean="0"/>
              <a:t>103,48</a:t>
            </a:r>
            <a:r>
              <a:rPr lang="ru-RU" sz="1800" dirty="0" smtClean="0"/>
              <a:t>%, при предусмотренном в размере </a:t>
            </a:r>
            <a:r>
              <a:rPr lang="ru-RU" sz="1800" b="1" dirty="0" smtClean="0"/>
              <a:t>103,70</a:t>
            </a:r>
            <a:r>
              <a:rPr lang="ru-RU" sz="1800" dirty="0" smtClean="0"/>
              <a:t>%. 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39552" y="4077072"/>
          <a:ext cx="8248431" cy="14323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68857"/>
                <a:gridCol w="4124215"/>
                <a:gridCol w="3555359"/>
              </a:tblGrid>
              <a:tr h="1145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80" marR="66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Наименование </a:t>
                      </a:r>
                      <a:r>
                        <a:rPr lang="ru-RU" sz="1800" dirty="0"/>
                        <a:t>муниципального образования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80" marR="66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Согласованное превышение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предельного индекса изменения размера платы граждан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dirty="0" smtClean="0"/>
                        <a:t>с 01.07. 2017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/>
                        <a:t>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80" marR="66580" marT="0" marB="0" anchor="ctr"/>
                </a:tc>
              </a:tr>
              <a:tr h="2864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latin typeface="+mj-lt"/>
                          <a:ea typeface="Calibri"/>
                        </a:rPr>
                        <a:t>1</a:t>
                      </a:r>
                      <a:endParaRPr lang="ru-RU" sz="1800" dirty="0">
                        <a:latin typeface="+mj-lt"/>
                        <a:ea typeface="Calibri"/>
                      </a:endParaRPr>
                    </a:p>
                  </a:txBody>
                  <a:tcPr marL="66580" marR="66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городской округ </a:t>
                      </a:r>
                      <a:r>
                        <a:rPr lang="ru-RU" sz="1800" dirty="0" smtClean="0"/>
                        <a:t>«Поселок</a:t>
                      </a:r>
                      <a:r>
                        <a:rPr lang="ru-RU" sz="1800" baseline="0" dirty="0" smtClean="0"/>
                        <a:t> Агинское</a:t>
                      </a:r>
                      <a:r>
                        <a:rPr lang="ru-RU" sz="1800" dirty="0" smtClean="0"/>
                        <a:t>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80" marR="66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14,4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80" marR="66580" marT="0" marB="0" anchor="ctr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2138373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РСТ Забайкальского края были направлены пакеты документов для согласования индекса платы граждан выше утвержденного по субъекту в 5 муниципальных образований 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Краснокаменск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Тыргетуй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, Агинское, Ясногорское, </a:t>
            </a:r>
            <a:r>
              <a:rPr lang="ru-RU" b="1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Карымское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Представительными органами только 2- </a:t>
            </a:r>
            <a:r>
              <a:rPr lang="ru-RU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х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муниципальных образований 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Тыргетуй</a:t>
            </a: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и Агинское)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было принято положительное решение. 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5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7765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519" y="1700808"/>
            <a:ext cx="7772400" cy="2304256"/>
          </a:xfrm>
        </p:spPr>
        <p:txBody>
          <a:bodyPr>
            <a:noAutofit/>
          </a:bodyPr>
          <a:lstStyle/>
          <a:p>
            <a:r>
              <a:rPr lang="ru-RU" sz="40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000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тарифного регулирования </a:t>
            </a:r>
            <a:r>
              <a:rPr lang="ru-RU" sz="40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сфере электроэнергетики</a:t>
            </a:r>
            <a:endParaRPr lang="ru-RU" sz="4000" b="1" kern="10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7" descr="cca86cff5622fcb30e9f303664f98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20688"/>
            <a:ext cx="928694" cy="1061783"/>
          </a:xfrm>
          <a:prstGeom prst="rect">
            <a:avLst/>
          </a:prstGeom>
          <a:noFill/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Утвержденные инвестиционные программы в 2016 году РСТ Забайкальского края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1" cy="441655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00232"/>
                <a:gridCol w="1285884"/>
                <a:gridCol w="1143008"/>
                <a:gridCol w="1071570"/>
                <a:gridCol w="785818"/>
                <a:gridCol w="1071570"/>
                <a:gridCol w="1143008"/>
                <a:gridCol w="642911"/>
              </a:tblGrid>
              <a:tr h="959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Муниципальное образование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Наименование РСО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2017 год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2018 год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НВВ, руб.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Сумма затрат на ИП, руб.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Доля затрат на ИП в НВВ, %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НВВ, руб.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Сумма затрат на ИП, руб.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Доля затрат на ИП в НВВ, %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</a:tr>
              <a:tr h="9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 </a:t>
                      </a:r>
                      <a:r>
                        <a:rPr lang="ru-RU" sz="1400" b="1" kern="900" baseline="0" dirty="0" smtClean="0"/>
                        <a:t>Итого по услугам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 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900" spc="0" baseline="0" dirty="0"/>
                        <a:t>2 204 638 490</a:t>
                      </a:r>
                      <a:endParaRPr lang="ru-RU" sz="1350" b="1" kern="900" spc="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900" spc="0" baseline="0" dirty="0"/>
                        <a:t>158 632 460</a:t>
                      </a:r>
                      <a:endParaRPr lang="ru-RU" sz="1350" b="1" kern="900" spc="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900" spc="0" baseline="0" dirty="0"/>
                        <a:t> </a:t>
                      </a:r>
                      <a:endParaRPr lang="ru-RU" sz="1350" b="1" kern="900" spc="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900" spc="0" baseline="0" dirty="0"/>
                        <a:t>2 383 008 343</a:t>
                      </a:r>
                      <a:endParaRPr lang="ru-RU" sz="1350" b="1" kern="900" spc="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900" spc="0" baseline="0" dirty="0"/>
                        <a:t>134 968 037</a:t>
                      </a:r>
                      <a:endParaRPr lang="ru-RU" sz="1350" b="1" kern="900" spc="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900" baseline="0" dirty="0"/>
                        <a:t> </a:t>
                      </a:r>
                      <a:endParaRPr lang="ru-RU" sz="1400" b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</a:tr>
              <a:tr h="959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900" baseline="0" dirty="0" smtClean="0"/>
                        <a:t>В сфере водоснабжения</a:t>
                      </a:r>
                      <a:endParaRPr lang="ru-RU" sz="1400" b="1" i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городской округ </a:t>
                      </a:r>
                      <a:r>
                        <a:rPr lang="ru-RU" sz="1400" kern="900" baseline="0" dirty="0" smtClean="0"/>
                        <a:t>«Город Петровск-Забайкальский»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ООО «Очистные» 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1 774 563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109 716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6,18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1 833 421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115 218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6,28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</a:tr>
              <a:tr h="28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 err="1"/>
                        <a:t>Шилкинский</a:t>
                      </a:r>
                      <a:r>
                        <a:rPr lang="ru-RU" sz="1400" kern="900" baseline="0" dirty="0"/>
                        <a:t> район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ПАО «МРСК Сибири» - «</a:t>
                      </a:r>
                      <a:r>
                        <a:rPr lang="ru-RU" sz="1400" kern="900" baseline="0" dirty="0" err="1"/>
                        <a:t>Читаэнерго</a:t>
                      </a:r>
                      <a:r>
                        <a:rPr lang="ru-RU" sz="1400" kern="900" baseline="0" dirty="0"/>
                        <a:t>» 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/>
                        <a:t>2 566 655</a:t>
                      </a:r>
                      <a:endParaRPr lang="ru-RU" sz="1400" kern="900" baseline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/>
                        <a:t>84 714</a:t>
                      </a:r>
                      <a:endParaRPr lang="ru-RU" sz="1400" kern="900" baseline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/>
                        <a:t>3,30</a:t>
                      </a:r>
                      <a:endParaRPr lang="ru-RU" sz="1400" kern="900" baseline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2 621 562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84 714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/>
                        <a:t>3,23</a:t>
                      </a:r>
                      <a:endParaRPr lang="ru-RU" sz="1400" kern="900" baseline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</a:tr>
              <a:tr h="959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900" baseline="0" dirty="0" smtClean="0"/>
                        <a:t>В сфере водоотведения</a:t>
                      </a:r>
                      <a:endParaRPr lang="ru-RU" sz="1400" b="1" i="1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городской округ </a:t>
                      </a:r>
                      <a:r>
                        <a:rPr lang="ru-RU" sz="1400" kern="900" baseline="0" dirty="0" smtClean="0"/>
                        <a:t>«Город Петровск-Забайкальский»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ООО «Очистные» 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32 107 416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535 500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1,67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32 738 429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743 400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900" baseline="0" dirty="0"/>
                        <a:t>2,27</a:t>
                      </a:r>
                      <a:endParaRPr lang="ru-RU" sz="1400" kern="900" baseline="0" dirty="0">
                        <a:latin typeface="Times New Roman"/>
                        <a:ea typeface="Times New Roman"/>
                      </a:endParaRPr>
                    </a:p>
                  </a:txBody>
                  <a:tcPr marL="37531" marR="37531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41621"/>
              </p:ext>
            </p:extLst>
          </p:nvPr>
        </p:nvGraphicFramePr>
        <p:xfrm>
          <a:off x="-1" y="0"/>
          <a:ext cx="9144001" cy="68968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85985"/>
                <a:gridCol w="1428760"/>
                <a:gridCol w="1071570"/>
                <a:gridCol w="94754"/>
                <a:gridCol w="905378"/>
                <a:gridCol w="714380"/>
                <a:gridCol w="1110641"/>
                <a:gridCol w="908912"/>
                <a:gridCol w="623621"/>
              </a:tblGrid>
              <a:tr h="1500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Муниципальное образование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Наименование РСО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/>
                        <a:t>2017 год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2018 год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НВВ, руб.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Сумма затрат на ИП, руб.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Доля затрат на ИП в НВВ, %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НВВ, руб.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Сумма затрат на ИП, руб.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/>
                        <a:t>Доля затрат на ИП в НВВ, %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15001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/>
                        <a:t>В сфере теплоснабжения</a:t>
                      </a:r>
                      <a:endParaRPr lang="ru-RU" sz="1300" b="1" i="1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городское поселение «Город Краснокаменск»  Краснокаменского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ПАО «ППГХО» 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1 044 520 </a:t>
                      </a:r>
                      <a:r>
                        <a:rPr lang="ru-RU" sz="1300" dirty="0" smtClean="0"/>
                        <a:t>393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64 071 695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6,13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1 190 364 940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64 071 695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5,38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городское поселение «Холбонское» Шилкинского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ПАО «МРСК Сибири» - «</a:t>
                      </a:r>
                      <a:r>
                        <a:rPr lang="ru-RU" sz="1300" dirty="0" err="1"/>
                        <a:t>Читаэнерго</a:t>
                      </a:r>
                      <a:r>
                        <a:rPr lang="ru-RU" sz="1300" dirty="0"/>
                        <a:t>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21 253 178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208 084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0,98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21 828 506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208 084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0,95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 городское поселение «</a:t>
                      </a:r>
                      <a:r>
                        <a:rPr lang="ru-RU" sz="1300" dirty="0" err="1"/>
                        <a:t>Атамановское</a:t>
                      </a:r>
                      <a:r>
                        <a:rPr lang="ru-RU" sz="1300" dirty="0"/>
                        <a:t>» Читинского района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ООО «Коммунальник»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97 992 811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12 694 492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12,95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100 822 666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8 249 576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8,18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 городское поселение «Борзинское» Борзинского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180 331 156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5 061 028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2,81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182 881 891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5 054 672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2,76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 городское поселение «Забайкальское» Забайкальского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148 695 708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10 230 508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6,88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149 855 454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8 874 576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5,92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городское поселение «Первомайское» Шилкинского муниципального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277 606 742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35 733 898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12,87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292 087 451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2 050 847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0,70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городское поселение «Шилкинское» Шилкинского муниципального района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190 144 594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17 743 220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9,33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195 955 603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6 607 627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3,37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городской округ «Город Петровск-Забайкальский»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207 645 276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12 159 605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5,86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212 018 420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38 907 627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18,35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4174" marR="44174" marT="0" marB="0" anchor="ctr"/>
                </a:tc>
              </a:tr>
            </a:tbl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6" y="0"/>
            <a:ext cx="9144000" cy="184482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регулирование в сфере </a:t>
            </a:r>
            <a:r>
              <a:rPr lang="ru-RU" sz="28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транспорта</a:t>
            </a:r>
            <a:br>
              <a:rPr lang="ru-RU" sz="28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 в пригородном сообщении</a:t>
            </a:r>
          </a:p>
        </p:txBody>
      </p:sp>
      <p:graphicFrame>
        <p:nvGraphicFramePr>
          <p:cNvPr id="5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1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 в пригородном сообщении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1115616" y="1556792"/>
            <a:ext cx="7272808" cy="8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затрат пригородной компании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8698"/>
              </p:ext>
            </p:extLst>
          </p:nvPr>
        </p:nvGraphicFramePr>
        <p:xfrm>
          <a:off x="1115616" y="1556792"/>
          <a:ext cx="6030912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6029467" imgH="4249280" progId="Excel.Chart.8">
                  <p:embed/>
                </p:oleObj>
              </mc:Choice>
              <mc:Fallback>
                <p:oleObj r:id="rId4" imgW="6029467" imgH="424928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6030912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Оперативный мониторинг за состоянием рынков сельскохозяйственной продукции, сырья и продовольствия  </a:t>
            </a:r>
          </a:p>
        </p:txBody>
      </p:sp>
      <p:graphicFrame>
        <p:nvGraphicFramePr>
          <p:cNvPr id="4" name="Рисунок Smart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920105"/>
              </p:ext>
            </p:extLst>
          </p:nvPr>
        </p:nvGraphicFramePr>
        <p:xfrm>
          <a:off x="457200" y="1600201"/>
          <a:ext cx="5114932" cy="425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18487" cy="55210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представления оперативного мониторинга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26241"/>
              </p:ext>
            </p:extLst>
          </p:nvPr>
        </p:nvGraphicFramePr>
        <p:xfrm>
          <a:off x="251519" y="692712"/>
          <a:ext cx="8712968" cy="607484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097"/>
                <a:gridCol w="2325674"/>
                <a:gridCol w="340545"/>
                <a:gridCol w="415297"/>
                <a:gridCol w="412160"/>
                <a:gridCol w="354067"/>
                <a:gridCol w="417375"/>
                <a:gridCol w="423606"/>
                <a:gridCol w="417375"/>
                <a:gridCol w="417375"/>
                <a:gridCol w="417375"/>
                <a:gridCol w="417375"/>
                <a:gridCol w="417375"/>
                <a:gridCol w="398685"/>
                <a:gridCol w="423606"/>
                <a:gridCol w="417375"/>
                <a:gridCol w="423606"/>
              </a:tblGrid>
              <a:tr h="2604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№№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Товар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Магазины федеральных сетей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Магазины локальных сетей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Несетевые магазины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Нестационарные </a:t>
                      </a:r>
                      <a:r>
                        <a:rPr lang="ru-RU" sz="800" u="none" strike="noStrike" dirty="0" err="1"/>
                        <a:t>торгвые</a:t>
                      </a:r>
                      <a:r>
                        <a:rPr lang="ru-RU" sz="800" u="none" strike="noStrike" dirty="0"/>
                        <a:t> объекты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Рынки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Средние цены (руб.)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% наличия товара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Средние цены (руб.)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наличия товара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Средние цены (руб.)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наличия товара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Средние цены (руб.)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наличия товара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Средние цены (руб.)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наличия товара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</a:tr>
              <a:tr h="255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Макс.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Макс.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Макс.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Макс.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Макс.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Мука пшеничная (сорт высший),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Крупа рисовая (сорт первый),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Крупа гречневая (сорт первый),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Макаронные изделия (сорт высший),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Масло подсолнечное рафинированное,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Сахар песок,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Соль поваренная, 1 кг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Чай черный байховый,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Вода питьевая столовая, 5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Изделия колбасные вареные,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Колбасы варено-копченые,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Колбасы сырокопченые,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Говядина,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Свинина,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Мясо кур,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Рыба мороженая,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Рыба копченая,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Рыба соленая,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Рыбные консервы, 1 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Хлеб белый из пшеничной муки, 1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Хлеб черный ржаной, ржано-пшеничный, 1 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Молоко питьевое (м.д.ж. 2,5-4%),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Творог (м.д.ж. 5-9%),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Масло сливочное (м.д.ж. 82,5%),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Кефир (м.д.ж. 3,2%),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Сметана м.д.ж. (15%),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Сыр твердый (м.д.ж. 45 %),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Картофель свежий,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Лук репчатый свежий,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Капуста белокочанная свежая,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Морковь столовая свежая,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Огурцы свежие,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Томаты свежие,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Перец сладкий свежий,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Яблоки свежие,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Бананы свежие,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Виноград свежий,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Апельсины,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/>
                        <a:t>Мандарины, 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  <a:tr h="13244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/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/>
                        <a:t>Яйцо столовое 1 категории (С1), 1 десяток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2" marR="4242" marT="4242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регулирование цен на жизненно необходимые и важнейшие лекарственные </a:t>
            </a:r>
            <a:r>
              <a:rPr lang="ru-RU" sz="28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препараты (ЖНВЛП)</a:t>
            </a:r>
            <a:endParaRPr lang="ru-RU" sz="2800" b="1" kern="1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934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2016 году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 анализ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установленных оптовых и розничных надбавок к ценам производителей на ЖНВЛП.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Проанализированы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результаты финансово-хозяйственной деятельности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31,2 %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аптечных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организаций края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По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результатам анализа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 торговых надбавок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ценам производителей на ЖНВЛП остался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прежнем уровне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3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85736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F3A447">
                      <a:lumMod val="50000"/>
                    </a:srgbClr>
                  </a:solidFill>
                  <a:prstDash val="solid"/>
                </a:ln>
                <a:solidFill>
                  <a:srgbClr val="F3A4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Меры по сдерживанию роста тарифов на электрическую энергию и услуги ЖКХ в 2016 году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Фактические тарифы на электрическую энергию (мощность) по субъектам Российской Федерации в 2015 году</a:t>
            </a:r>
            <a:endParaRPr lang="ru-RU" sz="18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52381"/>
              </p:ext>
            </p:extLst>
          </p:nvPr>
        </p:nvGraphicFramePr>
        <p:xfrm>
          <a:off x="539552" y="836712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1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тарифов  на электрическую энергию для населения Забайкальского края  в 2013-2017 годах (руб./кВтч)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3497994"/>
              </p:ext>
            </p:extLst>
          </p:nvPr>
        </p:nvGraphicFramePr>
        <p:xfrm>
          <a:off x="428596" y="1000108"/>
          <a:ext cx="8391876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8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Тарифы на электрическую энергию, отпускаемую гарантирующими поставщиками АО «Читаэнергосбыт» и АО «Оборонэнергосбыт» для населения и потребителей, приравненных к категории «население»,  на 2017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60048"/>
          </a:xfrm>
          <a:ln>
            <a:noFill/>
          </a:ln>
        </p:spPr>
        <p:txBody>
          <a:bodyPr>
            <a:normAutofit/>
          </a:bodyPr>
          <a:lstStyle/>
          <a:p>
            <a:pPr lvl="0"/>
            <a:endParaRPr lang="ru-RU" sz="1400" dirty="0" smtClean="0"/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/>
          </a:p>
          <a:p>
            <a:pPr algn="just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0D64-D1E0-4225-9547-24EAC7AE8F0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38083"/>
              </p:ext>
            </p:extLst>
          </p:nvPr>
        </p:nvGraphicFramePr>
        <p:xfrm>
          <a:off x="714348" y="1714487"/>
          <a:ext cx="8250141" cy="43765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5009"/>
                <a:gridCol w="2938001"/>
                <a:gridCol w="1396128"/>
                <a:gridCol w="1160350"/>
                <a:gridCol w="83821"/>
                <a:gridCol w="975074"/>
                <a:gridCol w="911758"/>
              </a:tblGrid>
              <a:tr h="2958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№ </a:t>
                      </a:r>
                      <a:r>
                        <a:rPr lang="ru-RU" sz="1400" b="0" u="none" strike="noStrike" dirty="0" err="1"/>
                        <a:t>п</a:t>
                      </a:r>
                      <a:r>
                        <a:rPr lang="ru-RU" sz="1400" b="0" u="none" strike="noStrike" dirty="0"/>
                        <a:t>/</a:t>
                      </a:r>
                      <a:r>
                        <a:rPr lang="ru-RU" sz="1400" b="0" u="none" strike="noStrike" dirty="0" err="1"/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Показатель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1 полугодие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2 полугодие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/>
                        <a:t>Изменение тарифа, 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</a:tr>
              <a:tr h="281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Цена (тариф)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Цена (тариф)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Население и потребители, приравненные к населению, проживающие </a:t>
                      </a:r>
                      <a:endParaRPr lang="ru-RU" sz="1400" b="0" u="none" strike="noStrike" dirty="0" smtClean="0"/>
                    </a:p>
                    <a:p>
                      <a:pPr algn="ctr" fontAlgn="b"/>
                      <a:r>
                        <a:rPr lang="ru-RU" sz="1400" b="0" u="none" strike="noStrike" dirty="0" smtClean="0"/>
                        <a:t>в </a:t>
                      </a:r>
                      <a:r>
                        <a:rPr lang="ru-RU" sz="1400" b="0" u="none" strike="noStrike" dirty="0"/>
                        <a:t>городских населенных </a:t>
                      </a:r>
                      <a:r>
                        <a:rPr lang="ru-RU" sz="1400" b="0" u="none" strike="noStrike" dirty="0" smtClean="0"/>
                        <a:t>пунктах (тарифы указаны с НДС)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1.1.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Одноставочный тариф в пределах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руб./кВтч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2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1.2.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Одноставочный тариф сверх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руб./кВтч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1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Население и потребители, приравненные к населению</a:t>
                      </a:r>
                      <a:r>
                        <a:rPr lang="ru-RU" sz="1400" b="0" u="none" strike="noStrike" dirty="0" smtClean="0"/>
                        <a:t>, проживающие </a:t>
                      </a:r>
                      <a:r>
                        <a:rPr lang="ru-RU" sz="1400" b="0" u="none" strike="noStrike" dirty="0"/>
                        <a:t>в сельских населенных </a:t>
                      </a:r>
                      <a:r>
                        <a:rPr lang="ru-RU" sz="1400" b="0" u="none" strike="noStrike" dirty="0" smtClean="0"/>
                        <a:t>пунктах (тарифы указаны с НДС)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/>
                        <a:t>2.1.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Одноставочный тариф в пределах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руб./кВтч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2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/>
                        <a:t>2.2.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/>
                        <a:t>Одноставочный тариф сверх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0609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/>
              <a:t>Предельные уровни нерегулируемых цен на электрическую энергию (мощность) по субъектам Сибирского федерального округа 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142984"/>
          <a:ext cx="5072097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068675"/>
              </p:ext>
            </p:extLst>
          </p:nvPr>
        </p:nvGraphicFramePr>
        <p:xfrm>
          <a:off x="3214678" y="3357562"/>
          <a:ext cx="5614307" cy="329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56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706090"/>
          </a:xfrm>
        </p:spPr>
        <p:txBody>
          <a:bodyPr>
            <a:noAutofit/>
          </a:bodyPr>
          <a:lstStyle/>
          <a:p>
            <a:r>
              <a:rPr lang="ru-RU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</a:t>
            </a:r>
            <a:br>
              <a:rPr lang="ru-RU" b="1" kern="1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kern="1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Сбытовые надбавки гарантирующих поставщиков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АО «Читаэнергосбыт» и АО «Оборонэнергосбыт» на 2017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60048"/>
          </a:xfrm>
          <a:ln>
            <a:noFill/>
          </a:ln>
        </p:spPr>
        <p:txBody>
          <a:bodyPr>
            <a:normAutofit/>
          </a:bodyPr>
          <a:lstStyle/>
          <a:p>
            <a:pPr lvl="0"/>
            <a:endParaRPr lang="ru-RU" sz="1400" dirty="0" smtClean="0"/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/>
          </a:p>
          <a:p>
            <a:pPr algn="just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0D64-D1E0-4225-9547-24EAC7AE8F0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36636"/>
              </p:ext>
            </p:extLst>
          </p:nvPr>
        </p:nvGraphicFramePr>
        <p:xfrm>
          <a:off x="688064" y="2924944"/>
          <a:ext cx="7929618" cy="17234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6888"/>
                <a:gridCol w="2453362"/>
                <a:gridCol w="1380017"/>
                <a:gridCol w="1229810"/>
                <a:gridCol w="1489541"/>
              </a:tblGrid>
              <a:tr h="764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№ </a:t>
                      </a:r>
                      <a:r>
                        <a:rPr lang="ru-RU" sz="1300" b="0" u="none" strike="noStrike" dirty="0" err="1"/>
                        <a:t>п</a:t>
                      </a:r>
                      <a:r>
                        <a:rPr lang="ru-RU" sz="1300" b="0" u="none" strike="noStrike" dirty="0"/>
                        <a:t>/</a:t>
                      </a:r>
                      <a:r>
                        <a:rPr lang="ru-RU" sz="1300" b="0" u="none" strike="noStrike" dirty="0" err="1"/>
                        <a:t>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Наименование гарантирующего поставщика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Сбытовая надбавка для сетевых организаций, покупающих электрическую энергию для компенсации потерь электрической энергии, руб./кВтч.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Изменение тарифа,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</a:tr>
              <a:tr h="309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1 полугодие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2 полугодие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/>
                        <a:t>1.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«Читаэнергосбыт»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0,23032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/>
                        <a:t>2.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«Оборонэнергосбыт»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0,18981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0,15956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8064" y="4681066"/>
            <a:ext cx="79296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бытовая надбавка для группы «прочие потребители» дифференцируется по следующим подгруппам потребителей в зависимости от величины максимальной мощности принадлежащих им энергопринимающих устройств: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потребители с максимальной мощностью энергопринимающих устройств менее 150 кВт;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потребители с максимальной мощностью энергопринимающих устройств от 150 до 670 кВт;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потребители с максимальной мощностью энергопринимающих устройств от 670 кВт до 10 МВт;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потребители с максимальной мощностью энергопринимающих устройств не менее 10 МВт.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Сбытовая надбавка для группы «прочие потребители» рассчитывается по формуле: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6410778"/>
            <a:ext cx="3456384" cy="44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8483"/>
              </p:ext>
            </p:extLst>
          </p:nvPr>
        </p:nvGraphicFramePr>
        <p:xfrm>
          <a:off x="688064" y="1124744"/>
          <a:ext cx="7929618" cy="15253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6888"/>
                <a:gridCol w="2453362"/>
                <a:gridCol w="1380017"/>
                <a:gridCol w="1229810"/>
                <a:gridCol w="1489541"/>
              </a:tblGrid>
              <a:tr h="764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№ </a:t>
                      </a:r>
                      <a:r>
                        <a:rPr lang="ru-RU" sz="1300" b="0" u="none" strike="noStrike" dirty="0" err="1"/>
                        <a:t>п</a:t>
                      </a:r>
                      <a:r>
                        <a:rPr lang="ru-RU" sz="1300" b="0" u="none" strike="noStrike" dirty="0"/>
                        <a:t>/</a:t>
                      </a:r>
                      <a:r>
                        <a:rPr lang="ru-RU" sz="1300" b="0" u="none" strike="noStrike" dirty="0" err="1"/>
                        <a:t>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Наименование гарантирующего поставщика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Сбытовая надбавка для </a:t>
                      </a:r>
                      <a:r>
                        <a:rPr lang="ru-RU" sz="1300" b="0" u="none" strike="noStrike" dirty="0" smtClean="0"/>
                        <a:t>тарифной группы потребителей «население» и приравненные к нему категории потребителей, </a:t>
                      </a:r>
                      <a:r>
                        <a:rPr lang="ru-RU" sz="1300" b="0" u="none" strike="noStrike" dirty="0"/>
                        <a:t>руб./кВтч.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/>
                        <a:t>Изменение тарифа,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ctr"/>
                </a:tc>
              </a:tr>
              <a:tr h="309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1 полугодие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u="none" strike="noStrike" dirty="0"/>
                        <a:t>2 полугодие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/>
                        <a:t>1.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«Читаэнергосбыт»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0,24791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0,25956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8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/>
                        <a:t>2.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723" marR="7723" marT="772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«Оборонэнергосбыт»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0,24791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Тарифы на электрическую энергию, отпускаемую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Краснокаменской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ТЭЦ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ПАО «ППГХО» и УМП «ЖКУ» потребителям, на 2017 год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000528"/>
          </a:xfrm>
          <a:ln>
            <a:noFill/>
          </a:ln>
        </p:spPr>
        <p:txBody>
          <a:bodyPr>
            <a:normAutofit/>
          </a:bodyPr>
          <a:lstStyle/>
          <a:p>
            <a:pPr lvl="0"/>
            <a:endParaRPr lang="ru-RU" sz="1400" dirty="0" smtClean="0"/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/>
          </a:p>
          <a:p>
            <a:pPr algn="just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0D64-D1E0-4225-9547-24EAC7AE8F0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550070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53440"/>
              </p:ext>
            </p:extLst>
          </p:nvPr>
        </p:nvGraphicFramePr>
        <p:xfrm>
          <a:off x="395536" y="1412776"/>
          <a:ext cx="8496944" cy="41412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8946"/>
                <a:gridCol w="4235590"/>
                <a:gridCol w="916401"/>
                <a:gridCol w="905261"/>
                <a:gridCol w="714205"/>
                <a:gridCol w="200437"/>
                <a:gridCol w="936104"/>
              </a:tblGrid>
              <a:tr h="50893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u="none" strike="noStrike" dirty="0"/>
                        <a:t>№ </a:t>
                      </a:r>
                      <a:r>
                        <a:rPr lang="ru-RU" sz="1400" b="0" u="none" strike="noStrike" dirty="0" err="1"/>
                        <a:t>п</a:t>
                      </a:r>
                      <a:r>
                        <a:rPr lang="ru-RU" sz="1400" b="0" u="none" strike="noStrike" dirty="0"/>
                        <a:t>/</a:t>
                      </a:r>
                      <a:r>
                        <a:rPr lang="ru-RU" sz="1400" b="0" u="none" strike="noStrike" dirty="0" err="1"/>
                        <a:t>п</a:t>
                      </a:r>
                      <a:r>
                        <a:rPr lang="ru-RU" sz="1400" b="0" u="none" strike="noStrike" dirty="0"/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u="none" strike="noStrike" dirty="0"/>
                        <a:t>Показатель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u="none" strike="noStrike" dirty="0"/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u="none" strike="noStrike" dirty="0"/>
                        <a:t>1 полугодие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0" u="none" strike="noStrike" dirty="0"/>
                        <a:t>2 полугодие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/>
                        <a:t>Изменение тарифа,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</a:tr>
              <a:tr h="20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/>
                        <a:t>тариф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/>
                        <a:t>тариф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5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/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/>
                        <a:t>Население и потребители, приравненные к населению, проживающие в городских населенных </a:t>
                      </a:r>
                      <a:r>
                        <a:rPr lang="ru-RU" sz="1400" u="none" strike="noStrike" dirty="0" smtClean="0"/>
                        <a:t>пунктах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/>
                        <a:t>(тарифы</a:t>
                      </a:r>
                      <a:r>
                        <a:rPr lang="ru-RU" sz="1400" u="none" strike="noStrike" baseline="0" dirty="0" smtClean="0"/>
                        <a:t> указаны с НДС)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1.1.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Одноставочный тариф в пределах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1,68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1.2.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Одноставочный тариф сверх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5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/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/>
                        <a:t>Население и потребители, приравненные к населению, проживающие в сельских населенных </a:t>
                      </a:r>
                      <a:r>
                        <a:rPr lang="ru-RU" sz="1400" u="none" strike="noStrike" dirty="0" smtClean="0"/>
                        <a:t>пунктах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/>
                        <a:t>(тарифы указаны с НДС)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2.1.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Одноставочный тариф в пределах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1,63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9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2.2.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/>
                        <a:t>Одноставочный тариф сверх социальной нормы потребления электрической энергии (мощности)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2,12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5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/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/>
                        <a:t>Прочие и бюджетные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потребители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58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3.1.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/>
                        <a:t>Одноставочный тариф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/>
                        <a:t>руб./кВтч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5" marR="6855" marT="6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Тарифы на электрическую энергию для населения и приравненных к нему категориям потребителей на 2017 год в населенных пунктах на территории Забайкальского края с  электроснабжением от дизельных электростанций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60048"/>
          </a:xfrm>
          <a:ln>
            <a:noFill/>
          </a:ln>
        </p:spPr>
        <p:txBody>
          <a:bodyPr>
            <a:normAutofit/>
          </a:bodyPr>
          <a:lstStyle/>
          <a:p>
            <a:pPr lvl="0"/>
            <a:endParaRPr lang="ru-RU" sz="1400" dirty="0" smtClean="0"/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/>
            <a:endParaRPr lang="ru-RU" sz="1400" dirty="0" smtClean="0"/>
          </a:p>
          <a:p>
            <a:pPr algn="just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0D64-D1E0-4225-9547-24EAC7AE8F0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50070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93415"/>
              </p:ext>
            </p:extLst>
          </p:nvPr>
        </p:nvGraphicFramePr>
        <p:xfrm>
          <a:off x="714348" y="1700808"/>
          <a:ext cx="8136905" cy="27230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6444"/>
                <a:gridCol w="3225439"/>
                <a:gridCol w="1156669"/>
                <a:gridCol w="1008112"/>
                <a:gridCol w="1008112"/>
                <a:gridCol w="1152129"/>
              </a:tblGrid>
              <a:tr h="2340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№ </a:t>
                      </a:r>
                      <a:r>
                        <a:rPr lang="ru-RU" sz="1600" b="0" u="none" strike="noStrike" dirty="0" err="1"/>
                        <a:t>п</a:t>
                      </a:r>
                      <a:r>
                        <a:rPr lang="ru-RU" sz="1600" b="0" u="none" strike="noStrike" dirty="0"/>
                        <a:t>/</a:t>
                      </a:r>
                      <a:r>
                        <a:rPr lang="ru-RU" sz="1600" b="0" u="none" strike="noStrike" dirty="0" err="1"/>
                        <a:t>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Показатель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Единица измерения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1 полугодие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2 полугодие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/>
                        <a:t>Изменение тарифа,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</a:tr>
              <a:tr h="386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Цена (тариф)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Цена (тариф)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91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/>
                        <a:t>Население и потребители, приравненные к </a:t>
                      </a:r>
                      <a:r>
                        <a:rPr lang="ru-RU" sz="1600" b="0" u="none" strike="noStrike" dirty="0" smtClean="0"/>
                        <a:t>населению (тарифы указаны с НДС)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/>
                        <a:t>1.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/>
                        <a:t>Одноставочный тариф в пределах социальной нормы потребления электрической энергии (мощности)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/>
                        <a:t>руб./кВтч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08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/>
                        <a:t>2</a:t>
                      </a:r>
                      <a:r>
                        <a:rPr lang="ru-RU" sz="1600" b="0" u="none" strike="noStrike" dirty="0"/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/>
                        <a:t>Одноставочный тариф сверх социальной нормы потребления электрической энергии (мощности)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/>
                        <a:t>руб./кВтч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482676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Тарифы для бюджетных и прочих потребителей во всех населенных пунктах на территории Забайкальского края с электроснабжением от дизельных электростанций установлены на экономически </a:t>
            </a:r>
          </a:p>
          <a:p>
            <a:pPr algn="ctr"/>
            <a:r>
              <a:rPr lang="ru-RU" sz="2000" dirty="0" smtClean="0"/>
              <a:t>обоснованном уровне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99914" y="229072"/>
            <a:ext cx="8550122" cy="65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январе 2017 года на территории сельского поселения «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Мензинское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Красночикойского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в рамках заключенного концессионного соглашения между Правительством Забайкальского края и АО «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Энергосервисная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компания Сибири» планируется запуск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первой автономной гибридной энергетической установки (АГЭУ), основным источником выработки электроэнергии которой станет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солнечная энергия.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Согласно расчетам РСТ Забайкальского края, внедрение </a:t>
            </a: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АГЭУ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позволит достичь экономии дизельного топлива свыше 80%. </a:t>
            </a:r>
            <a:b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Данная экономия позволит обеспечить как возврат вложенных в модернизацию электросетевого комплекса инвестиций в ближайшие 8 лет, так и надежное энергоснабжения жителей сельского поселения «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Мензинское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r>
              <a:rPr kumimoji="0" lang="ru-RU" sz="180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2" descr="http://www.businessinsider.in/photo/52309335/science/environment/SUN-emPOWERING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3" y="285729"/>
            <a:ext cx="2071701" cy="1919135"/>
          </a:xfrm>
          <a:prstGeom prst="roundRect">
            <a:avLst>
              <a:gd name="adj" fmla="val 10000"/>
            </a:avLst>
          </a:prstGeom>
          <a:blipFill rotWithShape="0">
            <a:blip r:embed="rId2">
              <a:lum bright="36000" contrast="5000"/>
            </a:blip>
            <a:stretch>
              <a:fillRect/>
            </a:stretch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2286000" y="357166"/>
            <a:ext cx="5310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Плата</a:t>
            </a:r>
          </a:p>
          <a:p>
            <a:pPr algn="ctr"/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 за технологическое присоединение </a:t>
            </a:r>
          </a:p>
          <a:p>
            <a:pPr algn="ctr"/>
            <a:r>
              <a:rPr lang="ru-RU" sz="2200" b="1" i="1" dirty="0" smtClean="0">
                <a:solidFill>
                  <a:prstClr val="black"/>
                </a:solidFill>
                <a:cs typeface="Times New Roman" pitchFamily="18" charset="0"/>
              </a:rPr>
              <a:t>к электрическим сетям ТСО</a:t>
            </a:r>
            <a:endParaRPr lang="ru-RU" sz="2200" b="1" i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3" y="2492896"/>
            <a:ext cx="2286016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Для каждой сетевой организации, осуществляющей свою деятельность на территории Забайкальского края, установлены:</a:t>
            </a: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1965208"/>
              </p:ext>
            </p:extLst>
          </p:nvPr>
        </p:nvGraphicFramePr>
        <p:xfrm>
          <a:off x="3419872" y="2242863"/>
          <a:ext cx="469107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регулирование деятельности организаций коммунального сектора</a:t>
            </a:r>
            <a:br>
              <a:rPr lang="ru-RU" sz="4000" b="1" kern="1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b="1" kern="10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7" descr="cca86cff5622fcb30e9f303664f98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928694" cy="1061783"/>
          </a:xfrm>
          <a:prstGeom prst="rect">
            <a:avLst/>
          </a:prstGeom>
          <a:noFill/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C80D64-D1E0-4225-9547-24EAC7AE8F0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1842</TotalTime>
  <Words>3147</Words>
  <Application>Microsoft Office PowerPoint</Application>
  <PresentationFormat>Экран (4:3)</PresentationFormat>
  <Paragraphs>1441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Тема1</vt:lpstr>
      <vt:lpstr>2_Тема1</vt:lpstr>
      <vt:lpstr>Диаграмма Microsoft Excel</vt:lpstr>
      <vt:lpstr>Основные параметры тарифного регулирования 2016 года и итоги тарифной сессии 2017 года</vt:lpstr>
      <vt:lpstr>Основные параметры тарифного регулирования в сфере электроэнергетики</vt:lpstr>
      <vt:lpstr>Тарифы на электрическую энергию, отпускаемую гарантирующими поставщиками АО «Читаэнергосбыт» и АО «Оборонэнергосбыт» для населения и потребителей, приравненных к категории «население»,  на 2017 год</vt:lpstr>
      <vt:lpstr>Сбытовые надбавки гарантирующих поставщиков  АО «Читаэнергосбыт» и АО «Оборонэнергосбыт» на 2017 год</vt:lpstr>
      <vt:lpstr> Тарифы на электрическую энергию, отпускаемую Краснокаменской ТЭЦ  ПАО «ППГХО» и УМП «ЖКУ» потребителям, на 2017 год </vt:lpstr>
      <vt:lpstr>Тарифы на электрическую энергию для населения и приравненных к нему категориям потребителей на 2017 год в населенных пунктах на территории Забайкальского края с  электроснабжением от дизельных электростанций </vt:lpstr>
      <vt:lpstr>Презентация PowerPoint</vt:lpstr>
      <vt:lpstr>Презентация PowerPoint</vt:lpstr>
      <vt:lpstr>Государственное регулирование деятельности организаций коммунального сектора </vt:lpstr>
      <vt:lpstr>Особенности тарифного регулирования коммунальных услуг на 2017 год</vt:lpstr>
      <vt:lpstr>Операционные расходы</vt:lpstr>
      <vt:lpstr>Неподконтрольные расходы</vt:lpstr>
      <vt:lpstr>Расходы на приобретение энергетических ресурсов, холодной воды и теплоносителя и прибыль</vt:lpstr>
      <vt:lpstr>Индексы дефляторы и индексы цен производителей в соответствии с прогнозом СЭР на 2017-2019 гг.</vt:lpstr>
      <vt:lpstr>Эффект от государственного регулирования тарифов на коммунальные услуги</vt:lpstr>
      <vt:lpstr>Эффект от государственного регулирования тарифов на коммунальные услуги</vt:lpstr>
      <vt:lpstr>Тарифная модель, используемая при установлении тарифов РСТ Забайкальского края</vt:lpstr>
      <vt:lpstr>Тарифы на тепловую энергию, поставляемую ПАО «ТГК-14»</vt:lpstr>
      <vt:lpstr>Индексы изменения размера вносимой гражданами платы за коммунальные услуги на территории Забайкальского края</vt:lpstr>
      <vt:lpstr>Утвержденные инвестиционные программы в 2016 году РСТ Забайкальского края</vt:lpstr>
      <vt:lpstr>Презентация PowerPoint</vt:lpstr>
      <vt:lpstr>Государственное регулирование в сфере транспорта      Железнодорожный транспорт в пригородном сообщении</vt:lpstr>
      <vt:lpstr>Железнодорожный транспорт в пригородном сообщении</vt:lpstr>
      <vt:lpstr>Оперативный мониторинг за состоянием рынков сельскохозяйственной продукции, сырья и продовольствия  </vt:lpstr>
      <vt:lpstr>Форма представления оперативного мониторинга</vt:lpstr>
      <vt:lpstr>Государственное регулирование цен на жизненно необходимые и важнейшие лекарственные препараты (ЖНВЛП)</vt:lpstr>
      <vt:lpstr>Презентация PowerPoint</vt:lpstr>
      <vt:lpstr>Фактические тарифы на электрическую энергию (мощность) по субъектам Российской Федерации в 2015 году</vt:lpstr>
      <vt:lpstr>Динамика тарифов  на электрическую энергию для населения Забайкальского края  в 2013-2017 годах (руб./кВтч) </vt:lpstr>
      <vt:lpstr>Предельные уровни нерегулируемых цен на электрическую энергию (мощность) по субъектам Сибирского федерального округа </vt:lpstr>
      <vt:lpstr>СПАСИБО ЗА ВНИМАНИЕ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тарифного регулирования 2016 года и итоги тарифной сессии 2016 года</dc:title>
  <dc:creator>Никифорова</dc:creator>
  <cp:lastModifiedBy>ahmetyanova</cp:lastModifiedBy>
  <cp:revision>177</cp:revision>
  <dcterms:created xsi:type="dcterms:W3CDTF">2015-12-21T05:30:57Z</dcterms:created>
  <dcterms:modified xsi:type="dcterms:W3CDTF">2016-12-26T06:54:00Z</dcterms:modified>
</cp:coreProperties>
</file>