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84" r:id="rId3"/>
    <p:sldId id="288" r:id="rId4"/>
    <p:sldId id="285" r:id="rId5"/>
    <p:sldId id="286" r:id="rId6"/>
    <p:sldId id="287" r:id="rId7"/>
    <p:sldId id="289" r:id="rId8"/>
    <p:sldId id="282" r:id="rId9"/>
    <p:sldId id="283" r:id="rId10"/>
    <p:sldId id="281" r:id="rId11"/>
    <p:sldId id="273" r:id="rId12"/>
    <p:sldId id="267" r:id="rId13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654" autoAdjust="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48145-EB08-40D0-BE75-13C8D7530FDD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98A09C7-459E-4261-9629-DC49A937269F}">
      <dgm:prSet phldrT="[Текст]" custT="1"/>
      <dgm:spPr>
        <a:solidFill>
          <a:schemeClr val="accent1">
            <a:alpha val="60000"/>
          </a:schemeClr>
        </a:solidFill>
      </dgm:spPr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latin typeface="+mn-lt"/>
              <a:cs typeface="Calibri" pitchFamily="34" charset="0"/>
            </a:rPr>
            <a:t>Государственный контроль в области регулирования тарифов в части обоснованности установления, изменения и применения тарифов</a:t>
          </a:r>
          <a:endParaRPr lang="ru-RU" sz="2000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7BB2586C-9004-40CD-8BE7-FDF0478A7FA3}" type="parTrans" cxnId="{4207D256-4FD0-4B23-9073-C3B1B885D80A}">
      <dgm:prSet/>
      <dgm:spPr/>
      <dgm:t>
        <a:bodyPr/>
        <a:lstStyle/>
        <a:p>
          <a:endParaRPr lang="ru-RU" sz="4400">
            <a:solidFill>
              <a:schemeClr val="tx1"/>
            </a:solidFill>
            <a:latin typeface="+mn-lt"/>
          </a:endParaRPr>
        </a:p>
      </dgm:t>
    </dgm:pt>
    <dgm:pt modelId="{E2BF6DFB-27D3-4773-BD44-E69D0977B1AC}" type="sibTrans" cxnId="{4207D256-4FD0-4B23-9073-C3B1B885D80A}">
      <dgm:prSet/>
      <dgm:spPr/>
      <dgm:t>
        <a:bodyPr/>
        <a:lstStyle/>
        <a:p>
          <a:endParaRPr lang="ru-RU" sz="4400">
            <a:solidFill>
              <a:schemeClr val="tx1"/>
            </a:solidFill>
            <a:latin typeface="+mn-lt"/>
          </a:endParaRPr>
        </a:p>
      </dgm:t>
    </dgm:pt>
    <dgm:pt modelId="{0B5B1746-1208-4CFE-8E26-566A9DD66B71}">
      <dgm:prSet custT="1"/>
      <dgm:spPr>
        <a:solidFill>
          <a:schemeClr val="accent1">
            <a:alpha val="60000"/>
          </a:schemeClr>
        </a:solidFill>
      </dgm:spPr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latin typeface="+mn-lt"/>
              <a:cs typeface="Calibri" pitchFamily="34" charset="0"/>
            </a:rPr>
            <a:t>Соблюдение организациями стандартов раскрытия информации о регулируемой деятельности организаций, подлежащей свободному доступу</a:t>
          </a:r>
          <a:endParaRPr lang="ru-RU" sz="2000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A945404C-1313-47A5-BFCA-3DBB0EB4F83F}" type="parTrans" cxnId="{78E22439-BF38-4C75-993E-638DBD982823}">
      <dgm:prSet/>
      <dgm:spPr/>
      <dgm:t>
        <a:bodyPr/>
        <a:lstStyle/>
        <a:p>
          <a:endParaRPr lang="ru-RU" sz="4400">
            <a:solidFill>
              <a:schemeClr val="tx1"/>
            </a:solidFill>
            <a:latin typeface="+mn-lt"/>
          </a:endParaRPr>
        </a:p>
      </dgm:t>
    </dgm:pt>
    <dgm:pt modelId="{4682BA50-F214-4143-AC90-E3AB83F03FD6}" type="sibTrans" cxnId="{78E22439-BF38-4C75-993E-638DBD982823}">
      <dgm:prSet/>
      <dgm:spPr/>
      <dgm:t>
        <a:bodyPr/>
        <a:lstStyle/>
        <a:p>
          <a:endParaRPr lang="ru-RU" sz="4400">
            <a:solidFill>
              <a:schemeClr val="tx1"/>
            </a:solidFill>
            <a:latin typeface="+mn-lt"/>
          </a:endParaRPr>
        </a:p>
      </dgm:t>
    </dgm:pt>
    <dgm:pt modelId="{23B18B3F-261A-439F-8493-8D5DE8CD0FE5}" type="pres">
      <dgm:prSet presAssocID="{E6F48145-EB08-40D0-BE75-13C8D7530F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5C342C-7668-463A-8793-1ABFC2CCD7B9}" type="pres">
      <dgm:prSet presAssocID="{398A09C7-459E-4261-9629-DC49A937269F}" presName="parentLin" presStyleCnt="0"/>
      <dgm:spPr/>
      <dgm:t>
        <a:bodyPr/>
        <a:lstStyle/>
        <a:p>
          <a:endParaRPr lang="ru-RU"/>
        </a:p>
      </dgm:t>
    </dgm:pt>
    <dgm:pt modelId="{A9609F0A-9D72-459F-9F42-241D8C255E1C}" type="pres">
      <dgm:prSet presAssocID="{398A09C7-459E-4261-9629-DC49A937269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A1967FB-4A14-462D-8B12-101D132EB732}" type="pres">
      <dgm:prSet presAssocID="{398A09C7-459E-4261-9629-DC49A937269F}" presName="parentText" presStyleLbl="node1" presStyleIdx="0" presStyleCnt="2" custScaleX="10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67038-2A8B-4AE8-B7F7-87E10B9ED422}" type="pres">
      <dgm:prSet presAssocID="{398A09C7-459E-4261-9629-DC49A937269F}" presName="negativeSpace" presStyleCnt="0"/>
      <dgm:spPr/>
      <dgm:t>
        <a:bodyPr/>
        <a:lstStyle/>
        <a:p>
          <a:endParaRPr lang="ru-RU"/>
        </a:p>
      </dgm:t>
    </dgm:pt>
    <dgm:pt modelId="{859D34D4-D662-4230-B465-B1DD8DC79E29}" type="pres">
      <dgm:prSet presAssocID="{398A09C7-459E-4261-9629-DC49A937269F}" presName="childText" presStyleLbl="conFgAcc1" presStyleIdx="0" presStyleCnt="2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2624787A-FBF6-4682-98C7-8A136BEF4125}" type="pres">
      <dgm:prSet presAssocID="{E2BF6DFB-27D3-4773-BD44-E69D0977B1AC}" presName="spaceBetweenRectangles" presStyleCnt="0"/>
      <dgm:spPr/>
      <dgm:t>
        <a:bodyPr/>
        <a:lstStyle/>
        <a:p>
          <a:endParaRPr lang="ru-RU"/>
        </a:p>
      </dgm:t>
    </dgm:pt>
    <dgm:pt modelId="{C87B9194-D7E2-4D7B-9F3C-F5808563D740}" type="pres">
      <dgm:prSet presAssocID="{0B5B1746-1208-4CFE-8E26-566A9DD66B71}" presName="parentLin" presStyleCnt="0"/>
      <dgm:spPr/>
      <dgm:t>
        <a:bodyPr/>
        <a:lstStyle/>
        <a:p>
          <a:endParaRPr lang="ru-RU"/>
        </a:p>
      </dgm:t>
    </dgm:pt>
    <dgm:pt modelId="{692DED0B-1BCE-452E-9DCC-8C0657AA76B8}" type="pres">
      <dgm:prSet presAssocID="{0B5B1746-1208-4CFE-8E26-566A9DD66B7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C8D2B3A-A7A3-4934-A1A5-3B59979A76E5}" type="pres">
      <dgm:prSet presAssocID="{0B5B1746-1208-4CFE-8E26-566A9DD66B71}" presName="parentText" presStyleLbl="node1" presStyleIdx="1" presStyleCnt="2" custScaleX="10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7B02F-991F-485C-8302-7063BE9511EC}" type="pres">
      <dgm:prSet presAssocID="{0B5B1746-1208-4CFE-8E26-566A9DD66B71}" presName="negativeSpace" presStyleCnt="0"/>
      <dgm:spPr/>
      <dgm:t>
        <a:bodyPr/>
        <a:lstStyle/>
        <a:p>
          <a:endParaRPr lang="ru-RU"/>
        </a:p>
      </dgm:t>
    </dgm:pt>
    <dgm:pt modelId="{F9281343-F8A3-4E07-9FC9-E9953FF6DBE9}" type="pres">
      <dgm:prSet presAssocID="{0B5B1746-1208-4CFE-8E26-566A9DD66B71}" presName="childText" presStyleLbl="conFgAcc1" presStyleIdx="1" presStyleCnt="2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ru-RU"/>
        </a:p>
      </dgm:t>
    </dgm:pt>
  </dgm:ptLst>
  <dgm:cxnLst>
    <dgm:cxn modelId="{B92DCB33-9CB4-47B2-9BF6-CA47E1EB9E22}" type="presOf" srcId="{0B5B1746-1208-4CFE-8E26-566A9DD66B71}" destId="{692DED0B-1BCE-452E-9DCC-8C0657AA76B8}" srcOrd="0" destOrd="0" presId="urn:microsoft.com/office/officeart/2005/8/layout/list1"/>
    <dgm:cxn modelId="{4207D256-4FD0-4B23-9073-C3B1B885D80A}" srcId="{E6F48145-EB08-40D0-BE75-13C8D7530FDD}" destId="{398A09C7-459E-4261-9629-DC49A937269F}" srcOrd="0" destOrd="0" parTransId="{7BB2586C-9004-40CD-8BE7-FDF0478A7FA3}" sibTransId="{E2BF6DFB-27D3-4773-BD44-E69D0977B1AC}"/>
    <dgm:cxn modelId="{78E22439-BF38-4C75-993E-638DBD982823}" srcId="{E6F48145-EB08-40D0-BE75-13C8D7530FDD}" destId="{0B5B1746-1208-4CFE-8E26-566A9DD66B71}" srcOrd="1" destOrd="0" parTransId="{A945404C-1313-47A5-BFCA-3DBB0EB4F83F}" sibTransId="{4682BA50-F214-4143-AC90-E3AB83F03FD6}"/>
    <dgm:cxn modelId="{7C7AB797-4D96-4491-AF2A-4AE4062BC752}" type="presOf" srcId="{0B5B1746-1208-4CFE-8E26-566A9DD66B71}" destId="{8C8D2B3A-A7A3-4934-A1A5-3B59979A76E5}" srcOrd="1" destOrd="0" presId="urn:microsoft.com/office/officeart/2005/8/layout/list1"/>
    <dgm:cxn modelId="{705C905A-4B52-40A8-85FF-9C39B9B70B61}" type="presOf" srcId="{398A09C7-459E-4261-9629-DC49A937269F}" destId="{A9609F0A-9D72-459F-9F42-241D8C255E1C}" srcOrd="0" destOrd="0" presId="urn:microsoft.com/office/officeart/2005/8/layout/list1"/>
    <dgm:cxn modelId="{3B932796-ABE8-43DE-8C69-AC13C04B8EDD}" type="presOf" srcId="{398A09C7-459E-4261-9629-DC49A937269F}" destId="{2A1967FB-4A14-462D-8B12-101D132EB732}" srcOrd="1" destOrd="0" presId="urn:microsoft.com/office/officeart/2005/8/layout/list1"/>
    <dgm:cxn modelId="{87316312-49EE-454C-95DE-8D1A70756E7F}" type="presOf" srcId="{E6F48145-EB08-40D0-BE75-13C8D7530FDD}" destId="{23B18B3F-261A-439F-8493-8D5DE8CD0FE5}" srcOrd="0" destOrd="0" presId="urn:microsoft.com/office/officeart/2005/8/layout/list1"/>
    <dgm:cxn modelId="{BFDC1406-7CF9-486A-9C5D-A0FA0ADDC902}" type="presParOf" srcId="{23B18B3F-261A-439F-8493-8D5DE8CD0FE5}" destId="{255C342C-7668-463A-8793-1ABFC2CCD7B9}" srcOrd="0" destOrd="0" presId="urn:microsoft.com/office/officeart/2005/8/layout/list1"/>
    <dgm:cxn modelId="{15EF52FE-30EB-40E5-9362-46B040B5E3BC}" type="presParOf" srcId="{255C342C-7668-463A-8793-1ABFC2CCD7B9}" destId="{A9609F0A-9D72-459F-9F42-241D8C255E1C}" srcOrd="0" destOrd="0" presId="urn:microsoft.com/office/officeart/2005/8/layout/list1"/>
    <dgm:cxn modelId="{4234B087-E8BC-48CA-934D-11430B5CC6D9}" type="presParOf" srcId="{255C342C-7668-463A-8793-1ABFC2CCD7B9}" destId="{2A1967FB-4A14-462D-8B12-101D132EB732}" srcOrd="1" destOrd="0" presId="urn:microsoft.com/office/officeart/2005/8/layout/list1"/>
    <dgm:cxn modelId="{B4AD8C0D-C3CE-4320-8ADF-DC98164D476A}" type="presParOf" srcId="{23B18B3F-261A-439F-8493-8D5DE8CD0FE5}" destId="{6C067038-2A8B-4AE8-B7F7-87E10B9ED422}" srcOrd="1" destOrd="0" presId="urn:microsoft.com/office/officeart/2005/8/layout/list1"/>
    <dgm:cxn modelId="{089E1414-8A74-4F15-83DA-48647B0840A5}" type="presParOf" srcId="{23B18B3F-261A-439F-8493-8D5DE8CD0FE5}" destId="{859D34D4-D662-4230-B465-B1DD8DC79E29}" srcOrd="2" destOrd="0" presId="urn:microsoft.com/office/officeart/2005/8/layout/list1"/>
    <dgm:cxn modelId="{44CE6C0B-3395-413E-9831-A6DBEDA4EC1A}" type="presParOf" srcId="{23B18B3F-261A-439F-8493-8D5DE8CD0FE5}" destId="{2624787A-FBF6-4682-98C7-8A136BEF4125}" srcOrd="3" destOrd="0" presId="urn:microsoft.com/office/officeart/2005/8/layout/list1"/>
    <dgm:cxn modelId="{439C8BED-4534-46B7-9530-C79252933C6B}" type="presParOf" srcId="{23B18B3F-261A-439F-8493-8D5DE8CD0FE5}" destId="{C87B9194-D7E2-4D7B-9F3C-F5808563D740}" srcOrd="4" destOrd="0" presId="urn:microsoft.com/office/officeart/2005/8/layout/list1"/>
    <dgm:cxn modelId="{696681FB-E552-47AC-B328-9AFE99BE84C2}" type="presParOf" srcId="{C87B9194-D7E2-4D7B-9F3C-F5808563D740}" destId="{692DED0B-1BCE-452E-9DCC-8C0657AA76B8}" srcOrd="0" destOrd="0" presId="urn:microsoft.com/office/officeart/2005/8/layout/list1"/>
    <dgm:cxn modelId="{829A558E-83DE-4400-8640-625A8816B231}" type="presParOf" srcId="{C87B9194-D7E2-4D7B-9F3C-F5808563D740}" destId="{8C8D2B3A-A7A3-4934-A1A5-3B59979A76E5}" srcOrd="1" destOrd="0" presId="urn:microsoft.com/office/officeart/2005/8/layout/list1"/>
    <dgm:cxn modelId="{52AAA210-0B97-4151-85DE-C96ACD4C46E0}" type="presParOf" srcId="{23B18B3F-261A-439F-8493-8D5DE8CD0FE5}" destId="{5DC7B02F-991F-485C-8302-7063BE9511EC}" srcOrd="5" destOrd="0" presId="urn:microsoft.com/office/officeart/2005/8/layout/list1"/>
    <dgm:cxn modelId="{7F2BAF4C-488C-4594-AB03-A8C088F25AB5}" type="presParOf" srcId="{23B18B3F-261A-439F-8493-8D5DE8CD0FE5}" destId="{F9281343-F8A3-4E07-9FC9-E9953FF6DBE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4DACF6-898E-43EA-9D10-71256722E52C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27EDA33-2F1A-463E-877D-401C0A7CADC3}">
      <dgm:prSet phldrT="[Текст]"/>
      <dgm:spPr>
        <a:solidFill>
          <a:schemeClr val="accent1">
            <a:alpha val="4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atin typeface="+mj-lt"/>
              <a:cs typeface="Calibri" pitchFamily="34" charset="0"/>
            </a:rPr>
            <a:t>проверок</a:t>
          </a:r>
          <a:endParaRPr lang="ru-RU" dirty="0">
            <a:latin typeface="+mj-lt"/>
            <a:cs typeface="Calibri" pitchFamily="34" charset="0"/>
          </a:endParaRPr>
        </a:p>
      </dgm:t>
    </dgm:pt>
    <dgm:pt modelId="{1432D466-BDCD-4ACC-82EA-6AB915FF18E1}" type="parTrans" cxnId="{93EE0961-4D36-4113-9558-277C50E2401C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09F3D049-9C5A-4252-BBC0-5468BAD8D48D}" type="sibTrans" cxnId="{93EE0961-4D36-4113-9558-277C50E2401C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1B2A0261-71A6-4E58-AE97-340C7947E907}">
      <dgm:prSet phldrT="[Текст]"/>
      <dgm:spPr>
        <a:solidFill>
          <a:schemeClr val="accent1">
            <a:alpha val="4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atin typeface="+mn-lt"/>
              <a:cs typeface="Calibri" pitchFamily="34" charset="0"/>
            </a:rPr>
            <a:t>плановая</a:t>
          </a:r>
          <a:endParaRPr lang="ru-RU" dirty="0">
            <a:latin typeface="+mn-lt"/>
            <a:cs typeface="Calibri" pitchFamily="34" charset="0"/>
          </a:endParaRPr>
        </a:p>
      </dgm:t>
    </dgm:pt>
    <dgm:pt modelId="{3D2CEFE7-DE4C-4B9E-A5D5-CE517655F0EF}" type="parTrans" cxnId="{0EBB7C0E-E0FA-4D4C-890E-9C059106D08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3FC096C5-6156-40BE-B50B-81AB43D09EEF}" type="sibTrans" cxnId="{0EBB7C0E-E0FA-4D4C-890E-9C059106D08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58920BA4-2BB6-4DE1-A61E-42A04ED07B13}">
      <dgm:prSet phldrT="[Текст]"/>
      <dgm:spPr>
        <a:solidFill>
          <a:schemeClr val="accent1">
            <a:alpha val="4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atin typeface="+mn-lt"/>
              <a:cs typeface="Calibri" pitchFamily="34" charset="0"/>
            </a:rPr>
            <a:t>внеплановых</a:t>
          </a:r>
          <a:endParaRPr lang="ru-RU" dirty="0">
            <a:latin typeface="+mn-lt"/>
            <a:cs typeface="Calibri" pitchFamily="34" charset="0"/>
          </a:endParaRPr>
        </a:p>
      </dgm:t>
    </dgm:pt>
    <dgm:pt modelId="{5A4AC368-58AC-4E5B-A11F-94093375D7E7}" type="parTrans" cxnId="{0204A1D0-647E-40C6-B25A-7E96ED88C31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E54D52F1-0124-4232-8ADF-D29FD6B29F77}" type="sibTrans" cxnId="{0204A1D0-647E-40C6-B25A-7E96ED88C31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C776833A-242E-45D5-B3BE-E3517FBA90C1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4000" dirty="0" smtClean="0">
              <a:latin typeface="+mj-lt"/>
              <a:cs typeface="Calibri" pitchFamily="34" charset="0"/>
            </a:rPr>
            <a:t>8</a:t>
          </a:r>
          <a:endParaRPr lang="ru-RU" sz="4000" dirty="0">
            <a:latin typeface="+mj-lt"/>
            <a:cs typeface="Calibri" pitchFamily="34" charset="0"/>
          </a:endParaRPr>
        </a:p>
      </dgm:t>
    </dgm:pt>
    <dgm:pt modelId="{0A49B7DC-ADB3-463C-81A7-8D530D399A15}" type="parTrans" cxnId="{6015757A-417F-49E4-A70A-89C3447C5EF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7E5B52C1-02F6-4693-BEE6-A54205BB8F2D}" type="sibTrans" cxnId="{6015757A-417F-49E4-A70A-89C3447C5EF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7491344-182B-4438-A2AC-3EE39026011A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4000" dirty="0" smtClean="0">
              <a:latin typeface="+mn-lt"/>
              <a:cs typeface="Calibri" pitchFamily="34" charset="0"/>
            </a:rPr>
            <a:t>7</a:t>
          </a:r>
          <a:endParaRPr lang="ru-RU" sz="4000" dirty="0">
            <a:latin typeface="+mn-lt"/>
            <a:cs typeface="Calibri" pitchFamily="34" charset="0"/>
          </a:endParaRPr>
        </a:p>
      </dgm:t>
    </dgm:pt>
    <dgm:pt modelId="{CCE153D9-7D70-47BB-A3B0-0CBB1FD0E305}" type="parTrans" cxnId="{8FFD4CCD-5DC5-40BB-AA09-9DEA2D0519C3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D858517B-9E37-4A87-8DA1-BFC8F3E7C1A1}" type="sibTrans" cxnId="{8FFD4CCD-5DC5-40BB-AA09-9DEA2D0519C3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D8DB0A9F-49C7-47AB-B2E5-121AAACA3A7D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4000" dirty="0" smtClean="0">
              <a:latin typeface="+mj-lt"/>
              <a:cs typeface="Calibri" pitchFamily="34" charset="0"/>
            </a:rPr>
            <a:t>1</a:t>
          </a:r>
          <a:endParaRPr lang="ru-RU" sz="4000" dirty="0">
            <a:latin typeface="+mj-lt"/>
            <a:cs typeface="Calibri" pitchFamily="34" charset="0"/>
          </a:endParaRPr>
        </a:p>
      </dgm:t>
    </dgm:pt>
    <dgm:pt modelId="{E9600E3B-0EDC-4471-8029-FA2815EF69C0}" type="parTrans" cxnId="{03B5C8CD-B4C9-4712-92E8-563EDF26CC8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263694A0-75F8-4142-AC4A-5A41199967B6}" type="sibTrans" cxnId="{03B5C8CD-B4C9-4712-92E8-563EDF26CC8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F7B74EBD-3778-4AEC-9AAF-B082D7E04369}" type="pres">
      <dgm:prSet presAssocID="{644DACF6-898E-43EA-9D10-71256722E5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CC7A1-AC33-417C-949A-1CBC40926F5C}" type="pres">
      <dgm:prSet presAssocID="{C776833A-242E-45D5-B3BE-E3517FBA90C1}" presName="composite" presStyleCnt="0"/>
      <dgm:spPr/>
      <dgm:t>
        <a:bodyPr/>
        <a:lstStyle/>
        <a:p>
          <a:endParaRPr lang="ru-RU"/>
        </a:p>
      </dgm:t>
    </dgm:pt>
    <dgm:pt modelId="{3EE29189-2B53-4595-8A10-E7A5DBF373A1}" type="pres">
      <dgm:prSet presAssocID="{C776833A-242E-45D5-B3BE-E3517FBA90C1}" presName="parTx" presStyleLbl="alignNode1" presStyleIdx="0" presStyleCnt="3" custLinFactNeighborX="298" custLinFactNeighborY="-23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72D26-F5A5-48BF-A770-77C48ACEFEB8}" type="pres">
      <dgm:prSet presAssocID="{C776833A-242E-45D5-B3BE-E3517FBA90C1}" presName="desTx" presStyleLbl="alignAccFollowNode1" presStyleIdx="0" presStyleCnt="3" custLinFactNeighborY="-15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9D10B-D455-425B-8344-FA46FE669646}" type="pres">
      <dgm:prSet presAssocID="{7E5B52C1-02F6-4693-BEE6-A54205BB8F2D}" presName="space" presStyleCnt="0"/>
      <dgm:spPr/>
      <dgm:t>
        <a:bodyPr/>
        <a:lstStyle/>
        <a:p>
          <a:endParaRPr lang="ru-RU"/>
        </a:p>
      </dgm:t>
    </dgm:pt>
    <dgm:pt modelId="{C7876562-475D-4897-9F6F-7BFEB6A1DE05}" type="pres">
      <dgm:prSet presAssocID="{87491344-182B-4438-A2AC-3EE39026011A}" presName="composite" presStyleCnt="0"/>
      <dgm:spPr/>
      <dgm:t>
        <a:bodyPr/>
        <a:lstStyle/>
        <a:p>
          <a:endParaRPr lang="ru-RU"/>
        </a:p>
      </dgm:t>
    </dgm:pt>
    <dgm:pt modelId="{C61084AF-4776-4EB5-B9D8-976E9E833A18}" type="pres">
      <dgm:prSet presAssocID="{87491344-182B-4438-A2AC-3EE39026011A}" presName="parTx" presStyleLbl="alignNode1" presStyleIdx="1" presStyleCnt="3" custLinFactNeighborX="-1172" custLinFactNeighborY="-23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3D1D6-45C2-43C4-9B34-A021C4B6250D}" type="pres">
      <dgm:prSet presAssocID="{87491344-182B-4438-A2AC-3EE39026011A}" presName="desTx" presStyleLbl="alignAccFollowNode1" presStyleIdx="1" presStyleCnt="3" custLinFactNeighborX="-1172" custLinFactNeighborY="-15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2E9AA-F90D-4592-97D9-BBFA81BA69A1}" type="pres">
      <dgm:prSet presAssocID="{D858517B-9E37-4A87-8DA1-BFC8F3E7C1A1}" presName="space" presStyleCnt="0"/>
      <dgm:spPr/>
      <dgm:t>
        <a:bodyPr/>
        <a:lstStyle/>
        <a:p>
          <a:endParaRPr lang="ru-RU"/>
        </a:p>
      </dgm:t>
    </dgm:pt>
    <dgm:pt modelId="{C6FEF959-25EB-46F1-B16C-481A53FBC7D8}" type="pres">
      <dgm:prSet presAssocID="{D8DB0A9F-49C7-47AB-B2E5-121AAACA3A7D}" presName="composite" presStyleCnt="0"/>
      <dgm:spPr/>
      <dgm:t>
        <a:bodyPr/>
        <a:lstStyle/>
        <a:p>
          <a:endParaRPr lang="ru-RU"/>
        </a:p>
      </dgm:t>
    </dgm:pt>
    <dgm:pt modelId="{2F74AB32-649C-4FB6-91D9-99700286A647}" type="pres">
      <dgm:prSet presAssocID="{D8DB0A9F-49C7-47AB-B2E5-121AAACA3A7D}" presName="parTx" presStyleLbl="alignNode1" presStyleIdx="2" presStyleCnt="3" custLinFactNeighborX="-1172" custLinFactNeighborY="-23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5F305-B5E8-4CFB-A453-47ACCE5FFEC2}" type="pres">
      <dgm:prSet presAssocID="{D8DB0A9F-49C7-47AB-B2E5-121AAACA3A7D}" presName="desTx" presStyleLbl="alignAccFollowNode1" presStyleIdx="2" presStyleCnt="3" custLinFactNeighborX="-1172" custLinFactNeighborY="-15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5B1C00-E928-41A4-8F00-98E5BD60D3A0}" type="presOf" srcId="{C776833A-242E-45D5-B3BE-E3517FBA90C1}" destId="{3EE29189-2B53-4595-8A10-E7A5DBF373A1}" srcOrd="0" destOrd="0" presId="urn:microsoft.com/office/officeart/2005/8/layout/hList1"/>
    <dgm:cxn modelId="{8FFD4CCD-5DC5-40BB-AA09-9DEA2D0519C3}" srcId="{644DACF6-898E-43EA-9D10-71256722E52C}" destId="{87491344-182B-4438-A2AC-3EE39026011A}" srcOrd="1" destOrd="0" parTransId="{CCE153D9-7D70-47BB-A3B0-0CBB1FD0E305}" sibTransId="{D858517B-9E37-4A87-8DA1-BFC8F3E7C1A1}"/>
    <dgm:cxn modelId="{60C87323-73BB-4897-82C9-4067CECC47E4}" type="presOf" srcId="{58920BA4-2BB6-4DE1-A61E-42A04ED07B13}" destId="{0F15F305-B5E8-4CFB-A453-47ACCE5FFEC2}" srcOrd="0" destOrd="0" presId="urn:microsoft.com/office/officeart/2005/8/layout/hList1"/>
    <dgm:cxn modelId="{0204A1D0-647E-40C6-B25A-7E96ED88C314}" srcId="{D8DB0A9F-49C7-47AB-B2E5-121AAACA3A7D}" destId="{58920BA4-2BB6-4DE1-A61E-42A04ED07B13}" srcOrd="0" destOrd="0" parTransId="{5A4AC368-58AC-4E5B-A11F-94093375D7E7}" sibTransId="{E54D52F1-0124-4232-8ADF-D29FD6B29F77}"/>
    <dgm:cxn modelId="{0EBB7C0E-E0FA-4D4C-890E-9C059106D084}" srcId="{87491344-182B-4438-A2AC-3EE39026011A}" destId="{1B2A0261-71A6-4E58-AE97-340C7947E907}" srcOrd="0" destOrd="0" parTransId="{3D2CEFE7-DE4C-4B9E-A5D5-CE517655F0EF}" sibTransId="{3FC096C5-6156-40BE-B50B-81AB43D09EEF}"/>
    <dgm:cxn modelId="{17ABC959-C3D1-42CF-803C-20DD52458195}" type="presOf" srcId="{B27EDA33-2F1A-463E-877D-401C0A7CADC3}" destId="{3AC72D26-F5A5-48BF-A770-77C48ACEFEB8}" srcOrd="0" destOrd="0" presId="urn:microsoft.com/office/officeart/2005/8/layout/hList1"/>
    <dgm:cxn modelId="{EDC81BB3-8AA3-4E8F-963B-102C22E960B4}" type="presOf" srcId="{1B2A0261-71A6-4E58-AE97-340C7947E907}" destId="{D8D3D1D6-45C2-43C4-9B34-A021C4B6250D}" srcOrd="0" destOrd="0" presId="urn:microsoft.com/office/officeart/2005/8/layout/hList1"/>
    <dgm:cxn modelId="{6015757A-417F-49E4-A70A-89C3447C5EF5}" srcId="{644DACF6-898E-43EA-9D10-71256722E52C}" destId="{C776833A-242E-45D5-B3BE-E3517FBA90C1}" srcOrd="0" destOrd="0" parTransId="{0A49B7DC-ADB3-463C-81A7-8D530D399A15}" sibTransId="{7E5B52C1-02F6-4693-BEE6-A54205BB8F2D}"/>
    <dgm:cxn modelId="{93EE0961-4D36-4113-9558-277C50E2401C}" srcId="{C776833A-242E-45D5-B3BE-E3517FBA90C1}" destId="{B27EDA33-2F1A-463E-877D-401C0A7CADC3}" srcOrd="0" destOrd="0" parTransId="{1432D466-BDCD-4ACC-82EA-6AB915FF18E1}" sibTransId="{09F3D049-9C5A-4252-BBC0-5468BAD8D48D}"/>
    <dgm:cxn modelId="{35DEED52-67AE-4EE8-A1FE-47C2023E857B}" type="presOf" srcId="{87491344-182B-4438-A2AC-3EE39026011A}" destId="{C61084AF-4776-4EB5-B9D8-976E9E833A18}" srcOrd="0" destOrd="0" presId="urn:microsoft.com/office/officeart/2005/8/layout/hList1"/>
    <dgm:cxn modelId="{AF94F7D7-8868-4DFD-B5E8-13B3A875BD8C}" type="presOf" srcId="{D8DB0A9F-49C7-47AB-B2E5-121AAACA3A7D}" destId="{2F74AB32-649C-4FB6-91D9-99700286A647}" srcOrd="0" destOrd="0" presId="urn:microsoft.com/office/officeart/2005/8/layout/hList1"/>
    <dgm:cxn modelId="{03B5C8CD-B4C9-4712-92E8-563EDF26CC85}" srcId="{644DACF6-898E-43EA-9D10-71256722E52C}" destId="{D8DB0A9F-49C7-47AB-B2E5-121AAACA3A7D}" srcOrd="2" destOrd="0" parTransId="{E9600E3B-0EDC-4471-8029-FA2815EF69C0}" sibTransId="{263694A0-75F8-4142-AC4A-5A41199967B6}"/>
    <dgm:cxn modelId="{59687A3D-7337-4A37-A016-8A233E48EBD9}" type="presOf" srcId="{644DACF6-898E-43EA-9D10-71256722E52C}" destId="{F7B74EBD-3778-4AEC-9AAF-B082D7E04369}" srcOrd="0" destOrd="0" presId="urn:microsoft.com/office/officeart/2005/8/layout/hList1"/>
    <dgm:cxn modelId="{F6639479-4C20-4E7A-B5E9-7F280BCEB8E5}" type="presParOf" srcId="{F7B74EBD-3778-4AEC-9AAF-B082D7E04369}" destId="{829CC7A1-AC33-417C-949A-1CBC40926F5C}" srcOrd="0" destOrd="0" presId="urn:microsoft.com/office/officeart/2005/8/layout/hList1"/>
    <dgm:cxn modelId="{6BC1A330-7853-45D8-A903-19E571FF41B7}" type="presParOf" srcId="{829CC7A1-AC33-417C-949A-1CBC40926F5C}" destId="{3EE29189-2B53-4595-8A10-E7A5DBF373A1}" srcOrd="0" destOrd="0" presId="urn:microsoft.com/office/officeart/2005/8/layout/hList1"/>
    <dgm:cxn modelId="{C4A55265-5B3D-4E92-90F3-8AEB93720606}" type="presParOf" srcId="{829CC7A1-AC33-417C-949A-1CBC40926F5C}" destId="{3AC72D26-F5A5-48BF-A770-77C48ACEFEB8}" srcOrd="1" destOrd="0" presId="urn:microsoft.com/office/officeart/2005/8/layout/hList1"/>
    <dgm:cxn modelId="{EAB35DAF-681D-4D61-ACD9-0B1049061074}" type="presParOf" srcId="{F7B74EBD-3778-4AEC-9AAF-B082D7E04369}" destId="{2F49D10B-D455-425B-8344-FA46FE669646}" srcOrd="1" destOrd="0" presId="urn:microsoft.com/office/officeart/2005/8/layout/hList1"/>
    <dgm:cxn modelId="{6E3E481A-69D4-4C02-A9F4-7C1034946AE1}" type="presParOf" srcId="{F7B74EBD-3778-4AEC-9AAF-B082D7E04369}" destId="{C7876562-475D-4897-9F6F-7BFEB6A1DE05}" srcOrd="2" destOrd="0" presId="urn:microsoft.com/office/officeart/2005/8/layout/hList1"/>
    <dgm:cxn modelId="{E62EC29B-E304-41FA-97C3-48064D83D182}" type="presParOf" srcId="{C7876562-475D-4897-9F6F-7BFEB6A1DE05}" destId="{C61084AF-4776-4EB5-B9D8-976E9E833A18}" srcOrd="0" destOrd="0" presId="urn:microsoft.com/office/officeart/2005/8/layout/hList1"/>
    <dgm:cxn modelId="{57756D80-B1AA-4BE4-A355-7856F9A62D63}" type="presParOf" srcId="{C7876562-475D-4897-9F6F-7BFEB6A1DE05}" destId="{D8D3D1D6-45C2-43C4-9B34-A021C4B6250D}" srcOrd="1" destOrd="0" presId="urn:microsoft.com/office/officeart/2005/8/layout/hList1"/>
    <dgm:cxn modelId="{A34B733F-FF43-415D-B686-C6E139DDD77B}" type="presParOf" srcId="{F7B74EBD-3778-4AEC-9AAF-B082D7E04369}" destId="{A7E2E9AA-F90D-4592-97D9-BBFA81BA69A1}" srcOrd="3" destOrd="0" presId="urn:microsoft.com/office/officeart/2005/8/layout/hList1"/>
    <dgm:cxn modelId="{21EF6181-1B36-46A6-98ED-9A1F47459760}" type="presParOf" srcId="{F7B74EBD-3778-4AEC-9AAF-B082D7E04369}" destId="{C6FEF959-25EB-46F1-B16C-481A53FBC7D8}" srcOrd="4" destOrd="0" presId="urn:microsoft.com/office/officeart/2005/8/layout/hList1"/>
    <dgm:cxn modelId="{6DCD88A1-C939-48B8-A5BD-F6B6C152923E}" type="presParOf" srcId="{C6FEF959-25EB-46F1-B16C-481A53FBC7D8}" destId="{2F74AB32-649C-4FB6-91D9-99700286A647}" srcOrd="0" destOrd="0" presId="urn:microsoft.com/office/officeart/2005/8/layout/hList1"/>
    <dgm:cxn modelId="{EDE7F855-2EEA-491B-A661-081BB1B8E1D4}" type="presParOf" srcId="{C6FEF959-25EB-46F1-B16C-481A53FBC7D8}" destId="{0F15F305-B5E8-4CFB-A453-47ACCE5FFE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C545FBD-2323-48B8-8816-17C62583AAC1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048A19E8-71B6-45B1-AEE5-7ADF9C06E9D8}">
      <dgm:prSet phldrT="[Текст]"/>
      <dgm:spPr>
        <a:solidFill>
          <a:schemeClr val="accent1">
            <a:hueOff val="0"/>
            <a:satOff val="0"/>
            <a:lumOff val="0"/>
            <a:alpha val="60000"/>
          </a:schemeClr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/>
            <a:t>С 1 января 2016 года составлено 877 протоколов об </a:t>
          </a:r>
          <a:br>
            <a:rPr lang="ru-RU" dirty="0" smtClean="0"/>
          </a:br>
          <a:r>
            <a:rPr lang="ru-RU" dirty="0" smtClean="0"/>
            <a:t>административных правонарушениях за нарушение порядка  </a:t>
          </a:r>
          <a:br>
            <a:rPr lang="ru-RU" dirty="0" smtClean="0"/>
          </a:br>
          <a:r>
            <a:rPr lang="ru-RU" dirty="0" smtClean="0"/>
            <a:t>декларирования.</a:t>
          </a:r>
          <a:endParaRPr lang="ru-RU" dirty="0"/>
        </a:p>
      </dgm:t>
    </dgm:pt>
    <dgm:pt modelId="{C17B447F-06CC-4C6D-AD9A-2EB018EE4D56}" type="parTrans" cxnId="{48293BE2-200D-4548-A8CE-D76D66D14735}">
      <dgm:prSet/>
      <dgm:spPr/>
      <dgm:t>
        <a:bodyPr/>
        <a:lstStyle/>
        <a:p>
          <a:endParaRPr lang="ru-RU"/>
        </a:p>
      </dgm:t>
    </dgm:pt>
    <dgm:pt modelId="{0A815467-35D5-41E2-97C1-42B329CB18EB}" type="sibTrans" cxnId="{48293BE2-200D-4548-A8CE-D76D66D14735}">
      <dgm:prSet/>
      <dgm:spPr/>
      <dgm:t>
        <a:bodyPr/>
        <a:lstStyle/>
        <a:p>
          <a:endParaRPr lang="ru-RU"/>
        </a:p>
      </dgm:t>
    </dgm:pt>
    <dgm:pt modelId="{8A3927BF-E318-4531-A686-744DAB84D611}">
      <dgm:prSet phldrT="[Текст]"/>
      <dgm:spPr>
        <a:solidFill>
          <a:schemeClr val="accent1">
            <a:hueOff val="0"/>
            <a:satOff val="0"/>
            <a:lumOff val="0"/>
            <a:alpha val="60000"/>
          </a:schemeClr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/>
            <a:t>       По результатам рассмотрения дел об административных правонарушениях на нарушителей порядка </a:t>
          </a:r>
          <a:br>
            <a:rPr lang="ru-RU" dirty="0" smtClean="0"/>
          </a:br>
          <a:r>
            <a:rPr lang="ru-RU" dirty="0" smtClean="0"/>
            <a:t>    декларирования наложены штрафы на общую сумму  </a:t>
          </a:r>
        </a:p>
        <a:p>
          <a:r>
            <a:rPr lang="ru-RU" dirty="0" smtClean="0"/>
            <a:t>17 720 тысяч рублей.</a:t>
          </a:r>
          <a:endParaRPr lang="ru-RU" dirty="0"/>
        </a:p>
      </dgm:t>
    </dgm:pt>
    <dgm:pt modelId="{AA7A474C-5702-4B47-88AD-DCF65A284BC6}" type="parTrans" cxnId="{17A1CB12-A072-45B1-9E38-8D8C082C76BD}">
      <dgm:prSet/>
      <dgm:spPr/>
      <dgm:t>
        <a:bodyPr/>
        <a:lstStyle/>
        <a:p>
          <a:endParaRPr lang="ru-RU"/>
        </a:p>
      </dgm:t>
    </dgm:pt>
    <dgm:pt modelId="{1F3DBC53-90E6-4A61-8F4E-2A5F3D4A74EB}" type="sibTrans" cxnId="{17A1CB12-A072-45B1-9E38-8D8C082C76BD}">
      <dgm:prSet/>
      <dgm:spPr/>
      <dgm:t>
        <a:bodyPr/>
        <a:lstStyle/>
        <a:p>
          <a:endParaRPr lang="ru-RU"/>
        </a:p>
      </dgm:t>
    </dgm:pt>
    <dgm:pt modelId="{6DB7CB2B-540F-432D-9AB3-B25B55C2EB13}">
      <dgm:prSet phldrT="[Текст]"/>
      <dgm:spPr>
        <a:solidFill>
          <a:schemeClr val="accent1">
            <a:hueOff val="0"/>
            <a:satOff val="0"/>
            <a:lumOff val="0"/>
            <a:alpha val="60000"/>
          </a:schemeClr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/>
            <a:t>Общая сумма наложенных штрафов по декларированию </a:t>
          </a:r>
          <a:br>
            <a:rPr lang="ru-RU" dirty="0" smtClean="0"/>
          </a:br>
          <a:r>
            <a:rPr lang="ru-RU" dirty="0" smtClean="0"/>
            <a:t>увеличилась более чем в 3 раза по сравнению </a:t>
          </a:r>
          <a:r>
            <a:rPr lang="ru-RU" smtClean="0"/>
            <a:t>с 2015 </a:t>
          </a:r>
          <a:r>
            <a:rPr lang="ru-RU" dirty="0" smtClean="0"/>
            <a:t>годом.</a:t>
          </a:r>
          <a:endParaRPr lang="ru-RU" dirty="0"/>
        </a:p>
      </dgm:t>
    </dgm:pt>
    <dgm:pt modelId="{6884DC9B-509C-4DBB-B310-A8BDF738A7C0}" type="parTrans" cxnId="{2C1E781B-D917-4B1E-86AE-831D731A7F60}">
      <dgm:prSet/>
      <dgm:spPr/>
      <dgm:t>
        <a:bodyPr/>
        <a:lstStyle/>
        <a:p>
          <a:endParaRPr lang="ru-RU"/>
        </a:p>
      </dgm:t>
    </dgm:pt>
    <dgm:pt modelId="{F950529B-E50A-4651-B16D-73660AF8A83C}" type="sibTrans" cxnId="{2C1E781B-D917-4B1E-86AE-831D731A7F60}">
      <dgm:prSet/>
      <dgm:spPr/>
      <dgm:t>
        <a:bodyPr/>
        <a:lstStyle/>
        <a:p>
          <a:endParaRPr lang="ru-RU"/>
        </a:p>
      </dgm:t>
    </dgm:pt>
    <dgm:pt modelId="{C4F5E8C0-CF24-4230-8295-6D1569099C9F}" type="pres">
      <dgm:prSet presAssocID="{5C545FBD-2323-48B8-8816-17C62583AAC1}" presName="linearFlow" presStyleCnt="0">
        <dgm:presLayoutVars>
          <dgm:dir/>
          <dgm:resizeHandles val="exact"/>
        </dgm:presLayoutVars>
      </dgm:prSet>
      <dgm:spPr/>
    </dgm:pt>
    <dgm:pt modelId="{1C793C1F-F3A7-47F3-8F2B-C49795A5FDF9}" type="pres">
      <dgm:prSet presAssocID="{048A19E8-71B6-45B1-AEE5-7ADF9C06E9D8}" presName="composite" presStyleCnt="0"/>
      <dgm:spPr/>
    </dgm:pt>
    <dgm:pt modelId="{C296D184-4575-4877-9E6F-883377755626}" type="pres">
      <dgm:prSet presAssocID="{048A19E8-71B6-45B1-AEE5-7ADF9C06E9D8}" presName="imgShp" presStyleLbl="fgImgPlace1" presStyleIdx="0" presStyleCnt="3" custLinFactNeighborX="-50166" custLinFactNeighborY="21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1402726-47B1-4198-BE93-6EBAA22CF41B}" type="pres">
      <dgm:prSet presAssocID="{048A19E8-71B6-45B1-AEE5-7ADF9C06E9D8}" presName="txShp" presStyleLbl="node1" presStyleIdx="0" presStyleCnt="3" custScaleX="140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D654E-44CD-4FC7-99F4-8FACA9FE2E85}" type="pres">
      <dgm:prSet presAssocID="{0A815467-35D5-41E2-97C1-42B329CB18EB}" presName="spacing" presStyleCnt="0"/>
      <dgm:spPr/>
    </dgm:pt>
    <dgm:pt modelId="{7D6E0EAD-8F0C-43D4-AB10-B8FBD3174069}" type="pres">
      <dgm:prSet presAssocID="{8A3927BF-E318-4531-A686-744DAB84D611}" presName="composite" presStyleCnt="0"/>
      <dgm:spPr/>
    </dgm:pt>
    <dgm:pt modelId="{04D4ECE8-485E-4764-8442-F144B6DDF80D}" type="pres">
      <dgm:prSet presAssocID="{8A3927BF-E318-4531-A686-744DAB84D611}" presName="imgShp" presStyleLbl="fgImgPlace1" presStyleIdx="1" presStyleCnt="3" custLinFactNeighborX="-52156" custLinFactNeighborY="-800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94CEBA5-E795-4818-A65D-E45F16D47FF3}" type="pres">
      <dgm:prSet presAssocID="{8A3927BF-E318-4531-A686-744DAB84D611}" presName="txShp" presStyleLbl="node1" presStyleIdx="1" presStyleCnt="3" custScaleX="138381" custScaleY="95280" custLinFactNeighborX="-446" custLinFactNeighborY="-6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FFEBA-B1DE-4D28-91B8-ED6B0AE9EF08}" type="pres">
      <dgm:prSet presAssocID="{1F3DBC53-90E6-4A61-8F4E-2A5F3D4A74EB}" presName="spacing" presStyleCnt="0"/>
      <dgm:spPr/>
    </dgm:pt>
    <dgm:pt modelId="{CA931B12-302F-4074-84FA-41F45A575B40}" type="pres">
      <dgm:prSet presAssocID="{6DB7CB2B-540F-432D-9AB3-B25B55C2EB13}" presName="composite" presStyleCnt="0"/>
      <dgm:spPr/>
    </dgm:pt>
    <dgm:pt modelId="{7D7D5407-6893-4D06-82CF-D5CD824C3872}" type="pres">
      <dgm:prSet presAssocID="{6DB7CB2B-540F-432D-9AB3-B25B55C2EB13}" presName="imgShp" presStyleLbl="fgImgPlace1" presStyleIdx="2" presStyleCnt="3" custLinFactNeighborX="-52156" custLinFactNeighborY="-800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86C208C-596E-459B-B739-26013C69AFCF}" type="pres">
      <dgm:prSet presAssocID="{6DB7CB2B-540F-432D-9AB3-B25B55C2EB13}" presName="txShp" presStyleLbl="node1" presStyleIdx="2" presStyleCnt="3" custScaleX="138381" custScaleY="95280" custLinFactNeighborX="-446" custLinFactNeighborY="-6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1E884C-8411-4FE3-AA5A-64A2FF598273}" type="presOf" srcId="{048A19E8-71B6-45B1-AEE5-7ADF9C06E9D8}" destId="{91402726-47B1-4198-BE93-6EBAA22CF41B}" srcOrd="0" destOrd="0" presId="urn:microsoft.com/office/officeart/2005/8/layout/vList3#2"/>
    <dgm:cxn modelId="{D7CD85C8-A25A-4DFA-BA50-1C6F712FBC67}" type="presOf" srcId="{5C545FBD-2323-48B8-8816-17C62583AAC1}" destId="{C4F5E8C0-CF24-4230-8295-6D1569099C9F}" srcOrd="0" destOrd="0" presId="urn:microsoft.com/office/officeart/2005/8/layout/vList3#2"/>
    <dgm:cxn modelId="{E5698ED7-85B3-420F-BB36-BDEFD32D46D4}" type="presOf" srcId="{6DB7CB2B-540F-432D-9AB3-B25B55C2EB13}" destId="{F86C208C-596E-459B-B739-26013C69AFCF}" srcOrd="0" destOrd="0" presId="urn:microsoft.com/office/officeart/2005/8/layout/vList3#2"/>
    <dgm:cxn modelId="{2C1E781B-D917-4B1E-86AE-831D731A7F60}" srcId="{5C545FBD-2323-48B8-8816-17C62583AAC1}" destId="{6DB7CB2B-540F-432D-9AB3-B25B55C2EB13}" srcOrd="2" destOrd="0" parTransId="{6884DC9B-509C-4DBB-B310-A8BDF738A7C0}" sibTransId="{F950529B-E50A-4651-B16D-73660AF8A83C}"/>
    <dgm:cxn modelId="{17A1CB12-A072-45B1-9E38-8D8C082C76BD}" srcId="{5C545FBD-2323-48B8-8816-17C62583AAC1}" destId="{8A3927BF-E318-4531-A686-744DAB84D611}" srcOrd="1" destOrd="0" parTransId="{AA7A474C-5702-4B47-88AD-DCF65A284BC6}" sibTransId="{1F3DBC53-90E6-4A61-8F4E-2A5F3D4A74EB}"/>
    <dgm:cxn modelId="{1EA8F5B2-6E83-46F7-B402-B26C85FEC54C}" type="presOf" srcId="{8A3927BF-E318-4531-A686-744DAB84D611}" destId="{794CEBA5-E795-4818-A65D-E45F16D47FF3}" srcOrd="0" destOrd="0" presId="urn:microsoft.com/office/officeart/2005/8/layout/vList3#2"/>
    <dgm:cxn modelId="{48293BE2-200D-4548-A8CE-D76D66D14735}" srcId="{5C545FBD-2323-48B8-8816-17C62583AAC1}" destId="{048A19E8-71B6-45B1-AEE5-7ADF9C06E9D8}" srcOrd="0" destOrd="0" parTransId="{C17B447F-06CC-4C6D-AD9A-2EB018EE4D56}" sibTransId="{0A815467-35D5-41E2-97C1-42B329CB18EB}"/>
    <dgm:cxn modelId="{1843B3CB-48FD-4EB6-A541-B99B3FE62262}" type="presParOf" srcId="{C4F5E8C0-CF24-4230-8295-6D1569099C9F}" destId="{1C793C1F-F3A7-47F3-8F2B-C49795A5FDF9}" srcOrd="0" destOrd="0" presId="urn:microsoft.com/office/officeart/2005/8/layout/vList3#2"/>
    <dgm:cxn modelId="{907E4CC8-2AB9-41B6-B487-135B7542C4E0}" type="presParOf" srcId="{1C793C1F-F3A7-47F3-8F2B-C49795A5FDF9}" destId="{C296D184-4575-4877-9E6F-883377755626}" srcOrd="0" destOrd="0" presId="urn:microsoft.com/office/officeart/2005/8/layout/vList3#2"/>
    <dgm:cxn modelId="{D6207CCB-C916-4418-8B1B-FCEE345B1E5C}" type="presParOf" srcId="{1C793C1F-F3A7-47F3-8F2B-C49795A5FDF9}" destId="{91402726-47B1-4198-BE93-6EBAA22CF41B}" srcOrd="1" destOrd="0" presId="urn:microsoft.com/office/officeart/2005/8/layout/vList3#2"/>
    <dgm:cxn modelId="{663F3421-D37E-4DA6-AFFB-17708A27CBFB}" type="presParOf" srcId="{C4F5E8C0-CF24-4230-8295-6D1569099C9F}" destId="{473D654E-44CD-4FC7-99F4-8FACA9FE2E85}" srcOrd="1" destOrd="0" presId="urn:microsoft.com/office/officeart/2005/8/layout/vList3#2"/>
    <dgm:cxn modelId="{5CD86BD5-D93D-4A6D-A49B-9D925FF85ECD}" type="presParOf" srcId="{C4F5E8C0-CF24-4230-8295-6D1569099C9F}" destId="{7D6E0EAD-8F0C-43D4-AB10-B8FBD3174069}" srcOrd="2" destOrd="0" presId="urn:microsoft.com/office/officeart/2005/8/layout/vList3#2"/>
    <dgm:cxn modelId="{F5FE3152-2794-4D8F-A40E-D110D2E04D93}" type="presParOf" srcId="{7D6E0EAD-8F0C-43D4-AB10-B8FBD3174069}" destId="{04D4ECE8-485E-4764-8442-F144B6DDF80D}" srcOrd="0" destOrd="0" presId="urn:microsoft.com/office/officeart/2005/8/layout/vList3#2"/>
    <dgm:cxn modelId="{1F783000-BA1E-4A46-9B07-29DC4CFB4CC9}" type="presParOf" srcId="{7D6E0EAD-8F0C-43D4-AB10-B8FBD3174069}" destId="{794CEBA5-E795-4818-A65D-E45F16D47FF3}" srcOrd="1" destOrd="0" presId="urn:microsoft.com/office/officeart/2005/8/layout/vList3#2"/>
    <dgm:cxn modelId="{6934F47E-4643-4FF9-BFCA-857F5D4A67A6}" type="presParOf" srcId="{C4F5E8C0-CF24-4230-8295-6D1569099C9F}" destId="{D97FFEBA-B1DE-4D28-91B8-ED6B0AE9EF08}" srcOrd="3" destOrd="0" presId="urn:microsoft.com/office/officeart/2005/8/layout/vList3#2"/>
    <dgm:cxn modelId="{8D7CB805-0201-449B-8700-3AA4E96256CB}" type="presParOf" srcId="{C4F5E8C0-CF24-4230-8295-6D1569099C9F}" destId="{CA931B12-302F-4074-84FA-41F45A575B40}" srcOrd="4" destOrd="0" presId="urn:microsoft.com/office/officeart/2005/8/layout/vList3#2"/>
    <dgm:cxn modelId="{F9B098B4-D6BE-43C4-8C9C-C0D1AEF74665}" type="presParOf" srcId="{CA931B12-302F-4074-84FA-41F45A575B40}" destId="{7D7D5407-6893-4D06-82CF-D5CD824C3872}" srcOrd="0" destOrd="0" presId="urn:microsoft.com/office/officeart/2005/8/layout/vList3#2"/>
    <dgm:cxn modelId="{2EA7183B-B9D7-4220-AA9D-1C02300CBF6A}" type="presParOf" srcId="{CA931B12-302F-4074-84FA-41F45A575B40}" destId="{F86C208C-596E-459B-B739-26013C69AFCF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873C18-038A-428C-8116-0F9B77FBBB6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D3DC570-9D2C-4F56-9F69-E7C095A53AF8}" type="pres">
      <dgm:prSet presAssocID="{D5873C18-038A-428C-8116-0F9B77FBBB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AFE3BDBA-7968-44D3-823B-9B0BF88FD55D}" type="presOf" srcId="{D5873C18-038A-428C-8116-0F9B77FBBB6D}" destId="{5D3DC570-9D2C-4F56-9F69-E7C095A53AF8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4DACF6-898E-43EA-9D10-71256722E52C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27EDA33-2F1A-463E-877D-401C0A7CADC3}">
      <dgm:prSet phldrT="[Текст]"/>
      <dgm:spPr>
        <a:solidFill>
          <a:schemeClr val="accent1">
            <a:alpha val="4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atin typeface="+mj-lt"/>
              <a:cs typeface="Calibri" pitchFamily="34" charset="0"/>
            </a:rPr>
            <a:t>проверок</a:t>
          </a:r>
          <a:endParaRPr lang="ru-RU" dirty="0">
            <a:latin typeface="+mj-lt"/>
            <a:cs typeface="Calibri" pitchFamily="34" charset="0"/>
          </a:endParaRPr>
        </a:p>
      </dgm:t>
    </dgm:pt>
    <dgm:pt modelId="{1432D466-BDCD-4ACC-82EA-6AB915FF18E1}" type="parTrans" cxnId="{93EE0961-4D36-4113-9558-277C50E2401C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09F3D049-9C5A-4252-BBC0-5468BAD8D48D}" type="sibTrans" cxnId="{93EE0961-4D36-4113-9558-277C50E2401C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1B2A0261-71A6-4E58-AE97-340C7947E907}">
      <dgm:prSet phldrT="[Текст]"/>
      <dgm:spPr>
        <a:solidFill>
          <a:schemeClr val="accent1">
            <a:alpha val="4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atin typeface="+mn-lt"/>
              <a:cs typeface="Calibri" pitchFamily="34" charset="0"/>
            </a:rPr>
            <a:t>плановая</a:t>
          </a:r>
          <a:endParaRPr lang="ru-RU" dirty="0">
            <a:latin typeface="+mn-lt"/>
            <a:cs typeface="Calibri" pitchFamily="34" charset="0"/>
          </a:endParaRPr>
        </a:p>
      </dgm:t>
    </dgm:pt>
    <dgm:pt modelId="{3D2CEFE7-DE4C-4B9E-A5D5-CE517655F0EF}" type="parTrans" cxnId="{0EBB7C0E-E0FA-4D4C-890E-9C059106D08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3FC096C5-6156-40BE-B50B-81AB43D09EEF}" type="sibTrans" cxnId="{0EBB7C0E-E0FA-4D4C-890E-9C059106D08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58920BA4-2BB6-4DE1-A61E-42A04ED07B13}">
      <dgm:prSet phldrT="[Текст]"/>
      <dgm:spPr>
        <a:solidFill>
          <a:schemeClr val="accent1">
            <a:alpha val="4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atin typeface="+mn-lt"/>
              <a:cs typeface="Calibri" pitchFamily="34" charset="0"/>
            </a:rPr>
            <a:t>внеплановых</a:t>
          </a:r>
          <a:endParaRPr lang="ru-RU" dirty="0">
            <a:latin typeface="+mn-lt"/>
            <a:cs typeface="Calibri" pitchFamily="34" charset="0"/>
          </a:endParaRPr>
        </a:p>
      </dgm:t>
    </dgm:pt>
    <dgm:pt modelId="{5A4AC368-58AC-4E5B-A11F-94093375D7E7}" type="parTrans" cxnId="{0204A1D0-647E-40C6-B25A-7E96ED88C31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E54D52F1-0124-4232-8ADF-D29FD6B29F77}" type="sibTrans" cxnId="{0204A1D0-647E-40C6-B25A-7E96ED88C31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C776833A-242E-45D5-B3BE-E3517FBA90C1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4000" dirty="0" smtClean="0">
              <a:latin typeface="+mj-lt"/>
              <a:cs typeface="Calibri" pitchFamily="34" charset="0"/>
            </a:rPr>
            <a:t>9</a:t>
          </a:r>
          <a:endParaRPr lang="ru-RU" sz="4000" dirty="0">
            <a:latin typeface="+mj-lt"/>
            <a:cs typeface="Calibri" pitchFamily="34" charset="0"/>
          </a:endParaRPr>
        </a:p>
      </dgm:t>
    </dgm:pt>
    <dgm:pt modelId="{0A49B7DC-ADB3-463C-81A7-8D530D399A15}" type="parTrans" cxnId="{6015757A-417F-49E4-A70A-89C3447C5EF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7E5B52C1-02F6-4693-BEE6-A54205BB8F2D}" type="sibTrans" cxnId="{6015757A-417F-49E4-A70A-89C3447C5EF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7491344-182B-4438-A2AC-3EE39026011A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4000" dirty="0" smtClean="0">
              <a:latin typeface="+mn-lt"/>
              <a:cs typeface="Calibri" pitchFamily="34" charset="0"/>
            </a:rPr>
            <a:t>2</a:t>
          </a:r>
          <a:endParaRPr lang="ru-RU" sz="4000" dirty="0">
            <a:latin typeface="+mn-lt"/>
            <a:cs typeface="Calibri" pitchFamily="34" charset="0"/>
          </a:endParaRPr>
        </a:p>
      </dgm:t>
    </dgm:pt>
    <dgm:pt modelId="{CCE153D9-7D70-47BB-A3B0-0CBB1FD0E305}" type="parTrans" cxnId="{8FFD4CCD-5DC5-40BB-AA09-9DEA2D0519C3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D858517B-9E37-4A87-8DA1-BFC8F3E7C1A1}" type="sibTrans" cxnId="{8FFD4CCD-5DC5-40BB-AA09-9DEA2D0519C3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D8DB0A9F-49C7-47AB-B2E5-121AAACA3A7D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4000" dirty="0" smtClean="0">
              <a:latin typeface="+mj-lt"/>
              <a:cs typeface="Calibri" pitchFamily="34" charset="0"/>
            </a:rPr>
            <a:t>7</a:t>
          </a:r>
          <a:endParaRPr lang="ru-RU" sz="4000" dirty="0">
            <a:latin typeface="+mj-lt"/>
            <a:cs typeface="Calibri" pitchFamily="34" charset="0"/>
          </a:endParaRPr>
        </a:p>
      </dgm:t>
    </dgm:pt>
    <dgm:pt modelId="{E9600E3B-0EDC-4471-8029-FA2815EF69C0}" type="parTrans" cxnId="{03B5C8CD-B4C9-4712-92E8-563EDF26CC8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263694A0-75F8-4142-AC4A-5A41199967B6}" type="sibTrans" cxnId="{03B5C8CD-B4C9-4712-92E8-563EDF26CC8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F7B74EBD-3778-4AEC-9AAF-B082D7E04369}" type="pres">
      <dgm:prSet presAssocID="{644DACF6-898E-43EA-9D10-71256722E5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CC7A1-AC33-417C-949A-1CBC40926F5C}" type="pres">
      <dgm:prSet presAssocID="{C776833A-242E-45D5-B3BE-E3517FBA90C1}" presName="composite" presStyleCnt="0"/>
      <dgm:spPr/>
      <dgm:t>
        <a:bodyPr/>
        <a:lstStyle/>
        <a:p>
          <a:endParaRPr lang="ru-RU"/>
        </a:p>
      </dgm:t>
    </dgm:pt>
    <dgm:pt modelId="{3EE29189-2B53-4595-8A10-E7A5DBF373A1}" type="pres">
      <dgm:prSet presAssocID="{C776833A-242E-45D5-B3BE-E3517FBA90C1}" presName="parTx" presStyleLbl="alignNode1" presStyleIdx="0" presStyleCnt="3" custLinFactNeighborX="298" custLinFactNeighborY="-23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72D26-F5A5-48BF-A770-77C48ACEFEB8}" type="pres">
      <dgm:prSet presAssocID="{C776833A-242E-45D5-B3BE-E3517FBA90C1}" presName="desTx" presStyleLbl="alignAccFollowNode1" presStyleIdx="0" presStyleCnt="3" custLinFactNeighborY="-15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9D10B-D455-425B-8344-FA46FE669646}" type="pres">
      <dgm:prSet presAssocID="{7E5B52C1-02F6-4693-BEE6-A54205BB8F2D}" presName="space" presStyleCnt="0"/>
      <dgm:spPr/>
      <dgm:t>
        <a:bodyPr/>
        <a:lstStyle/>
        <a:p>
          <a:endParaRPr lang="ru-RU"/>
        </a:p>
      </dgm:t>
    </dgm:pt>
    <dgm:pt modelId="{C7876562-475D-4897-9F6F-7BFEB6A1DE05}" type="pres">
      <dgm:prSet presAssocID="{87491344-182B-4438-A2AC-3EE39026011A}" presName="composite" presStyleCnt="0"/>
      <dgm:spPr/>
      <dgm:t>
        <a:bodyPr/>
        <a:lstStyle/>
        <a:p>
          <a:endParaRPr lang="ru-RU"/>
        </a:p>
      </dgm:t>
    </dgm:pt>
    <dgm:pt modelId="{C61084AF-4776-4EB5-B9D8-976E9E833A18}" type="pres">
      <dgm:prSet presAssocID="{87491344-182B-4438-A2AC-3EE39026011A}" presName="parTx" presStyleLbl="alignNode1" presStyleIdx="1" presStyleCnt="3" custLinFactNeighborX="-1172" custLinFactNeighborY="-23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3D1D6-45C2-43C4-9B34-A021C4B6250D}" type="pres">
      <dgm:prSet presAssocID="{87491344-182B-4438-A2AC-3EE39026011A}" presName="desTx" presStyleLbl="alignAccFollowNode1" presStyleIdx="1" presStyleCnt="3" custLinFactNeighborX="-1172" custLinFactNeighborY="-15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2E9AA-F90D-4592-97D9-BBFA81BA69A1}" type="pres">
      <dgm:prSet presAssocID="{D858517B-9E37-4A87-8DA1-BFC8F3E7C1A1}" presName="space" presStyleCnt="0"/>
      <dgm:spPr/>
      <dgm:t>
        <a:bodyPr/>
        <a:lstStyle/>
        <a:p>
          <a:endParaRPr lang="ru-RU"/>
        </a:p>
      </dgm:t>
    </dgm:pt>
    <dgm:pt modelId="{C6FEF959-25EB-46F1-B16C-481A53FBC7D8}" type="pres">
      <dgm:prSet presAssocID="{D8DB0A9F-49C7-47AB-B2E5-121AAACA3A7D}" presName="composite" presStyleCnt="0"/>
      <dgm:spPr/>
      <dgm:t>
        <a:bodyPr/>
        <a:lstStyle/>
        <a:p>
          <a:endParaRPr lang="ru-RU"/>
        </a:p>
      </dgm:t>
    </dgm:pt>
    <dgm:pt modelId="{2F74AB32-649C-4FB6-91D9-99700286A647}" type="pres">
      <dgm:prSet presAssocID="{D8DB0A9F-49C7-47AB-B2E5-121AAACA3A7D}" presName="parTx" presStyleLbl="alignNode1" presStyleIdx="2" presStyleCnt="3" custLinFactNeighborX="-1172" custLinFactNeighborY="-23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5F305-B5E8-4CFB-A453-47ACCE5FFEC2}" type="pres">
      <dgm:prSet presAssocID="{D8DB0A9F-49C7-47AB-B2E5-121AAACA3A7D}" presName="desTx" presStyleLbl="alignAccFollowNode1" presStyleIdx="2" presStyleCnt="3" custLinFactNeighborX="-1172" custLinFactNeighborY="-15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B21E58-D247-4643-8A82-8394A602C985}" type="presOf" srcId="{1B2A0261-71A6-4E58-AE97-340C7947E907}" destId="{D8D3D1D6-45C2-43C4-9B34-A021C4B6250D}" srcOrd="0" destOrd="0" presId="urn:microsoft.com/office/officeart/2005/8/layout/hList1"/>
    <dgm:cxn modelId="{29696769-1C98-4451-917C-DDFE39CF602B}" type="presOf" srcId="{C776833A-242E-45D5-B3BE-E3517FBA90C1}" destId="{3EE29189-2B53-4595-8A10-E7A5DBF373A1}" srcOrd="0" destOrd="0" presId="urn:microsoft.com/office/officeart/2005/8/layout/hList1"/>
    <dgm:cxn modelId="{DE5028A6-0C37-45AB-8330-1057ADF238EB}" type="presOf" srcId="{58920BA4-2BB6-4DE1-A61E-42A04ED07B13}" destId="{0F15F305-B5E8-4CFB-A453-47ACCE5FFEC2}" srcOrd="0" destOrd="0" presId="urn:microsoft.com/office/officeart/2005/8/layout/hList1"/>
    <dgm:cxn modelId="{6015757A-417F-49E4-A70A-89C3447C5EF5}" srcId="{644DACF6-898E-43EA-9D10-71256722E52C}" destId="{C776833A-242E-45D5-B3BE-E3517FBA90C1}" srcOrd="0" destOrd="0" parTransId="{0A49B7DC-ADB3-463C-81A7-8D530D399A15}" sibTransId="{7E5B52C1-02F6-4693-BEE6-A54205BB8F2D}"/>
    <dgm:cxn modelId="{93EE0961-4D36-4113-9558-277C50E2401C}" srcId="{C776833A-242E-45D5-B3BE-E3517FBA90C1}" destId="{B27EDA33-2F1A-463E-877D-401C0A7CADC3}" srcOrd="0" destOrd="0" parTransId="{1432D466-BDCD-4ACC-82EA-6AB915FF18E1}" sibTransId="{09F3D049-9C5A-4252-BBC0-5468BAD8D48D}"/>
    <dgm:cxn modelId="{7D2E2A44-31F1-4BBD-A104-09A62E6E46E8}" type="presOf" srcId="{644DACF6-898E-43EA-9D10-71256722E52C}" destId="{F7B74EBD-3778-4AEC-9AAF-B082D7E04369}" srcOrd="0" destOrd="0" presId="urn:microsoft.com/office/officeart/2005/8/layout/hList1"/>
    <dgm:cxn modelId="{1992BBC2-260F-40E5-B8D9-28CEB13BAFBC}" type="presOf" srcId="{B27EDA33-2F1A-463E-877D-401C0A7CADC3}" destId="{3AC72D26-F5A5-48BF-A770-77C48ACEFEB8}" srcOrd="0" destOrd="0" presId="urn:microsoft.com/office/officeart/2005/8/layout/hList1"/>
    <dgm:cxn modelId="{0204A1D0-647E-40C6-B25A-7E96ED88C314}" srcId="{D8DB0A9F-49C7-47AB-B2E5-121AAACA3A7D}" destId="{58920BA4-2BB6-4DE1-A61E-42A04ED07B13}" srcOrd="0" destOrd="0" parTransId="{5A4AC368-58AC-4E5B-A11F-94093375D7E7}" sibTransId="{E54D52F1-0124-4232-8ADF-D29FD6B29F77}"/>
    <dgm:cxn modelId="{03B5C8CD-B4C9-4712-92E8-563EDF26CC85}" srcId="{644DACF6-898E-43EA-9D10-71256722E52C}" destId="{D8DB0A9F-49C7-47AB-B2E5-121AAACA3A7D}" srcOrd="2" destOrd="0" parTransId="{E9600E3B-0EDC-4471-8029-FA2815EF69C0}" sibTransId="{263694A0-75F8-4142-AC4A-5A41199967B6}"/>
    <dgm:cxn modelId="{0EBB7C0E-E0FA-4D4C-890E-9C059106D084}" srcId="{87491344-182B-4438-A2AC-3EE39026011A}" destId="{1B2A0261-71A6-4E58-AE97-340C7947E907}" srcOrd="0" destOrd="0" parTransId="{3D2CEFE7-DE4C-4B9E-A5D5-CE517655F0EF}" sibTransId="{3FC096C5-6156-40BE-B50B-81AB43D09EEF}"/>
    <dgm:cxn modelId="{8FFD4CCD-5DC5-40BB-AA09-9DEA2D0519C3}" srcId="{644DACF6-898E-43EA-9D10-71256722E52C}" destId="{87491344-182B-4438-A2AC-3EE39026011A}" srcOrd="1" destOrd="0" parTransId="{CCE153D9-7D70-47BB-A3B0-0CBB1FD0E305}" sibTransId="{D858517B-9E37-4A87-8DA1-BFC8F3E7C1A1}"/>
    <dgm:cxn modelId="{294B4DA7-4A2A-4A64-9CBD-128AD87F2965}" type="presOf" srcId="{87491344-182B-4438-A2AC-3EE39026011A}" destId="{C61084AF-4776-4EB5-B9D8-976E9E833A18}" srcOrd="0" destOrd="0" presId="urn:microsoft.com/office/officeart/2005/8/layout/hList1"/>
    <dgm:cxn modelId="{D0EC4E4C-682C-459A-97FD-E6213A2A0638}" type="presOf" srcId="{D8DB0A9F-49C7-47AB-B2E5-121AAACA3A7D}" destId="{2F74AB32-649C-4FB6-91D9-99700286A647}" srcOrd="0" destOrd="0" presId="urn:microsoft.com/office/officeart/2005/8/layout/hList1"/>
    <dgm:cxn modelId="{0E395E03-9D8A-448A-86F1-A60446B7C072}" type="presParOf" srcId="{F7B74EBD-3778-4AEC-9AAF-B082D7E04369}" destId="{829CC7A1-AC33-417C-949A-1CBC40926F5C}" srcOrd="0" destOrd="0" presId="urn:microsoft.com/office/officeart/2005/8/layout/hList1"/>
    <dgm:cxn modelId="{5BF3FA54-2648-498A-8791-EB9E8B5E54CD}" type="presParOf" srcId="{829CC7A1-AC33-417C-949A-1CBC40926F5C}" destId="{3EE29189-2B53-4595-8A10-E7A5DBF373A1}" srcOrd="0" destOrd="0" presId="urn:microsoft.com/office/officeart/2005/8/layout/hList1"/>
    <dgm:cxn modelId="{92438386-7972-4E8D-B326-2DD35A670906}" type="presParOf" srcId="{829CC7A1-AC33-417C-949A-1CBC40926F5C}" destId="{3AC72D26-F5A5-48BF-A770-77C48ACEFEB8}" srcOrd="1" destOrd="0" presId="urn:microsoft.com/office/officeart/2005/8/layout/hList1"/>
    <dgm:cxn modelId="{97E3E9BD-1420-4AC6-AD1F-1878B39635A4}" type="presParOf" srcId="{F7B74EBD-3778-4AEC-9AAF-B082D7E04369}" destId="{2F49D10B-D455-425B-8344-FA46FE669646}" srcOrd="1" destOrd="0" presId="urn:microsoft.com/office/officeart/2005/8/layout/hList1"/>
    <dgm:cxn modelId="{11AE9CE4-F955-4777-BD51-202362EE061E}" type="presParOf" srcId="{F7B74EBD-3778-4AEC-9AAF-B082D7E04369}" destId="{C7876562-475D-4897-9F6F-7BFEB6A1DE05}" srcOrd="2" destOrd="0" presId="urn:microsoft.com/office/officeart/2005/8/layout/hList1"/>
    <dgm:cxn modelId="{6953226D-A8CE-42B1-B1B1-193861D08374}" type="presParOf" srcId="{C7876562-475D-4897-9F6F-7BFEB6A1DE05}" destId="{C61084AF-4776-4EB5-B9D8-976E9E833A18}" srcOrd="0" destOrd="0" presId="urn:microsoft.com/office/officeart/2005/8/layout/hList1"/>
    <dgm:cxn modelId="{F332F4F6-B7F1-4C58-81B8-6501A0DB9932}" type="presParOf" srcId="{C7876562-475D-4897-9F6F-7BFEB6A1DE05}" destId="{D8D3D1D6-45C2-43C4-9B34-A021C4B6250D}" srcOrd="1" destOrd="0" presId="urn:microsoft.com/office/officeart/2005/8/layout/hList1"/>
    <dgm:cxn modelId="{46753C42-6666-4DBC-B75A-969589312491}" type="presParOf" srcId="{F7B74EBD-3778-4AEC-9AAF-B082D7E04369}" destId="{A7E2E9AA-F90D-4592-97D9-BBFA81BA69A1}" srcOrd="3" destOrd="0" presId="urn:microsoft.com/office/officeart/2005/8/layout/hList1"/>
    <dgm:cxn modelId="{8D496C67-E22B-4BE7-89BE-89FA3B284C44}" type="presParOf" srcId="{F7B74EBD-3778-4AEC-9AAF-B082D7E04369}" destId="{C6FEF959-25EB-46F1-B16C-481A53FBC7D8}" srcOrd="4" destOrd="0" presId="urn:microsoft.com/office/officeart/2005/8/layout/hList1"/>
    <dgm:cxn modelId="{AB940F8F-B44F-401C-BB90-D7518558A096}" type="presParOf" srcId="{C6FEF959-25EB-46F1-B16C-481A53FBC7D8}" destId="{2F74AB32-649C-4FB6-91D9-99700286A647}" srcOrd="0" destOrd="0" presId="urn:microsoft.com/office/officeart/2005/8/layout/hList1"/>
    <dgm:cxn modelId="{8B57926F-BC83-4684-8FB9-8F874B12E417}" type="presParOf" srcId="{C6FEF959-25EB-46F1-B16C-481A53FBC7D8}" destId="{0F15F305-B5E8-4CFB-A453-47ACCE5FFE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873C18-038A-428C-8116-0F9B77FBBB6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D3DC570-9D2C-4F56-9F69-E7C095A53AF8}" type="pres">
      <dgm:prSet presAssocID="{D5873C18-038A-428C-8116-0F9B77FBBB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DECC91D-5BAD-4335-BFBC-67F1BA735266}" type="presOf" srcId="{D5873C18-038A-428C-8116-0F9B77FBBB6D}" destId="{5D3DC570-9D2C-4F56-9F69-E7C095A53AF8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4DACF6-898E-43EA-9D10-71256722E52C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27EDA33-2F1A-463E-877D-401C0A7CADC3}">
      <dgm:prSet phldrT="[Текст]"/>
      <dgm:spPr>
        <a:solidFill>
          <a:schemeClr val="accent1">
            <a:alpha val="4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atin typeface="+mj-lt"/>
              <a:cs typeface="Calibri" pitchFamily="34" charset="0"/>
            </a:rPr>
            <a:t>проверка</a:t>
          </a:r>
          <a:endParaRPr lang="ru-RU" dirty="0">
            <a:latin typeface="+mj-lt"/>
            <a:cs typeface="Calibri" pitchFamily="34" charset="0"/>
          </a:endParaRPr>
        </a:p>
      </dgm:t>
    </dgm:pt>
    <dgm:pt modelId="{1432D466-BDCD-4ACC-82EA-6AB915FF18E1}" type="parTrans" cxnId="{93EE0961-4D36-4113-9558-277C50E2401C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09F3D049-9C5A-4252-BBC0-5468BAD8D48D}" type="sibTrans" cxnId="{93EE0961-4D36-4113-9558-277C50E2401C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1B2A0261-71A6-4E58-AE97-340C7947E907}">
      <dgm:prSet phldrT="[Текст]"/>
      <dgm:spPr>
        <a:solidFill>
          <a:schemeClr val="accent1">
            <a:alpha val="4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atin typeface="+mn-lt"/>
              <a:cs typeface="Calibri" pitchFamily="34" charset="0"/>
            </a:rPr>
            <a:t>плановых</a:t>
          </a:r>
          <a:endParaRPr lang="ru-RU" dirty="0">
            <a:latin typeface="+mn-lt"/>
            <a:cs typeface="Calibri" pitchFamily="34" charset="0"/>
          </a:endParaRPr>
        </a:p>
      </dgm:t>
    </dgm:pt>
    <dgm:pt modelId="{3D2CEFE7-DE4C-4B9E-A5D5-CE517655F0EF}" type="parTrans" cxnId="{0EBB7C0E-E0FA-4D4C-890E-9C059106D08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3FC096C5-6156-40BE-B50B-81AB43D09EEF}" type="sibTrans" cxnId="{0EBB7C0E-E0FA-4D4C-890E-9C059106D08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58920BA4-2BB6-4DE1-A61E-42A04ED07B13}">
      <dgm:prSet phldrT="[Текст]"/>
      <dgm:spPr>
        <a:solidFill>
          <a:schemeClr val="accent1">
            <a:alpha val="4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atin typeface="+mn-lt"/>
              <a:cs typeface="Calibri" pitchFamily="34" charset="0"/>
            </a:rPr>
            <a:t>внеплановых</a:t>
          </a:r>
          <a:endParaRPr lang="ru-RU" dirty="0">
            <a:latin typeface="+mn-lt"/>
            <a:cs typeface="Calibri" pitchFamily="34" charset="0"/>
          </a:endParaRPr>
        </a:p>
      </dgm:t>
    </dgm:pt>
    <dgm:pt modelId="{5A4AC368-58AC-4E5B-A11F-94093375D7E7}" type="parTrans" cxnId="{0204A1D0-647E-40C6-B25A-7E96ED88C31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E54D52F1-0124-4232-8ADF-D29FD6B29F77}" type="sibTrans" cxnId="{0204A1D0-647E-40C6-B25A-7E96ED88C314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C776833A-242E-45D5-B3BE-E3517FBA90C1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4000" dirty="0" smtClean="0">
              <a:latin typeface="+mj-lt"/>
              <a:cs typeface="Calibri" pitchFamily="34" charset="0"/>
            </a:rPr>
            <a:t>21</a:t>
          </a:r>
          <a:endParaRPr lang="ru-RU" sz="4000" dirty="0">
            <a:latin typeface="+mj-lt"/>
            <a:cs typeface="Calibri" pitchFamily="34" charset="0"/>
          </a:endParaRPr>
        </a:p>
      </dgm:t>
    </dgm:pt>
    <dgm:pt modelId="{0A49B7DC-ADB3-463C-81A7-8D530D399A15}" type="parTrans" cxnId="{6015757A-417F-49E4-A70A-89C3447C5EF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7E5B52C1-02F6-4693-BEE6-A54205BB8F2D}" type="sibTrans" cxnId="{6015757A-417F-49E4-A70A-89C3447C5EF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7491344-182B-4438-A2AC-3EE39026011A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4000" dirty="0" smtClean="0">
              <a:latin typeface="+mn-lt"/>
              <a:cs typeface="Calibri" pitchFamily="34" charset="0"/>
            </a:rPr>
            <a:t>4</a:t>
          </a:r>
          <a:endParaRPr lang="ru-RU" sz="4000" dirty="0">
            <a:latin typeface="+mn-lt"/>
            <a:cs typeface="Calibri" pitchFamily="34" charset="0"/>
          </a:endParaRPr>
        </a:p>
      </dgm:t>
    </dgm:pt>
    <dgm:pt modelId="{CCE153D9-7D70-47BB-A3B0-0CBB1FD0E305}" type="parTrans" cxnId="{8FFD4CCD-5DC5-40BB-AA09-9DEA2D0519C3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D858517B-9E37-4A87-8DA1-BFC8F3E7C1A1}" type="sibTrans" cxnId="{8FFD4CCD-5DC5-40BB-AA09-9DEA2D0519C3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D8DB0A9F-49C7-47AB-B2E5-121AAACA3A7D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4000" dirty="0" smtClean="0">
              <a:latin typeface="+mj-lt"/>
              <a:cs typeface="Calibri" pitchFamily="34" charset="0"/>
            </a:rPr>
            <a:t>17</a:t>
          </a:r>
          <a:endParaRPr lang="ru-RU" sz="4000" dirty="0">
            <a:latin typeface="+mj-lt"/>
            <a:cs typeface="Calibri" pitchFamily="34" charset="0"/>
          </a:endParaRPr>
        </a:p>
      </dgm:t>
    </dgm:pt>
    <dgm:pt modelId="{E9600E3B-0EDC-4471-8029-FA2815EF69C0}" type="parTrans" cxnId="{03B5C8CD-B4C9-4712-92E8-563EDF26CC8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263694A0-75F8-4142-AC4A-5A41199967B6}" type="sibTrans" cxnId="{03B5C8CD-B4C9-4712-92E8-563EDF26CC8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F7B74EBD-3778-4AEC-9AAF-B082D7E04369}" type="pres">
      <dgm:prSet presAssocID="{644DACF6-898E-43EA-9D10-71256722E5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CC7A1-AC33-417C-949A-1CBC40926F5C}" type="pres">
      <dgm:prSet presAssocID="{C776833A-242E-45D5-B3BE-E3517FBA90C1}" presName="composite" presStyleCnt="0"/>
      <dgm:spPr/>
      <dgm:t>
        <a:bodyPr/>
        <a:lstStyle/>
        <a:p>
          <a:endParaRPr lang="ru-RU"/>
        </a:p>
      </dgm:t>
    </dgm:pt>
    <dgm:pt modelId="{3EE29189-2B53-4595-8A10-E7A5DBF373A1}" type="pres">
      <dgm:prSet presAssocID="{C776833A-242E-45D5-B3BE-E3517FBA90C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72D26-F5A5-48BF-A770-77C48ACEFEB8}" type="pres">
      <dgm:prSet presAssocID="{C776833A-242E-45D5-B3BE-E3517FBA90C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9D10B-D455-425B-8344-FA46FE669646}" type="pres">
      <dgm:prSet presAssocID="{7E5B52C1-02F6-4693-BEE6-A54205BB8F2D}" presName="space" presStyleCnt="0"/>
      <dgm:spPr/>
      <dgm:t>
        <a:bodyPr/>
        <a:lstStyle/>
        <a:p>
          <a:endParaRPr lang="ru-RU"/>
        </a:p>
      </dgm:t>
    </dgm:pt>
    <dgm:pt modelId="{C7876562-475D-4897-9F6F-7BFEB6A1DE05}" type="pres">
      <dgm:prSet presAssocID="{87491344-182B-4438-A2AC-3EE39026011A}" presName="composite" presStyleCnt="0"/>
      <dgm:spPr/>
      <dgm:t>
        <a:bodyPr/>
        <a:lstStyle/>
        <a:p>
          <a:endParaRPr lang="ru-RU"/>
        </a:p>
      </dgm:t>
    </dgm:pt>
    <dgm:pt modelId="{C61084AF-4776-4EB5-B9D8-976E9E833A18}" type="pres">
      <dgm:prSet presAssocID="{87491344-182B-4438-A2AC-3EE3902601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3D1D6-45C2-43C4-9B34-A021C4B6250D}" type="pres">
      <dgm:prSet presAssocID="{87491344-182B-4438-A2AC-3EE39026011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2E9AA-F90D-4592-97D9-BBFA81BA69A1}" type="pres">
      <dgm:prSet presAssocID="{D858517B-9E37-4A87-8DA1-BFC8F3E7C1A1}" presName="space" presStyleCnt="0"/>
      <dgm:spPr/>
      <dgm:t>
        <a:bodyPr/>
        <a:lstStyle/>
        <a:p>
          <a:endParaRPr lang="ru-RU"/>
        </a:p>
      </dgm:t>
    </dgm:pt>
    <dgm:pt modelId="{C6FEF959-25EB-46F1-B16C-481A53FBC7D8}" type="pres">
      <dgm:prSet presAssocID="{D8DB0A9F-49C7-47AB-B2E5-121AAACA3A7D}" presName="composite" presStyleCnt="0"/>
      <dgm:spPr/>
      <dgm:t>
        <a:bodyPr/>
        <a:lstStyle/>
        <a:p>
          <a:endParaRPr lang="ru-RU"/>
        </a:p>
      </dgm:t>
    </dgm:pt>
    <dgm:pt modelId="{2F74AB32-649C-4FB6-91D9-99700286A647}" type="pres">
      <dgm:prSet presAssocID="{D8DB0A9F-49C7-47AB-B2E5-121AAACA3A7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5F305-B5E8-4CFB-A453-47ACCE5FFEC2}" type="pres">
      <dgm:prSet presAssocID="{D8DB0A9F-49C7-47AB-B2E5-121AAACA3A7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4A1D0-647E-40C6-B25A-7E96ED88C314}" srcId="{D8DB0A9F-49C7-47AB-B2E5-121AAACA3A7D}" destId="{58920BA4-2BB6-4DE1-A61E-42A04ED07B13}" srcOrd="0" destOrd="0" parTransId="{5A4AC368-58AC-4E5B-A11F-94093375D7E7}" sibTransId="{E54D52F1-0124-4232-8ADF-D29FD6B29F77}"/>
    <dgm:cxn modelId="{93EE0961-4D36-4113-9558-277C50E2401C}" srcId="{C776833A-242E-45D5-B3BE-E3517FBA90C1}" destId="{B27EDA33-2F1A-463E-877D-401C0A7CADC3}" srcOrd="0" destOrd="0" parTransId="{1432D466-BDCD-4ACC-82EA-6AB915FF18E1}" sibTransId="{09F3D049-9C5A-4252-BBC0-5468BAD8D48D}"/>
    <dgm:cxn modelId="{6015757A-417F-49E4-A70A-89C3447C5EF5}" srcId="{644DACF6-898E-43EA-9D10-71256722E52C}" destId="{C776833A-242E-45D5-B3BE-E3517FBA90C1}" srcOrd="0" destOrd="0" parTransId="{0A49B7DC-ADB3-463C-81A7-8D530D399A15}" sibTransId="{7E5B52C1-02F6-4693-BEE6-A54205BB8F2D}"/>
    <dgm:cxn modelId="{3A7E7D2B-6BD2-431E-95E4-76220AC2A538}" type="presOf" srcId="{C776833A-242E-45D5-B3BE-E3517FBA90C1}" destId="{3EE29189-2B53-4595-8A10-E7A5DBF373A1}" srcOrd="0" destOrd="0" presId="urn:microsoft.com/office/officeart/2005/8/layout/hList1"/>
    <dgm:cxn modelId="{680C8D1A-4F45-49CC-8409-5F60D7C80EBC}" type="presOf" srcId="{87491344-182B-4438-A2AC-3EE39026011A}" destId="{C61084AF-4776-4EB5-B9D8-976E9E833A18}" srcOrd="0" destOrd="0" presId="urn:microsoft.com/office/officeart/2005/8/layout/hList1"/>
    <dgm:cxn modelId="{8FFD4CCD-5DC5-40BB-AA09-9DEA2D0519C3}" srcId="{644DACF6-898E-43EA-9D10-71256722E52C}" destId="{87491344-182B-4438-A2AC-3EE39026011A}" srcOrd="1" destOrd="0" parTransId="{CCE153D9-7D70-47BB-A3B0-0CBB1FD0E305}" sibTransId="{D858517B-9E37-4A87-8DA1-BFC8F3E7C1A1}"/>
    <dgm:cxn modelId="{03B5C8CD-B4C9-4712-92E8-563EDF26CC85}" srcId="{644DACF6-898E-43EA-9D10-71256722E52C}" destId="{D8DB0A9F-49C7-47AB-B2E5-121AAACA3A7D}" srcOrd="2" destOrd="0" parTransId="{E9600E3B-0EDC-4471-8029-FA2815EF69C0}" sibTransId="{263694A0-75F8-4142-AC4A-5A41199967B6}"/>
    <dgm:cxn modelId="{BE387E03-4668-4F45-9240-07B9FD08ACE1}" type="presOf" srcId="{D8DB0A9F-49C7-47AB-B2E5-121AAACA3A7D}" destId="{2F74AB32-649C-4FB6-91D9-99700286A647}" srcOrd="0" destOrd="0" presId="urn:microsoft.com/office/officeart/2005/8/layout/hList1"/>
    <dgm:cxn modelId="{3803BA87-BC1A-433C-9FD1-21DDD5C7F5DD}" type="presOf" srcId="{B27EDA33-2F1A-463E-877D-401C0A7CADC3}" destId="{3AC72D26-F5A5-48BF-A770-77C48ACEFEB8}" srcOrd="0" destOrd="0" presId="urn:microsoft.com/office/officeart/2005/8/layout/hList1"/>
    <dgm:cxn modelId="{9EF29FA6-662E-43ED-94F6-ECCEE7798364}" type="presOf" srcId="{1B2A0261-71A6-4E58-AE97-340C7947E907}" destId="{D8D3D1D6-45C2-43C4-9B34-A021C4B6250D}" srcOrd="0" destOrd="0" presId="urn:microsoft.com/office/officeart/2005/8/layout/hList1"/>
    <dgm:cxn modelId="{CEABD53F-52B7-4508-9F31-76A9E30B5480}" type="presOf" srcId="{58920BA4-2BB6-4DE1-A61E-42A04ED07B13}" destId="{0F15F305-B5E8-4CFB-A453-47ACCE5FFEC2}" srcOrd="0" destOrd="0" presId="urn:microsoft.com/office/officeart/2005/8/layout/hList1"/>
    <dgm:cxn modelId="{4DA74224-5EA6-473C-80F8-FAFAF1F229C5}" type="presOf" srcId="{644DACF6-898E-43EA-9D10-71256722E52C}" destId="{F7B74EBD-3778-4AEC-9AAF-B082D7E04369}" srcOrd="0" destOrd="0" presId="urn:microsoft.com/office/officeart/2005/8/layout/hList1"/>
    <dgm:cxn modelId="{0EBB7C0E-E0FA-4D4C-890E-9C059106D084}" srcId="{87491344-182B-4438-A2AC-3EE39026011A}" destId="{1B2A0261-71A6-4E58-AE97-340C7947E907}" srcOrd="0" destOrd="0" parTransId="{3D2CEFE7-DE4C-4B9E-A5D5-CE517655F0EF}" sibTransId="{3FC096C5-6156-40BE-B50B-81AB43D09EEF}"/>
    <dgm:cxn modelId="{BC3C12F9-81B9-4A8B-9DAA-51C9DEA8D57B}" type="presParOf" srcId="{F7B74EBD-3778-4AEC-9AAF-B082D7E04369}" destId="{829CC7A1-AC33-417C-949A-1CBC40926F5C}" srcOrd="0" destOrd="0" presId="urn:microsoft.com/office/officeart/2005/8/layout/hList1"/>
    <dgm:cxn modelId="{877C5EF3-E005-4FB3-82FE-95CED65277BE}" type="presParOf" srcId="{829CC7A1-AC33-417C-949A-1CBC40926F5C}" destId="{3EE29189-2B53-4595-8A10-E7A5DBF373A1}" srcOrd="0" destOrd="0" presId="urn:microsoft.com/office/officeart/2005/8/layout/hList1"/>
    <dgm:cxn modelId="{55E489C6-B327-40DC-A6D1-904CD66DC698}" type="presParOf" srcId="{829CC7A1-AC33-417C-949A-1CBC40926F5C}" destId="{3AC72D26-F5A5-48BF-A770-77C48ACEFEB8}" srcOrd="1" destOrd="0" presId="urn:microsoft.com/office/officeart/2005/8/layout/hList1"/>
    <dgm:cxn modelId="{A7A5F960-234E-46FC-A6C4-27263CCCE443}" type="presParOf" srcId="{F7B74EBD-3778-4AEC-9AAF-B082D7E04369}" destId="{2F49D10B-D455-425B-8344-FA46FE669646}" srcOrd="1" destOrd="0" presId="urn:microsoft.com/office/officeart/2005/8/layout/hList1"/>
    <dgm:cxn modelId="{A3E0C529-E61A-46EE-8DAF-046504FF8F41}" type="presParOf" srcId="{F7B74EBD-3778-4AEC-9AAF-B082D7E04369}" destId="{C7876562-475D-4897-9F6F-7BFEB6A1DE05}" srcOrd="2" destOrd="0" presId="urn:microsoft.com/office/officeart/2005/8/layout/hList1"/>
    <dgm:cxn modelId="{381A8410-3301-4CDA-8954-1AE8FD7F77FF}" type="presParOf" srcId="{C7876562-475D-4897-9F6F-7BFEB6A1DE05}" destId="{C61084AF-4776-4EB5-B9D8-976E9E833A18}" srcOrd="0" destOrd="0" presId="urn:microsoft.com/office/officeart/2005/8/layout/hList1"/>
    <dgm:cxn modelId="{DCEE7543-4DCF-44A6-971B-18C0569281D6}" type="presParOf" srcId="{C7876562-475D-4897-9F6F-7BFEB6A1DE05}" destId="{D8D3D1D6-45C2-43C4-9B34-A021C4B6250D}" srcOrd="1" destOrd="0" presId="urn:microsoft.com/office/officeart/2005/8/layout/hList1"/>
    <dgm:cxn modelId="{4CE9DBFE-CD5B-4D7D-88A9-F98D97D1746E}" type="presParOf" srcId="{F7B74EBD-3778-4AEC-9AAF-B082D7E04369}" destId="{A7E2E9AA-F90D-4592-97D9-BBFA81BA69A1}" srcOrd="3" destOrd="0" presId="urn:microsoft.com/office/officeart/2005/8/layout/hList1"/>
    <dgm:cxn modelId="{E4046426-283E-4572-AF58-3E13EDC62F02}" type="presParOf" srcId="{F7B74EBD-3778-4AEC-9AAF-B082D7E04369}" destId="{C6FEF959-25EB-46F1-B16C-481A53FBC7D8}" srcOrd="4" destOrd="0" presId="urn:microsoft.com/office/officeart/2005/8/layout/hList1"/>
    <dgm:cxn modelId="{BA1AF605-B3AF-41B2-B38E-11F618D5988E}" type="presParOf" srcId="{C6FEF959-25EB-46F1-B16C-481A53FBC7D8}" destId="{2F74AB32-649C-4FB6-91D9-99700286A647}" srcOrd="0" destOrd="0" presId="urn:microsoft.com/office/officeart/2005/8/layout/hList1"/>
    <dgm:cxn modelId="{83D242CD-9A71-48D8-93C9-4CBC6F682FDC}" type="presParOf" srcId="{C6FEF959-25EB-46F1-B16C-481A53FBC7D8}" destId="{0F15F305-B5E8-4CFB-A453-47ACCE5FFE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D3C063-171F-4263-9FC3-C26A30AD789E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51E8AE4-B290-4848-A2C9-DE7A09972F7B}" type="pres">
      <dgm:prSet presAssocID="{C7D3C063-171F-4263-9FC3-C26A30AD78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314C3C3B-400F-4C0E-9C02-A9F7A09114ED}" type="presOf" srcId="{C7D3C063-171F-4263-9FC3-C26A30AD789E}" destId="{B51E8AE4-B290-4848-A2C9-DE7A09972F7B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6BEBD0-014A-4C93-A58E-E63B1BDFC9D4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EE3DAD8-5D0F-4AD7-8E76-586AF9AB7E7D}">
      <dgm:prSet phldrT="[Текст]" custT="1"/>
      <dgm:spPr>
        <a:solidFill>
          <a:schemeClr val="accent1">
            <a:alpha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+mn-lt"/>
              <a:cs typeface="Calibri" pitchFamily="34" charset="0"/>
            </a:rPr>
            <a:t>7 административных дел</a:t>
          </a:r>
          <a:endParaRPr lang="ru-RU" sz="2400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BA33AEE9-99C0-476B-9647-BDC36D6FE40D}" type="parTrans" cxnId="{C803BB08-0D96-4576-B1E4-5E766947A25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+mn-lt"/>
          </a:endParaRPr>
        </a:p>
      </dgm:t>
    </dgm:pt>
    <dgm:pt modelId="{FFBD619B-5234-42C4-A6B1-023A1253FEC1}" type="sibTrans" cxnId="{C803BB08-0D96-4576-B1E4-5E766947A25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+mn-lt"/>
          </a:endParaRPr>
        </a:p>
      </dgm:t>
    </dgm:pt>
    <dgm:pt modelId="{BCBA36BE-BFBD-443F-92A0-4C935646A775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+mn-lt"/>
              <a:cs typeface="Calibri" pitchFamily="34" charset="0"/>
            </a:rPr>
            <a:t>4 прекращены по малозначительности</a:t>
          </a:r>
          <a:endParaRPr lang="ru-RU" sz="1800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875661B7-A80B-4B52-B94B-A742E954033D}" type="parTrans" cxnId="{34E47927-D3EB-4069-AFF7-DEA01DBB669E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00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5B8F1027-7901-4C81-8247-165DF15A9B1F}" type="sibTrans" cxnId="{34E47927-D3EB-4069-AFF7-DEA01DBB669E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+mn-lt"/>
          </a:endParaRPr>
        </a:p>
      </dgm:t>
    </dgm:pt>
    <dgm:pt modelId="{02944787-B9EE-418E-A9D6-9F27D90D5A2C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+mn-lt"/>
              <a:cs typeface="Calibri" pitchFamily="34" charset="0"/>
            </a:rPr>
            <a:t>3 административных штрафа (225 тыс. руб.)</a:t>
          </a:r>
          <a:endParaRPr lang="ru-RU" sz="1800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606ABD09-97C8-411F-8607-34610883DA28}" type="sibTrans" cxnId="{4EB31E11-9385-47A7-A6E1-7C57AC83423E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+mn-lt"/>
          </a:endParaRPr>
        </a:p>
      </dgm:t>
    </dgm:pt>
    <dgm:pt modelId="{44CD5ABD-3F78-48E6-93A0-EF619B87F173}" type="parTrans" cxnId="{4EB31E11-9385-47A7-A6E1-7C57AC83423E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00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0F589350-0327-45B0-8339-A067AE2BD20F}" type="pres">
      <dgm:prSet presAssocID="{1B6BEBD0-014A-4C93-A58E-E63B1BDFC9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30A3F5-B87E-4BE3-98BF-A74791B14807}" type="pres">
      <dgm:prSet presAssocID="{6EE3DAD8-5D0F-4AD7-8E76-586AF9AB7E7D}" presName="root" presStyleCnt="0"/>
      <dgm:spPr/>
      <dgm:t>
        <a:bodyPr/>
        <a:lstStyle/>
        <a:p>
          <a:endParaRPr lang="ru-RU"/>
        </a:p>
      </dgm:t>
    </dgm:pt>
    <dgm:pt modelId="{8E4242A7-AE21-4BCC-B2FB-AE631A7F7180}" type="pres">
      <dgm:prSet presAssocID="{6EE3DAD8-5D0F-4AD7-8E76-586AF9AB7E7D}" presName="rootComposite" presStyleCnt="0"/>
      <dgm:spPr/>
      <dgm:t>
        <a:bodyPr/>
        <a:lstStyle/>
        <a:p>
          <a:endParaRPr lang="ru-RU"/>
        </a:p>
      </dgm:t>
    </dgm:pt>
    <dgm:pt modelId="{DF82426F-5A5E-42B4-A5A2-47AEF3DCDF73}" type="pres">
      <dgm:prSet presAssocID="{6EE3DAD8-5D0F-4AD7-8E76-586AF9AB7E7D}" presName="rootText" presStyleLbl="node1" presStyleIdx="0" presStyleCnt="1" custScaleX="155075"/>
      <dgm:spPr/>
      <dgm:t>
        <a:bodyPr/>
        <a:lstStyle/>
        <a:p>
          <a:endParaRPr lang="ru-RU"/>
        </a:p>
      </dgm:t>
    </dgm:pt>
    <dgm:pt modelId="{16F94BFB-9E66-42E4-8190-D867524765D5}" type="pres">
      <dgm:prSet presAssocID="{6EE3DAD8-5D0F-4AD7-8E76-586AF9AB7E7D}" presName="rootConnector" presStyleLbl="node1" presStyleIdx="0" presStyleCnt="1"/>
      <dgm:spPr/>
      <dgm:t>
        <a:bodyPr/>
        <a:lstStyle/>
        <a:p>
          <a:endParaRPr lang="ru-RU"/>
        </a:p>
      </dgm:t>
    </dgm:pt>
    <dgm:pt modelId="{32427FB0-9248-44F1-91BC-C831480F76B7}" type="pres">
      <dgm:prSet presAssocID="{6EE3DAD8-5D0F-4AD7-8E76-586AF9AB7E7D}" presName="childShape" presStyleCnt="0"/>
      <dgm:spPr/>
      <dgm:t>
        <a:bodyPr/>
        <a:lstStyle/>
        <a:p>
          <a:endParaRPr lang="ru-RU"/>
        </a:p>
      </dgm:t>
    </dgm:pt>
    <dgm:pt modelId="{2E372304-5B6B-4037-A0F6-1348F7A48D37}" type="pres">
      <dgm:prSet presAssocID="{875661B7-A80B-4B52-B94B-A742E954033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4CE88709-B797-4B1F-9436-79E1A198269A}" type="pres">
      <dgm:prSet presAssocID="{BCBA36BE-BFBD-443F-92A0-4C935646A775}" presName="childText" presStyleLbl="bgAcc1" presStyleIdx="0" presStyleCnt="2" custScaleX="163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6D561-3A97-4157-905B-E417DF27446B}" type="pres">
      <dgm:prSet presAssocID="{44CD5ABD-3F78-48E6-93A0-EF619B87F173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5D300FE-6639-480E-928E-EF6927EAEBD4}" type="pres">
      <dgm:prSet presAssocID="{02944787-B9EE-418E-A9D6-9F27D90D5A2C}" presName="childText" presStyleLbl="bgAcc1" presStyleIdx="1" presStyleCnt="2" custScaleX="163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BC00E3-7734-4924-8149-ADAA0E346FE3}" type="presOf" srcId="{875661B7-A80B-4B52-B94B-A742E954033D}" destId="{2E372304-5B6B-4037-A0F6-1348F7A48D37}" srcOrd="0" destOrd="0" presId="urn:microsoft.com/office/officeart/2005/8/layout/hierarchy3"/>
    <dgm:cxn modelId="{635B9FB4-839A-4E27-A739-440EE4444BFA}" type="presOf" srcId="{02944787-B9EE-418E-A9D6-9F27D90D5A2C}" destId="{85D300FE-6639-480E-928E-EF6927EAEBD4}" srcOrd="0" destOrd="0" presId="urn:microsoft.com/office/officeart/2005/8/layout/hierarchy3"/>
    <dgm:cxn modelId="{4EB31E11-9385-47A7-A6E1-7C57AC83423E}" srcId="{6EE3DAD8-5D0F-4AD7-8E76-586AF9AB7E7D}" destId="{02944787-B9EE-418E-A9D6-9F27D90D5A2C}" srcOrd="1" destOrd="0" parTransId="{44CD5ABD-3F78-48E6-93A0-EF619B87F173}" sibTransId="{606ABD09-97C8-411F-8607-34610883DA28}"/>
    <dgm:cxn modelId="{C803BB08-0D96-4576-B1E4-5E766947A259}" srcId="{1B6BEBD0-014A-4C93-A58E-E63B1BDFC9D4}" destId="{6EE3DAD8-5D0F-4AD7-8E76-586AF9AB7E7D}" srcOrd="0" destOrd="0" parTransId="{BA33AEE9-99C0-476B-9647-BDC36D6FE40D}" sibTransId="{FFBD619B-5234-42C4-A6B1-023A1253FEC1}"/>
    <dgm:cxn modelId="{4CDA9590-3B2E-4B77-B991-0BD7338AB796}" type="presOf" srcId="{BCBA36BE-BFBD-443F-92A0-4C935646A775}" destId="{4CE88709-B797-4B1F-9436-79E1A198269A}" srcOrd="0" destOrd="0" presId="urn:microsoft.com/office/officeart/2005/8/layout/hierarchy3"/>
    <dgm:cxn modelId="{DD6A68FF-8C47-4AB0-85FB-09DDA70960AD}" type="presOf" srcId="{6EE3DAD8-5D0F-4AD7-8E76-586AF9AB7E7D}" destId="{16F94BFB-9E66-42E4-8190-D867524765D5}" srcOrd="1" destOrd="0" presId="urn:microsoft.com/office/officeart/2005/8/layout/hierarchy3"/>
    <dgm:cxn modelId="{73ABC228-2EEE-482A-A368-8E25659FCF14}" type="presOf" srcId="{44CD5ABD-3F78-48E6-93A0-EF619B87F173}" destId="{AE46D561-3A97-4157-905B-E417DF27446B}" srcOrd="0" destOrd="0" presId="urn:microsoft.com/office/officeart/2005/8/layout/hierarchy3"/>
    <dgm:cxn modelId="{57E8AD2F-0701-47B6-AA00-545D2E24C88C}" type="presOf" srcId="{6EE3DAD8-5D0F-4AD7-8E76-586AF9AB7E7D}" destId="{DF82426F-5A5E-42B4-A5A2-47AEF3DCDF73}" srcOrd="0" destOrd="0" presId="urn:microsoft.com/office/officeart/2005/8/layout/hierarchy3"/>
    <dgm:cxn modelId="{4AB817D1-5BF2-4511-9B32-BB87167CBF8D}" type="presOf" srcId="{1B6BEBD0-014A-4C93-A58E-E63B1BDFC9D4}" destId="{0F589350-0327-45B0-8339-A067AE2BD20F}" srcOrd="0" destOrd="0" presId="urn:microsoft.com/office/officeart/2005/8/layout/hierarchy3"/>
    <dgm:cxn modelId="{34E47927-D3EB-4069-AFF7-DEA01DBB669E}" srcId="{6EE3DAD8-5D0F-4AD7-8E76-586AF9AB7E7D}" destId="{BCBA36BE-BFBD-443F-92A0-4C935646A775}" srcOrd="0" destOrd="0" parTransId="{875661B7-A80B-4B52-B94B-A742E954033D}" sibTransId="{5B8F1027-7901-4C81-8247-165DF15A9B1F}"/>
    <dgm:cxn modelId="{70358ACB-4667-4D18-A4C9-EF71B91CD307}" type="presParOf" srcId="{0F589350-0327-45B0-8339-A067AE2BD20F}" destId="{F430A3F5-B87E-4BE3-98BF-A74791B14807}" srcOrd="0" destOrd="0" presId="urn:microsoft.com/office/officeart/2005/8/layout/hierarchy3"/>
    <dgm:cxn modelId="{BC955450-3DB5-41C4-8927-E456DD92993E}" type="presParOf" srcId="{F430A3F5-B87E-4BE3-98BF-A74791B14807}" destId="{8E4242A7-AE21-4BCC-B2FB-AE631A7F7180}" srcOrd="0" destOrd="0" presId="urn:microsoft.com/office/officeart/2005/8/layout/hierarchy3"/>
    <dgm:cxn modelId="{E220EB0C-5323-47D2-9132-FA8C50ED13B7}" type="presParOf" srcId="{8E4242A7-AE21-4BCC-B2FB-AE631A7F7180}" destId="{DF82426F-5A5E-42B4-A5A2-47AEF3DCDF73}" srcOrd="0" destOrd="0" presId="urn:microsoft.com/office/officeart/2005/8/layout/hierarchy3"/>
    <dgm:cxn modelId="{D4A9583C-001A-482A-9A12-0829F75020A6}" type="presParOf" srcId="{8E4242A7-AE21-4BCC-B2FB-AE631A7F7180}" destId="{16F94BFB-9E66-42E4-8190-D867524765D5}" srcOrd="1" destOrd="0" presId="urn:microsoft.com/office/officeart/2005/8/layout/hierarchy3"/>
    <dgm:cxn modelId="{FDDF5987-791D-4475-B231-9102F6BDDB69}" type="presParOf" srcId="{F430A3F5-B87E-4BE3-98BF-A74791B14807}" destId="{32427FB0-9248-44F1-91BC-C831480F76B7}" srcOrd="1" destOrd="0" presId="urn:microsoft.com/office/officeart/2005/8/layout/hierarchy3"/>
    <dgm:cxn modelId="{E81D617F-110B-4AD6-A22F-776239C1C9FD}" type="presParOf" srcId="{32427FB0-9248-44F1-91BC-C831480F76B7}" destId="{2E372304-5B6B-4037-A0F6-1348F7A48D37}" srcOrd="0" destOrd="0" presId="urn:microsoft.com/office/officeart/2005/8/layout/hierarchy3"/>
    <dgm:cxn modelId="{0F5D0F80-6E21-4A8E-8B8C-F1F546031113}" type="presParOf" srcId="{32427FB0-9248-44F1-91BC-C831480F76B7}" destId="{4CE88709-B797-4B1F-9436-79E1A198269A}" srcOrd="1" destOrd="0" presId="urn:microsoft.com/office/officeart/2005/8/layout/hierarchy3"/>
    <dgm:cxn modelId="{7C805500-0A0E-4688-936C-D156FCCCC376}" type="presParOf" srcId="{32427FB0-9248-44F1-91BC-C831480F76B7}" destId="{AE46D561-3A97-4157-905B-E417DF27446B}" srcOrd="2" destOrd="0" presId="urn:microsoft.com/office/officeart/2005/8/layout/hierarchy3"/>
    <dgm:cxn modelId="{67F41DD4-8753-42BA-AFAE-C072C28147F4}" type="presParOf" srcId="{32427FB0-9248-44F1-91BC-C831480F76B7}" destId="{85D300FE-6639-480E-928E-EF6927EAEBD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88DFAD-A656-4CD5-A3F6-B3818A079A4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F7DC858-DA7B-40FD-9196-B83CC311F342}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/>
            <a:t>130 предприятий </a:t>
          </a:r>
          <a:r>
            <a:rPr lang="ru-RU" sz="2000" dirty="0" smtClean="0"/>
            <a:t>коммунального комплекса были привлечены к административной ответственности.</a:t>
          </a:r>
          <a:endParaRPr lang="ru-RU" sz="2000" dirty="0">
            <a:latin typeface="Calibri" pitchFamily="34" charset="0"/>
            <a:cs typeface="Calibri" pitchFamily="34" charset="0"/>
          </a:endParaRPr>
        </a:p>
      </dgm:t>
    </dgm:pt>
    <dgm:pt modelId="{BDDC751F-7A78-4D6A-B17E-3D1C6E9B7464}" type="parTrans" cxnId="{E9666A65-6991-4F73-83F0-7AB6ECBE3E38}">
      <dgm:prSet/>
      <dgm:spPr/>
      <dgm:t>
        <a:bodyPr/>
        <a:lstStyle/>
        <a:p>
          <a:endParaRPr lang="ru-RU" sz="2000"/>
        </a:p>
      </dgm:t>
    </dgm:pt>
    <dgm:pt modelId="{D362D987-E091-49EF-BE37-291E42275F63}" type="sibTrans" cxnId="{E9666A65-6991-4F73-83F0-7AB6ECBE3E38}">
      <dgm:prSet/>
      <dgm:spPr/>
      <dgm:t>
        <a:bodyPr/>
        <a:lstStyle/>
        <a:p>
          <a:endParaRPr lang="ru-RU" sz="2000"/>
        </a:p>
      </dgm:t>
    </dgm:pt>
    <dgm:pt modelId="{735AA1A6-62CE-458C-85B7-16C0ED5909F1}" type="asst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latin typeface="+mn-lt"/>
            </a:rPr>
            <a:t>в отношении 116 предприятий дела</a:t>
          </a:r>
          <a:r>
            <a:rPr lang="ru-RU" sz="2000" dirty="0" smtClean="0">
              <a:latin typeface="+mn-lt"/>
              <a:cs typeface="Calibri" pitchFamily="34" charset="0"/>
            </a:rPr>
            <a:t> прекращены по малозначительности</a:t>
          </a:r>
          <a:endParaRPr lang="ru-RU" sz="2000" dirty="0">
            <a:latin typeface="+mn-lt"/>
            <a:cs typeface="Calibri" pitchFamily="34" charset="0"/>
          </a:endParaRPr>
        </a:p>
      </dgm:t>
    </dgm:pt>
    <dgm:pt modelId="{E1D6C114-1C11-4D9E-9A0E-4C46C1E2647F}" type="parTrans" cxnId="{4291D475-76CD-45A0-A351-B7C5DEA0C2FF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ru-RU" sz="2000">
            <a:latin typeface="Calibri" pitchFamily="34" charset="0"/>
            <a:cs typeface="Calibri" pitchFamily="34" charset="0"/>
          </a:endParaRPr>
        </a:p>
      </dgm:t>
    </dgm:pt>
    <dgm:pt modelId="{7E2B4EF2-6146-4B21-809D-3DB2E7FA37CE}" type="sibTrans" cxnId="{4291D475-76CD-45A0-A351-B7C5DEA0C2FF}">
      <dgm:prSet/>
      <dgm:spPr/>
      <dgm:t>
        <a:bodyPr/>
        <a:lstStyle/>
        <a:p>
          <a:endParaRPr lang="ru-RU" sz="2000"/>
        </a:p>
      </dgm:t>
    </dgm:pt>
    <dgm:pt modelId="{D0A3E80C-EA91-4AAC-8890-EC1CBC00CB5E}" type="asst">
      <dgm:prSet phldrT="[Текст]" custT="1"/>
      <dgm:spPr>
        <a:solidFill>
          <a:schemeClr val="accent1">
            <a:alpha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latin typeface="+mn-lt"/>
            </a:rPr>
            <a:t>на 14 </a:t>
          </a:r>
          <a:r>
            <a:rPr lang="ru-RU" sz="2000" dirty="0" err="1" smtClean="0">
              <a:latin typeface="+mn-lt"/>
            </a:rPr>
            <a:t>ресурсоснабжающих</a:t>
          </a:r>
          <a:r>
            <a:rPr lang="ru-RU" sz="2000" dirty="0" smtClean="0">
              <a:latin typeface="+mn-lt"/>
            </a:rPr>
            <a:t> организаций наложен административный штраф </a:t>
          </a:r>
          <a:br>
            <a:rPr lang="ru-RU" sz="2000" dirty="0" smtClean="0">
              <a:latin typeface="+mn-lt"/>
            </a:rPr>
          </a:br>
          <a:r>
            <a:rPr lang="ru-RU" sz="2000" dirty="0" smtClean="0">
              <a:latin typeface="+mn-lt"/>
              <a:cs typeface="Calibri" pitchFamily="34" charset="0"/>
            </a:rPr>
            <a:t>(997 </a:t>
          </a:r>
          <a:r>
            <a:rPr lang="ru-RU" sz="2000" dirty="0" err="1" smtClean="0">
              <a:latin typeface="+mn-lt"/>
              <a:cs typeface="Calibri" pitchFamily="34" charset="0"/>
            </a:rPr>
            <a:t>тыс.руб</a:t>
          </a:r>
          <a:r>
            <a:rPr lang="ru-RU" sz="2000" dirty="0" smtClean="0">
              <a:latin typeface="+mn-lt"/>
              <a:cs typeface="Calibri" pitchFamily="34" charset="0"/>
            </a:rPr>
            <a:t>.)</a:t>
          </a:r>
          <a:endParaRPr lang="ru-RU" sz="2000" dirty="0">
            <a:latin typeface="+mn-lt"/>
            <a:cs typeface="Calibri" pitchFamily="34" charset="0"/>
          </a:endParaRPr>
        </a:p>
      </dgm:t>
    </dgm:pt>
    <dgm:pt modelId="{9E10D197-BF0F-4C62-8937-357936A0C794}" type="parTrans" cxnId="{FA8C9BE1-86D4-45E3-80F8-E6A74CF0876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000">
            <a:latin typeface="Calibri" pitchFamily="34" charset="0"/>
            <a:cs typeface="Calibri" pitchFamily="34" charset="0"/>
          </a:endParaRPr>
        </a:p>
      </dgm:t>
    </dgm:pt>
    <dgm:pt modelId="{BC2229DC-FF86-419B-B43E-02957A79F602}" type="sibTrans" cxnId="{FA8C9BE1-86D4-45E3-80F8-E6A74CF08760}">
      <dgm:prSet/>
      <dgm:spPr/>
      <dgm:t>
        <a:bodyPr/>
        <a:lstStyle/>
        <a:p>
          <a:endParaRPr lang="ru-RU" sz="2000"/>
        </a:p>
      </dgm:t>
    </dgm:pt>
    <dgm:pt modelId="{23C516D6-66D9-4AED-99DD-15DB36BD7864}" type="pres">
      <dgm:prSet presAssocID="{5588DFAD-A656-4CD5-A3F6-B3818A079A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79D5D6-5E24-4273-838A-4024A59AF633}" type="pres">
      <dgm:prSet presAssocID="{2F7DC858-DA7B-40FD-9196-B83CC311F342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5EB7A4D-F8FB-444A-8F2D-98A345AE8A74}" type="pres">
      <dgm:prSet presAssocID="{2F7DC858-DA7B-40FD-9196-B83CC311F342}" presName="rootComposite1" presStyleCnt="0"/>
      <dgm:spPr/>
      <dgm:t>
        <a:bodyPr/>
        <a:lstStyle/>
        <a:p>
          <a:endParaRPr lang="ru-RU"/>
        </a:p>
      </dgm:t>
    </dgm:pt>
    <dgm:pt modelId="{812FCFB7-C711-444A-8070-7A7C95479C08}" type="pres">
      <dgm:prSet presAssocID="{2F7DC858-DA7B-40FD-9196-B83CC311F342}" presName="rootText1" presStyleLbl="node0" presStyleIdx="0" presStyleCnt="1" custScaleX="313365" custScaleY="148945" custLinFactNeighborX="-1616" custLinFactNeighborY="-17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58C99F2-EBD6-404E-BF6C-15FB2CC9AE8C}" type="pres">
      <dgm:prSet presAssocID="{2F7DC858-DA7B-40FD-9196-B83CC311F34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669357F-1D7F-4490-9FB7-C204620CFFC0}" type="pres">
      <dgm:prSet presAssocID="{2F7DC858-DA7B-40FD-9196-B83CC311F342}" presName="hierChild2" presStyleCnt="0"/>
      <dgm:spPr/>
      <dgm:t>
        <a:bodyPr/>
        <a:lstStyle/>
        <a:p>
          <a:endParaRPr lang="ru-RU"/>
        </a:p>
      </dgm:t>
    </dgm:pt>
    <dgm:pt modelId="{197B8D54-96B5-46B3-8E60-76FAD0723DB0}" type="pres">
      <dgm:prSet presAssocID="{2F7DC858-DA7B-40FD-9196-B83CC311F342}" presName="hierChild3" presStyleCnt="0"/>
      <dgm:spPr/>
      <dgm:t>
        <a:bodyPr/>
        <a:lstStyle/>
        <a:p>
          <a:endParaRPr lang="ru-RU"/>
        </a:p>
      </dgm:t>
    </dgm:pt>
    <dgm:pt modelId="{331C768F-2806-4BEC-BD44-560C7171CA1A}" type="pres">
      <dgm:prSet presAssocID="{E1D6C114-1C11-4D9E-9A0E-4C46C1E2647F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06FB5628-B86F-43A7-A4E1-BFA69BFD78E1}" type="pres">
      <dgm:prSet presAssocID="{735AA1A6-62CE-458C-85B7-16C0ED5909F1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0431EAD-B53D-47D2-A2D3-306032F528D4}" type="pres">
      <dgm:prSet presAssocID="{735AA1A6-62CE-458C-85B7-16C0ED5909F1}" presName="rootComposite3" presStyleCnt="0"/>
      <dgm:spPr/>
      <dgm:t>
        <a:bodyPr/>
        <a:lstStyle/>
        <a:p>
          <a:endParaRPr lang="ru-RU"/>
        </a:p>
      </dgm:t>
    </dgm:pt>
    <dgm:pt modelId="{758320E4-4AB7-4A8F-9F7B-AB3E4C5E0653}" type="pres">
      <dgm:prSet presAssocID="{735AA1A6-62CE-458C-85B7-16C0ED5909F1}" presName="rootText3" presStyleLbl="asst1" presStyleIdx="0" presStyleCnt="2" custScaleX="227090" custScaleY="139791" custLinFactNeighborX="3346" custLinFactNeighborY="-477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83866A7-BE4E-4E8E-B700-1075641B5604}" type="pres">
      <dgm:prSet presAssocID="{735AA1A6-62CE-458C-85B7-16C0ED5909F1}" presName="rootConnector3" presStyleLbl="asst1" presStyleIdx="0" presStyleCnt="2"/>
      <dgm:spPr/>
      <dgm:t>
        <a:bodyPr/>
        <a:lstStyle/>
        <a:p>
          <a:endParaRPr lang="ru-RU"/>
        </a:p>
      </dgm:t>
    </dgm:pt>
    <dgm:pt modelId="{34518B7D-41FE-4AB2-A001-438B1A8CD04B}" type="pres">
      <dgm:prSet presAssocID="{735AA1A6-62CE-458C-85B7-16C0ED5909F1}" presName="hierChild6" presStyleCnt="0"/>
      <dgm:spPr/>
      <dgm:t>
        <a:bodyPr/>
        <a:lstStyle/>
        <a:p>
          <a:endParaRPr lang="ru-RU"/>
        </a:p>
      </dgm:t>
    </dgm:pt>
    <dgm:pt modelId="{7B24E7FF-755E-45B7-AAD7-1907B0544955}" type="pres">
      <dgm:prSet presAssocID="{735AA1A6-62CE-458C-85B7-16C0ED5909F1}" presName="hierChild7" presStyleCnt="0"/>
      <dgm:spPr/>
      <dgm:t>
        <a:bodyPr/>
        <a:lstStyle/>
        <a:p>
          <a:endParaRPr lang="ru-RU"/>
        </a:p>
      </dgm:t>
    </dgm:pt>
    <dgm:pt modelId="{340000FF-EEAA-4BD6-B48B-866B0ECC4F76}" type="pres">
      <dgm:prSet presAssocID="{9E10D197-BF0F-4C62-8937-357936A0C794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F22638D5-04C1-4198-BCD1-C0E4DD6DFCC1}" type="pres">
      <dgm:prSet presAssocID="{D0A3E80C-EA91-4AAC-8890-EC1CBC00CB5E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C87B098-D82C-4917-8398-6DB9A773DEA9}" type="pres">
      <dgm:prSet presAssocID="{D0A3E80C-EA91-4AAC-8890-EC1CBC00CB5E}" presName="rootComposite3" presStyleCnt="0"/>
      <dgm:spPr/>
      <dgm:t>
        <a:bodyPr/>
        <a:lstStyle/>
        <a:p>
          <a:endParaRPr lang="ru-RU"/>
        </a:p>
      </dgm:t>
    </dgm:pt>
    <dgm:pt modelId="{6A65D282-B786-4BBC-8C8E-376F9B3FBF10}" type="pres">
      <dgm:prSet presAssocID="{D0A3E80C-EA91-4AAC-8890-EC1CBC00CB5E}" presName="rootText3" presStyleLbl="asst1" presStyleIdx="1" presStyleCnt="2" custScaleX="227090" custScaleY="139791" custLinFactNeighborX="-6936" custLinFactNeighborY="-477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F1354F0-1792-437B-B033-FAFF5A1FAC53}" type="pres">
      <dgm:prSet presAssocID="{D0A3E80C-EA91-4AAC-8890-EC1CBC00CB5E}" presName="rootConnector3" presStyleLbl="asst1" presStyleIdx="1" presStyleCnt="2"/>
      <dgm:spPr/>
      <dgm:t>
        <a:bodyPr/>
        <a:lstStyle/>
        <a:p>
          <a:endParaRPr lang="ru-RU"/>
        </a:p>
      </dgm:t>
    </dgm:pt>
    <dgm:pt modelId="{BF1C5513-30C5-4B50-9169-8E2FF6B9AB7F}" type="pres">
      <dgm:prSet presAssocID="{D0A3E80C-EA91-4AAC-8890-EC1CBC00CB5E}" presName="hierChild6" presStyleCnt="0"/>
      <dgm:spPr/>
      <dgm:t>
        <a:bodyPr/>
        <a:lstStyle/>
        <a:p>
          <a:endParaRPr lang="ru-RU"/>
        </a:p>
      </dgm:t>
    </dgm:pt>
    <dgm:pt modelId="{87C90DCA-CBED-423B-B80D-78F289C1AAF8}" type="pres">
      <dgm:prSet presAssocID="{D0A3E80C-EA91-4AAC-8890-EC1CBC00CB5E}" presName="hierChild7" presStyleCnt="0"/>
      <dgm:spPr/>
      <dgm:t>
        <a:bodyPr/>
        <a:lstStyle/>
        <a:p>
          <a:endParaRPr lang="ru-RU"/>
        </a:p>
      </dgm:t>
    </dgm:pt>
  </dgm:ptLst>
  <dgm:cxnLst>
    <dgm:cxn modelId="{E96CEE91-3D97-4C38-A023-C48833938080}" type="presOf" srcId="{735AA1A6-62CE-458C-85B7-16C0ED5909F1}" destId="{758320E4-4AB7-4A8F-9F7B-AB3E4C5E0653}" srcOrd="0" destOrd="0" presId="urn:microsoft.com/office/officeart/2005/8/layout/orgChart1"/>
    <dgm:cxn modelId="{4291D475-76CD-45A0-A351-B7C5DEA0C2FF}" srcId="{2F7DC858-DA7B-40FD-9196-B83CC311F342}" destId="{735AA1A6-62CE-458C-85B7-16C0ED5909F1}" srcOrd="0" destOrd="0" parTransId="{E1D6C114-1C11-4D9E-9A0E-4C46C1E2647F}" sibTransId="{7E2B4EF2-6146-4B21-809D-3DB2E7FA37CE}"/>
    <dgm:cxn modelId="{897A8DCE-8B27-4E06-9F0E-D63260392A62}" type="presOf" srcId="{5588DFAD-A656-4CD5-A3F6-B3818A079A4D}" destId="{23C516D6-66D9-4AED-99DD-15DB36BD7864}" srcOrd="0" destOrd="0" presId="urn:microsoft.com/office/officeart/2005/8/layout/orgChart1"/>
    <dgm:cxn modelId="{A3F51576-1B91-43E1-8DF6-B480D1302D5E}" type="presOf" srcId="{2F7DC858-DA7B-40FD-9196-B83CC311F342}" destId="{358C99F2-EBD6-404E-BF6C-15FB2CC9AE8C}" srcOrd="1" destOrd="0" presId="urn:microsoft.com/office/officeart/2005/8/layout/orgChart1"/>
    <dgm:cxn modelId="{86F42941-1A4C-47C1-ADD8-4B4460281E27}" type="presOf" srcId="{E1D6C114-1C11-4D9E-9A0E-4C46C1E2647F}" destId="{331C768F-2806-4BEC-BD44-560C7171CA1A}" srcOrd="0" destOrd="0" presId="urn:microsoft.com/office/officeart/2005/8/layout/orgChart1"/>
    <dgm:cxn modelId="{DBA05B97-9512-4097-866C-02034BF67BD4}" type="presOf" srcId="{735AA1A6-62CE-458C-85B7-16C0ED5909F1}" destId="{A83866A7-BE4E-4E8E-B700-1075641B5604}" srcOrd="1" destOrd="0" presId="urn:microsoft.com/office/officeart/2005/8/layout/orgChart1"/>
    <dgm:cxn modelId="{148AF1C4-E501-46AE-9D3A-16DE80B16B8F}" type="presOf" srcId="{D0A3E80C-EA91-4AAC-8890-EC1CBC00CB5E}" destId="{6A65D282-B786-4BBC-8C8E-376F9B3FBF10}" srcOrd="0" destOrd="0" presId="urn:microsoft.com/office/officeart/2005/8/layout/orgChart1"/>
    <dgm:cxn modelId="{FA8C9BE1-86D4-45E3-80F8-E6A74CF08760}" srcId="{2F7DC858-DA7B-40FD-9196-B83CC311F342}" destId="{D0A3E80C-EA91-4AAC-8890-EC1CBC00CB5E}" srcOrd="1" destOrd="0" parTransId="{9E10D197-BF0F-4C62-8937-357936A0C794}" sibTransId="{BC2229DC-FF86-419B-B43E-02957A79F602}"/>
    <dgm:cxn modelId="{E9666A65-6991-4F73-83F0-7AB6ECBE3E38}" srcId="{5588DFAD-A656-4CD5-A3F6-B3818A079A4D}" destId="{2F7DC858-DA7B-40FD-9196-B83CC311F342}" srcOrd="0" destOrd="0" parTransId="{BDDC751F-7A78-4D6A-B17E-3D1C6E9B7464}" sibTransId="{D362D987-E091-49EF-BE37-291E42275F63}"/>
    <dgm:cxn modelId="{6957D2A6-2275-453F-95B5-02FD0809B746}" type="presOf" srcId="{9E10D197-BF0F-4C62-8937-357936A0C794}" destId="{340000FF-EEAA-4BD6-B48B-866B0ECC4F76}" srcOrd="0" destOrd="0" presId="urn:microsoft.com/office/officeart/2005/8/layout/orgChart1"/>
    <dgm:cxn modelId="{0CBF7E61-007B-4427-9AB8-16DD26535F67}" type="presOf" srcId="{D0A3E80C-EA91-4AAC-8890-EC1CBC00CB5E}" destId="{5F1354F0-1792-437B-B033-FAFF5A1FAC53}" srcOrd="1" destOrd="0" presId="urn:microsoft.com/office/officeart/2005/8/layout/orgChart1"/>
    <dgm:cxn modelId="{9F4AA059-4E3D-411A-9975-740F2E61BF50}" type="presOf" srcId="{2F7DC858-DA7B-40FD-9196-B83CC311F342}" destId="{812FCFB7-C711-444A-8070-7A7C95479C08}" srcOrd="0" destOrd="0" presId="urn:microsoft.com/office/officeart/2005/8/layout/orgChart1"/>
    <dgm:cxn modelId="{9CFE63B1-FE4D-48E3-8D11-1E15AF9BB6C1}" type="presParOf" srcId="{23C516D6-66D9-4AED-99DD-15DB36BD7864}" destId="{7679D5D6-5E24-4273-838A-4024A59AF633}" srcOrd="0" destOrd="0" presId="urn:microsoft.com/office/officeart/2005/8/layout/orgChart1"/>
    <dgm:cxn modelId="{578B5866-C575-4365-AA5B-0C7B965BBC6E}" type="presParOf" srcId="{7679D5D6-5E24-4273-838A-4024A59AF633}" destId="{85EB7A4D-F8FB-444A-8F2D-98A345AE8A74}" srcOrd="0" destOrd="0" presId="urn:microsoft.com/office/officeart/2005/8/layout/orgChart1"/>
    <dgm:cxn modelId="{FA96268F-B04A-4822-8DEB-9BA2B5610E50}" type="presParOf" srcId="{85EB7A4D-F8FB-444A-8F2D-98A345AE8A74}" destId="{812FCFB7-C711-444A-8070-7A7C95479C08}" srcOrd="0" destOrd="0" presId="urn:microsoft.com/office/officeart/2005/8/layout/orgChart1"/>
    <dgm:cxn modelId="{60CD352E-46F7-487E-9728-23F3807DDE3E}" type="presParOf" srcId="{85EB7A4D-F8FB-444A-8F2D-98A345AE8A74}" destId="{358C99F2-EBD6-404E-BF6C-15FB2CC9AE8C}" srcOrd="1" destOrd="0" presId="urn:microsoft.com/office/officeart/2005/8/layout/orgChart1"/>
    <dgm:cxn modelId="{FB3FC8C9-2E0A-4DBB-8A2F-8E2567D44DC3}" type="presParOf" srcId="{7679D5D6-5E24-4273-838A-4024A59AF633}" destId="{E669357F-1D7F-4490-9FB7-C204620CFFC0}" srcOrd="1" destOrd="0" presId="urn:microsoft.com/office/officeart/2005/8/layout/orgChart1"/>
    <dgm:cxn modelId="{C2527B2E-B205-4B3B-8BDB-2C1D7A8BC0F3}" type="presParOf" srcId="{7679D5D6-5E24-4273-838A-4024A59AF633}" destId="{197B8D54-96B5-46B3-8E60-76FAD0723DB0}" srcOrd="2" destOrd="0" presId="urn:microsoft.com/office/officeart/2005/8/layout/orgChart1"/>
    <dgm:cxn modelId="{FE509C77-8CAB-4DD6-8C8E-D079A96240DE}" type="presParOf" srcId="{197B8D54-96B5-46B3-8E60-76FAD0723DB0}" destId="{331C768F-2806-4BEC-BD44-560C7171CA1A}" srcOrd="0" destOrd="0" presId="urn:microsoft.com/office/officeart/2005/8/layout/orgChart1"/>
    <dgm:cxn modelId="{3746D453-86A9-44AB-AEB0-84E5FA4CF3DD}" type="presParOf" srcId="{197B8D54-96B5-46B3-8E60-76FAD0723DB0}" destId="{06FB5628-B86F-43A7-A4E1-BFA69BFD78E1}" srcOrd="1" destOrd="0" presId="urn:microsoft.com/office/officeart/2005/8/layout/orgChart1"/>
    <dgm:cxn modelId="{8E97D695-4047-4818-BFDD-BDB15E76AAC4}" type="presParOf" srcId="{06FB5628-B86F-43A7-A4E1-BFA69BFD78E1}" destId="{90431EAD-B53D-47D2-A2D3-306032F528D4}" srcOrd="0" destOrd="0" presId="urn:microsoft.com/office/officeart/2005/8/layout/orgChart1"/>
    <dgm:cxn modelId="{A526DFF7-6B96-4471-97F7-EEE070907630}" type="presParOf" srcId="{90431EAD-B53D-47D2-A2D3-306032F528D4}" destId="{758320E4-4AB7-4A8F-9F7B-AB3E4C5E0653}" srcOrd="0" destOrd="0" presId="urn:microsoft.com/office/officeart/2005/8/layout/orgChart1"/>
    <dgm:cxn modelId="{1B70991D-DE1D-4574-AB73-A42B5A032B84}" type="presParOf" srcId="{90431EAD-B53D-47D2-A2D3-306032F528D4}" destId="{A83866A7-BE4E-4E8E-B700-1075641B5604}" srcOrd="1" destOrd="0" presId="urn:microsoft.com/office/officeart/2005/8/layout/orgChart1"/>
    <dgm:cxn modelId="{6C1B9BDC-E414-4EE4-92BB-BED1F1A89683}" type="presParOf" srcId="{06FB5628-B86F-43A7-A4E1-BFA69BFD78E1}" destId="{34518B7D-41FE-4AB2-A001-438B1A8CD04B}" srcOrd="1" destOrd="0" presId="urn:microsoft.com/office/officeart/2005/8/layout/orgChart1"/>
    <dgm:cxn modelId="{4A80D27A-29E1-4620-9998-E391A2242871}" type="presParOf" srcId="{06FB5628-B86F-43A7-A4E1-BFA69BFD78E1}" destId="{7B24E7FF-755E-45B7-AAD7-1907B0544955}" srcOrd="2" destOrd="0" presId="urn:microsoft.com/office/officeart/2005/8/layout/orgChart1"/>
    <dgm:cxn modelId="{2E7EEA57-F903-4AC6-9690-18B82C28AEC1}" type="presParOf" srcId="{197B8D54-96B5-46B3-8E60-76FAD0723DB0}" destId="{340000FF-EEAA-4BD6-B48B-866B0ECC4F76}" srcOrd="2" destOrd="0" presId="urn:microsoft.com/office/officeart/2005/8/layout/orgChart1"/>
    <dgm:cxn modelId="{E1D80696-E71C-4977-B184-F0C2803F1D27}" type="presParOf" srcId="{197B8D54-96B5-46B3-8E60-76FAD0723DB0}" destId="{F22638D5-04C1-4198-BCD1-C0E4DD6DFCC1}" srcOrd="3" destOrd="0" presId="urn:microsoft.com/office/officeart/2005/8/layout/orgChart1"/>
    <dgm:cxn modelId="{E589CAAD-3041-4650-98CC-E9ACFB4F7D15}" type="presParOf" srcId="{F22638D5-04C1-4198-BCD1-C0E4DD6DFCC1}" destId="{9C87B098-D82C-4917-8398-6DB9A773DEA9}" srcOrd="0" destOrd="0" presId="urn:microsoft.com/office/officeart/2005/8/layout/orgChart1"/>
    <dgm:cxn modelId="{DAE2FA0E-483D-4989-988B-8D12E14BF631}" type="presParOf" srcId="{9C87B098-D82C-4917-8398-6DB9A773DEA9}" destId="{6A65D282-B786-4BBC-8C8E-376F9B3FBF10}" srcOrd="0" destOrd="0" presId="urn:microsoft.com/office/officeart/2005/8/layout/orgChart1"/>
    <dgm:cxn modelId="{935C9298-80AD-4BC7-A8F3-E5E765740196}" type="presParOf" srcId="{9C87B098-D82C-4917-8398-6DB9A773DEA9}" destId="{5F1354F0-1792-437B-B033-FAFF5A1FAC53}" srcOrd="1" destOrd="0" presId="urn:microsoft.com/office/officeart/2005/8/layout/orgChart1"/>
    <dgm:cxn modelId="{C7DDED5C-45B4-4801-AA79-005A014526B0}" type="presParOf" srcId="{F22638D5-04C1-4198-BCD1-C0E4DD6DFCC1}" destId="{BF1C5513-30C5-4B50-9169-8E2FF6B9AB7F}" srcOrd="1" destOrd="0" presId="urn:microsoft.com/office/officeart/2005/8/layout/orgChart1"/>
    <dgm:cxn modelId="{CE2E9B78-065C-4995-BE48-49A86632D212}" type="presParOf" srcId="{F22638D5-04C1-4198-BCD1-C0E4DD6DFCC1}" destId="{87C90DCA-CBED-423B-B80D-78F289C1AA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873C18-038A-428C-8116-0F9B77FBBB6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D3DC570-9D2C-4F56-9F69-E7C095A53AF8}" type="pres">
      <dgm:prSet presAssocID="{D5873C18-038A-428C-8116-0F9B77FBBB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0747DBC-483D-4670-B7AA-18D006FA3A90}" type="presOf" srcId="{D5873C18-038A-428C-8116-0F9B77FBBB6D}" destId="{5D3DC570-9D2C-4F56-9F69-E7C095A53AF8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D34D4-D662-4230-B465-B1DD8DC79E29}">
      <dsp:nvSpPr>
        <dsp:cNvPr id="0" name=""/>
        <dsp:cNvSpPr/>
      </dsp:nvSpPr>
      <dsp:spPr>
        <a:xfrm>
          <a:off x="0" y="784281"/>
          <a:ext cx="8229600" cy="1335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967FB-4A14-462D-8B12-101D132EB732}">
      <dsp:nvSpPr>
        <dsp:cNvPr id="0" name=""/>
        <dsp:cNvSpPr/>
      </dsp:nvSpPr>
      <dsp:spPr>
        <a:xfrm>
          <a:off x="411480" y="2001"/>
          <a:ext cx="6254413" cy="1564560"/>
        </a:xfrm>
        <a:prstGeom prst="round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+mn-lt"/>
              <a:cs typeface="Calibri" pitchFamily="34" charset="0"/>
            </a:rPr>
            <a:t>Государственный контроль в области регулирования тарифов в части обоснованности установления, изменения и применения тарифов</a:t>
          </a:r>
          <a:endParaRPr lang="ru-RU" sz="2000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>
        <a:off x="487856" y="78377"/>
        <a:ext cx="6101661" cy="1411808"/>
      </dsp:txXfrm>
    </dsp:sp>
    <dsp:sp modelId="{F9281343-F8A3-4E07-9FC9-E9953FF6DBE9}">
      <dsp:nvSpPr>
        <dsp:cNvPr id="0" name=""/>
        <dsp:cNvSpPr/>
      </dsp:nvSpPr>
      <dsp:spPr>
        <a:xfrm>
          <a:off x="0" y="3188361"/>
          <a:ext cx="8229600" cy="1335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8D2B3A-A7A3-4934-A1A5-3B59979A76E5}">
      <dsp:nvSpPr>
        <dsp:cNvPr id="0" name=""/>
        <dsp:cNvSpPr/>
      </dsp:nvSpPr>
      <dsp:spPr>
        <a:xfrm>
          <a:off x="411480" y="2406081"/>
          <a:ext cx="6254413" cy="1564560"/>
        </a:xfrm>
        <a:prstGeom prst="round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+mn-lt"/>
              <a:cs typeface="Calibri" pitchFamily="34" charset="0"/>
            </a:rPr>
            <a:t>Соблюдение организациями стандартов раскрытия информации о регулируемой деятельности организаций, подлежащей свободному доступу</a:t>
          </a:r>
          <a:endParaRPr lang="ru-RU" sz="2000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>
        <a:off x="487856" y="2482457"/>
        <a:ext cx="6101661" cy="14118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29189-2B53-4595-8A10-E7A5DBF373A1}">
      <dsp:nvSpPr>
        <dsp:cNvPr id="0" name=""/>
        <dsp:cNvSpPr/>
      </dsp:nvSpPr>
      <dsp:spPr>
        <a:xfrm>
          <a:off x="8173" y="432866"/>
          <a:ext cx="2040414" cy="604800"/>
        </a:xfrm>
        <a:prstGeom prst="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j-lt"/>
              <a:cs typeface="Calibri" pitchFamily="34" charset="0"/>
            </a:rPr>
            <a:t>8</a:t>
          </a:r>
          <a:endParaRPr lang="ru-RU" sz="4000" kern="1200" dirty="0">
            <a:latin typeface="+mj-lt"/>
            <a:cs typeface="Calibri" pitchFamily="34" charset="0"/>
          </a:endParaRPr>
        </a:p>
      </dsp:txBody>
      <dsp:txXfrm>
        <a:off x="8173" y="432866"/>
        <a:ext cx="2040414" cy="604800"/>
      </dsp:txXfrm>
    </dsp:sp>
    <dsp:sp modelId="{3AC72D26-F5A5-48BF-A770-77C48ACEFEB8}">
      <dsp:nvSpPr>
        <dsp:cNvPr id="0" name=""/>
        <dsp:cNvSpPr/>
      </dsp:nvSpPr>
      <dsp:spPr>
        <a:xfrm>
          <a:off x="2092" y="1037670"/>
          <a:ext cx="2040414" cy="922320"/>
        </a:xfrm>
        <a:prstGeom prst="rect">
          <a:avLst/>
        </a:prstGeom>
        <a:solidFill>
          <a:schemeClr val="accent1">
            <a:alpha val="4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j-lt"/>
              <a:cs typeface="Calibri" pitchFamily="34" charset="0"/>
            </a:rPr>
            <a:t>проверок</a:t>
          </a:r>
          <a:endParaRPr lang="ru-RU" sz="2100" kern="1200" dirty="0">
            <a:latin typeface="+mj-lt"/>
            <a:cs typeface="Calibri" pitchFamily="34" charset="0"/>
          </a:endParaRPr>
        </a:p>
      </dsp:txBody>
      <dsp:txXfrm>
        <a:off x="2092" y="1037670"/>
        <a:ext cx="2040414" cy="922320"/>
      </dsp:txXfrm>
    </dsp:sp>
    <dsp:sp modelId="{C61084AF-4776-4EB5-B9D8-976E9E833A18}">
      <dsp:nvSpPr>
        <dsp:cNvPr id="0" name=""/>
        <dsp:cNvSpPr/>
      </dsp:nvSpPr>
      <dsp:spPr>
        <a:xfrm>
          <a:off x="2304251" y="432866"/>
          <a:ext cx="2040414" cy="604800"/>
        </a:xfrm>
        <a:prstGeom prst="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n-lt"/>
              <a:cs typeface="Calibri" pitchFamily="34" charset="0"/>
            </a:rPr>
            <a:t>7</a:t>
          </a:r>
          <a:endParaRPr lang="ru-RU" sz="4000" kern="1200" dirty="0">
            <a:latin typeface="+mn-lt"/>
            <a:cs typeface="Calibri" pitchFamily="34" charset="0"/>
          </a:endParaRPr>
        </a:p>
      </dsp:txBody>
      <dsp:txXfrm>
        <a:off x="2304251" y="432866"/>
        <a:ext cx="2040414" cy="604800"/>
      </dsp:txXfrm>
    </dsp:sp>
    <dsp:sp modelId="{D8D3D1D6-45C2-43C4-9B34-A021C4B6250D}">
      <dsp:nvSpPr>
        <dsp:cNvPr id="0" name=""/>
        <dsp:cNvSpPr/>
      </dsp:nvSpPr>
      <dsp:spPr>
        <a:xfrm>
          <a:off x="2304251" y="1037670"/>
          <a:ext cx="2040414" cy="922320"/>
        </a:xfrm>
        <a:prstGeom prst="rect">
          <a:avLst/>
        </a:prstGeom>
        <a:solidFill>
          <a:schemeClr val="accent1">
            <a:alpha val="4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n-lt"/>
              <a:cs typeface="Calibri" pitchFamily="34" charset="0"/>
            </a:rPr>
            <a:t>плановая</a:t>
          </a:r>
          <a:endParaRPr lang="ru-RU" sz="2100" kern="1200" dirty="0">
            <a:latin typeface="+mn-lt"/>
            <a:cs typeface="Calibri" pitchFamily="34" charset="0"/>
          </a:endParaRPr>
        </a:p>
      </dsp:txBody>
      <dsp:txXfrm>
        <a:off x="2304251" y="1037670"/>
        <a:ext cx="2040414" cy="922320"/>
      </dsp:txXfrm>
    </dsp:sp>
    <dsp:sp modelId="{2F74AB32-649C-4FB6-91D9-99700286A647}">
      <dsp:nvSpPr>
        <dsp:cNvPr id="0" name=""/>
        <dsp:cNvSpPr/>
      </dsp:nvSpPr>
      <dsp:spPr>
        <a:xfrm>
          <a:off x="4630323" y="432866"/>
          <a:ext cx="2040414" cy="604800"/>
        </a:xfrm>
        <a:prstGeom prst="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j-lt"/>
              <a:cs typeface="Calibri" pitchFamily="34" charset="0"/>
            </a:rPr>
            <a:t>1</a:t>
          </a:r>
          <a:endParaRPr lang="ru-RU" sz="4000" kern="1200" dirty="0">
            <a:latin typeface="+mj-lt"/>
            <a:cs typeface="Calibri" pitchFamily="34" charset="0"/>
          </a:endParaRPr>
        </a:p>
      </dsp:txBody>
      <dsp:txXfrm>
        <a:off x="4630323" y="432866"/>
        <a:ext cx="2040414" cy="604800"/>
      </dsp:txXfrm>
    </dsp:sp>
    <dsp:sp modelId="{0F15F305-B5E8-4CFB-A453-47ACCE5FFEC2}">
      <dsp:nvSpPr>
        <dsp:cNvPr id="0" name=""/>
        <dsp:cNvSpPr/>
      </dsp:nvSpPr>
      <dsp:spPr>
        <a:xfrm>
          <a:off x="4630323" y="1037670"/>
          <a:ext cx="2040414" cy="922320"/>
        </a:xfrm>
        <a:prstGeom prst="rect">
          <a:avLst/>
        </a:prstGeom>
        <a:solidFill>
          <a:schemeClr val="accent1">
            <a:alpha val="4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n-lt"/>
              <a:cs typeface="Calibri" pitchFamily="34" charset="0"/>
            </a:rPr>
            <a:t>внеплановых</a:t>
          </a:r>
          <a:endParaRPr lang="ru-RU" sz="2100" kern="1200" dirty="0">
            <a:latin typeface="+mn-lt"/>
            <a:cs typeface="Calibri" pitchFamily="34" charset="0"/>
          </a:endParaRPr>
        </a:p>
      </dsp:txBody>
      <dsp:txXfrm>
        <a:off x="4630323" y="1037670"/>
        <a:ext cx="2040414" cy="9223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02726-47B1-4198-BE93-6EBAA22CF41B}">
      <dsp:nvSpPr>
        <dsp:cNvPr id="0" name=""/>
        <dsp:cNvSpPr/>
      </dsp:nvSpPr>
      <dsp:spPr>
        <a:xfrm rot="10800000">
          <a:off x="260996" y="1923"/>
          <a:ext cx="7050434" cy="14046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940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 1 января 2016 года составлено 877 протоколов об </a:t>
          </a:r>
          <a:br>
            <a:rPr lang="ru-RU" sz="1700" kern="1200" dirty="0" smtClean="0"/>
          </a:br>
          <a:r>
            <a:rPr lang="ru-RU" sz="1700" kern="1200" dirty="0" smtClean="0"/>
            <a:t>административных правонарушениях за нарушение порядка  </a:t>
          </a:r>
          <a:br>
            <a:rPr lang="ru-RU" sz="1700" kern="1200" dirty="0" smtClean="0"/>
          </a:br>
          <a:r>
            <a:rPr lang="ru-RU" sz="1700" kern="1200" dirty="0" smtClean="0"/>
            <a:t>декларирования.</a:t>
          </a:r>
          <a:endParaRPr lang="ru-RU" sz="1700" kern="1200" dirty="0"/>
        </a:p>
      </dsp:txBody>
      <dsp:txXfrm rot="10800000">
        <a:off x="612154" y="1923"/>
        <a:ext cx="6699276" cy="1404633"/>
      </dsp:txXfrm>
    </dsp:sp>
    <dsp:sp modelId="{C296D184-4575-4877-9E6F-883377755626}">
      <dsp:nvSpPr>
        <dsp:cNvPr id="0" name=""/>
        <dsp:cNvSpPr/>
      </dsp:nvSpPr>
      <dsp:spPr>
        <a:xfrm>
          <a:off x="0" y="4986"/>
          <a:ext cx="1404633" cy="140463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CEBA5-E795-4818-A65D-E45F16D47FF3}">
      <dsp:nvSpPr>
        <dsp:cNvPr id="0" name=""/>
        <dsp:cNvSpPr/>
      </dsp:nvSpPr>
      <dsp:spPr>
        <a:xfrm rot="10800000">
          <a:off x="279553" y="1768092"/>
          <a:ext cx="6968403" cy="133833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940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      По результатам рассмотрения дел об административных правонарушениях на нарушителей порядка </a:t>
          </a:r>
          <a:br>
            <a:rPr lang="ru-RU" sz="1700" kern="1200" dirty="0" smtClean="0"/>
          </a:br>
          <a:r>
            <a:rPr lang="ru-RU" sz="1700" kern="1200" dirty="0" smtClean="0"/>
            <a:t>    декларирования наложены штрафы на общую сумму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17 720 тысяч рублей.</a:t>
          </a:r>
          <a:endParaRPr lang="ru-RU" sz="1700" kern="1200" dirty="0"/>
        </a:p>
      </dsp:txBody>
      <dsp:txXfrm rot="10800000">
        <a:off x="614136" y="1768092"/>
        <a:ext cx="6633820" cy="1338334"/>
      </dsp:txXfrm>
    </dsp:sp>
    <dsp:sp modelId="{04D4ECE8-485E-4764-8442-F144B6DDF80D}">
      <dsp:nvSpPr>
        <dsp:cNvPr id="0" name=""/>
        <dsp:cNvSpPr/>
      </dsp:nvSpPr>
      <dsp:spPr>
        <a:xfrm>
          <a:off x="0" y="1713354"/>
          <a:ext cx="1404633" cy="140463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C208C-596E-459B-B739-26013C69AFCF}">
      <dsp:nvSpPr>
        <dsp:cNvPr id="0" name=""/>
        <dsp:cNvSpPr/>
      </dsp:nvSpPr>
      <dsp:spPr>
        <a:xfrm rot="10800000">
          <a:off x="279553" y="3592019"/>
          <a:ext cx="6968403" cy="133833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940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Общая сумма наложенных штрафов по декларированию </a:t>
          </a:r>
          <a:br>
            <a:rPr lang="ru-RU" sz="1700" kern="1200" dirty="0" smtClean="0"/>
          </a:br>
          <a:r>
            <a:rPr lang="ru-RU" sz="1700" kern="1200" dirty="0" smtClean="0"/>
            <a:t>увеличилась более чем в 3 раза по сравнению </a:t>
          </a:r>
          <a:r>
            <a:rPr lang="ru-RU" sz="1700" kern="1200" smtClean="0"/>
            <a:t>с 2015 </a:t>
          </a:r>
          <a:r>
            <a:rPr lang="ru-RU" sz="1700" kern="1200" dirty="0" smtClean="0"/>
            <a:t>годом.</a:t>
          </a:r>
          <a:endParaRPr lang="ru-RU" sz="1700" kern="1200" dirty="0"/>
        </a:p>
      </dsp:txBody>
      <dsp:txXfrm rot="10800000">
        <a:off x="614136" y="3592019"/>
        <a:ext cx="6633820" cy="1338334"/>
      </dsp:txXfrm>
    </dsp:sp>
    <dsp:sp modelId="{7D7D5407-6893-4D06-82CF-D5CD824C3872}">
      <dsp:nvSpPr>
        <dsp:cNvPr id="0" name=""/>
        <dsp:cNvSpPr/>
      </dsp:nvSpPr>
      <dsp:spPr>
        <a:xfrm>
          <a:off x="0" y="3537281"/>
          <a:ext cx="1404633" cy="140463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29189-2B53-4595-8A10-E7A5DBF373A1}">
      <dsp:nvSpPr>
        <dsp:cNvPr id="0" name=""/>
        <dsp:cNvSpPr/>
      </dsp:nvSpPr>
      <dsp:spPr>
        <a:xfrm>
          <a:off x="8173" y="432866"/>
          <a:ext cx="2040414" cy="604800"/>
        </a:xfrm>
        <a:prstGeom prst="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j-lt"/>
              <a:cs typeface="Calibri" pitchFamily="34" charset="0"/>
            </a:rPr>
            <a:t>9</a:t>
          </a:r>
          <a:endParaRPr lang="ru-RU" sz="4000" kern="1200" dirty="0">
            <a:latin typeface="+mj-lt"/>
            <a:cs typeface="Calibri" pitchFamily="34" charset="0"/>
          </a:endParaRPr>
        </a:p>
      </dsp:txBody>
      <dsp:txXfrm>
        <a:off x="8173" y="432866"/>
        <a:ext cx="2040414" cy="604800"/>
      </dsp:txXfrm>
    </dsp:sp>
    <dsp:sp modelId="{3AC72D26-F5A5-48BF-A770-77C48ACEFEB8}">
      <dsp:nvSpPr>
        <dsp:cNvPr id="0" name=""/>
        <dsp:cNvSpPr/>
      </dsp:nvSpPr>
      <dsp:spPr>
        <a:xfrm>
          <a:off x="2092" y="1037670"/>
          <a:ext cx="2040414" cy="922320"/>
        </a:xfrm>
        <a:prstGeom prst="rect">
          <a:avLst/>
        </a:prstGeom>
        <a:solidFill>
          <a:schemeClr val="accent1">
            <a:alpha val="4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j-lt"/>
              <a:cs typeface="Calibri" pitchFamily="34" charset="0"/>
            </a:rPr>
            <a:t>проверок</a:t>
          </a:r>
          <a:endParaRPr lang="ru-RU" sz="2100" kern="1200" dirty="0">
            <a:latin typeface="+mj-lt"/>
            <a:cs typeface="Calibri" pitchFamily="34" charset="0"/>
          </a:endParaRPr>
        </a:p>
      </dsp:txBody>
      <dsp:txXfrm>
        <a:off x="2092" y="1037670"/>
        <a:ext cx="2040414" cy="922320"/>
      </dsp:txXfrm>
    </dsp:sp>
    <dsp:sp modelId="{C61084AF-4776-4EB5-B9D8-976E9E833A18}">
      <dsp:nvSpPr>
        <dsp:cNvPr id="0" name=""/>
        <dsp:cNvSpPr/>
      </dsp:nvSpPr>
      <dsp:spPr>
        <a:xfrm>
          <a:off x="2304251" y="432866"/>
          <a:ext cx="2040414" cy="604800"/>
        </a:xfrm>
        <a:prstGeom prst="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n-lt"/>
              <a:cs typeface="Calibri" pitchFamily="34" charset="0"/>
            </a:rPr>
            <a:t>2</a:t>
          </a:r>
          <a:endParaRPr lang="ru-RU" sz="4000" kern="1200" dirty="0">
            <a:latin typeface="+mn-lt"/>
            <a:cs typeface="Calibri" pitchFamily="34" charset="0"/>
          </a:endParaRPr>
        </a:p>
      </dsp:txBody>
      <dsp:txXfrm>
        <a:off x="2304251" y="432866"/>
        <a:ext cx="2040414" cy="604800"/>
      </dsp:txXfrm>
    </dsp:sp>
    <dsp:sp modelId="{D8D3D1D6-45C2-43C4-9B34-A021C4B6250D}">
      <dsp:nvSpPr>
        <dsp:cNvPr id="0" name=""/>
        <dsp:cNvSpPr/>
      </dsp:nvSpPr>
      <dsp:spPr>
        <a:xfrm>
          <a:off x="2304251" y="1037670"/>
          <a:ext cx="2040414" cy="922320"/>
        </a:xfrm>
        <a:prstGeom prst="rect">
          <a:avLst/>
        </a:prstGeom>
        <a:solidFill>
          <a:schemeClr val="accent1">
            <a:alpha val="4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n-lt"/>
              <a:cs typeface="Calibri" pitchFamily="34" charset="0"/>
            </a:rPr>
            <a:t>плановая</a:t>
          </a:r>
          <a:endParaRPr lang="ru-RU" sz="2100" kern="1200" dirty="0">
            <a:latin typeface="+mn-lt"/>
            <a:cs typeface="Calibri" pitchFamily="34" charset="0"/>
          </a:endParaRPr>
        </a:p>
      </dsp:txBody>
      <dsp:txXfrm>
        <a:off x="2304251" y="1037670"/>
        <a:ext cx="2040414" cy="922320"/>
      </dsp:txXfrm>
    </dsp:sp>
    <dsp:sp modelId="{2F74AB32-649C-4FB6-91D9-99700286A647}">
      <dsp:nvSpPr>
        <dsp:cNvPr id="0" name=""/>
        <dsp:cNvSpPr/>
      </dsp:nvSpPr>
      <dsp:spPr>
        <a:xfrm>
          <a:off x="4630323" y="432866"/>
          <a:ext cx="2040414" cy="604800"/>
        </a:xfrm>
        <a:prstGeom prst="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j-lt"/>
              <a:cs typeface="Calibri" pitchFamily="34" charset="0"/>
            </a:rPr>
            <a:t>7</a:t>
          </a:r>
          <a:endParaRPr lang="ru-RU" sz="4000" kern="1200" dirty="0">
            <a:latin typeface="+mj-lt"/>
            <a:cs typeface="Calibri" pitchFamily="34" charset="0"/>
          </a:endParaRPr>
        </a:p>
      </dsp:txBody>
      <dsp:txXfrm>
        <a:off x="4630323" y="432866"/>
        <a:ext cx="2040414" cy="604800"/>
      </dsp:txXfrm>
    </dsp:sp>
    <dsp:sp modelId="{0F15F305-B5E8-4CFB-A453-47ACCE5FFEC2}">
      <dsp:nvSpPr>
        <dsp:cNvPr id="0" name=""/>
        <dsp:cNvSpPr/>
      </dsp:nvSpPr>
      <dsp:spPr>
        <a:xfrm>
          <a:off x="4630323" y="1037670"/>
          <a:ext cx="2040414" cy="922320"/>
        </a:xfrm>
        <a:prstGeom prst="rect">
          <a:avLst/>
        </a:prstGeom>
        <a:solidFill>
          <a:schemeClr val="accent1">
            <a:alpha val="4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n-lt"/>
              <a:cs typeface="Calibri" pitchFamily="34" charset="0"/>
            </a:rPr>
            <a:t>внеплановых</a:t>
          </a:r>
          <a:endParaRPr lang="ru-RU" sz="2100" kern="1200" dirty="0">
            <a:latin typeface="+mn-lt"/>
            <a:cs typeface="Calibri" pitchFamily="34" charset="0"/>
          </a:endParaRPr>
        </a:p>
      </dsp:txBody>
      <dsp:txXfrm>
        <a:off x="4630323" y="1037670"/>
        <a:ext cx="2040414" cy="9223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29189-2B53-4595-8A10-E7A5DBF373A1}">
      <dsp:nvSpPr>
        <dsp:cNvPr id="0" name=""/>
        <dsp:cNvSpPr/>
      </dsp:nvSpPr>
      <dsp:spPr>
        <a:xfrm>
          <a:off x="2092" y="576475"/>
          <a:ext cx="2040414" cy="604800"/>
        </a:xfrm>
        <a:prstGeom prst="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j-lt"/>
              <a:cs typeface="Calibri" pitchFamily="34" charset="0"/>
            </a:rPr>
            <a:t>21</a:t>
          </a:r>
          <a:endParaRPr lang="ru-RU" sz="4000" kern="1200" dirty="0">
            <a:latin typeface="+mj-lt"/>
            <a:cs typeface="Calibri" pitchFamily="34" charset="0"/>
          </a:endParaRPr>
        </a:p>
      </dsp:txBody>
      <dsp:txXfrm>
        <a:off x="2092" y="576475"/>
        <a:ext cx="2040414" cy="604800"/>
      </dsp:txXfrm>
    </dsp:sp>
    <dsp:sp modelId="{3AC72D26-F5A5-48BF-A770-77C48ACEFEB8}">
      <dsp:nvSpPr>
        <dsp:cNvPr id="0" name=""/>
        <dsp:cNvSpPr/>
      </dsp:nvSpPr>
      <dsp:spPr>
        <a:xfrm>
          <a:off x="2092" y="1181276"/>
          <a:ext cx="2040414" cy="922320"/>
        </a:xfrm>
        <a:prstGeom prst="rect">
          <a:avLst/>
        </a:prstGeom>
        <a:solidFill>
          <a:schemeClr val="accent1">
            <a:alpha val="4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j-lt"/>
              <a:cs typeface="Calibri" pitchFamily="34" charset="0"/>
            </a:rPr>
            <a:t>проверка</a:t>
          </a:r>
          <a:endParaRPr lang="ru-RU" sz="2100" kern="1200" dirty="0">
            <a:latin typeface="+mj-lt"/>
            <a:cs typeface="Calibri" pitchFamily="34" charset="0"/>
          </a:endParaRPr>
        </a:p>
      </dsp:txBody>
      <dsp:txXfrm>
        <a:off x="2092" y="1181276"/>
        <a:ext cx="2040414" cy="922320"/>
      </dsp:txXfrm>
    </dsp:sp>
    <dsp:sp modelId="{C61084AF-4776-4EB5-B9D8-976E9E833A18}">
      <dsp:nvSpPr>
        <dsp:cNvPr id="0" name=""/>
        <dsp:cNvSpPr/>
      </dsp:nvSpPr>
      <dsp:spPr>
        <a:xfrm>
          <a:off x="2328164" y="576475"/>
          <a:ext cx="2040414" cy="604800"/>
        </a:xfrm>
        <a:prstGeom prst="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n-lt"/>
              <a:cs typeface="Calibri" pitchFamily="34" charset="0"/>
            </a:rPr>
            <a:t>4</a:t>
          </a:r>
          <a:endParaRPr lang="ru-RU" sz="4000" kern="1200" dirty="0">
            <a:latin typeface="+mn-lt"/>
            <a:cs typeface="Calibri" pitchFamily="34" charset="0"/>
          </a:endParaRPr>
        </a:p>
      </dsp:txBody>
      <dsp:txXfrm>
        <a:off x="2328164" y="576475"/>
        <a:ext cx="2040414" cy="604800"/>
      </dsp:txXfrm>
    </dsp:sp>
    <dsp:sp modelId="{D8D3D1D6-45C2-43C4-9B34-A021C4B6250D}">
      <dsp:nvSpPr>
        <dsp:cNvPr id="0" name=""/>
        <dsp:cNvSpPr/>
      </dsp:nvSpPr>
      <dsp:spPr>
        <a:xfrm>
          <a:off x="2328164" y="1181276"/>
          <a:ext cx="2040414" cy="922320"/>
        </a:xfrm>
        <a:prstGeom prst="rect">
          <a:avLst/>
        </a:prstGeom>
        <a:solidFill>
          <a:schemeClr val="accent1">
            <a:alpha val="4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n-lt"/>
              <a:cs typeface="Calibri" pitchFamily="34" charset="0"/>
            </a:rPr>
            <a:t>плановых</a:t>
          </a:r>
          <a:endParaRPr lang="ru-RU" sz="2100" kern="1200" dirty="0">
            <a:latin typeface="+mn-lt"/>
            <a:cs typeface="Calibri" pitchFamily="34" charset="0"/>
          </a:endParaRPr>
        </a:p>
      </dsp:txBody>
      <dsp:txXfrm>
        <a:off x="2328164" y="1181276"/>
        <a:ext cx="2040414" cy="922320"/>
      </dsp:txXfrm>
    </dsp:sp>
    <dsp:sp modelId="{2F74AB32-649C-4FB6-91D9-99700286A647}">
      <dsp:nvSpPr>
        <dsp:cNvPr id="0" name=""/>
        <dsp:cNvSpPr/>
      </dsp:nvSpPr>
      <dsp:spPr>
        <a:xfrm>
          <a:off x="4654237" y="576475"/>
          <a:ext cx="2040414" cy="604800"/>
        </a:xfrm>
        <a:prstGeom prst="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j-lt"/>
              <a:cs typeface="Calibri" pitchFamily="34" charset="0"/>
            </a:rPr>
            <a:t>17</a:t>
          </a:r>
          <a:endParaRPr lang="ru-RU" sz="4000" kern="1200" dirty="0">
            <a:latin typeface="+mj-lt"/>
            <a:cs typeface="Calibri" pitchFamily="34" charset="0"/>
          </a:endParaRPr>
        </a:p>
      </dsp:txBody>
      <dsp:txXfrm>
        <a:off x="4654237" y="576475"/>
        <a:ext cx="2040414" cy="604800"/>
      </dsp:txXfrm>
    </dsp:sp>
    <dsp:sp modelId="{0F15F305-B5E8-4CFB-A453-47ACCE5FFEC2}">
      <dsp:nvSpPr>
        <dsp:cNvPr id="0" name=""/>
        <dsp:cNvSpPr/>
      </dsp:nvSpPr>
      <dsp:spPr>
        <a:xfrm>
          <a:off x="4654237" y="1181276"/>
          <a:ext cx="2040414" cy="922320"/>
        </a:xfrm>
        <a:prstGeom prst="rect">
          <a:avLst/>
        </a:prstGeom>
        <a:solidFill>
          <a:schemeClr val="accent1">
            <a:alpha val="4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n-lt"/>
              <a:cs typeface="Calibri" pitchFamily="34" charset="0"/>
            </a:rPr>
            <a:t>внеплановых</a:t>
          </a:r>
          <a:endParaRPr lang="ru-RU" sz="2100" kern="1200" dirty="0">
            <a:latin typeface="+mn-lt"/>
            <a:cs typeface="Calibri" pitchFamily="34" charset="0"/>
          </a:endParaRPr>
        </a:p>
      </dsp:txBody>
      <dsp:txXfrm>
        <a:off x="4654237" y="1181276"/>
        <a:ext cx="2040414" cy="9223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2426F-5A5E-42B4-A5A2-47AEF3DCDF73}">
      <dsp:nvSpPr>
        <dsp:cNvPr id="0" name=""/>
        <dsp:cNvSpPr/>
      </dsp:nvSpPr>
      <dsp:spPr>
        <a:xfrm>
          <a:off x="1168375" y="496"/>
          <a:ext cx="3600405" cy="1160859"/>
        </a:xfrm>
        <a:prstGeom prst="roundRect">
          <a:avLst>
            <a:gd name="adj" fmla="val 10000"/>
          </a:avLst>
        </a:prstGeom>
        <a:solidFill>
          <a:schemeClr val="accent1">
            <a:alpha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+mn-lt"/>
              <a:cs typeface="Calibri" pitchFamily="34" charset="0"/>
            </a:rPr>
            <a:t>7 административных дел</a:t>
          </a:r>
          <a:endParaRPr lang="ru-RU" sz="2400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>
        <a:off x="1202375" y="34496"/>
        <a:ext cx="3532405" cy="1092859"/>
      </dsp:txXfrm>
    </dsp:sp>
    <dsp:sp modelId="{2E372304-5B6B-4037-A0F6-1348F7A48D37}">
      <dsp:nvSpPr>
        <dsp:cNvPr id="0" name=""/>
        <dsp:cNvSpPr/>
      </dsp:nvSpPr>
      <dsp:spPr>
        <a:xfrm>
          <a:off x="1528416" y="1161355"/>
          <a:ext cx="360040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360040" y="87064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88709-B797-4B1F-9436-79E1A198269A}">
      <dsp:nvSpPr>
        <dsp:cNvPr id="0" name=""/>
        <dsp:cNvSpPr/>
      </dsp:nvSpPr>
      <dsp:spPr>
        <a:xfrm>
          <a:off x="1888457" y="1451570"/>
          <a:ext cx="3039166" cy="1160859"/>
        </a:xfrm>
        <a:prstGeom prst="roundRect">
          <a:avLst>
            <a:gd name="adj" fmla="val 10000"/>
          </a:avLst>
        </a:prstGeom>
        <a:solidFill>
          <a:schemeClr val="accent1">
            <a:alpha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+mn-lt"/>
              <a:cs typeface="Calibri" pitchFamily="34" charset="0"/>
            </a:rPr>
            <a:t>4 прекращены по малозначительности</a:t>
          </a:r>
          <a:endParaRPr lang="ru-RU" sz="1800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>
        <a:off x="1922457" y="1485570"/>
        <a:ext cx="2971166" cy="1092859"/>
      </dsp:txXfrm>
    </dsp:sp>
    <dsp:sp modelId="{AE46D561-3A97-4157-905B-E417DF27446B}">
      <dsp:nvSpPr>
        <dsp:cNvPr id="0" name=""/>
        <dsp:cNvSpPr/>
      </dsp:nvSpPr>
      <dsp:spPr>
        <a:xfrm>
          <a:off x="1528416" y="1161355"/>
          <a:ext cx="360040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360040" y="232171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300FE-6639-480E-928E-EF6927EAEBD4}">
      <dsp:nvSpPr>
        <dsp:cNvPr id="0" name=""/>
        <dsp:cNvSpPr/>
      </dsp:nvSpPr>
      <dsp:spPr>
        <a:xfrm>
          <a:off x="1888457" y="2902644"/>
          <a:ext cx="3039166" cy="1160859"/>
        </a:xfrm>
        <a:prstGeom prst="roundRect">
          <a:avLst>
            <a:gd name="adj" fmla="val 10000"/>
          </a:avLst>
        </a:prstGeom>
        <a:solidFill>
          <a:schemeClr val="accent1">
            <a:alpha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+mn-lt"/>
              <a:cs typeface="Calibri" pitchFamily="34" charset="0"/>
            </a:rPr>
            <a:t>3 административных штрафа (225 тыс. руб.)</a:t>
          </a:r>
          <a:endParaRPr lang="ru-RU" sz="1800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>
        <a:off x="1922457" y="2936644"/>
        <a:ext cx="2971166" cy="10928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000FF-EEAA-4BD6-B48B-866B0ECC4F76}">
      <dsp:nvSpPr>
        <dsp:cNvPr id="0" name=""/>
        <dsp:cNvSpPr/>
      </dsp:nvSpPr>
      <dsp:spPr>
        <a:xfrm>
          <a:off x="4041116" y="1476582"/>
          <a:ext cx="91440" cy="9283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8358"/>
              </a:lnTo>
              <a:lnTo>
                <a:pt x="135355" y="92835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C768F-2806-4BEC-BD44-560C7171CA1A}">
      <dsp:nvSpPr>
        <dsp:cNvPr id="0" name=""/>
        <dsp:cNvSpPr/>
      </dsp:nvSpPr>
      <dsp:spPr>
        <a:xfrm>
          <a:off x="3991006" y="1476582"/>
          <a:ext cx="95829" cy="928358"/>
        </a:xfrm>
        <a:custGeom>
          <a:avLst/>
          <a:gdLst/>
          <a:ahLst/>
          <a:cxnLst/>
          <a:rect l="0" t="0" r="0" b="0"/>
          <a:pathLst>
            <a:path>
              <a:moveTo>
                <a:pt x="95829" y="0"/>
              </a:moveTo>
              <a:lnTo>
                <a:pt x="95829" y="928358"/>
              </a:lnTo>
              <a:lnTo>
                <a:pt x="0" y="92835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FCFB7-C711-444A-8070-7A7C95479C08}">
      <dsp:nvSpPr>
        <dsp:cNvPr id="0" name=""/>
        <dsp:cNvSpPr/>
      </dsp:nvSpPr>
      <dsp:spPr>
        <a:xfrm>
          <a:off x="1375593" y="187905"/>
          <a:ext cx="5422486" cy="1288676"/>
        </a:xfrm>
        <a:prstGeom prst="round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130 предприятий </a:t>
          </a:r>
          <a:r>
            <a:rPr lang="ru-RU" sz="2000" kern="1200" dirty="0" smtClean="0"/>
            <a:t>коммунального комплекса были привлечены к административной ответственности.</a:t>
          </a:r>
          <a:endParaRPr lang="ru-RU" sz="2000" kern="1200" dirty="0">
            <a:latin typeface="Calibri" pitchFamily="34" charset="0"/>
            <a:cs typeface="Calibri" pitchFamily="34" charset="0"/>
          </a:endParaRPr>
        </a:p>
      </dsp:txBody>
      <dsp:txXfrm>
        <a:off x="1438501" y="250813"/>
        <a:ext cx="5296670" cy="1162860"/>
      </dsp:txXfrm>
    </dsp:sp>
    <dsp:sp modelId="{758320E4-4AB7-4A8F-9F7B-AB3E4C5E0653}">
      <dsp:nvSpPr>
        <dsp:cNvPr id="0" name=""/>
        <dsp:cNvSpPr/>
      </dsp:nvSpPr>
      <dsp:spPr>
        <a:xfrm>
          <a:off x="61427" y="1800202"/>
          <a:ext cx="3929578" cy="1209475"/>
        </a:xfrm>
        <a:prstGeom prst="round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</a:rPr>
            <a:t>в отношении 116 предприятий дела</a:t>
          </a:r>
          <a:r>
            <a:rPr lang="ru-RU" sz="2000" kern="1200" dirty="0" smtClean="0">
              <a:latin typeface="+mn-lt"/>
              <a:cs typeface="Calibri" pitchFamily="34" charset="0"/>
            </a:rPr>
            <a:t> прекращены по малозначительности</a:t>
          </a:r>
          <a:endParaRPr lang="ru-RU" sz="2000" kern="1200" dirty="0">
            <a:latin typeface="+mn-lt"/>
            <a:cs typeface="Calibri" pitchFamily="34" charset="0"/>
          </a:endParaRPr>
        </a:p>
      </dsp:txBody>
      <dsp:txXfrm>
        <a:off x="120469" y="1859244"/>
        <a:ext cx="3811494" cy="1091391"/>
      </dsp:txXfrm>
    </dsp:sp>
    <dsp:sp modelId="{6A65D282-B786-4BBC-8C8E-376F9B3FBF10}">
      <dsp:nvSpPr>
        <dsp:cNvPr id="0" name=""/>
        <dsp:cNvSpPr/>
      </dsp:nvSpPr>
      <dsp:spPr>
        <a:xfrm>
          <a:off x="4176471" y="1800202"/>
          <a:ext cx="3929578" cy="1209475"/>
        </a:xfrm>
        <a:prstGeom prst="roundRect">
          <a:avLst/>
        </a:prstGeom>
        <a:solidFill>
          <a:schemeClr val="accent1">
            <a:alpha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</a:rPr>
            <a:t>на 14 </a:t>
          </a:r>
          <a:r>
            <a:rPr lang="ru-RU" sz="2000" kern="1200" dirty="0" err="1" smtClean="0">
              <a:latin typeface="+mn-lt"/>
            </a:rPr>
            <a:t>ресурсоснабжающих</a:t>
          </a:r>
          <a:r>
            <a:rPr lang="ru-RU" sz="2000" kern="1200" dirty="0" smtClean="0">
              <a:latin typeface="+mn-lt"/>
            </a:rPr>
            <a:t> организаций наложен административный штраф </a:t>
          </a:r>
          <a:br>
            <a:rPr lang="ru-RU" sz="2000" kern="1200" dirty="0" smtClean="0">
              <a:latin typeface="+mn-lt"/>
            </a:rPr>
          </a:br>
          <a:r>
            <a:rPr lang="ru-RU" sz="2000" kern="1200" dirty="0" smtClean="0">
              <a:latin typeface="+mn-lt"/>
              <a:cs typeface="Calibri" pitchFamily="34" charset="0"/>
            </a:rPr>
            <a:t>(997 </a:t>
          </a:r>
          <a:r>
            <a:rPr lang="ru-RU" sz="2000" kern="1200" dirty="0" err="1" smtClean="0">
              <a:latin typeface="+mn-lt"/>
              <a:cs typeface="Calibri" pitchFamily="34" charset="0"/>
            </a:rPr>
            <a:t>тыс.руб</a:t>
          </a:r>
          <a:r>
            <a:rPr lang="ru-RU" sz="2000" kern="1200" dirty="0" smtClean="0">
              <a:latin typeface="+mn-lt"/>
              <a:cs typeface="Calibri" pitchFamily="34" charset="0"/>
            </a:rPr>
            <a:t>.)</a:t>
          </a:r>
          <a:endParaRPr lang="ru-RU" sz="2000" kern="1200" dirty="0">
            <a:latin typeface="+mn-lt"/>
            <a:cs typeface="Calibri" pitchFamily="34" charset="0"/>
          </a:endParaRPr>
        </a:p>
      </dsp:txBody>
      <dsp:txXfrm>
        <a:off x="4235513" y="1859244"/>
        <a:ext cx="3811494" cy="10913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72B6E-0FAE-4DC9-8845-7B46BA0C8EE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2C522-963F-43E1-B280-C7B22EF80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microsoft.com/office/2007/relationships/hdphoto" Target="../media/hdphoto1.wdp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microsoft.com/office/2007/relationships/hdphoto" Target="../media/hdphoto1.wdp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3" Type="http://schemas.microsoft.com/office/2007/relationships/hdphoto" Target="../media/hdphoto1.wdp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microsoft.com/office/2007/relationships/hdphoto" Target="../media/hdphoto1.wdp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3" Type="http://schemas.microsoft.com/office/2007/relationships/hdphoto" Target="../media/hdphoto1.wdp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14414" y="285728"/>
            <a:ext cx="6929486" cy="642942"/>
          </a:xfrm>
        </p:spPr>
        <p:txBody>
          <a:bodyPr>
            <a:normAutofit fontScale="70000" lnSpcReduction="20000"/>
          </a:bodyPr>
          <a:lstStyle/>
          <a:p>
            <a:pPr algn="ctr" defTabSz="479425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 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6357958"/>
            <a:ext cx="335758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1782" lvl="0" indent="-514350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1500" b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26 декабря 2016 г.</a:t>
            </a:r>
          </a:p>
        </p:txBody>
      </p:sp>
      <p:sp>
        <p:nvSpPr>
          <p:cNvPr id="6" name="Подзаголовок 3"/>
          <p:cNvSpPr txBox="1">
            <a:spLocks/>
          </p:cNvSpPr>
          <p:nvPr/>
        </p:nvSpPr>
        <p:spPr>
          <a:xfrm>
            <a:off x="1426372" y="4925556"/>
            <a:ext cx="7406640" cy="143606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r" defTabSz="479425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7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Заместитель руководителя </a:t>
            </a:r>
          </a:p>
          <a:p>
            <a:pPr marL="27432" marR="0" lvl="0" indent="0" algn="r" defTabSz="479425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7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РСТ Забайкальского края </a:t>
            </a:r>
          </a:p>
          <a:p>
            <a:pPr marL="27432" marR="0" lvl="0" indent="0" algn="r" defTabSz="479425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7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Д.В.Шлидт</a:t>
            </a:r>
            <a:endParaRPr kumimoji="0" lang="ru-RU" sz="170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600" i="1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975837" y="2352980"/>
            <a:ext cx="7406640" cy="143606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479425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Итоги контрольной деятельности </a:t>
            </a:r>
            <a:b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Региональной службы по тарифам и ценообразованию Забайкальского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края </a:t>
            </a:r>
            <a:b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 2016 год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4348" y="2571744"/>
            <a:ext cx="75724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endParaRPr lang="ru-RU" sz="1900" dirty="0" smtClean="0"/>
          </a:p>
          <a:p>
            <a:pPr marL="342900" indent="-342900" algn="just"/>
            <a:endParaRPr lang="ru-RU" sz="1900" b="1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29656" cy="785818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 рамках исполнения полномочий по приему деклараций об объеме розничной продажи алкогольной продукции Службой: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30407788"/>
              </p:ext>
            </p:extLst>
          </p:nvPr>
        </p:nvGraphicFramePr>
        <p:xfrm>
          <a:off x="857224" y="1397000"/>
          <a:ext cx="757242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558218" cy="928694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2000" b="1" dirty="0" smtClean="0"/>
              <a:t>Подключение к системе ЕГАИС на территории Забайкальского края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7198" y="2000240"/>
            <a:ext cx="7335202" cy="421484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	</a:t>
            </a:r>
            <a:endParaRPr lang="ru-RU" sz="2000" dirty="0"/>
          </a:p>
        </p:txBody>
      </p:sp>
      <p:grpSp>
        <p:nvGrpSpPr>
          <p:cNvPr id="9" name="Diagram group"/>
          <p:cNvGrpSpPr/>
          <p:nvPr/>
        </p:nvGrpSpPr>
        <p:grpSpPr>
          <a:xfrm>
            <a:off x="1036311" y="4750503"/>
            <a:ext cx="6979066" cy="949486"/>
            <a:chOff x="106008" y="2428649"/>
            <a:chExt cx="5715556" cy="103805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0" name="Группа 9"/>
            <p:cNvGrpSpPr/>
            <p:nvPr/>
          </p:nvGrpSpPr>
          <p:grpSpPr>
            <a:xfrm>
              <a:off x="106008" y="2428649"/>
              <a:ext cx="5715556" cy="1038050"/>
              <a:chOff x="106008" y="2428649"/>
              <a:chExt cx="5715556" cy="1038050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106008" y="2428649"/>
                <a:ext cx="5715556" cy="1038050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hueOff val="0"/>
                  <a:satOff val="0"/>
                  <a:lumOff val="0"/>
                  <a:alpha val="60000"/>
                </a:schemeClr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Скругленный прямоугольник 4"/>
              <p:cNvSpPr/>
              <p:nvPr/>
            </p:nvSpPr>
            <p:spPr>
              <a:xfrm>
                <a:off x="136411" y="2459052"/>
                <a:ext cx="5654750" cy="9772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dirty="0"/>
                  <a:t>из 3 706 торговых объектов, в которых осуществляется розничная продажа пива и пивных напитков, подключено 1899 объектов</a:t>
                </a:r>
                <a:endParaRPr lang="ru-RU" sz="1400" b="1" kern="1200" dirty="0"/>
              </a:p>
            </p:txBody>
          </p:sp>
        </p:grpSp>
      </p:grpSp>
      <p:grpSp>
        <p:nvGrpSpPr>
          <p:cNvPr id="14" name="Diagram group"/>
          <p:cNvGrpSpPr/>
          <p:nvPr/>
        </p:nvGrpSpPr>
        <p:grpSpPr>
          <a:xfrm>
            <a:off x="1051512" y="3416688"/>
            <a:ext cx="6968255" cy="915760"/>
            <a:chOff x="106008" y="2428001"/>
            <a:chExt cx="5715556" cy="103869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6" name="Группа 15"/>
            <p:cNvGrpSpPr/>
            <p:nvPr/>
          </p:nvGrpSpPr>
          <p:grpSpPr>
            <a:xfrm>
              <a:off x="106008" y="2428001"/>
              <a:ext cx="5715556" cy="1038698"/>
              <a:chOff x="106008" y="2428001"/>
              <a:chExt cx="5715556" cy="1038698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106008" y="2428649"/>
                <a:ext cx="5715556" cy="1038050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hueOff val="0"/>
                  <a:satOff val="0"/>
                  <a:lumOff val="0"/>
                  <a:alpha val="60000"/>
                </a:schemeClr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Скругленный прямоугольник 4"/>
              <p:cNvSpPr/>
              <p:nvPr/>
            </p:nvSpPr>
            <p:spPr>
              <a:xfrm>
                <a:off x="136411" y="2428001"/>
                <a:ext cx="5654750" cy="9772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/>
                <a:r>
                  <a:rPr lang="ru-RU" sz="1400" dirty="0"/>
                  <a:t>из 2 319 торговых объектов, в которых осуществляется розничная продажа алкогольной продукции (за исключением пива и пивных напитков), подключено 2 312 </a:t>
                </a:r>
                <a:r>
                  <a:rPr lang="ru-RU" sz="1400" dirty="0" smtClean="0"/>
                  <a:t>объектов</a:t>
                </a:r>
                <a:endParaRPr lang="ru-RU" sz="1400" dirty="0"/>
              </a:p>
            </p:txBody>
          </p:sp>
        </p:grpSp>
      </p:grpSp>
      <p:grpSp>
        <p:nvGrpSpPr>
          <p:cNvPr id="21" name="Diagram group"/>
          <p:cNvGrpSpPr/>
          <p:nvPr/>
        </p:nvGrpSpPr>
        <p:grpSpPr>
          <a:xfrm>
            <a:off x="1051512" y="2000241"/>
            <a:ext cx="6948665" cy="924704"/>
            <a:chOff x="106008" y="2428649"/>
            <a:chExt cx="5715556" cy="103805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2" name="Группа 21"/>
            <p:cNvGrpSpPr/>
            <p:nvPr/>
          </p:nvGrpSpPr>
          <p:grpSpPr>
            <a:xfrm>
              <a:off x="106008" y="2428649"/>
              <a:ext cx="5715556" cy="1038050"/>
              <a:chOff x="106008" y="2428649"/>
              <a:chExt cx="5715556" cy="1038050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106008" y="2428649"/>
                <a:ext cx="5715556" cy="1038050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hueOff val="0"/>
                  <a:satOff val="0"/>
                  <a:lumOff val="0"/>
                  <a:alpha val="60000"/>
                </a:schemeClr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Скругленный прямоугольник 4"/>
              <p:cNvSpPr/>
              <p:nvPr/>
            </p:nvSpPr>
            <p:spPr>
              <a:xfrm>
                <a:off x="136411" y="2459052"/>
                <a:ext cx="5654750" cy="9772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algn="ctr"/>
                <a:r>
                  <a:rPr lang="ru-RU" sz="1400" dirty="0" smtClean="0"/>
                  <a:t> из 25 объектов оптовой торговли подключено 23 объекта</a:t>
                </a:r>
                <a:endParaRPr lang="ru-RU" sz="14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9792" y="2857496"/>
            <a:ext cx="37862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lvl="0" algn="ctr">
              <a:spcBef>
                <a:spcPts val="600"/>
              </a:spcBef>
              <a:buClr>
                <a:srgbClr val="D16349"/>
              </a:buClr>
              <a:buSzPct val="80000"/>
              <a:defRPr/>
            </a:pPr>
            <a:r>
              <a:rPr lang="ru-RU" sz="4400" b="1" dirty="0" smtClean="0">
                <a:solidFill>
                  <a:srgbClr val="646B86">
                    <a:shade val="30000"/>
                    <a:satMod val="150000"/>
                  </a:srgbClr>
                </a:solidFill>
                <a:ea typeface="+mj-ea"/>
                <a:cs typeface="+mj-cs"/>
              </a:rPr>
              <a:t>Спасибо за внимание!</a:t>
            </a:r>
            <a:endParaRPr lang="ru-RU" sz="4400" b="1" dirty="0">
              <a:solidFill>
                <a:srgbClr val="646B86">
                  <a:shade val="30000"/>
                  <a:satMod val="150000"/>
                </a:srgbClr>
              </a:solidFill>
              <a:ea typeface="+mj-ea"/>
              <a:cs typeface="+mj-cs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14414" y="285728"/>
            <a:ext cx="6929486" cy="642942"/>
          </a:xfrm>
        </p:spPr>
        <p:txBody>
          <a:bodyPr>
            <a:normAutofit fontScale="70000" lnSpcReduction="20000"/>
          </a:bodyPr>
          <a:lstStyle/>
          <a:p>
            <a:pPr algn="ctr" defTabSz="479425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 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3103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000" b="1" dirty="0" smtClean="0">
                <a:cs typeface="Calibri" pitchFamily="34" charset="0"/>
              </a:rPr>
              <a:t>Контрольные мероприятия, проводимые в отношении регулируемых организаций</a:t>
            </a:r>
            <a:endParaRPr lang="ru-RU" sz="2000" dirty="0"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8646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078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latin typeface="+mn-lt"/>
                <a:cs typeface="Calibri" pitchFamily="34" charset="0"/>
              </a:rPr>
              <a:t>Государственный контроль в энергетике</a:t>
            </a:r>
            <a:endParaRPr lang="ru-RU" sz="2000" b="1" dirty="0">
              <a:latin typeface="+mn-lt"/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856087"/>
              </p:ext>
            </p:extLst>
          </p:nvPr>
        </p:nvGraphicFramePr>
        <p:xfrm>
          <a:off x="457200" y="1340768"/>
          <a:ext cx="8229600" cy="23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669555"/>
            <a:ext cx="8424936" cy="258532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Выдано </a:t>
            </a:r>
            <a:r>
              <a:rPr lang="ru-RU" dirty="0"/>
              <a:t>3 предписания об устранении выявленных правонарушений порядка применения </a:t>
            </a:r>
            <a:r>
              <a:rPr lang="ru-RU" dirty="0" smtClean="0"/>
              <a:t>тарифов.</a:t>
            </a:r>
          </a:p>
          <a:p>
            <a:pPr algn="just"/>
            <a:r>
              <a:rPr lang="ru-RU" dirty="0"/>
              <a:t>Открыто 5 дел об административных правонарушениях, в том числе 3 по факту предоставления в регулирующий орган ежегодных отчетов с нарушением </a:t>
            </a:r>
            <a:r>
              <a:rPr lang="ru-RU" dirty="0" smtClean="0"/>
              <a:t>срока.</a:t>
            </a:r>
          </a:p>
          <a:p>
            <a:pPr algn="just"/>
            <a:r>
              <a:rPr lang="ru-RU" dirty="0"/>
              <a:t>Общая сумма административных штрафов за указанный период составила 6,0 тыс. руб. (в отношении должностных лиц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>
                <a:latin typeface="Calibri" pitchFamily="34" charset="0"/>
                <a:cs typeface="Calibri" pitchFamily="34" charset="0"/>
              </a:rPr>
              <a:t>В части </a:t>
            </a:r>
            <a:r>
              <a:rPr lang="ru-RU" dirty="0" smtClean="0"/>
              <a:t>соблюдения </a:t>
            </a:r>
            <a:r>
              <a:rPr lang="ru-RU" dirty="0"/>
              <a:t>обязанности регулируемых организаций по раскрытию информации путем опубликования в средствах массовой </a:t>
            </a:r>
            <a:r>
              <a:rPr lang="ru-RU" dirty="0" smtClean="0"/>
              <a:t>информации нарушений не выявлено.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33319799"/>
              </p:ext>
            </p:extLst>
          </p:nvPr>
        </p:nvGraphicFramePr>
        <p:xfrm>
          <a:off x="1187624" y="1397000"/>
          <a:ext cx="6696744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24227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latin typeface="+mn-lt"/>
                <a:cs typeface="Calibri" pitchFamily="34" charset="0"/>
              </a:rPr>
              <a:t>Государственный контроль в области регулирования тарифов в части обоснованности установления, изменения и применения тарифов в сфере ЖКХ</a:t>
            </a:r>
            <a:endParaRPr lang="ru-RU" sz="2000" b="1" dirty="0">
              <a:latin typeface="+mn-lt"/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23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928988"/>
            <a:ext cx="8424936" cy="2308324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cs typeface="Calibri" pitchFamily="34" charset="0"/>
              </a:rPr>
              <a:t>По результатам проведения проверок выявлены </a:t>
            </a:r>
            <a:r>
              <a:rPr lang="ru-RU" b="1" dirty="0" smtClean="0">
                <a:cs typeface="Calibri" pitchFamily="34" charset="0"/>
              </a:rPr>
              <a:t>7 нарушений</a:t>
            </a:r>
            <a:r>
              <a:rPr lang="ru-RU" dirty="0" smtClean="0">
                <a:cs typeface="Calibri" pitchFamily="34" charset="0"/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применение неутвержденных РСТ Забайкальского края тарифов – 4 организации (ООО «Тепловик», ООО «</a:t>
            </a:r>
            <a:r>
              <a:rPr lang="ru-RU" dirty="0" err="1" smtClean="0"/>
              <a:t>Жилсервис</a:t>
            </a:r>
            <a:r>
              <a:rPr lang="ru-RU" dirty="0" smtClean="0"/>
              <a:t>», ТСЖ «Гарант», ООО «Благоустройство +»);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применение тарифов на коммунальные услуги организациями коммунального комплекса, жилищно-строительными кооперативами, товариществами собственников жилья и управляющими компаниями отличных от тарифов утвержденных приказами РСТ Забайкальского края – 3 организации (ТСЖ «Наш Дом», МУП «</a:t>
            </a:r>
            <a:r>
              <a:rPr lang="ru-RU" dirty="0" err="1" smtClean="0"/>
              <a:t>Катэк</a:t>
            </a:r>
            <a:r>
              <a:rPr lang="ru-RU" dirty="0" smtClean="0"/>
              <a:t>», ООО «РХК»)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603138"/>
              </p:ext>
            </p:extLst>
          </p:nvPr>
        </p:nvGraphicFramePr>
        <p:xfrm>
          <a:off x="1187624" y="1397000"/>
          <a:ext cx="6696744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45582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000" b="1" dirty="0" smtClean="0">
                <a:latin typeface="+mn-lt"/>
                <a:cs typeface="Calibri" pitchFamily="34" charset="0"/>
              </a:rPr>
              <a:t>Привлечение к административной ответственности по результатам проверок</a:t>
            </a:r>
            <a:endParaRPr lang="ru-RU" sz="2000" b="1" dirty="0">
              <a:latin typeface="+mn-lt"/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19256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18061329"/>
              </p:ext>
            </p:extLst>
          </p:nvPr>
        </p:nvGraphicFramePr>
        <p:xfrm>
          <a:off x="0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52444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cs typeface="Calibri" pitchFamily="34" charset="0"/>
              </a:rPr>
              <a:t>Соблюдение организациями коммунального комплекса стандартов раскрытия информации о регулируемой деятельности организаций, подлежащей свободному доступу</a:t>
            </a:r>
            <a:r>
              <a:rPr lang="ru-RU" sz="2400" b="1" dirty="0" smtClean="0">
                <a:cs typeface="Calibri" pitchFamily="34" charset="0"/>
              </a:rPr>
              <a:t/>
            </a:r>
            <a:br>
              <a:rPr lang="ru-RU" sz="2400" b="1" dirty="0" smtClean="0">
                <a:cs typeface="Calibri" pitchFamily="34" charset="0"/>
              </a:rPr>
            </a:br>
            <a:endParaRPr lang="ru-RU" sz="2400" b="1" dirty="0"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65422"/>
              </p:ext>
            </p:extLst>
          </p:nvPr>
        </p:nvGraphicFramePr>
        <p:xfrm>
          <a:off x="467544" y="3212976"/>
          <a:ext cx="822960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772816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cs typeface="Calibri" pitchFamily="34" charset="0"/>
              </a:rPr>
              <a:t>На систематической основе в соответствии с ч.1 ст. 19.7.1 и ч. 1 ст. 19.8.1 </a:t>
            </a:r>
            <a:r>
              <a:rPr lang="ru-RU" sz="2000" dirty="0" err="1" smtClean="0">
                <a:cs typeface="Calibri" pitchFamily="34" charset="0"/>
              </a:rPr>
              <a:t>КоАП</a:t>
            </a:r>
            <a:r>
              <a:rPr lang="ru-RU" sz="2000" dirty="0" smtClean="0">
                <a:cs typeface="Calibri" pitchFamily="34" charset="0"/>
              </a:rPr>
              <a:t> проводились мониторинги соблюдения сроков предоставления информации, а также соблюдения стандартов раскрытия информации, подлежащей свободному доступу, по результатам которых в 2016 году открыто:</a:t>
            </a:r>
            <a:endParaRPr lang="ru-RU" sz="2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1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latin typeface="+mn-lt"/>
                <a:cs typeface="Calibri" pitchFamily="34" charset="0"/>
              </a:rPr>
              <a:t>Государственный контроль в </a:t>
            </a:r>
            <a:r>
              <a:rPr lang="ru-RU" sz="2000" b="1" dirty="0"/>
              <a:t>за установлением и (или) применением регулируемых государством цен </a:t>
            </a:r>
            <a:r>
              <a:rPr lang="ru-RU" sz="2000" b="1" dirty="0" smtClean="0"/>
              <a:t>в других сферах</a:t>
            </a:r>
            <a:endParaRPr lang="ru-RU" sz="2000" b="1" dirty="0">
              <a:latin typeface="+mn-lt"/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929136"/>
              </p:ext>
            </p:extLst>
          </p:nvPr>
        </p:nvGraphicFramePr>
        <p:xfrm>
          <a:off x="457200" y="1556792"/>
          <a:ext cx="8229600" cy="23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3380" y="4419766"/>
            <a:ext cx="8424936" cy="1477328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 smtClean="0"/>
              <a:t>7 </a:t>
            </a:r>
            <a:r>
              <a:rPr lang="ru-RU" dirty="0" smtClean="0"/>
              <a:t>проверок соблюдения </a:t>
            </a:r>
            <a:r>
              <a:rPr lang="ru-RU" dirty="0"/>
              <a:t>требований действующего законодательства в части установления цен на лекарственные препараты, включенные в перечень жизненно необходимых и важнейших лекарственных </a:t>
            </a:r>
            <a:r>
              <a:rPr lang="ru-RU" dirty="0" smtClean="0"/>
              <a:t>препаратов. Выявлено одно нарушение.</a:t>
            </a:r>
          </a:p>
          <a:p>
            <a:pPr algn="just"/>
            <a:r>
              <a:rPr lang="ru-RU" dirty="0" smtClean="0"/>
              <a:t>- 1 проверка </a:t>
            </a:r>
            <a:r>
              <a:rPr lang="ru-RU" dirty="0"/>
              <a:t>соблюдения законодательства </a:t>
            </a:r>
            <a:r>
              <a:rPr lang="ru-RU" dirty="0" smtClean="0"/>
              <a:t>в </a:t>
            </a:r>
            <a:r>
              <a:rPr lang="ru-RU" dirty="0"/>
              <a:t>сфере железнодорожных перевозок пассажиров в пригородном сообщении (ОАО «ЗППК»)</a:t>
            </a:r>
            <a:r>
              <a:rPr lang="ru-RU" dirty="0" smtClean="0"/>
              <a:t> – нарушений  не выявлено.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71988523"/>
              </p:ext>
            </p:extLst>
          </p:nvPr>
        </p:nvGraphicFramePr>
        <p:xfrm>
          <a:off x="1187624" y="1613024"/>
          <a:ext cx="6696744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13489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58218" cy="857256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Лицензирование розничной продажи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алкогольной продукции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000240"/>
            <a:ext cx="7335202" cy="421484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90788" y="1537880"/>
            <a:ext cx="8429684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700" dirty="0" smtClean="0"/>
              <a:t>За 2016 год принято 789 заявления на выдачу/переоформление лицензии. Из них: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700" dirty="0" smtClean="0"/>
              <a:t>на выдачу/продление – 446 заявлений;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700" dirty="0" smtClean="0"/>
              <a:t>переоформление – 302 заявления;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700" dirty="0" smtClean="0"/>
              <a:t>прекращение действия лицензии – 41.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По данным заявлениям проведено 763 внеплановые проверки на соответствие лицензионным условиям и требованиям: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338 выездных проверок;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425 документарных проверок.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dirty="0" smtClean="0"/>
          </a:p>
          <a:p>
            <a:pPr marL="342900" indent="-342900" algn="just"/>
            <a:r>
              <a:rPr lang="ru-RU" sz="1700" dirty="0" smtClean="0">
                <a:ea typeface="Times New Roman" pitchFamily="18" charset="0"/>
              </a:rPr>
              <a:t>Нарушения зафиксированы в 54 проверках. Основные причины отказа в выдаче лицензии: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задолженность </a:t>
            </a:r>
            <a:r>
              <a:rPr lang="ru-RU" sz="1600" dirty="0"/>
              <a:t>по уплате налогов, сборов, а также пеней и </a:t>
            </a:r>
            <a:r>
              <a:rPr lang="ru-RU" sz="1600" dirty="0" smtClean="0"/>
              <a:t>штрафов</a:t>
            </a:r>
            <a:r>
              <a:rPr lang="ru-RU" sz="1700" dirty="0" smtClean="0">
                <a:ea typeface="Times New Roman" pitchFamily="18" charset="0"/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не обеспечено подключение к ЕГАИС.</a:t>
            </a:r>
            <a:endParaRPr lang="ru-RU" sz="1700" dirty="0" smtClean="0">
              <a:ea typeface="Times New Roman" pitchFamily="18" charset="0"/>
            </a:endParaRPr>
          </a:p>
          <a:p>
            <a:pPr algn="just"/>
            <a:endParaRPr lang="ru-RU" sz="1600" dirty="0" smtClean="0">
              <a:ea typeface="Times New Roman" pitchFamily="18" charset="0"/>
            </a:endParaRPr>
          </a:p>
          <a:p>
            <a:pPr algn="just"/>
            <a:r>
              <a:rPr lang="ru-RU" sz="1600" dirty="0" smtClean="0">
                <a:ea typeface="Times New Roman" pitchFamily="18" charset="0"/>
              </a:rPr>
              <a:t>По состоянию на 01 декабря 2016 года: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ea typeface="Times New Roman" pitchFamily="18" charset="0"/>
              </a:rPr>
              <a:t>количество лицензиатов – 591;</a:t>
            </a:r>
            <a:endParaRPr lang="ru-RU" sz="1600" dirty="0">
              <a:ea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количество торговых объектов – 2344.</a:t>
            </a:r>
            <a:endParaRPr lang="ru-RU" sz="1700" dirty="0">
              <a:ea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sz="1700" dirty="0" smtClean="0"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kar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5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6214"/>
            <a:ext cx="5832648" cy="6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58218" cy="857256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Лицензионный контроль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за розничной продажей алкогольной продукции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000240"/>
            <a:ext cx="7335202" cy="421484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00034" y="1413347"/>
            <a:ext cx="84296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700" dirty="0" smtClean="0"/>
              <a:t>Проведено 20 внеплановых выездных проверок.</a:t>
            </a:r>
          </a:p>
          <a:p>
            <a:pPr algn="just"/>
            <a:r>
              <a:rPr lang="ru-RU" sz="1700" dirty="0" smtClean="0"/>
              <a:t>По </a:t>
            </a:r>
            <a:r>
              <a:rPr lang="ru-RU" sz="1700" dirty="0"/>
              <a:t>результатам </a:t>
            </a:r>
            <a:r>
              <a:rPr lang="ru-RU" sz="1700" dirty="0" smtClean="0"/>
              <a:t>проверок выявлено 10 нарушений.</a:t>
            </a:r>
          </a:p>
          <a:p>
            <a:pPr algn="just"/>
            <a:r>
              <a:rPr lang="ru-RU" sz="1600" dirty="0" smtClean="0"/>
              <a:t>Составлено 9 протоколов об административном правонарушении.</a:t>
            </a:r>
          </a:p>
          <a:p>
            <a:pPr algn="just"/>
            <a:r>
              <a:rPr lang="ru-RU" sz="1600" dirty="0" smtClean="0"/>
              <a:t>Всего по результатам контрольных мероприятий наложены административные штрафы на общую сумму 270 тыс. рублей.</a:t>
            </a:r>
          </a:p>
          <a:p>
            <a:pPr algn="just"/>
            <a:r>
              <a:rPr lang="ru-RU" sz="1600" dirty="0" smtClean="0"/>
              <a:t>Аннулирована 1 лицензия.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dirty="0" smtClean="0"/>
          </a:p>
          <a:p>
            <a:pPr marL="342900" indent="-342900" algn="just"/>
            <a:r>
              <a:rPr lang="ru-RU" sz="1700" dirty="0" smtClean="0">
                <a:ea typeface="Times New Roman" pitchFamily="18" charset="0"/>
              </a:rPr>
              <a:t>В ходе проведения мониторинга (наблюдения) торговых объектов за 2016 г.: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700" dirty="0" smtClean="0">
                <a:ea typeface="Times New Roman" pitchFamily="18" charset="0"/>
              </a:rPr>
              <a:t>Выявлено 108 нарушений;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На сегодняшний день судами рассмотрено дел на общую сумму 2 101 тыс.руб.</a:t>
            </a:r>
            <a:endParaRPr lang="ru-RU" sz="1700" dirty="0" smtClean="0">
              <a:ea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По 47 объектам торговли направлена информация в УМВД</a:t>
            </a:r>
          </a:p>
          <a:p>
            <a:pPr marL="342900" indent="-342900" algn="just"/>
            <a:r>
              <a:rPr lang="ru-RU" sz="1600" dirty="0" smtClean="0">
                <a:ea typeface="Times New Roman" pitchFamily="18" charset="0"/>
              </a:rPr>
              <a:t>России по Забайкальскому краю для принятия мер в рамках</a:t>
            </a:r>
          </a:p>
          <a:p>
            <a:pPr marL="342900" indent="-342900" algn="just"/>
            <a:r>
              <a:rPr lang="ru-RU" sz="1600" dirty="0" smtClean="0">
                <a:ea typeface="Times New Roman" pitchFamily="18" charset="0"/>
              </a:rPr>
              <a:t>полномочий.</a:t>
            </a:r>
          </a:p>
          <a:p>
            <a:pPr marL="342900" indent="-342900" algn="just"/>
            <a:endParaRPr lang="ru-RU" sz="1700" dirty="0" smtClean="0">
              <a:ea typeface="Times New Roman" pitchFamily="18" charset="0"/>
            </a:endParaRPr>
          </a:p>
          <a:p>
            <a:pPr marL="342900" indent="-342900" algn="just"/>
            <a:endParaRPr lang="ru-RU" sz="1700" dirty="0">
              <a:ea typeface="Times New Roman" pitchFamily="18" charset="0"/>
            </a:endParaRPr>
          </a:p>
          <a:p>
            <a:pPr marL="342900" indent="-342900" algn="just"/>
            <a:endParaRPr lang="ru-RU" sz="1700" dirty="0" smtClean="0">
              <a:ea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sz="1700" dirty="0" smtClean="0">
              <a:ea typeface="Times New Roman" pitchFamily="18" charset="0"/>
            </a:endParaRPr>
          </a:p>
        </p:txBody>
      </p:sp>
      <p:pic>
        <p:nvPicPr>
          <p:cNvPr id="1026" name="Picture 2" descr="http://bloknot-volgodonsk.ru/thumb/503x0xcut/upload/iblock/444/alkogo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3568" y="4725144"/>
            <a:ext cx="1935785" cy="1643301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8110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</TotalTime>
  <Words>708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Контрольные мероприятия, проводимые в отношении регулируемых организаций</vt:lpstr>
      <vt:lpstr>Государственный контроль в энергетике</vt:lpstr>
      <vt:lpstr>Государственный контроль в области регулирования тарифов в части обоснованности установления, изменения и применения тарифов в сфере ЖКХ</vt:lpstr>
      <vt:lpstr>Привлечение к административной ответственности по результатам проверок</vt:lpstr>
      <vt:lpstr>Соблюдение организациями коммунального комплекса стандартов раскрытия информации о регулируемой деятельности организаций, подлежащей свободному доступу </vt:lpstr>
      <vt:lpstr>Государственный контроль в за установлением и (или) применением регулируемых государством цен в других сферах</vt:lpstr>
      <vt:lpstr>Лицензирование розничной продажи алкогольной продукции</vt:lpstr>
      <vt:lpstr>Лицензионный контроль за розничной продажей алкогольной продукции</vt:lpstr>
      <vt:lpstr>В рамках исполнения полномочий по приему деклараций об объеме розничной продажи алкогольной продукции Службой:</vt:lpstr>
      <vt:lpstr> Подключение к системе ЕГАИС на территории Забайкальского края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Изменения, ужесточающие ответственность за продажу алкоголя несовершеннолетним</dc:title>
  <dc:creator>employee</dc:creator>
  <cp:lastModifiedBy>Наталья А. Никифорова</cp:lastModifiedBy>
  <cp:revision>180</cp:revision>
  <dcterms:created xsi:type="dcterms:W3CDTF">2013-03-12T16:25:13Z</dcterms:created>
  <dcterms:modified xsi:type="dcterms:W3CDTF">2016-12-26T07:07:43Z</dcterms:modified>
</cp:coreProperties>
</file>