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5" r:id="rId3"/>
    <p:sldId id="286" r:id="rId4"/>
    <p:sldId id="278" r:id="rId5"/>
    <p:sldId id="291" r:id="rId6"/>
    <p:sldId id="283" r:id="rId7"/>
    <p:sldId id="279" r:id="rId8"/>
    <p:sldId id="293" r:id="rId9"/>
    <p:sldId id="280" r:id="rId10"/>
    <p:sldId id="295" r:id="rId11"/>
    <p:sldId id="300" r:id="rId12"/>
    <p:sldId id="296" r:id="rId13"/>
    <p:sldId id="297" r:id="rId14"/>
    <p:sldId id="299" r:id="rId15"/>
    <p:sldId id="298" r:id="rId16"/>
    <p:sldId id="285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6B13"/>
    <a:srgbClr val="FDD0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22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224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Лето</a:t>
            </a:r>
            <a:endParaRPr lang="ru-RU" dirty="0"/>
          </a:p>
        </c:rich>
      </c:tx>
      <c:layout>
        <c:manualLayout>
          <c:xMode val="edge"/>
          <c:yMode val="edge"/>
          <c:x val="0.54513182348313782"/>
          <c:y val="0.11842959558702111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291085684966123"/>
          <c:y val="0.17449831583634501"/>
          <c:w val="0.41485851389325618"/>
          <c:h val="0.53537792756755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96B13"/>
            </a:solidFill>
          </c:spPr>
          <c:explosion val="25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1274235506192273"/>
                  <c:y val="2.4471952817773479E-2"/>
                </c:manualLayout>
              </c:layout>
              <c:showVal val="1"/>
            </c:dLbl>
            <c:dLbl>
              <c:idx val="1"/>
              <c:layout>
                <c:manualLayout>
                  <c:x val="0.12197266308273445"/>
                  <c:y val="-9.2059971690353237E-2"/>
                </c:manualLayout>
              </c:layout>
              <c:showVal val="1"/>
            </c:dLbl>
            <c:numFmt formatCode="#,##0" sourceLinked="0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 представили</c:v>
                </c:pt>
                <c:pt idx="1">
                  <c:v>Представили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18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786525815258331"/>
          <c:y val="0.32693134852376809"/>
          <c:w val="0.31973325302710276"/>
          <c:h val="0.2739197282025239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Осень</a:t>
            </a:r>
            <a:endParaRPr lang="ru-RU" dirty="0"/>
          </a:p>
        </c:rich>
      </c:tx>
      <c:layout>
        <c:manualLayout>
          <c:xMode val="edge"/>
          <c:yMode val="edge"/>
          <c:x val="0.6415372326110399"/>
          <c:y val="0.21328188195603562"/>
        </c:manualLayout>
      </c:layout>
    </c:title>
    <c:plotArea>
      <c:layout>
        <c:manualLayout>
          <c:layoutTarget val="inner"/>
          <c:xMode val="edge"/>
          <c:yMode val="edge"/>
          <c:x val="0.22936131771610965"/>
          <c:y val="0"/>
          <c:w val="0.32817665541600327"/>
          <c:h val="0.893103419320950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Замеры за осень</c:v>
                </c:pt>
              </c:strCache>
            </c:strRef>
          </c:tx>
          <c:explosion val="25"/>
          <c:dPt>
            <c:idx val="0"/>
            <c:explosion val="28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2202073116170957E-2"/>
                  <c:y val="3.1539314866941406E-2"/>
                </c:manualLayout>
              </c:layout>
              <c:showVal val="1"/>
            </c:dLbl>
            <c:dLbl>
              <c:idx val="1"/>
              <c:layout>
                <c:manualLayout>
                  <c:x val="9.957102917001652E-2"/>
                  <c:y val="-5.191911709137998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 представили</c:v>
                </c:pt>
                <c:pt idx="1">
                  <c:v>Представили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D51DC-78B1-4108-A0A3-EC9F25702A2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44B49-94C8-4F80-9FE6-F12FBBA8E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82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35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7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51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11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514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20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5801-F84E-4A2C-8A84-3425E3148A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250825" y="2411393"/>
            <a:ext cx="864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b="1" dirty="0" smtClean="0">
              <a:ln w="19050">
                <a:solidFill>
                  <a:srgbClr val="000066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645889"/>
            <a:ext cx="36224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r" eaLnBrk="1" hangingPunct="1"/>
            <a:r>
              <a:rPr lang="ru-RU" sz="1600" i="1" dirty="0" smtClean="0">
                <a:latin typeface="Times New Roman"/>
                <a:cs typeface="Times New Roman"/>
              </a:rPr>
              <a:t>Докладчик: руководитель </a:t>
            </a:r>
          </a:p>
          <a:p>
            <a:pPr algn="r" eaLnBrk="1" hangingPunct="1"/>
            <a:r>
              <a:rPr lang="ru-RU" sz="1600" i="1" dirty="0" smtClean="0">
                <a:latin typeface="Times New Roman"/>
                <a:cs typeface="Times New Roman"/>
              </a:rPr>
              <a:t>Государственного казенного предприятия «Центр экспертиз»</a:t>
            </a:r>
          </a:p>
          <a:p>
            <a:pPr algn="r" eaLnBrk="1" hangingPunct="1"/>
            <a:r>
              <a:rPr lang="ru-RU" sz="1600" i="1" dirty="0" smtClean="0">
                <a:latin typeface="Times New Roman"/>
                <a:cs typeface="Times New Roman"/>
              </a:rPr>
              <a:t>Вовк Мария Викторовна</a:t>
            </a:r>
            <a:endParaRPr lang="ru-RU" sz="1600" i="1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186" y="1295155"/>
            <a:ext cx="5419814" cy="5639289"/>
          </a:xfrm>
          <a:prstGeom prst="rect">
            <a:avLst/>
          </a:prstGeom>
        </p:spPr>
      </p:pic>
      <p:pic>
        <p:nvPicPr>
          <p:cNvPr id="11" name="Picture 7" descr="cca86cff5622fcb30e9f303664f98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2" y="561165"/>
            <a:ext cx="641988" cy="7339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1244009"/>
            <a:ext cx="6634717" cy="3648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281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Установление тарифов для организаций, осуществляющих деятельность в сфере обращения с ТКО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440" y="1402077"/>
            <a:ext cx="5419814" cy="5639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589" y="231240"/>
            <a:ext cx="6044758" cy="563231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01 января 2016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года!</a:t>
            </a: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полномочиям субъектов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РФ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области обращения с отходами относится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установление нормативов образования отходов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лимитов на их размещение, порядка их разработки и утверждения применительно к хозяйственной и (или) иной деятельности юридических лиц и индивидуальных предпринимателей (за исключением субъектов малого и среднего предпринимательства), в процессе которой образуются отходы на объектах, подлежащих региональному государственному экологическому надзору.</a:t>
            </a:r>
          </a:p>
        </p:txBody>
      </p:sp>
    </p:spTree>
    <p:extLst>
      <p:ext uri="{BB962C8B-B14F-4D97-AF65-F5344CB8AC3E}">
        <p14:creationId xmlns:p14="http://schemas.microsoft.com/office/powerpoint/2010/main" xmlns="" val="184303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336" y="1402077"/>
            <a:ext cx="5419814" cy="563928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-455820"/>
            <a:ext cx="9126894" cy="18579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накопления ТКО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833" y="769021"/>
            <a:ext cx="3902147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целях определения нормативов проводятся замеры отходов. Порядок выбора объектов, в отношении которых будут осуществляться замеры, отражен в пункте 7 Правил определения нормативов.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4362" y="2973878"/>
            <a:ext cx="4011647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пунктом 11 Правил определения нормативов замеры по объекту каждой категории осуществляются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каждый сезон в течение 7 дней подряд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независимо от периодичности вывоза отходов.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526" y="4987520"/>
            <a:ext cx="333581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выбранных участках поселений и городских округов определяется не менее 3 объектов каждой категории. </a:t>
            </a:r>
          </a:p>
        </p:txBody>
      </p:sp>
      <p:pic>
        <p:nvPicPr>
          <p:cNvPr id="2050" name="Picture 2" descr="D:\Троегубова ДВ\Прочее\ПРЕЗЕНТАЦИЯ ТКО\201309091021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31" y="769021"/>
            <a:ext cx="2045369" cy="2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689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218456" y="556618"/>
            <a:ext cx="685110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объектов, в отношении которых могут устанавливаться нормативы накопления ТКО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79512" y="2691805"/>
            <a:ext cx="4104456" cy="3473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ОБЪЕКТЫ ОБЩЕСТВЕННОГО НАЗНАЧЕНИЯ:</a:t>
            </a:r>
          </a:p>
          <a:p>
            <a:pPr marL="0" indent="0">
              <a:buFont typeface="Arial" pitchFamily="34" charset="0"/>
              <a:buNone/>
            </a:pPr>
            <a:endParaRPr lang="ru-RU" sz="300" smtClean="0">
              <a:latin typeface="Times New Roman" pitchFamily="18" charset="0"/>
              <a:cs typeface="Times New Roman" pitchFamily="18" charset="0"/>
            </a:endParaRPr>
          </a:p>
          <a:p>
            <a:pPr marL="324000" lvl="1">
              <a:buFont typeface="Wingdings" pitchFamily="2" charset="2"/>
              <a:buChar char="Ø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Административные здания, учреждения, конторы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24000" lvl="1">
              <a:buFont typeface="Wingdings" pitchFamily="2" charset="2"/>
              <a:buChar char="Ø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Предприятия торговли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24000" lvl="1">
              <a:buFont typeface="Wingdings" pitchFamily="2" charset="2"/>
              <a:buChar char="Ø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Предприятия транспортной инфраструктуры;</a:t>
            </a:r>
          </a:p>
          <a:p>
            <a:pPr marL="324000" lvl="1">
              <a:buFont typeface="Wingdings" pitchFamily="2" charset="2"/>
              <a:buChar char="Ø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Дошкольные и учебные заведения;</a:t>
            </a:r>
          </a:p>
          <a:p>
            <a:pPr marL="324000" lvl="1">
              <a:buFont typeface="Wingdings" pitchFamily="2" charset="2"/>
              <a:buChar char="Ø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Культурно-развлекательные, спортивные учреждения;</a:t>
            </a:r>
          </a:p>
          <a:p>
            <a:pPr marL="324000" lvl="1">
              <a:buFont typeface="Wingdings" pitchFamily="2" charset="2"/>
              <a:buChar char="Ø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Предприятия общественного питания;</a:t>
            </a:r>
          </a:p>
          <a:p>
            <a:pPr marL="324000" lvl="1">
              <a:buFont typeface="Wingdings" pitchFamily="2" charset="2"/>
              <a:buChar char="Ø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Предприятия в сфере похоронных услуг.</a:t>
            </a:r>
          </a:p>
          <a:p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580112" y="2587749"/>
            <a:ext cx="2808312" cy="3888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ДОМОВЛАДЕНИЯ:</a:t>
            </a:r>
          </a:p>
          <a:p>
            <a:pPr marL="114300" indent="0">
              <a:lnSpc>
                <a:spcPct val="80000"/>
              </a:lnSpc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Многоквартирные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дома;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Индивидуальные жилые дома.</a:t>
            </a:r>
          </a:p>
          <a:p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83768" y="2004864"/>
            <a:ext cx="0" cy="576064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80847" y="2015304"/>
            <a:ext cx="0" cy="576064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217" y="3861048"/>
            <a:ext cx="3816424" cy="193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005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605" y="1402079"/>
            <a:ext cx="5419814" cy="563928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06056"/>
            <a:ext cx="6698512" cy="7960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Замеры ТКО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572754916"/>
              </p:ext>
            </p:extLst>
          </p:nvPr>
        </p:nvGraphicFramePr>
        <p:xfrm>
          <a:off x="1164571" y="1264672"/>
          <a:ext cx="5874181" cy="257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610131152"/>
              </p:ext>
            </p:extLst>
          </p:nvPr>
        </p:nvGraphicFramePr>
        <p:xfrm>
          <a:off x="-244549" y="3487479"/>
          <a:ext cx="5833730" cy="214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2397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605" y="1402079"/>
            <a:ext cx="5419814" cy="563928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181" y="776353"/>
            <a:ext cx="7017488" cy="2636874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Приказом 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РСТ Забайкальского края от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01 декабря 2016 года № 300-НПА установлены нормативы накопления твердых коммунальных отходов на территории Забайкальского края</a:t>
            </a:r>
            <a:endParaRPr lang="ru-RU" sz="3600" b="1" dirty="0"/>
          </a:p>
        </p:txBody>
      </p:sp>
      <p:pic>
        <p:nvPicPr>
          <p:cNvPr id="9" name="Picture 7" descr="cca86cff5622fcb30e9f303664f98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078" y="3811081"/>
            <a:ext cx="1826810" cy="2088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114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605" y="1402079"/>
            <a:ext cx="5419814" cy="563928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26894" cy="18579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Тарифное регулирование в сфере обращения с ТКО в 2016 году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775" y="1857900"/>
            <a:ext cx="83533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рамках тарифной сессии 2016 года осуществлено установление тарифов на услуги утилизации (захоронения) твердых коммунальных отходов на второй долгосрочный период регулирования 2017-2021 гг. в отношении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17 организаций.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/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момента определения региональных операторов будут действовать тарифы на услуги по утилизации (захоронению) твердых коммунальных отходов, установленные в соответствии с 210-ФЗ.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056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034" y="1294911"/>
            <a:ext cx="5419814" cy="5639289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200" y="274638"/>
            <a:ext cx="8229600" cy="596267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spc="50" dirty="0" smtClean="0">
              <a:ln w="11430"/>
              <a:solidFill>
                <a:srgbClr val="B4908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4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3671" y="1577178"/>
            <a:ext cx="5419814" cy="5639289"/>
          </a:xfrm>
          <a:prstGeom prst="rect">
            <a:avLst/>
          </a:prstGeom>
        </p:spPr>
      </p:pic>
      <p:sp>
        <p:nvSpPr>
          <p:cNvPr id="4111" name="TextBox 25"/>
          <p:cNvSpPr txBox="1">
            <a:spLocks noChangeArrowheads="1"/>
          </p:cNvSpPr>
          <p:nvPr/>
        </p:nvSpPr>
        <p:spPr bwMode="auto">
          <a:xfrm>
            <a:off x="138611" y="136656"/>
            <a:ext cx="6269799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регулирования тарифов организаций коммунального комплекса в сфере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с отходами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5758" y="1095926"/>
            <a:ext cx="5103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ДОЛГОСРОЧНОЕ РЕГУЛИРОВАНИЕ</a:t>
            </a:r>
            <a:r>
              <a:rPr lang="en-US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ТАРИФОВ </a:t>
            </a:r>
            <a:endParaRPr lang="ru-RU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34361" y="147270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416-ФЗ «О водоснабжении и водоотведении»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190-ФЗ «О теплоснабжении»</a:t>
            </a:r>
            <a:endParaRPr lang="en-US" alt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291-ФЗ «О внесении изменений…»</a:t>
            </a:r>
            <a:r>
              <a:rPr lang="en-US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1922" y="1192444"/>
            <a:ext cx="6561324" cy="1077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Российской Федерации правовые основы регулирования тарифов организаций коммунального комплекса в сфере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с отходами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устанавливаются в следующих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документах: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21494" y="1731106"/>
            <a:ext cx="1612867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1494" y="1731106"/>
            <a:ext cx="0" cy="32204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1494" y="4951562"/>
            <a:ext cx="6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21494" y="3836959"/>
            <a:ext cx="634445" cy="3189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21494" y="2889849"/>
            <a:ext cx="59994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42988" y="2459997"/>
            <a:ext cx="7668884" cy="3046988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от 30 декабря 2004 г.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210-ФЗ «Об основах регулирования тарифов организаций коммунального комплекса».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РФ от 14 июля 2008 г.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520 «Об основах ценообразования и порядке регулирования тарифов, надбавок и предельных индексов в сфере деятельности организаций коммунального комплекса».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регионального развития РФ от 15 февраля 2011 г.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47 «Об утверждении Методических указаний по расчету тарифов и надбавок в сфере деятельности организаций коммунального комплекса».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034362" y="3272439"/>
            <a:ext cx="7668884" cy="14223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042988" y="4382600"/>
            <a:ext cx="7668884" cy="14223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9571" y="1368532"/>
            <a:ext cx="5419814" cy="5639289"/>
          </a:xfrm>
          <a:prstGeom prst="rect">
            <a:avLst/>
          </a:prstGeom>
        </p:spPr>
      </p:pic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475903" y="508977"/>
            <a:ext cx="878497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закон от 29.12.2014 № 458-ФЗ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430" y="886181"/>
            <a:ext cx="21226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210-ФЗ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0901" y="887735"/>
            <a:ext cx="21226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458-ФЗ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1430" y="4642779"/>
            <a:ext cx="21226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b="1" dirty="0"/>
              <a:t>ЖК РФ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6005" y="1368532"/>
            <a:ext cx="2493493" cy="307777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Твердые бытовые отходы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6004" y="1850579"/>
            <a:ext cx="2493493" cy="523220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Организации коммунального комплекса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6004" y="2548069"/>
            <a:ext cx="2493493" cy="307777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003" y="3481006"/>
            <a:ext cx="2493493" cy="307777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Предельные индексы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6003" y="3032838"/>
            <a:ext cx="2493493" cy="307777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Тарифы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006" y="3942858"/>
            <a:ext cx="2493493" cy="523220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Программа комплексного развития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6003" y="5147632"/>
            <a:ext cx="2493493" cy="954107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Сбор и транспортирование относится к расходам на содержание жилого помещения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7850" y="1370862"/>
            <a:ext cx="3039587" cy="307777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Твердые коммунальные  отходы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7854" y="1845921"/>
            <a:ext cx="3039587" cy="523220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Операторы обращения </a:t>
            </a:r>
          </a:p>
          <a:p>
            <a:r>
              <a:rPr lang="ru-RU" dirty="0" smtClean="0"/>
              <a:t>с ТКО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417853" y="2547797"/>
            <a:ext cx="3039587" cy="307777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Региональный оператор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7852" y="3027620"/>
            <a:ext cx="3039587" cy="307777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Предельные тарифы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7850" y="3942858"/>
            <a:ext cx="3039587" cy="523220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Территориальная схема обращения с отходами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7851" y="3481006"/>
            <a:ext cx="3039587" cy="307777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7850" y="5255353"/>
            <a:ext cx="3039587" cy="738664"/>
          </a:xfrm>
          <a:prstGeom prst="rect">
            <a:avLst/>
          </a:prstGeom>
          <a:solidFill>
            <a:srgbClr val="FDD07F"/>
          </a:solidFill>
          <a:ln>
            <a:solidFill>
              <a:srgbClr val="F96B13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Сбор и транспортирование в составе единой услуги по обращению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входит </a:t>
            </a:r>
            <a:r>
              <a:rPr lang="ru-RU" dirty="0"/>
              <a:t>в коммунальные </a:t>
            </a:r>
            <a:r>
              <a:rPr lang="ru-RU" dirty="0" smtClean="0"/>
              <a:t>услуги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stCxn id="19" idx="3"/>
            <a:endCxn id="26" idx="1"/>
          </p:cNvCxnSpPr>
          <p:nvPr/>
        </p:nvCxnSpPr>
        <p:spPr>
          <a:xfrm>
            <a:off x="3409498" y="1522421"/>
            <a:ext cx="2008352" cy="2330"/>
          </a:xfrm>
          <a:prstGeom prst="straightConnector1">
            <a:avLst/>
          </a:prstGeom>
          <a:ln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0" idx="3"/>
            <a:endCxn id="27" idx="1"/>
          </p:cNvCxnSpPr>
          <p:nvPr/>
        </p:nvCxnSpPr>
        <p:spPr>
          <a:xfrm flipV="1">
            <a:off x="3409497" y="2107531"/>
            <a:ext cx="2008357" cy="4658"/>
          </a:xfrm>
          <a:prstGeom prst="straightConnector1">
            <a:avLst/>
          </a:prstGeom>
          <a:ln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1" idx="3"/>
            <a:endCxn id="28" idx="1"/>
          </p:cNvCxnSpPr>
          <p:nvPr/>
        </p:nvCxnSpPr>
        <p:spPr>
          <a:xfrm flipV="1">
            <a:off x="3409497" y="2701686"/>
            <a:ext cx="2008356" cy="272"/>
          </a:xfrm>
          <a:prstGeom prst="straightConnector1">
            <a:avLst/>
          </a:prstGeom>
          <a:ln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3" idx="3"/>
            <a:endCxn id="29" idx="1"/>
          </p:cNvCxnSpPr>
          <p:nvPr/>
        </p:nvCxnSpPr>
        <p:spPr>
          <a:xfrm flipV="1">
            <a:off x="3409496" y="3181509"/>
            <a:ext cx="2008356" cy="5218"/>
          </a:xfrm>
          <a:prstGeom prst="straightConnector1">
            <a:avLst/>
          </a:prstGeom>
          <a:ln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2" idx="3"/>
            <a:endCxn id="31" idx="1"/>
          </p:cNvCxnSpPr>
          <p:nvPr/>
        </p:nvCxnSpPr>
        <p:spPr>
          <a:xfrm>
            <a:off x="3409496" y="3634895"/>
            <a:ext cx="2008355" cy="0"/>
          </a:xfrm>
          <a:prstGeom prst="straightConnector1">
            <a:avLst/>
          </a:prstGeom>
          <a:ln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4" idx="3"/>
            <a:endCxn id="30" idx="1"/>
          </p:cNvCxnSpPr>
          <p:nvPr/>
        </p:nvCxnSpPr>
        <p:spPr>
          <a:xfrm>
            <a:off x="3409499" y="4204468"/>
            <a:ext cx="2008351" cy="0"/>
          </a:xfrm>
          <a:prstGeom prst="straightConnector1">
            <a:avLst/>
          </a:prstGeom>
          <a:ln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5" idx="3"/>
            <a:endCxn id="32" idx="1"/>
          </p:cNvCxnSpPr>
          <p:nvPr/>
        </p:nvCxnSpPr>
        <p:spPr>
          <a:xfrm flipV="1">
            <a:off x="3409496" y="5624685"/>
            <a:ext cx="2008354" cy="1"/>
          </a:xfrm>
          <a:prstGeom prst="straightConnector1">
            <a:avLst/>
          </a:prstGeom>
          <a:ln w="44450"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409498" y="1523699"/>
            <a:ext cx="2008352" cy="2330"/>
          </a:xfrm>
          <a:prstGeom prst="straightConnector1">
            <a:avLst/>
          </a:prstGeom>
          <a:ln w="44450"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409497" y="2108809"/>
            <a:ext cx="2008357" cy="4658"/>
          </a:xfrm>
          <a:prstGeom prst="straightConnector1">
            <a:avLst/>
          </a:prstGeom>
          <a:ln w="44450"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409497" y="2702964"/>
            <a:ext cx="2008356" cy="272"/>
          </a:xfrm>
          <a:prstGeom prst="straightConnector1">
            <a:avLst/>
          </a:prstGeom>
          <a:ln w="44450"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409496" y="3182787"/>
            <a:ext cx="2008356" cy="5218"/>
          </a:xfrm>
          <a:prstGeom prst="straightConnector1">
            <a:avLst/>
          </a:prstGeom>
          <a:ln w="44450"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409496" y="3636173"/>
            <a:ext cx="2008355" cy="0"/>
          </a:xfrm>
          <a:prstGeom prst="straightConnector1">
            <a:avLst/>
          </a:prstGeom>
          <a:ln w="44450"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409499" y="4205746"/>
            <a:ext cx="2008351" cy="0"/>
          </a:xfrm>
          <a:prstGeom prst="straightConnector1">
            <a:avLst/>
          </a:prstGeom>
          <a:ln w="44450">
            <a:solidFill>
              <a:srgbClr val="F96B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2897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7573" y="1459670"/>
            <a:ext cx="5419814" cy="5639289"/>
          </a:xfrm>
          <a:prstGeom prst="rect">
            <a:avLst/>
          </a:prstGeom>
        </p:spPr>
      </p:pic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4930" y="170675"/>
            <a:ext cx="8784976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от 29.12.2014 № 458-ФЗ</a:t>
            </a:r>
            <a:endParaRPr lang="ru-RU" alt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562" y="710674"/>
            <a:ext cx="8353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закон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29.12.2014 № 458-ФЗ «О внесении изменений в Федеральный закон «Об отходах производства и потребления», отдельные законодательные акты Российской Федерации и признании утратившими силу отдельных законодательных актов (положений законодательных актов) Российской Федерации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закона, связанные с вопросами государственного регулирования тарифов в сфере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силу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01.01.2016.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005" y="3735953"/>
            <a:ext cx="613338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2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645" y="3735953"/>
            <a:ext cx="79811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Региональный </a:t>
            </a:r>
            <a:r>
              <a:rPr lang="ru-RU" dirty="0">
                <a:latin typeface="Times New Roman" panose="02020603050405020304" pitchFamily="18" charset="0"/>
              </a:rPr>
              <a:t>оператор по обращению с твердыми коммунальными </a:t>
            </a:r>
            <a:r>
              <a:rPr lang="ru-RU" dirty="0" smtClean="0">
                <a:latin typeface="Times New Roman" panose="02020603050405020304" pitchFamily="18" charset="0"/>
              </a:rPr>
              <a:t>отходами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Оператор </a:t>
            </a:r>
            <a:r>
              <a:rPr lang="ru-RU" dirty="0">
                <a:latin typeface="Times New Roman" panose="02020603050405020304" pitchFamily="18" charset="0"/>
              </a:rPr>
              <a:t>по обращению с твердыми коммунальными </a:t>
            </a:r>
            <a:r>
              <a:rPr lang="ru-RU" dirty="0" smtClean="0">
                <a:latin typeface="Times New Roman" panose="02020603050405020304" pitchFamily="18" charset="0"/>
              </a:rPr>
              <a:t>отходами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Договор на оказание услуг по обращению с твердыми коммунальными </a:t>
            </a:r>
            <a:r>
              <a:rPr lang="ru-RU" dirty="0" smtClean="0">
                <a:latin typeface="Times New Roman" panose="02020603050405020304" pitchFamily="18" charset="0"/>
              </a:rPr>
              <a:t>отходами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Единый </a:t>
            </a:r>
            <a:r>
              <a:rPr lang="ru-RU" dirty="0">
                <a:latin typeface="Times New Roman" panose="02020603050405020304" pitchFamily="18" charset="0"/>
              </a:rPr>
              <a:t>предельный тариф на услугу по обращению с твердыми коммунальными </a:t>
            </a:r>
            <a:r>
              <a:rPr lang="ru-RU" dirty="0" smtClean="0">
                <a:latin typeface="Times New Roman" panose="02020603050405020304" pitchFamily="18" charset="0"/>
              </a:rPr>
              <a:t>отходами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Региональная программа в области обращения с </a:t>
            </a:r>
            <a:r>
              <a:rPr lang="ru-RU" dirty="0" smtClean="0">
                <a:latin typeface="Times New Roman" panose="02020603050405020304" pitchFamily="18" charset="0"/>
              </a:rPr>
              <a:t>отходами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Территориальная </a:t>
            </a:r>
            <a:r>
              <a:rPr lang="ru-RU" dirty="0">
                <a:latin typeface="Times New Roman" panose="02020603050405020304" pitchFamily="18" charset="0"/>
              </a:rPr>
              <a:t>схема обращения с </a:t>
            </a:r>
            <a:r>
              <a:rPr lang="ru-RU" dirty="0" smtClean="0">
                <a:latin typeface="Times New Roman" panose="02020603050405020304" pitchFamily="18" charset="0"/>
              </a:rPr>
              <a:t>отходами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Экологический сбор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-1961148" y="3285151"/>
            <a:ext cx="878497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понятия, вводимые 458-ФЗ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043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553" y="1435064"/>
            <a:ext cx="5419814" cy="56392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2114" y="2049724"/>
            <a:ext cx="600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424" y="425302"/>
            <a:ext cx="6826102" cy="56015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</a:defRPr>
            </a:lvl1pPr>
          </a:lstStyle>
          <a:p>
            <a:r>
              <a:rPr lang="ru-RU" dirty="0" smtClean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рамках новой схемы обращения с твердыми коммунальными отходами с целью организации и осуществления деятельности по сбору, транспортированию, обработке, утилизации, обезвреживанию, захоронению отходов, субъектом РФ должна быть разработана и утверждена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территориальная схема обращения с отходами</a:t>
            </a:r>
            <a:r>
              <a:rPr lang="ru-RU" sz="2000" dirty="0"/>
              <a:t>, в том числе твердыми коммунальными отходами. </a:t>
            </a:r>
            <a:endParaRPr lang="ru-RU" sz="2000" dirty="0" smtClean="0"/>
          </a:p>
          <a:p>
            <a:r>
              <a:rPr lang="ru-RU" sz="2000" dirty="0" smtClean="0"/>
              <a:t>	Министерством </a:t>
            </a:r>
            <a:r>
              <a:rPr lang="ru-RU" sz="2000" dirty="0"/>
              <a:t>природных ресурсов Забайкальского края в соответствии с требованиями действующего законодательства разработана территориальная схема обращения  с отходами, в том числе твердыми коммунальными отходами, Забайкальского края, которая была утверждена </a:t>
            </a:r>
            <a:r>
              <a:rPr lang="ru-RU" sz="2000" b="1" dirty="0">
                <a:solidFill>
                  <a:srgbClr val="F96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Постановлением Правительства Забайкальского края от 10 ноября 2016 года </a:t>
            </a:r>
            <a:r>
              <a:rPr lang="ru-RU" sz="2000" b="1" dirty="0" smtClean="0">
                <a:solidFill>
                  <a:srgbClr val="F96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№425</a:t>
            </a:r>
            <a:r>
              <a:rPr lang="ru-RU" sz="2000" b="1" dirty="0">
                <a:solidFill>
                  <a:srgbClr val="F96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 smtClean="0">
              <a:solidFill>
                <a:srgbClr val="F96B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территориальной схеме предлагается </a:t>
            </a:r>
            <a:r>
              <a:rPr lang="ru-RU" sz="2000" dirty="0" err="1"/>
              <a:t>зонировать</a:t>
            </a:r>
            <a:r>
              <a:rPr lang="ru-RU" sz="2000" dirty="0"/>
              <a:t> территорию края на 7 </a:t>
            </a:r>
            <a:r>
              <a:rPr lang="ru-RU" sz="2000" dirty="0" smtClean="0"/>
              <a:t>административно-производственных объединений </a:t>
            </a:r>
            <a:r>
              <a:rPr lang="ru-RU" sz="2000" dirty="0"/>
              <a:t>(АПО).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32114" y="4771212"/>
            <a:ext cx="631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897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106" y="-112920"/>
            <a:ext cx="9126894" cy="18579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" y="134302"/>
            <a:ext cx="57150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760" y="588526"/>
            <a:ext cx="89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АПО-1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570" y="890469"/>
            <a:ext cx="89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АПО-2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0" y="1183006"/>
            <a:ext cx="89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АПО-3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710" y="1686103"/>
            <a:ext cx="89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АПО-5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570" y="1940540"/>
            <a:ext cx="89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АПО-6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570" y="2190512"/>
            <a:ext cx="89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АПО-7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570" y="1434346"/>
            <a:ext cx="89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АПО-4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8540" y="138039"/>
            <a:ext cx="3198404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 АПО: ГО «Город Петровск-Забайкальский», Петровск-Забайкальский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Красночикойский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Улетовский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ЗАТО Горный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 АПО: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 «Город Чита»,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Читинский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 АПО: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Кыринский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Акшинский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Агинский район, ГО «Поселок Агинское»,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Дульдургинский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Могойтуйский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Ононский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Оловяннинский район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 АПО: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Шилкинкий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Балейский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Нерчинский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Тунгокоченский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Шелопугинский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 АПО: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Борзинский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Нерчинско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-Заводский район, Город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Краснокаменск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Краснокаменский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Приаргунский район, Забайкальский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Александрово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-Заводский район, Калганский район.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 АПО: Чернышевский район, Сретенский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Тунгиро-Олекминский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Газимуро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-Заводский район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 АПО: Каларский район.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704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953" y="1444591"/>
            <a:ext cx="5419814" cy="5639289"/>
          </a:xfrm>
          <a:prstGeom prst="rect">
            <a:avLst/>
          </a:prstGeom>
        </p:spPr>
      </p:pic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140795" y="272128"/>
            <a:ext cx="8784976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000" b="1" dirty="0">
                <a:solidFill>
                  <a:srgbClr val="F96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от 29.12.2014 № 458-ФЗ</a:t>
            </a:r>
            <a:endParaRPr lang="ru-RU" altLang="ru-RU" sz="3000" b="1" dirty="0">
              <a:solidFill>
                <a:srgbClr val="F96B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0587" y="4022260"/>
            <a:ext cx="613338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Регулируемые виды </a:t>
            </a:r>
            <a:r>
              <a:rPr lang="ru-RU" b="1" dirty="0">
                <a:latin typeface="Times New Roman" panose="02020603050405020304" pitchFamily="18" charset="0"/>
              </a:rPr>
              <a:t>предельных</a:t>
            </a:r>
            <a:r>
              <a:rPr lang="ru-RU" dirty="0">
                <a:latin typeface="Times New Roman" panose="02020603050405020304" pitchFamily="18" charset="0"/>
              </a:rPr>
              <a:t> тарифов в области обращения с твердыми коммунальными отходами: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32114" y="2049724"/>
            <a:ext cx="6002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обработка </a:t>
            </a:r>
            <a:r>
              <a:rPr lang="ru-RU" dirty="0">
                <a:latin typeface="Times New Roman" panose="02020603050405020304" pitchFamily="18" charset="0"/>
              </a:rPr>
              <a:t>твердых коммунальных отходов;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обезвреживание твердых коммунальных отходов;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захоронение твердых коммунальных отходов;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оказание услуги по обращению с твердыми коммунальными отходами региональным оператором.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0586" y="1121426"/>
            <a:ext cx="613338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</a:defRPr>
            </a:lvl1pPr>
          </a:lstStyle>
          <a:p>
            <a:r>
              <a:rPr lang="ru-RU" dirty="0"/>
              <a:t>Регулируемые виды деятельности в области обращения с твердыми коммунальными отходами: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2114" y="4771212"/>
            <a:ext cx="631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единый тариф на услугу регионального оператора по обращению с твердыми коммунальными отходами;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тариф на обработку твердых коммунальных отходов;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тариф на обезвреживание твердых коммунальных отходов;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тариф на захоронение твердых коммунальных отходов.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56949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953" y="1378534"/>
            <a:ext cx="5419814" cy="5639289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535996" y="891097"/>
            <a:ext cx="1116124" cy="559445"/>
          </a:xfrm>
          <a:prstGeom prst="straightConnector1">
            <a:avLst/>
          </a:prstGeom>
          <a:ln w="762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453384" y="948248"/>
            <a:ext cx="1046608" cy="502294"/>
          </a:xfrm>
          <a:prstGeom prst="straightConnector1">
            <a:avLst/>
          </a:prstGeom>
          <a:ln w="762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07804" y="26024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 деятельность на основании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4665" y="260246"/>
            <a:ext cx="2783159" cy="173690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Региональная программа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разработка, утверждение и реализация полномочия субъектов РФ. Требования к программе 89-ФЗ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56176" y="248563"/>
            <a:ext cx="2592288" cy="17771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Территориальная схема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утверждается органом исполнительной власти субъекта РФ. Требования к программе 89-ФЗ, ПП РФ от 16 марта 2016 г. № 197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  <p:sp>
        <p:nvSpPr>
          <p:cNvPr id="5" name="Овал 4"/>
          <p:cNvSpPr/>
          <p:nvPr/>
        </p:nvSpPr>
        <p:spPr>
          <a:xfrm>
            <a:off x="3131840" y="1378534"/>
            <a:ext cx="2736304" cy="79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170622"/>
            <a:ext cx="842493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Территориальная схема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Основной документ определяющий порядок движения отходов в субъекте (объемы, маршруты, места переработки и захоронения). Это система организации обращения отходов на территории МО, основанная на Региональной программе и показанная в своем развитии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 быть зафиксировано в Схеме: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нормативы образования и накопления отходов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действующие и перспективные объекты обращения с отходами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распределение баланса масс отходов в рамках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Забайкальского края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общая схема потоков отходов на уровне отдельных районов и объектов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Региональная программа может корректировать Территориальную схему при возникновении необходимости изменения местоположения объектов/включения иных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объектов</a:t>
            </a:r>
          </a:p>
          <a:p>
            <a:pPr algn="just"/>
            <a:endParaRPr lang="ru-RU" sz="1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Наличие утвержденной схемы является возможностью получение субсидий из федерального бюджета на покрытие расходов на сбор, транспортирование, обработку, утилизацию отходов от использования товаров, а так же, на выполнение инженерных изысканий, подготовку проектной документации для строительства объектов, используемых для обработки, утилизации отходов, объектов обезвреживания отходов, на строительство и оснащение таких объектов.</a:t>
            </a:r>
          </a:p>
          <a:p>
            <a:pPr algn="just"/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3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013" y="1555759"/>
            <a:ext cx="5419814" cy="5639289"/>
          </a:xfrm>
          <a:prstGeom prst="rect">
            <a:avLst/>
          </a:prstGeom>
        </p:spPr>
      </p:pic>
      <p:cxnSp>
        <p:nvCxnSpPr>
          <p:cNvPr id="24" name="Прямая со стрелкой 23"/>
          <p:cNvCxnSpPr>
            <a:stCxn id="224" idx="3"/>
            <a:endCxn id="16" idx="1"/>
          </p:cNvCxnSpPr>
          <p:nvPr/>
        </p:nvCxnSpPr>
        <p:spPr>
          <a:xfrm>
            <a:off x="3261948" y="2435420"/>
            <a:ext cx="704609" cy="29263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224" idx="3"/>
            <a:endCxn id="14" idx="1"/>
          </p:cNvCxnSpPr>
          <p:nvPr/>
        </p:nvCxnSpPr>
        <p:spPr>
          <a:xfrm flipV="1">
            <a:off x="3261948" y="1116646"/>
            <a:ext cx="704608" cy="131877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24" idx="3"/>
            <a:endCxn id="19" idx="1"/>
          </p:cNvCxnSpPr>
          <p:nvPr/>
        </p:nvCxnSpPr>
        <p:spPr>
          <a:xfrm flipV="1">
            <a:off x="3261948" y="2208480"/>
            <a:ext cx="704607" cy="226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224" idx="3"/>
            <a:endCxn id="17" idx="1"/>
          </p:cNvCxnSpPr>
          <p:nvPr/>
        </p:nvCxnSpPr>
        <p:spPr>
          <a:xfrm>
            <a:off x="3261948" y="2435420"/>
            <a:ext cx="704608" cy="79844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>
            <a:stCxn id="224" idx="3"/>
            <a:endCxn id="15" idx="1"/>
          </p:cNvCxnSpPr>
          <p:nvPr/>
        </p:nvCxnSpPr>
        <p:spPr>
          <a:xfrm>
            <a:off x="3261948" y="2435420"/>
            <a:ext cx="704608" cy="12759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6555" y="2054114"/>
            <a:ext cx="2122643" cy="308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Обезвреживание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224" idx="3"/>
            <a:endCxn id="20" idx="1"/>
          </p:cNvCxnSpPr>
          <p:nvPr/>
        </p:nvCxnSpPr>
        <p:spPr>
          <a:xfrm flipV="1">
            <a:off x="3261948" y="1621685"/>
            <a:ext cx="704607" cy="8137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170900" y="327196"/>
            <a:ext cx="8784976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оператор (РО)</a:t>
            </a:r>
            <a:endParaRPr lang="ru-RU" alt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6903" y="2143276"/>
            <a:ext cx="149260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6556" y="962757"/>
            <a:ext cx="212264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6556" y="3557493"/>
            <a:ext cx="2122643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Транспортирование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6557" y="2574163"/>
            <a:ext cx="212264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6556" y="3079512"/>
            <a:ext cx="2122643" cy="308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6555" y="1467796"/>
            <a:ext cx="2122643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Захоронение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39410" y="4748678"/>
            <a:ext cx="8795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</a:rPr>
              <a:t>Договор </a:t>
            </a:r>
            <a:r>
              <a:rPr lang="ru-RU" sz="1600" b="1" dirty="0">
                <a:latin typeface="Times New Roman" panose="02020603050405020304" pitchFamily="18" charset="0"/>
              </a:rPr>
              <a:t>на оказание услуг по обращению с </a:t>
            </a:r>
            <a:r>
              <a:rPr lang="ru-RU" sz="1600" b="1" dirty="0" smtClean="0">
                <a:latin typeface="Times New Roman" panose="02020603050405020304" pitchFamily="18" charset="0"/>
              </a:rPr>
              <a:t>ТКО является </a:t>
            </a:r>
            <a:r>
              <a:rPr lang="ru-RU" sz="1600" b="1" dirty="0">
                <a:latin typeface="Times New Roman" panose="02020603050405020304" pitchFamily="18" charset="0"/>
              </a:rPr>
              <a:t>публичным для </a:t>
            </a:r>
            <a:r>
              <a:rPr lang="ru-RU" sz="1600" b="1" dirty="0" smtClean="0">
                <a:latin typeface="Times New Roman" panose="02020603050405020304" pitchFamily="18" charset="0"/>
              </a:rPr>
              <a:t>РО.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не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отказать в заключении договора на оказание услуг по обращению с твердыми коммунальными отходами собственнику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образуются и места сбора которых находятся в зоне его деятельности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осуществлять деятельность по обращению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иного субъекта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в соответствии с соглашением между субъектами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881398" y="1467796"/>
            <a:ext cx="116433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868761" y="963852"/>
            <a:ext cx="116433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881398" y="3557493"/>
            <a:ext cx="116433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868761" y="2574163"/>
            <a:ext cx="116433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868761" y="3080440"/>
            <a:ext cx="116433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868761" y="2055484"/>
            <a:ext cx="116433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Равнобедренный треугольник 223"/>
          <p:cNvSpPr/>
          <p:nvPr/>
        </p:nvSpPr>
        <p:spPr>
          <a:xfrm rot="-5400000">
            <a:off x="3186969" y="2397942"/>
            <a:ext cx="75001" cy="74957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8" name="Прямая со стрелкой 237"/>
          <p:cNvCxnSpPr>
            <a:stCxn id="14" idx="3"/>
            <a:endCxn id="196" idx="1"/>
          </p:cNvCxnSpPr>
          <p:nvPr/>
        </p:nvCxnSpPr>
        <p:spPr>
          <a:xfrm>
            <a:off x="6089198" y="1116646"/>
            <a:ext cx="779563" cy="10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 стрелкой 239"/>
          <p:cNvCxnSpPr>
            <a:stCxn id="20" idx="3"/>
            <a:endCxn id="195" idx="1"/>
          </p:cNvCxnSpPr>
          <p:nvPr/>
        </p:nvCxnSpPr>
        <p:spPr>
          <a:xfrm>
            <a:off x="6089198" y="1621685"/>
            <a:ext cx="7922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 стрелкой 241"/>
          <p:cNvCxnSpPr>
            <a:stCxn id="19" idx="3"/>
            <a:endCxn id="200" idx="1"/>
          </p:cNvCxnSpPr>
          <p:nvPr/>
        </p:nvCxnSpPr>
        <p:spPr>
          <a:xfrm>
            <a:off x="6089198" y="2208480"/>
            <a:ext cx="779563" cy="89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 стрелкой 243"/>
          <p:cNvCxnSpPr>
            <a:stCxn id="16" idx="3"/>
            <a:endCxn id="198" idx="1"/>
          </p:cNvCxnSpPr>
          <p:nvPr/>
        </p:nvCxnSpPr>
        <p:spPr>
          <a:xfrm>
            <a:off x="6089199" y="2728052"/>
            <a:ext cx="77956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 стрелкой 245"/>
          <p:cNvCxnSpPr>
            <a:stCxn id="17" idx="3"/>
            <a:endCxn id="199" idx="1"/>
          </p:cNvCxnSpPr>
          <p:nvPr/>
        </p:nvCxnSpPr>
        <p:spPr>
          <a:xfrm>
            <a:off x="6089199" y="3233865"/>
            <a:ext cx="779562" cy="4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>
            <a:stCxn id="15" idx="3"/>
            <a:endCxn id="197" idx="1"/>
          </p:cNvCxnSpPr>
          <p:nvPr/>
        </p:nvCxnSpPr>
        <p:spPr>
          <a:xfrm>
            <a:off x="6089199" y="3711382"/>
            <a:ext cx="79219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86" y="3662640"/>
            <a:ext cx="7527132" cy="166658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966555" y="2581736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274640" y="2577533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845268" y="2584405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134016" y="2576870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366321" y="2584405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962519" y="3088013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605495" y="2580619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4225064" y="3083762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24636" y="2581698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491646" y="3090682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4750508" y="3088013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976540" y="3090682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235402" y="3090682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506846" y="3090682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749542" y="3084759"/>
            <a:ext cx="262545" cy="3002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7001" y="3557492"/>
            <a:ext cx="173518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59" idx="0"/>
            <a:endCxn id="2" idx="2"/>
          </p:cNvCxnSpPr>
          <p:nvPr/>
        </p:nvCxnSpPr>
        <p:spPr>
          <a:xfrm flipV="1">
            <a:off x="994592" y="2728051"/>
            <a:ext cx="1408616" cy="82944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808455">
            <a:off x="781198" y="2810201"/>
            <a:ext cx="199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договор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3097" y="4133088"/>
            <a:ext cx="315375" cy="48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183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4025</TotalTime>
  <Words>1052</Words>
  <Application>Microsoft Office PowerPoint</Application>
  <PresentationFormat>Экран (4:3)</PresentationFormat>
  <Paragraphs>158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ghurshudyan</dc:creator>
  <cp:lastModifiedBy>vovk</cp:lastModifiedBy>
  <cp:revision>169</cp:revision>
  <cp:lastPrinted>2015-04-02T16:54:39Z</cp:lastPrinted>
  <dcterms:created xsi:type="dcterms:W3CDTF">2015-01-22T08:02:39Z</dcterms:created>
  <dcterms:modified xsi:type="dcterms:W3CDTF">2016-12-26T05:54:24Z</dcterms:modified>
</cp:coreProperties>
</file>