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425" r:id="rId2"/>
    <p:sldId id="424" r:id="rId3"/>
    <p:sldId id="414" r:id="rId4"/>
    <p:sldId id="420" r:id="rId5"/>
    <p:sldId id="437" r:id="rId6"/>
    <p:sldId id="422" r:id="rId7"/>
    <p:sldId id="423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F4"/>
    <a:srgbClr val="2CBF13"/>
    <a:srgbClr val="32DC16"/>
    <a:srgbClr val="F15C01"/>
    <a:srgbClr val="FF6600"/>
    <a:srgbClr val="893BC3"/>
    <a:srgbClr val="00EE00"/>
    <a:srgbClr val="FFFFFF"/>
    <a:srgbClr val="A6C9DA"/>
    <a:srgbClr val="A4E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0"/>
    </c:view3D>
    <c:floor>
      <c:thickness val="0"/>
      <c:spPr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72675258304633"/>
          <c:y val="1.9257836766180911E-2"/>
          <c:w val="0.76029839277117361"/>
          <c:h val="0.8614651188991522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2535153094383397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4C-4727-A6E8-143ACD3F5CE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торг. объекты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2-4767-9B33-40AA198D68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787114845938375E-2"/>
                  <c:y val="0.11558634461183938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C-4727-A6E8-143ACD3F5CE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торг. объекты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2-4767-9B33-40AA198D6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76"/>
        <c:shape val="box"/>
        <c:axId val="61258752"/>
        <c:axId val="61399808"/>
        <c:axId val="0"/>
      </c:bar3DChart>
      <c:catAx>
        <c:axId val="6125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1399808"/>
        <c:crosses val="autoZero"/>
        <c:auto val="1"/>
        <c:lblAlgn val="ctr"/>
        <c:lblOffset val="100"/>
        <c:noMultiLvlLbl val="0"/>
      </c:catAx>
      <c:valAx>
        <c:axId val="613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12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878501400560225"/>
          <c:y val="0.87254487915254841"/>
          <c:w val="0.52031605975723627"/>
          <c:h val="0.10424331385351827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5875" cap="flat" cmpd="sng" algn="ctr">
      <a:noFill/>
      <a:prstDash val="solid"/>
    </a:ln>
    <a:effectLst>
      <a:glow rad="101600">
        <a:sysClr val="window" lastClr="FFFFFF">
          <a:lumMod val="75000"/>
        </a:sys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0"/>
      <c:perspective val="0"/>
    </c:view3D>
    <c:floor>
      <c:thickness val="0"/>
      <c:spPr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492132932406413E-2"/>
          <c:y val="1.9532948719983494E-2"/>
          <c:w val="0.78446702643240007"/>
          <c:h val="0.775371585696827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79196846980572E-2"/>
                  <c:y val="7.945466376751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9-4EF2-9233-9A060F4334E8}"/>
                </c:ext>
              </c:extLst>
            </c:dLbl>
            <c:dLbl>
              <c:idx val="1"/>
              <c:layout>
                <c:manualLayout>
                  <c:x val="1.4958265110798254E-2"/>
                  <c:y val="8.467075086895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9-4EF2-9233-9A060F4334E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лицензии</c:v>
                </c:pt>
                <c:pt idx="1">
                  <c:v>юр. лица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372</c:v>
                </c:pt>
                <c:pt idx="1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9-4EF2-9233-9A060F4334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133930474027475E-2"/>
                  <c:y val="7.720749281825828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9-4EF2-9233-9A060F4334E8}"/>
                </c:ext>
              </c:extLst>
            </c:dLbl>
            <c:dLbl>
              <c:idx val="1"/>
              <c:layout>
                <c:manualLayout>
                  <c:x val="1.5710913723611768E-2"/>
                  <c:y val="8.260074277461235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49-4EF2-9233-9A060F4334E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лицензии</c:v>
                </c:pt>
                <c:pt idx="1">
                  <c:v>юр. лица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376</c:v>
                </c:pt>
                <c:pt idx="1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49-4EF2-9233-9A060F43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288256"/>
        <c:axId val="64289792"/>
        <c:axId val="61246976"/>
      </c:bar3DChart>
      <c:catAx>
        <c:axId val="6428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89792"/>
        <c:crosses val="autoZero"/>
        <c:auto val="1"/>
        <c:lblAlgn val="ctr"/>
        <c:lblOffset val="100"/>
        <c:noMultiLvlLbl val="0"/>
      </c:catAx>
      <c:valAx>
        <c:axId val="642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88256"/>
        <c:crosses val="autoZero"/>
        <c:crossBetween val="between"/>
      </c:valAx>
      <c:serAx>
        <c:axId val="61246976"/>
        <c:scaling>
          <c:orientation val="minMax"/>
        </c:scaling>
        <c:delete val="1"/>
        <c:axPos val="b"/>
        <c:majorTickMark val="out"/>
        <c:minorTickMark val="none"/>
        <c:tickLblPos val="none"/>
        <c:crossAx val="64289792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932660068023382"/>
          <c:y val="0.86799758735515875"/>
          <c:w val="0.53176198154164578"/>
          <c:h val="0.11132659434237037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5875" cap="flat" cmpd="sng" algn="ctr">
      <a:noFill/>
      <a:prstDash val="solid"/>
    </a:ln>
    <a:effectLst>
      <a:glow rad="101600">
        <a:sysClr val="window" lastClr="FFFFFF">
          <a:lumMod val="75000"/>
        </a:sys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Выявлено фактов розничной продажи алкоголя на территории  Забайкальского </a:t>
            </a:r>
            <a:r>
              <a:rPr lang="ru-RU" dirty="0" smtClean="0"/>
              <a:t>края 1 сентября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825715841871222E-2"/>
          <c:y val="0.22527080324408399"/>
          <c:w val="0.68950716945429003"/>
          <c:h val="0.60032392234196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фактов розничной продажи алкоголя на территории  Забайкальского края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C-4E6E-84B2-05D24B3CA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45456"/>
        <c:axId val="145938408"/>
        <c:axId val="0"/>
      </c:bar3DChart>
      <c:catAx>
        <c:axId val="1454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8408"/>
        <c:crosses val="autoZero"/>
        <c:auto val="1"/>
        <c:lblAlgn val="ctr"/>
        <c:lblOffset val="100"/>
        <c:noMultiLvlLbl val="0"/>
      </c:catAx>
      <c:valAx>
        <c:axId val="145938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44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9525">
          <a:solidFill>
            <a:schemeClr val="accent1">
              <a:lumMod val="50000"/>
            </a:schemeClr>
          </a:solidFill>
        </a:ln>
        <a:effectLst/>
        <a:sp3d contourW="9525">
          <a:contourClr>
            <a:schemeClr val="accent1">
              <a:lumMod val="50000"/>
            </a:schemeClr>
          </a:contourClr>
        </a:sp3d>
      </c:spPr>
    </c:sideWall>
    <c:backWall>
      <c:thickness val="0"/>
      <c:spPr>
        <a:noFill/>
        <a:ln w="9525">
          <a:solidFill>
            <a:schemeClr val="accent1">
              <a:lumMod val="50000"/>
            </a:schemeClr>
          </a:solidFill>
        </a:ln>
        <a:effectLst/>
        <a:sp3d contourW="9525">
          <a:contourClr>
            <a:schemeClr val="accent1">
              <a:lumMod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4.5760061242344705E-2"/>
          <c:y val="0.15104166781743467"/>
          <c:w val="0.82120622625743023"/>
          <c:h val="0.774949331225200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фактов розничной продажи алкогольной продукции ниже установленной минимальной цены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6-40ED-8C8C-8CEB0AA78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45456"/>
        <c:axId val="145938408"/>
        <c:axId val="0"/>
      </c:bar3DChart>
      <c:catAx>
        <c:axId val="1454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8408"/>
        <c:crosses val="autoZero"/>
        <c:auto val="1"/>
        <c:lblAlgn val="ctr"/>
        <c:lblOffset val="100"/>
        <c:noMultiLvlLbl val="0"/>
      </c:catAx>
      <c:valAx>
        <c:axId val="145938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44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tx1"/>
                </a:solidFill>
              </a:rPr>
              <a:t>Изменение</a:t>
            </a:r>
            <a:r>
              <a:rPr lang="ru-RU" sz="1000" b="1" baseline="0" dirty="0" smtClean="0">
                <a:solidFill>
                  <a:schemeClr val="tx1"/>
                </a:solidFill>
              </a:rPr>
              <a:t> минимальной цены на алкогольную продукцию</a:t>
            </a:r>
            <a:endParaRPr lang="ru-RU" sz="1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377345969495453"/>
          <c:y val="4.8359322082492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643968130525178E-2"/>
          <c:y val="0.14849156545330089"/>
          <c:w val="0.71991132929674484"/>
          <c:h val="0.612826845404274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989032964591235E-3"/>
                  <c:y val="5.93079105910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A-4043-8AD8-0BE95108117F}"/>
                </c:ext>
              </c:extLst>
            </c:dLbl>
            <c:dLbl>
              <c:idx val="1"/>
              <c:layout>
                <c:manualLayout>
                  <c:x val="5.7739279875120431E-17"/>
                  <c:y val="6.446512020765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A-4043-8AD8-0BE95108117F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минимальная цена на водку</c:v>
                </c:pt>
                <c:pt idx="1">
                  <c:v>минимальная цена на коньяк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215</c:v>
                </c:pt>
                <c:pt idx="1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A-4043-8AD8-0BE9510811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  <a:effectLst/>
            <a:sp3d contourW="9525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  <a:sp3d contourW="9525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7A-4043-8AD8-0BE9510811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  <a:sp3d contourW="9525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67A-4043-8AD8-0BE95108117F}"/>
              </c:ext>
            </c:extLst>
          </c:dPt>
          <c:dLbls>
            <c:dLbl>
              <c:idx val="0"/>
              <c:layout>
                <c:manualLayout>
                  <c:x val="3.1494516482295618E-3"/>
                  <c:y val="7.4779539440877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A-4043-8AD8-0BE95108117F}"/>
                </c:ext>
              </c:extLst>
            </c:dLbl>
            <c:dLbl>
              <c:idx val="1"/>
              <c:layout>
                <c:manualLayout>
                  <c:x val="-6.2989032964591235E-3"/>
                  <c:y val="9.540837790732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A-4043-8AD8-0BE95108117F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минимальная цена на водку</c:v>
                </c:pt>
                <c:pt idx="1">
                  <c:v>минимальная цена на коньяк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388</c:v>
                </c:pt>
                <c:pt idx="1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7A-4043-8AD8-0BE951081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7466992"/>
        <c:axId val="477466664"/>
        <c:axId val="242104296"/>
      </c:bar3DChart>
      <c:catAx>
        <c:axId val="47746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466664"/>
        <c:crosses val="autoZero"/>
        <c:auto val="1"/>
        <c:lblAlgn val="ctr"/>
        <c:lblOffset val="100"/>
        <c:noMultiLvlLbl val="0"/>
      </c:catAx>
      <c:valAx>
        <c:axId val="477466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7466992"/>
        <c:crosses val="autoZero"/>
        <c:crossBetween val="between"/>
      </c:valAx>
      <c:serAx>
        <c:axId val="242104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4666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16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2020 год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наложено штрафов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D-42DB-872B-D9AC26AFC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448704"/>
        <c:axId val="321451000"/>
      </c:barChart>
      <c:catAx>
        <c:axId val="3214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451000"/>
        <c:crosses val="autoZero"/>
        <c:auto val="1"/>
        <c:lblAlgn val="ctr"/>
        <c:lblOffset val="100"/>
        <c:noMultiLvlLbl val="0"/>
      </c:catAx>
      <c:valAx>
        <c:axId val="321451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144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20"/>
      <c:rotY val="20"/>
      <c:rAngAx val="0"/>
      <c:perspective val="0"/>
    </c:view3D>
    <c:floor>
      <c:thickness val="0"/>
      <c:spPr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435329780023677"/>
          <c:y val="1.8477113654038441E-2"/>
          <c:w val="0.78446702643240007"/>
          <c:h val="0.775371585696827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79196846980572E-2"/>
                  <c:y val="7.94546637675178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49-4EF2-9233-9A060F4334E8}"/>
                </c:ext>
              </c:extLst>
            </c:dLbl>
            <c:dLbl>
              <c:idx val="1"/>
              <c:layout>
                <c:manualLayout>
                  <c:x val="1.4958265110798254E-2"/>
                  <c:y val="8.467075086895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49-4EF2-9233-9A060F4334E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Составлено протоколов</c:v>
                </c:pt>
                <c:pt idx="1">
                  <c:v>рассмотрено дел</c:v>
                </c:pt>
                <c:pt idx="2">
                  <c:v>вынесено предупреждений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</c:v>
                </c:pt>
                <c:pt idx="1">
                  <c:v>193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9-4EF2-9233-9A060F43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288256"/>
        <c:axId val="64289792"/>
        <c:axId val="61246976"/>
      </c:bar3DChart>
      <c:catAx>
        <c:axId val="6428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89792"/>
        <c:crosses val="autoZero"/>
        <c:auto val="1"/>
        <c:lblAlgn val="ctr"/>
        <c:lblOffset val="100"/>
        <c:noMultiLvlLbl val="0"/>
      </c:catAx>
      <c:valAx>
        <c:axId val="642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88256"/>
        <c:crosses val="autoZero"/>
        <c:crossBetween val="between"/>
      </c:valAx>
      <c:serAx>
        <c:axId val="61246976"/>
        <c:scaling>
          <c:orientation val="minMax"/>
        </c:scaling>
        <c:delete val="1"/>
        <c:axPos val="b"/>
        <c:majorTickMark val="out"/>
        <c:minorTickMark val="none"/>
        <c:tickLblPos val="none"/>
        <c:crossAx val="64289792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6322802211446"/>
          <c:y val="0.81079673579812472"/>
          <c:w val="0.46268386343674639"/>
          <c:h val="0.11132659434237037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5875" cap="flat" cmpd="sng" algn="ctr">
      <a:noFill/>
      <a:prstDash val="solid"/>
    </a:ln>
    <a:effectLst>
      <a:glow rad="101600">
        <a:sysClr val="window" lastClr="FFFFFF">
          <a:lumMod val="75000"/>
        </a:sys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598C8-4D23-4448-AF35-4D65F5312B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BDC39-7135-4DB0-B711-070136A49A19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500" b="1" dirty="0" smtClean="0"/>
            <a:t>Изменение законодательства в сфере лицензирования розничной продажи алкогольной продукции</a:t>
          </a:r>
          <a:endParaRPr lang="ru-RU" sz="1500" b="1" dirty="0"/>
        </a:p>
      </dgm:t>
    </dgm:pt>
    <dgm:pt modelId="{AB9D703C-F47B-4411-954C-324F9944911A}" type="parTrans" cxnId="{AC9329B0-AA27-410D-9960-12EF3CCB4106}">
      <dgm:prSet/>
      <dgm:spPr/>
      <dgm:t>
        <a:bodyPr/>
        <a:lstStyle/>
        <a:p>
          <a:endParaRPr lang="ru-RU"/>
        </a:p>
      </dgm:t>
    </dgm:pt>
    <dgm:pt modelId="{57F11471-C83A-466D-8BD5-F7959CA74CA5}" type="sibTrans" cxnId="{AC9329B0-AA27-410D-9960-12EF3CCB4106}">
      <dgm:prSet/>
      <dgm:spPr/>
      <dgm:t>
        <a:bodyPr/>
        <a:lstStyle/>
        <a:p>
          <a:endParaRPr lang="ru-RU"/>
        </a:p>
      </dgm:t>
    </dgm:pt>
    <dgm:pt modelId="{2E887547-A1C1-427A-B843-B37BDC362A5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/>
            <a:t>Основные вопросы, возникающие при осуществлении государственного контроля за предоставлением деклараций</a:t>
          </a:r>
          <a:endParaRPr lang="ru-RU" b="1" dirty="0"/>
        </a:p>
      </dgm:t>
    </dgm:pt>
    <dgm:pt modelId="{5F09AEE7-5ECD-4535-9E41-CA0E75629FCC}" type="parTrans" cxnId="{6EFAD5A3-CDFA-4CE2-B0DC-5F92FCED7C6D}">
      <dgm:prSet/>
      <dgm:spPr/>
      <dgm:t>
        <a:bodyPr/>
        <a:lstStyle/>
        <a:p>
          <a:endParaRPr lang="ru-RU"/>
        </a:p>
      </dgm:t>
    </dgm:pt>
    <dgm:pt modelId="{3B2F469F-672E-4CE6-8F7D-1EF8A0E88B6E}" type="sibTrans" cxnId="{6EFAD5A3-CDFA-4CE2-B0DC-5F92FCED7C6D}">
      <dgm:prSet/>
      <dgm:spPr/>
      <dgm:t>
        <a:bodyPr/>
        <a:lstStyle/>
        <a:p>
          <a:endParaRPr lang="ru-RU"/>
        </a:p>
      </dgm:t>
    </dgm:pt>
    <dgm:pt modelId="{5CD101D3-AC67-427E-A15E-04901683994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500" b="1" dirty="0" smtClean="0"/>
            <a:t>Основные ошибки и нарушения, выявленные Службой в результате осуществления контрольно-надзорной деятельности в области оборота алкогольной продукции</a:t>
          </a:r>
          <a:endParaRPr lang="ru-RU" sz="1500" b="1" dirty="0"/>
        </a:p>
      </dgm:t>
    </dgm:pt>
    <dgm:pt modelId="{C05C903F-13B9-4D66-A250-A1CB87F6FA05}" type="parTrans" cxnId="{9961E70D-A1D6-4887-B94D-5E83E490DD17}">
      <dgm:prSet/>
      <dgm:spPr/>
      <dgm:t>
        <a:bodyPr/>
        <a:lstStyle/>
        <a:p>
          <a:endParaRPr lang="ru-RU"/>
        </a:p>
      </dgm:t>
    </dgm:pt>
    <dgm:pt modelId="{6EEFBE84-FBE3-484C-A1BE-86562806D8F5}" type="sibTrans" cxnId="{9961E70D-A1D6-4887-B94D-5E83E490DD17}">
      <dgm:prSet/>
      <dgm:spPr/>
      <dgm:t>
        <a:bodyPr/>
        <a:lstStyle/>
        <a:p>
          <a:endParaRPr lang="ru-RU"/>
        </a:p>
      </dgm:t>
    </dgm:pt>
    <dgm:pt modelId="{AC97C448-310F-456F-9CBD-FF75E29916AB}" type="pres">
      <dgm:prSet presAssocID="{01D598C8-4D23-4448-AF35-4D65F5312B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28C8E-F08F-4454-8441-7988C2C51FA3}" type="pres">
      <dgm:prSet presAssocID="{9E1BDC39-7135-4DB0-B711-070136A49A19}" presName="parentLin" presStyleCnt="0"/>
      <dgm:spPr/>
    </dgm:pt>
    <dgm:pt modelId="{ECC2BC58-49A9-4FB2-85CD-0A80B451F676}" type="pres">
      <dgm:prSet presAssocID="{9E1BDC39-7135-4DB0-B711-070136A49A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06379B-D960-4E24-94DF-74C2B7DA68D6}" type="pres">
      <dgm:prSet presAssocID="{9E1BDC39-7135-4DB0-B711-070136A49A19}" presName="parentText" presStyleLbl="node1" presStyleIdx="0" presStyleCnt="3" custScaleX="99852" custScaleY="216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9839E-EEB7-465C-BAC8-D062F046BF22}" type="pres">
      <dgm:prSet presAssocID="{9E1BDC39-7135-4DB0-B711-070136A49A19}" presName="negativeSpace" presStyleCnt="0"/>
      <dgm:spPr/>
    </dgm:pt>
    <dgm:pt modelId="{3D43C223-8B13-4AD5-9D6B-C8487DD41344}" type="pres">
      <dgm:prSet presAssocID="{9E1BDC39-7135-4DB0-B711-070136A49A19}" presName="childText" presStyleLbl="conFgAcc1" presStyleIdx="0" presStyleCnt="3">
        <dgm:presLayoutVars>
          <dgm:bulletEnabled val="1"/>
        </dgm:presLayoutVars>
      </dgm:prSet>
      <dgm:spPr/>
    </dgm:pt>
    <dgm:pt modelId="{9F68925C-CC84-4E5F-AFEC-85AD94C42F18}" type="pres">
      <dgm:prSet presAssocID="{57F11471-C83A-466D-8BD5-F7959CA74CA5}" presName="spaceBetweenRectangles" presStyleCnt="0"/>
      <dgm:spPr/>
    </dgm:pt>
    <dgm:pt modelId="{B85359F8-4F77-4174-9402-D31AB801B14A}" type="pres">
      <dgm:prSet presAssocID="{5CD101D3-AC67-427E-A15E-049016839944}" presName="parentLin" presStyleCnt="0"/>
      <dgm:spPr/>
    </dgm:pt>
    <dgm:pt modelId="{A0157115-ACE4-45D0-8FAD-3E1BC9CE1FB7}" type="pres">
      <dgm:prSet presAssocID="{5CD101D3-AC67-427E-A15E-0490168399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9D75AC-1EFE-4FEA-96D3-F251A61A5411}" type="pres">
      <dgm:prSet presAssocID="{5CD101D3-AC67-427E-A15E-049016839944}" presName="parentText" presStyleLbl="node1" presStyleIdx="1" presStyleCnt="3" custScaleY="222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6465A-0C49-4C49-8006-4AEDDAB0E9EB}" type="pres">
      <dgm:prSet presAssocID="{5CD101D3-AC67-427E-A15E-049016839944}" presName="negativeSpace" presStyleCnt="0"/>
      <dgm:spPr/>
    </dgm:pt>
    <dgm:pt modelId="{27D14A97-7FE5-4364-974C-B194A14C2810}" type="pres">
      <dgm:prSet presAssocID="{5CD101D3-AC67-427E-A15E-049016839944}" presName="childText" presStyleLbl="conFgAcc1" presStyleIdx="1" presStyleCnt="3">
        <dgm:presLayoutVars>
          <dgm:bulletEnabled val="1"/>
        </dgm:presLayoutVars>
      </dgm:prSet>
      <dgm:spPr/>
    </dgm:pt>
    <dgm:pt modelId="{3D81A33D-FA57-420A-9EB5-0E06ADDF4BE1}" type="pres">
      <dgm:prSet presAssocID="{6EEFBE84-FBE3-484C-A1BE-86562806D8F5}" presName="spaceBetweenRectangles" presStyleCnt="0"/>
      <dgm:spPr/>
    </dgm:pt>
    <dgm:pt modelId="{422CDC76-9DC5-4A5D-9A9C-B3945A06B8BA}" type="pres">
      <dgm:prSet presAssocID="{2E887547-A1C1-427A-B843-B37BDC362A5E}" presName="parentLin" presStyleCnt="0"/>
      <dgm:spPr/>
    </dgm:pt>
    <dgm:pt modelId="{ECC84099-451E-458A-B84E-812E482E8BC7}" type="pres">
      <dgm:prSet presAssocID="{2E887547-A1C1-427A-B843-B37BDC362A5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FF575C9-2B49-4091-8F75-BAD4CD87CCCE}" type="pres">
      <dgm:prSet presAssocID="{2E887547-A1C1-427A-B843-B37BDC362A5E}" presName="parentText" presStyleLbl="node1" presStyleIdx="2" presStyleCnt="3" custScaleX="101070" custScaleY="214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E0E24-492C-403C-965B-09AB138525BC}" type="pres">
      <dgm:prSet presAssocID="{2E887547-A1C1-427A-B843-B37BDC362A5E}" presName="negativeSpace" presStyleCnt="0"/>
      <dgm:spPr/>
    </dgm:pt>
    <dgm:pt modelId="{7BB52EA6-37D7-44EA-9F21-6593F73E9536}" type="pres">
      <dgm:prSet presAssocID="{2E887547-A1C1-427A-B843-B37BDC362A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5B9A5C-716B-4869-9FF2-96AD7A52033C}" type="presOf" srcId="{5CD101D3-AC67-427E-A15E-049016839944}" destId="{A0157115-ACE4-45D0-8FAD-3E1BC9CE1FB7}" srcOrd="0" destOrd="0" presId="urn:microsoft.com/office/officeart/2005/8/layout/list1"/>
    <dgm:cxn modelId="{54CDBEB9-0D0A-4325-9A01-F46F344F05EA}" type="presOf" srcId="{2E887547-A1C1-427A-B843-B37BDC362A5E}" destId="{ECC84099-451E-458A-B84E-812E482E8BC7}" srcOrd="0" destOrd="0" presId="urn:microsoft.com/office/officeart/2005/8/layout/list1"/>
    <dgm:cxn modelId="{AC9329B0-AA27-410D-9960-12EF3CCB4106}" srcId="{01D598C8-4D23-4448-AF35-4D65F5312BCE}" destId="{9E1BDC39-7135-4DB0-B711-070136A49A19}" srcOrd="0" destOrd="0" parTransId="{AB9D703C-F47B-4411-954C-324F9944911A}" sibTransId="{57F11471-C83A-466D-8BD5-F7959CA74CA5}"/>
    <dgm:cxn modelId="{D773E286-6113-43DC-944B-42506CBD1FFE}" type="presOf" srcId="{2E887547-A1C1-427A-B843-B37BDC362A5E}" destId="{4FF575C9-2B49-4091-8F75-BAD4CD87CCCE}" srcOrd="1" destOrd="0" presId="urn:microsoft.com/office/officeart/2005/8/layout/list1"/>
    <dgm:cxn modelId="{2E78ABD6-ABD0-4358-9302-A70DF128A3CF}" type="presOf" srcId="{9E1BDC39-7135-4DB0-B711-070136A49A19}" destId="{ECC2BC58-49A9-4FB2-85CD-0A80B451F676}" srcOrd="0" destOrd="0" presId="urn:microsoft.com/office/officeart/2005/8/layout/list1"/>
    <dgm:cxn modelId="{702B70F2-4DC4-48F1-836E-6C0884975213}" type="presOf" srcId="{9E1BDC39-7135-4DB0-B711-070136A49A19}" destId="{CD06379B-D960-4E24-94DF-74C2B7DA68D6}" srcOrd="1" destOrd="0" presId="urn:microsoft.com/office/officeart/2005/8/layout/list1"/>
    <dgm:cxn modelId="{9961E70D-A1D6-4887-B94D-5E83E490DD17}" srcId="{01D598C8-4D23-4448-AF35-4D65F5312BCE}" destId="{5CD101D3-AC67-427E-A15E-049016839944}" srcOrd="1" destOrd="0" parTransId="{C05C903F-13B9-4D66-A250-A1CB87F6FA05}" sibTransId="{6EEFBE84-FBE3-484C-A1BE-86562806D8F5}"/>
    <dgm:cxn modelId="{E52DE7A4-6187-4015-B0BB-1C97C4BD6971}" type="presOf" srcId="{5CD101D3-AC67-427E-A15E-049016839944}" destId="{EF9D75AC-1EFE-4FEA-96D3-F251A61A5411}" srcOrd="1" destOrd="0" presId="urn:microsoft.com/office/officeart/2005/8/layout/list1"/>
    <dgm:cxn modelId="{518819ED-F7FF-4450-AB49-4F4761AB4972}" type="presOf" srcId="{01D598C8-4D23-4448-AF35-4D65F5312BCE}" destId="{AC97C448-310F-456F-9CBD-FF75E29916AB}" srcOrd="0" destOrd="0" presId="urn:microsoft.com/office/officeart/2005/8/layout/list1"/>
    <dgm:cxn modelId="{6EFAD5A3-CDFA-4CE2-B0DC-5F92FCED7C6D}" srcId="{01D598C8-4D23-4448-AF35-4D65F5312BCE}" destId="{2E887547-A1C1-427A-B843-B37BDC362A5E}" srcOrd="2" destOrd="0" parTransId="{5F09AEE7-5ECD-4535-9E41-CA0E75629FCC}" sibTransId="{3B2F469F-672E-4CE6-8F7D-1EF8A0E88B6E}"/>
    <dgm:cxn modelId="{EFBD83FD-F4A1-4BCF-8272-AD99C3C3490B}" type="presParOf" srcId="{AC97C448-310F-456F-9CBD-FF75E29916AB}" destId="{D6C28C8E-F08F-4454-8441-7988C2C51FA3}" srcOrd="0" destOrd="0" presId="urn:microsoft.com/office/officeart/2005/8/layout/list1"/>
    <dgm:cxn modelId="{BC182EAA-B0DA-4B52-B089-226A36BB7442}" type="presParOf" srcId="{D6C28C8E-F08F-4454-8441-7988C2C51FA3}" destId="{ECC2BC58-49A9-4FB2-85CD-0A80B451F676}" srcOrd="0" destOrd="0" presId="urn:microsoft.com/office/officeart/2005/8/layout/list1"/>
    <dgm:cxn modelId="{06BE02B7-5305-483B-A834-0554FBBB7284}" type="presParOf" srcId="{D6C28C8E-F08F-4454-8441-7988C2C51FA3}" destId="{CD06379B-D960-4E24-94DF-74C2B7DA68D6}" srcOrd="1" destOrd="0" presId="urn:microsoft.com/office/officeart/2005/8/layout/list1"/>
    <dgm:cxn modelId="{21D82F53-B4FF-484B-B9BE-F9FC1001B3E4}" type="presParOf" srcId="{AC97C448-310F-456F-9CBD-FF75E29916AB}" destId="{93C9839E-EEB7-465C-BAC8-D062F046BF22}" srcOrd="1" destOrd="0" presId="urn:microsoft.com/office/officeart/2005/8/layout/list1"/>
    <dgm:cxn modelId="{F900542C-BC01-4EBE-992B-BFDCEFA49129}" type="presParOf" srcId="{AC97C448-310F-456F-9CBD-FF75E29916AB}" destId="{3D43C223-8B13-4AD5-9D6B-C8487DD41344}" srcOrd="2" destOrd="0" presId="urn:microsoft.com/office/officeart/2005/8/layout/list1"/>
    <dgm:cxn modelId="{E10C7345-BC1F-4BA5-ABFB-34FD3BB8C43B}" type="presParOf" srcId="{AC97C448-310F-456F-9CBD-FF75E29916AB}" destId="{9F68925C-CC84-4E5F-AFEC-85AD94C42F18}" srcOrd="3" destOrd="0" presId="urn:microsoft.com/office/officeart/2005/8/layout/list1"/>
    <dgm:cxn modelId="{AF1F034E-9033-4FA8-8C4F-4446FFBEF80C}" type="presParOf" srcId="{AC97C448-310F-456F-9CBD-FF75E29916AB}" destId="{B85359F8-4F77-4174-9402-D31AB801B14A}" srcOrd="4" destOrd="0" presId="urn:microsoft.com/office/officeart/2005/8/layout/list1"/>
    <dgm:cxn modelId="{1C5A8234-C6B3-42DE-B68A-D2D076F2983F}" type="presParOf" srcId="{B85359F8-4F77-4174-9402-D31AB801B14A}" destId="{A0157115-ACE4-45D0-8FAD-3E1BC9CE1FB7}" srcOrd="0" destOrd="0" presId="urn:microsoft.com/office/officeart/2005/8/layout/list1"/>
    <dgm:cxn modelId="{2CC57EBD-6880-415E-8B0B-05237AB5139D}" type="presParOf" srcId="{B85359F8-4F77-4174-9402-D31AB801B14A}" destId="{EF9D75AC-1EFE-4FEA-96D3-F251A61A5411}" srcOrd="1" destOrd="0" presId="urn:microsoft.com/office/officeart/2005/8/layout/list1"/>
    <dgm:cxn modelId="{90C2AEC5-E714-4490-9A71-C4E2F34BE405}" type="presParOf" srcId="{AC97C448-310F-456F-9CBD-FF75E29916AB}" destId="{5566465A-0C49-4C49-8006-4AEDDAB0E9EB}" srcOrd="5" destOrd="0" presId="urn:microsoft.com/office/officeart/2005/8/layout/list1"/>
    <dgm:cxn modelId="{6702AE9C-187B-47C3-BC47-56CF4FCA568B}" type="presParOf" srcId="{AC97C448-310F-456F-9CBD-FF75E29916AB}" destId="{27D14A97-7FE5-4364-974C-B194A14C2810}" srcOrd="6" destOrd="0" presId="urn:microsoft.com/office/officeart/2005/8/layout/list1"/>
    <dgm:cxn modelId="{F53CFF39-1081-44A2-92AB-5B0C70840592}" type="presParOf" srcId="{AC97C448-310F-456F-9CBD-FF75E29916AB}" destId="{3D81A33D-FA57-420A-9EB5-0E06ADDF4BE1}" srcOrd="7" destOrd="0" presId="urn:microsoft.com/office/officeart/2005/8/layout/list1"/>
    <dgm:cxn modelId="{EC9078A9-A586-412E-A49C-8330136B7471}" type="presParOf" srcId="{AC97C448-310F-456F-9CBD-FF75E29916AB}" destId="{422CDC76-9DC5-4A5D-9A9C-B3945A06B8BA}" srcOrd="8" destOrd="0" presId="urn:microsoft.com/office/officeart/2005/8/layout/list1"/>
    <dgm:cxn modelId="{5890DBD0-87A3-4B9C-9326-8B4F986EDE0E}" type="presParOf" srcId="{422CDC76-9DC5-4A5D-9A9C-B3945A06B8BA}" destId="{ECC84099-451E-458A-B84E-812E482E8BC7}" srcOrd="0" destOrd="0" presId="urn:microsoft.com/office/officeart/2005/8/layout/list1"/>
    <dgm:cxn modelId="{9D3678B0-4DEA-4830-ACE3-26DC280C601B}" type="presParOf" srcId="{422CDC76-9DC5-4A5D-9A9C-B3945A06B8BA}" destId="{4FF575C9-2B49-4091-8F75-BAD4CD87CCCE}" srcOrd="1" destOrd="0" presId="urn:microsoft.com/office/officeart/2005/8/layout/list1"/>
    <dgm:cxn modelId="{A9599F7F-A4EB-44B6-A43D-0E4E429FDF41}" type="presParOf" srcId="{AC97C448-310F-456F-9CBD-FF75E29916AB}" destId="{6B5E0E24-492C-403C-965B-09AB138525BC}" srcOrd="9" destOrd="0" presId="urn:microsoft.com/office/officeart/2005/8/layout/list1"/>
    <dgm:cxn modelId="{E77C50A1-2B0E-4B82-8A3B-2DB947F49A95}" type="presParOf" srcId="{AC97C448-310F-456F-9CBD-FF75E29916AB}" destId="{7BB52EA6-37D7-44EA-9F21-6593F73E95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8F919-EA34-4A39-8DDB-DC9BD56E49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636056-ADE7-41B1-A576-5F606DACADB5}">
      <dgm:prSet phldrT="[Текст]"/>
      <dgm:spPr/>
      <dgm:t>
        <a:bodyPr/>
        <a:lstStyle/>
        <a:p>
          <a:r>
            <a:rPr lang="ru-RU" b="0" dirty="0" smtClean="0"/>
            <a:t>Дополнительные ограничения продажи алкогольной продукции в объектах общественного питания, расположенных в многоквартирных жилых домах</a:t>
          </a:r>
          <a:endParaRPr lang="ru-RU" b="0" dirty="0"/>
        </a:p>
      </dgm:t>
    </dgm:pt>
    <dgm:pt modelId="{698EF03D-EB71-4488-9DBE-F58E957EBEF5}" type="parTrans" cxnId="{0568F2B8-206B-4EE8-B7D1-D8B41CE521CE}">
      <dgm:prSet/>
      <dgm:spPr/>
      <dgm:t>
        <a:bodyPr/>
        <a:lstStyle/>
        <a:p>
          <a:endParaRPr lang="ru-RU"/>
        </a:p>
      </dgm:t>
    </dgm:pt>
    <dgm:pt modelId="{DF13FB74-BE3A-475C-9491-39A33E136DD9}" type="sibTrans" cxnId="{0568F2B8-206B-4EE8-B7D1-D8B41CE521CE}">
      <dgm:prSet/>
      <dgm:spPr/>
      <dgm:t>
        <a:bodyPr/>
        <a:lstStyle/>
        <a:p>
          <a:endParaRPr lang="ru-RU"/>
        </a:p>
      </dgm:t>
    </dgm:pt>
    <dgm:pt modelId="{D8CD7F53-204B-4B69-AE8B-CC33E2C703AF}">
      <dgm:prSet phldrT="[Текст]"/>
      <dgm:spPr/>
      <dgm:t>
        <a:bodyPr/>
        <a:lstStyle/>
        <a:p>
          <a:r>
            <a:rPr lang="ru-RU" b="0" dirty="0" smtClean="0"/>
            <a:t>Результаты работы с органами местного самоуправления по приведению в соответствие нормативных правовых актов и увеличению расстояния границ прилегающих территорий на которых не допускается розничная продажа алкогольной продукции</a:t>
          </a:r>
          <a:endParaRPr lang="ru-RU" b="0" dirty="0"/>
        </a:p>
      </dgm:t>
    </dgm:pt>
    <dgm:pt modelId="{426D9E44-91D9-4106-9608-41FDBFCE1357}" type="parTrans" cxnId="{19532E06-1E44-44FA-8F6D-DAE53161D80C}">
      <dgm:prSet/>
      <dgm:spPr/>
      <dgm:t>
        <a:bodyPr/>
        <a:lstStyle/>
        <a:p>
          <a:endParaRPr lang="ru-RU"/>
        </a:p>
      </dgm:t>
    </dgm:pt>
    <dgm:pt modelId="{DA111B49-4ED3-448D-AA91-BFD0769C8053}" type="sibTrans" cxnId="{19532E06-1E44-44FA-8F6D-DAE53161D80C}">
      <dgm:prSet/>
      <dgm:spPr/>
      <dgm:t>
        <a:bodyPr/>
        <a:lstStyle/>
        <a:p>
          <a:endParaRPr lang="ru-RU"/>
        </a:p>
      </dgm:t>
    </dgm:pt>
    <dgm:pt modelId="{252CCD25-D884-4318-8A9D-81D409610C31}">
      <dgm:prSet phldrT="[Текст]"/>
      <dgm:spPr/>
      <dgm:t>
        <a:bodyPr/>
        <a:lstStyle/>
        <a:p>
          <a:r>
            <a:rPr lang="ru-RU" dirty="0" smtClean="0"/>
            <a:t>Лицензирование розничной продажи алкогольной продукции</a:t>
          </a:r>
          <a:endParaRPr lang="ru-RU" dirty="0"/>
        </a:p>
      </dgm:t>
    </dgm:pt>
    <dgm:pt modelId="{D1C54286-CF42-42DE-8548-B05EF7CA08D2}" type="sibTrans" cxnId="{33AD2D23-E7C8-486E-A5BD-6650C26E71EB}">
      <dgm:prSet/>
      <dgm:spPr/>
      <dgm:t>
        <a:bodyPr/>
        <a:lstStyle/>
        <a:p>
          <a:endParaRPr lang="ru-RU"/>
        </a:p>
      </dgm:t>
    </dgm:pt>
    <dgm:pt modelId="{79AD77C6-A39C-439A-A019-42B611137DC8}" type="parTrans" cxnId="{33AD2D23-E7C8-486E-A5BD-6650C26E71EB}">
      <dgm:prSet/>
      <dgm:spPr/>
      <dgm:t>
        <a:bodyPr/>
        <a:lstStyle/>
        <a:p>
          <a:endParaRPr lang="ru-RU"/>
        </a:p>
      </dgm:t>
    </dgm:pt>
    <dgm:pt modelId="{CF9291A8-11D2-417C-8AD3-2CBD806F5C7E}" type="pres">
      <dgm:prSet presAssocID="{BF98F919-EA34-4A39-8DDB-DC9BD56E498B}" presName="linearFlow" presStyleCnt="0">
        <dgm:presLayoutVars>
          <dgm:dir/>
          <dgm:resizeHandles val="exact"/>
        </dgm:presLayoutVars>
      </dgm:prSet>
      <dgm:spPr/>
    </dgm:pt>
    <dgm:pt modelId="{279CFB63-90F7-4297-8CAF-8EE8FD937210}" type="pres">
      <dgm:prSet presAssocID="{252CCD25-D884-4318-8A9D-81D409610C31}" presName="composite" presStyleCnt="0"/>
      <dgm:spPr/>
    </dgm:pt>
    <dgm:pt modelId="{851937A4-952B-47AA-90D7-39172C0F4F32}" type="pres">
      <dgm:prSet presAssocID="{252CCD25-D884-4318-8A9D-81D409610C31}" presName="imgShp" presStyleLbl="fgImgPlace1" presStyleIdx="0" presStyleCnt="3" custLinFactNeighborX="-7369" custLinFactNeighborY="-10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A9997B-5626-4DFA-B978-BBE496B18588}" type="pres">
      <dgm:prSet presAssocID="{252CCD25-D884-4318-8A9D-81D409610C31}" presName="txShp" presStyleLbl="node1" presStyleIdx="0" presStyleCnt="3" custScaleX="10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1AAA-66E1-40F1-8C68-FA93CA136B3E}" type="pres">
      <dgm:prSet presAssocID="{D1C54286-CF42-42DE-8548-B05EF7CA08D2}" presName="spacing" presStyleCnt="0"/>
      <dgm:spPr/>
    </dgm:pt>
    <dgm:pt modelId="{B4132417-8996-4737-B515-23D4AADDFE2C}" type="pres">
      <dgm:prSet presAssocID="{99636056-ADE7-41B1-A576-5F606DACADB5}" presName="composite" presStyleCnt="0"/>
      <dgm:spPr/>
    </dgm:pt>
    <dgm:pt modelId="{5DC1DD8C-660D-4780-9A98-A95E6BA53158}" type="pres">
      <dgm:prSet presAssocID="{99636056-ADE7-41B1-A576-5F606DACADB5}" presName="imgShp" presStyleLbl="fgImgPlace1" presStyleIdx="1" presStyleCnt="3" custLinFactNeighborX="-9140" custLinFactNeighborY="-45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3853D9-DCC6-4C7A-B7CC-F9547968A69D}" type="pres">
      <dgm:prSet presAssocID="{99636056-ADE7-41B1-A576-5F606DACADB5}" presName="txShp" presStyleLbl="node1" presStyleIdx="1" presStyleCnt="3" custScaleX="110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8317-725F-40B9-AF6A-6B5F0D23B368}" type="pres">
      <dgm:prSet presAssocID="{DF13FB74-BE3A-475C-9491-39A33E136DD9}" presName="spacing" presStyleCnt="0"/>
      <dgm:spPr/>
    </dgm:pt>
    <dgm:pt modelId="{E1506815-E0F2-405F-AB6F-CD462DB452F2}" type="pres">
      <dgm:prSet presAssocID="{D8CD7F53-204B-4B69-AE8B-CC33E2C703AF}" presName="composite" presStyleCnt="0"/>
      <dgm:spPr/>
    </dgm:pt>
    <dgm:pt modelId="{184047B1-0CA7-448A-9D60-0AAAE9719B06}" type="pres">
      <dgm:prSet presAssocID="{D8CD7F53-204B-4B69-AE8B-CC33E2C703AF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A65F52-4F02-49F3-8C83-4A0611EB7858}" type="pres">
      <dgm:prSet presAssocID="{D8CD7F53-204B-4B69-AE8B-CC33E2C703AF}" presName="txShp" presStyleLbl="node1" presStyleIdx="2" presStyleCnt="3" custScaleX="107382" custScaleY="173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32E06-1E44-44FA-8F6D-DAE53161D80C}" srcId="{BF98F919-EA34-4A39-8DDB-DC9BD56E498B}" destId="{D8CD7F53-204B-4B69-AE8B-CC33E2C703AF}" srcOrd="2" destOrd="0" parTransId="{426D9E44-91D9-4106-9608-41FDBFCE1357}" sibTransId="{DA111B49-4ED3-448D-AA91-BFD0769C8053}"/>
    <dgm:cxn modelId="{52109395-F07D-4859-8016-A94482A047DF}" type="presOf" srcId="{D8CD7F53-204B-4B69-AE8B-CC33E2C703AF}" destId="{F4A65F52-4F02-49F3-8C83-4A0611EB7858}" srcOrd="0" destOrd="0" presId="urn:microsoft.com/office/officeart/2005/8/layout/vList3"/>
    <dgm:cxn modelId="{1D999CBB-A7A3-41D8-97B9-44704B17A6B5}" type="presOf" srcId="{252CCD25-D884-4318-8A9D-81D409610C31}" destId="{01A9997B-5626-4DFA-B978-BBE496B18588}" srcOrd="0" destOrd="0" presId="urn:microsoft.com/office/officeart/2005/8/layout/vList3"/>
    <dgm:cxn modelId="{880278A3-D9B0-4CB7-B418-FBA8BB241D13}" type="presOf" srcId="{BF98F919-EA34-4A39-8DDB-DC9BD56E498B}" destId="{CF9291A8-11D2-417C-8AD3-2CBD806F5C7E}" srcOrd="0" destOrd="0" presId="urn:microsoft.com/office/officeart/2005/8/layout/vList3"/>
    <dgm:cxn modelId="{B57529E8-9F36-4929-B142-E58FB3F0A561}" type="presOf" srcId="{99636056-ADE7-41B1-A576-5F606DACADB5}" destId="{153853D9-DCC6-4C7A-B7CC-F9547968A69D}" srcOrd="0" destOrd="0" presId="urn:microsoft.com/office/officeart/2005/8/layout/vList3"/>
    <dgm:cxn modelId="{0568F2B8-206B-4EE8-B7D1-D8B41CE521CE}" srcId="{BF98F919-EA34-4A39-8DDB-DC9BD56E498B}" destId="{99636056-ADE7-41B1-A576-5F606DACADB5}" srcOrd="1" destOrd="0" parTransId="{698EF03D-EB71-4488-9DBE-F58E957EBEF5}" sibTransId="{DF13FB74-BE3A-475C-9491-39A33E136DD9}"/>
    <dgm:cxn modelId="{33AD2D23-E7C8-486E-A5BD-6650C26E71EB}" srcId="{BF98F919-EA34-4A39-8DDB-DC9BD56E498B}" destId="{252CCD25-D884-4318-8A9D-81D409610C31}" srcOrd="0" destOrd="0" parTransId="{79AD77C6-A39C-439A-A019-42B611137DC8}" sibTransId="{D1C54286-CF42-42DE-8548-B05EF7CA08D2}"/>
    <dgm:cxn modelId="{B1074305-69D1-405F-83D5-C136E3D5FBF6}" type="presParOf" srcId="{CF9291A8-11D2-417C-8AD3-2CBD806F5C7E}" destId="{279CFB63-90F7-4297-8CAF-8EE8FD937210}" srcOrd="0" destOrd="0" presId="urn:microsoft.com/office/officeart/2005/8/layout/vList3"/>
    <dgm:cxn modelId="{39A16973-B577-441D-BD56-6C26BC654385}" type="presParOf" srcId="{279CFB63-90F7-4297-8CAF-8EE8FD937210}" destId="{851937A4-952B-47AA-90D7-39172C0F4F32}" srcOrd="0" destOrd="0" presId="urn:microsoft.com/office/officeart/2005/8/layout/vList3"/>
    <dgm:cxn modelId="{755E7B69-44B4-4A14-807E-D4C98B21D981}" type="presParOf" srcId="{279CFB63-90F7-4297-8CAF-8EE8FD937210}" destId="{01A9997B-5626-4DFA-B978-BBE496B18588}" srcOrd="1" destOrd="0" presId="urn:microsoft.com/office/officeart/2005/8/layout/vList3"/>
    <dgm:cxn modelId="{17996778-9B1D-4752-ACDC-5E937E9F1AE6}" type="presParOf" srcId="{CF9291A8-11D2-417C-8AD3-2CBD806F5C7E}" destId="{686D1AAA-66E1-40F1-8C68-FA93CA136B3E}" srcOrd="1" destOrd="0" presId="urn:microsoft.com/office/officeart/2005/8/layout/vList3"/>
    <dgm:cxn modelId="{A4C85EA0-90F2-4D17-BF37-B4C23FD696B9}" type="presParOf" srcId="{CF9291A8-11D2-417C-8AD3-2CBD806F5C7E}" destId="{B4132417-8996-4737-B515-23D4AADDFE2C}" srcOrd="2" destOrd="0" presId="urn:microsoft.com/office/officeart/2005/8/layout/vList3"/>
    <dgm:cxn modelId="{DB9579DE-0ABA-456C-977C-8217CF40548D}" type="presParOf" srcId="{B4132417-8996-4737-B515-23D4AADDFE2C}" destId="{5DC1DD8C-660D-4780-9A98-A95E6BA53158}" srcOrd="0" destOrd="0" presId="urn:microsoft.com/office/officeart/2005/8/layout/vList3"/>
    <dgm:cxn modelId="{8F72BEFE-4B1F-4D2A-A92D-8D59F2F87833}" type="presParOf" srcId="{B4132417-8996-4737-B515-23D4AADDFE2C}" destId="{153853D9-DCC6-4C7A-B7CC-F9547968A69D}" srcOrd="1" destOrd="0" presId="urn:microsoft.com/office/officeart/2005/8/layout/vList3"/>
    <dgm:cxn modelId="{A548ED84-7479-4428-AA2D-5BC63273BB96}" type="presParOf" srcId="{CF9291A8-11D2-417C-8AD3-2CBD806F5C7E}" destId="{7BE68317-725F-40B9-AF6A-6B5F0D23B368}" srcOrd="3" destOrd="0" presId="urn:microsoft.com/office/officeart/2005/8/layout/vList3"/>
    <dgm:cxn modelId="{D3032610-BD3D-4044-ACC3-483DE7B34840}" type="presParOf" srcId="{CF9291A8-11D2-417C-8AD3-2CBD806F5C7E}" destId="{E1506815-E0F2-405F-AB6F-CD462DB452F2}" srcOrd="4" destOrd="0" presId="urn:microsoft.com/office/officeart/2005/8/layout/vList3"/>
    <dgm:cxn modelId="{3254EA68-291C-4EC1-9465-DC1F068656CF}" type="presParOf" srcId="{E1506815-E0F2-405F-AB6F-CD462DB452F2}" destId="{184047B1-0CA7-448A-9D60-0AAAE9719B06}" srcOrd="0" destOrd="0" presId="urn:microsoft.com/office/officeart/2005/8/layout/vList3"/>
    <dgm:cxn modelId="{51076669-1579-4589-9A29-9F2C4B7B77D2}" type="presParOf" srcId="{E1506815-E0F2-405F-AB6F-CD462DB452F2}" destId="{F4A65F52-4F02-49F3-8C83-4A0611EB78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8F919-EA34-4A39-8DDB-DC9BD56E49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636056-ADE7-41B1-A576-5F606DACADB5}">
      <dgm:prSet phldrT="[Текст]"/>
      <dgm:spPr/>
      <dgm:t>
        <a:bodyPr/>
        <a:lstStyle/>
        <a:p>
          <a:r>
            <a:rPr lang="ru-RU" b="0" dirty="0" smtClean="0"/>
            <a:t>Основные ошибки, допускаемые при декларировании  розничной продажи алкогольной продукции</a:t>
          </a:r>
          <a:endParaRPr lang="ru-RU" b="0" dirty="0"/>
        </a:p>
      </dgm:t>
    </dgm:pt>
    <dgm:pt modelId="{698EF03D-EB71-4488-9DBE-F58E957EBEF5}" type="parTrans" cxnId="{0568F2B8-206B-4EE8-B7D1-D8B41CE521CE}">
      <dgm:prSet/>
      <dgm:spPr/>
      <dgm:t>
        <a:bodyPr/>
        <a:lstStyle/>
        <a:p>
          <a:endParaRPr lang="ru-RU"/>
        </a:p>
      </dgm:t>
    </dgm:pt>
    <dgm:pt modelId="{DF13FB74-BE3A-475C-9491-39A33E136DD9}" type="sibTrans" cxnId="{0568F2B8-206B-4EE8-B7D1-D8B41CE521CE}">
      <dgm:prSet/>
      <dgm:spPr/>
      <dgm:t>
        <a:bodyPr/>
        <a:lstStyle/>
        <a:p>
          <a:endParaRPr lang="ru-RU"/>
        </a:p>
      </dgm:t>
    </dgm:pt>
    <dgm:pt modelId="{D8CD7F53-204B-4B69-AE8B-CC33E2C703AF}">
      <dgm:prSet phldrT="[Текст]"/>
      <dgm:spPr/>
      <dgm:t>
        <a:bodyPr/>
        <a:lstStyle/>
        <a:p>
          <a:r>
            <a:rPr lang="ru-RU" b="0" dirty="0" smtClean="0"/>
            <a:t>Меры, которые следует предпринять участникам алкогольного рынка в целях не допущения искажения информации или нарушения сроков подачи декларации</a:t>
          </a:r>
          <a:endParaRPr lang="ru-RU" b="0" dirty="0"/>
        </a:p>
      </dgm:t>
    </dgm:pt>
    <dgm:pt modelId="{426D9E44-91D9-4106-9608-41FDBFCE1357}" type="parTrans" cxnId="{19532E06-1E44-44FA-8F6D-DAE53161D80C}">
      <dgm:prSet/>
      <dgm:spPr/>
      <dgm:t>
        <a:bodyPr/>
        <a:lstStyle/>
        <a:p>
          <a:endParaRPr lang="ru-RU"/>
        </a:p>
      </dgm:t>
    </dgm:pt>
    <dgm:pt modelId="{DA111B49-4ED3-448D-AA91-BFD0769C8053}" type="sibTrans" cxnId="{19532E06-1E44-44FA-8F6D-DAE53161D80C}">
      <dgm:prSet/>
      <dgm:spPr/>
      <dgm:t>
        <a:bodyPr/>
        <a:lstStyle/>
        <a:p>
          <a:endParaRPr lang="ru-RU"/>
        </a:p>
      </dgm:t>
    </dgm:pt>
    <dgm:pt modelId="{252CCD25-D884-4318-8A9D-81D409610C31}">
      <dgm:prSet phldrT="[Текст]"/>
      <dgm:spPr/>
      <dgm:t>
        <a:bodyPr/>
        <a:lstStyle/>
        <a:p>
          <a:r>
            <a:rPr lang="ru-RU" dirty="0" smtClean="0"/>
            <a:t>Декларирование розничной продажи алкогольной продукции</a:t>
          </a:r>
          <a:endParaRPr lang="ru-RU" dirty="0"/>
        </a:p>
      </dgm:t>
    </dgm:pt>
    <dgm:pt modelId="{D1C54286-CF42-42DE-8548-B05EF7CA08D2}" type="sibTrans" cxnId="{33AD2D23-E7C8-486E-A5BD-6650C26E71EB}">
      <dgm:prSet/>
      <dgm:spPr/>
      <dgm:t>
        <a:bodyPr/>
        <a:lstStyle/>
        <a:p>
          <a:endParaRPr lang="ru-RU"/>
        </a:p>
      </dgm:t>
    </dgm:pt>
    <dgm:pt modelId="{79AD77C6-A39C-439A-A019-42B611137DC8}" type="parTrans" cxnId="{33AD2D23-E7C8-486E-A5BD-6650C26E71EB}">
      <dgm:prSet/>
      <dgm:spPr/>
      <dgm:t>
        <a:bodyPr/>
        <a:lstStyle/>
        <a:p>
          <a:endParaRPr lang="ru-RU"/>
        </a:p>
      </dgm:t>
    </dgm:pt>
    <dgm:pt modelId="{CF9291A8-11D2-417C-8AD3-2CBD806F5C7E}" type="pres">
      <dgm:prSet presAssocID="{BF98F919-EA34-4A39-8DDB-DC9BD56E498B}" presName="linearFlow" presStyleCnt="0">
        <dgm:presLayoutVars>
          <dgm:dir/>
          <dgm:resizeHandles val="exact"/>
        </dgm:presLayoutVars>
      </dgm:prSet>
      <dgm:spPr/>
    </dgm:pt>
    <dgm:pt modelId="{279CFB63-90F7-4297-8CAF-8EE8FD937210}" type="pres">
      <dgm:prSet presAssocID="{252CCD25-D884-4318-8A9D-81D409610C31}" presName="composite" presStyleCnt="0"/>
      <dgm:spPr/>
    </dgm:pt>
    <dgm:pt modelId="{851937A4-952B-47AA-90D7-39172C0F4F32}" type="pres">
      <dgm:prSet presAssocID="{252CCD25-D884-4318-8A9D-81D409610C31}" presName="imgShp" presStyleLbl="fgImgPlace1" presStyleIdx="0" presStyleCnt="3" custLinFactNeighborX="-7742" custLinFactNeighborY="216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A9997B-5626-4DFA-B978-BBE496B18588}" type="pres">
      <dgm:prSet presAssocID="{252CCD25-D884-4318-8A9D-81D409610C31}" presName="txShp" presStyleLbl="node1" presStyleIdx="0" presStyleCnt="3" custScaleX="106933" custLinFactNeighborX="-348" custLinFactNeighborY="2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1AAA-66E1-40F1-8C68-FA93CA136B3E}" type="pres">
      <dgm:prSet presAssocID="{D1C54286-CF42-42DE-8548-B05EF7CA08D2}" presName="spacing" presStyleCnt="0"/>
      <dgm:spPr/>
    </dgm:pt>
    <dgm:pt modelId="{B4132417-8996-4737-B515-23D4AADDFE2C}" type="pres">
      <dgm:prSet presAssocID="{99636056-ADE7-41B1-A576-5F606DACADB5}" presName="composite" presStyleCnt="0"/>
      <dgm:spPr/>
    </dgm:pt>
    <dgm:pt modelId="{5DC1DD8C-660D-4780-9A98-A95E6BA53158}" type="pres">
      <dgm:prSet presAssocID="{99636056-ADE7-41B1-A576-5F606DACADB5}" presName="imgShp" presStyleLbl="fgImgPlace1" presStyleIdx="1" presStyleCnt="3" custLinFactNeighborX="-10026" custLinFactNeighborY="63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3853D9-DCC6-4C7A-B7CC-F9547968A69D}" type="pres">
      <dgm:prSet presAssocID="{99636056-ADE7-41B1-A576-5F606DACADB5}" presName="txShp" presStyleLbl="node1" presStyleIdx="1" presStyleCnt="3" custScaleX="110141" custLinFactNeighborX="-871" custLinFactNeighborY="1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8317-725F-40B9-AF6A-6B5F0D23B368}" type="pres">
      <dgm:prSet presAssocID="{DF13FB74-BE3A-475C-9491-39A33E136DD9}" presName="spacing" presStyleCnt="0"/>
      <dgm:spPr/>
    </dgm:pt>
    <dgm:pt modelId="{E1506815-E0F2-405F-AB6F-CD462DB452F2}" type="pres">
      <dgm:prSet presAssocID="{D8CD7F53-204B-4B69-AE8B-CC33E2C703AF}" presName="composite" presStyleCnt="0"/>
      <dgm:spPr/>
    </dgm:pt>
    <dgm:pt modelId="{184047B1-0CA7-448A-9D60-0AAAE9719B06}" type="pres">
      <dgm:prSet presAssocID="{D8CD7F53-204B-4B69-AE8B-CC33E2C703AF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A65F52-4F02-49F3-8C83-4A0611EB7858}" type="pres">
      <dgm:prSet presAssocID="{D8CD7F53-204B-4B69-AE8B-CC33E2C703AF}" presName="txShp" presStyleLbl="node1" presStyleIdx="2" presStyleCnt="3" custScaleX="107382" custLinFactNeighborX="-21" custLinFactNeighborY="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32E06-1E44-44FA-8F6D-DAE53161D80C}" srcId="{BF98F919-EA34-4A39-8DDB-DC9BD56E498B}" destId="{D8CD7F53-204B-4B69-AE8B-CC33E2C703AF}" srcOrd="2" destOrd="0" parTransId="{426D9E44-91D9-4106-9608-41FDBFCE1357}" sibTransId="{DA111B49-4ED3-448D-AA91-BFD0769C8053}"/>
    <dgm:cxn modelId="{52109395-F07D-4859-8016-A94482A047DF}" type="presOf" srcId="{D8CD7F53-204B-4B69-AE8B-CC33E2C703AF}" destId="{F4A65F52-4F02-49F3-8C83-4A0611EB7858}" srcOrd="0" destOrd="0" presId="urn:microsoft.com/office/officeart/2005/8/layout/vList3"/>
    <dgm:cxn modelId="{1D999CBB-A7A3-41D8-97B9-44704B17A6B5}" type="presOf" srcId="{252CCD25-D884-4318-8A9D-81D409610C31}" destId="{01A9997B-5626-4DFA-B978-BBE496B18588}" srcOrd="0" destOrd="0" presId="urn:microsoft.com/office/officeart/2005/8/layout/vList3"/>
    <dgm:cxn modelId="{880278A3-D9B0-4CB7-B418-FBA8BB241D13}" type="presOf" srcId="{BF98F919-EA34-4A39-8DDB-DC9BD56E498B}" destId="{CF9291A8-11D2-417C-8AD3-2CBD806F5C7E}" srcOrd="0" destOrd="0" presId="urn:microsoft.com/office/officeart/2005/8/layout/vList3"/>
    <dgm:cxn modelId="{B57529E8-9F36-4929-B142-E58FB3F0A561}" type="presOf" srcId="{99636056-ADE7-41B1-A576-5F606DACADB5}" destId="{153853D9-DCC6-4C7A-B7CC-F9547968A69D}" srcOrd="0" destOrd="0" presId="urn:microsoft.com/office/officeart/2005/8/layout/vList3"/>
    <dgm:cxn modelId="{0568F2B8-206B-4EE8-B7D1-D8B41CE521CE}" srcId="{BF98F919-EA34-4A39-8DDB-DC9BD56E498B}" destId="{99636056-ADE7-41B1-A576-5F606DACADB5}" srcOrd="1" destOrd="0" parTransId="{698EF03D-EB71-4488-9DBE-F58E957EBEF5}" sibTransId="{DF13FB74-BE3A-475C-9491-39A33E136DD9}"/>
    <dgm:cxn modelId="{33AD2D23-E7C8-486E-A5BD-6650C26E71EB}" srcId="{BF98F919-EA34-4A39-8DDB-DC9BD56E498B}" destId="{252CCD25-D884-4318-8A9D-81D409610C31}" srcOrd="0" destOrd="0" parTransId="{79AD77C6-A39C-439A-A019-42B611137DC8}" sibTransId="{D1C54286-CF42-42DE-8548-B05EF7CA08D2}"/>
    <dgm:cxn modelId="{B1074305-69D1-405F-83D5-C136E3D5FBF6}" type="presParOf" srcId="{CF9291A8-11D2-417C-8AD3-2CBD806F5C7E}" destId="{279CFB63-90F7-4297-8CAF-8EE8FD937210}" srcOrd="0" destOrd="0" presId="urn:microsoft.com/office/officeart/2005/8/layout/vList3"/>
    <dgm:cxn modelId="{39A16973-B577-441D-BD56-6C26BC654385}" type="presParOf" srcId="{279CFB63-90F7-4297-8CAF-8EE8FD937210}" destId="{851937A4-952B-47AA-90D7-39172C0F4F32}" srcOrd="0" destOrd="0" presId="urn:microsoft.com/office/officeart/2005/8/layout/vList3"/>
    <dgm:cxn modelId="{755E7B69-44B4-4A14-807E-D4C98B21D981}" type="presParOf" srcId="{279CFB63-90F7-4297-8CAF-8EE8FD937210}" destId="{01A9997B-5626-4DFA-B978-BBE496B18588}" srcOrd="1" destOrd="0" presId="urn:microsoft.com/office/officeart/2005/8/layout/vList3"/>
    <dgm:cxn modelId="{17996778-9B1D-4752-ACDC-5E937E9F1AE6}" type="presParOf" srcId="{CF9291A8-11D2-417C-8AD3-2CBD806F5C7E}" destId="{686D1AAA-66E1-40F1-8C68-FA93CA136B3E}" srcOrd="1" destOrd="0" presId="urn:microsoft.com/office/officeart/2005/8/layout/vList3"/>
    <dgm:cxn modelId="{A4C85EA0-90F2-4D17-BF37-B4C23FD696B9}" type="presParOf" srcId="{CF9291A8-11D2-417C-8AD3-2CBD806F5C7E}" destId="{B4132417-8996-4737-B515-23D4AADDFE2C}" srcOrd="2" destOrd="0" presId="urn:microsoft.com/office/officeart/2005/8/layout/vList3"/>
    <dgm:cxn modelId="{DB9579DE-0ABA-456C-977C-8217CF40548D}" type="presParOf" srcId="{B4132417-8996-4737-B515-23D4AADDFE2C}" destId="{5DC1DD8C-660D-4780-9A98-A95E6BA53158}" srcOrd="0" destOrd="0" presId="urn:microsoft.com/office/officeart/2005/8/layout/vList3"/>
    <dgm:cxn modelId="{8F72BEFE-4B1F-4D2A-A92D-8D59F2F87833}" type="presParOf" srcId="{B4132417-8996-4737-B515-23D4AADDFE2C}" destId="{153853D9-DCC6-4C7A-B7CC-F9547968A69D}" srcOrd="1" destOrd="0" presId="urn:microsoft.com/office/officeart/2005/8/layout/vList3"/>
    <dgm:cxn modelId="{A548ED84-7479-4428-AA2D-5BC63273BB96}" type="presParOf" srcId="{CF9291A8-11D2-417C-8AD3-2CBD806F5C7E}" destId="{7BE68317-725F-40B9-AF6A-6B5F0D23B368}" srcOrd="3" destOrd="0" presId="urn:microsoft.com/office/officeart/2005/8/layout/vList3"/>
    <dgm:cxn modelId="{D3032610-BD3D-4044-ACC3-483DE7B34840}" type="presParOf" srcId="{CF9291A8-11D2-417C-8AD3-2CBD806F5C7E}" destId="{E1506815-E0F2-405F-AB6F-CD462DB452F2}" srcOrd="4" destOrd="0" presId="urn:microsoft.com/office/officeart/2005/8/layout/vList3"/>
    <dgm:cxn modelId="{3254EA68-291C-4EC1-9465-DC1F068656CF}" type="presParOf" srcId="{E1506815-E0F2-405F-AB6F-CD462DB452F2}" destId="{184047B1-0CA7-448A-9D60-0AAAE9719B06}" srcOrd="0" destOrd="0" presId="urn:microsoft.com/office/officeart/2005/8/layout/vList3"/>
    <dgm:cxn modelId="{51076669-1579-4589-9A29-9F2C4B7B77D2}" type="presParOf" srcId="{E1506815-E0F2-405F-AB6F-CD462DB452F2}" destId="{F4A65F52-4F02-49F3-8C83-4A0611EB78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8F919-EA34-4A39-8DDB-DC9BD56E49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636056-ADE7-41B1-A576-5F606DACADB5}">
      <dgm:prSet phldrT="[Текст]"/>
      <dgm:spPr/>
      <dgm:t>
        <a:bodyPr/>
        <a:lstStyle/>
        <a:p>
          <a:r>
            <a:rPr lang="ru-RU" b="1" dirty="0" smtClean="0"/>
            <a:t>организациях и индивидуальных предпринимателях, осуществляющих розничную продажу пива и пивных напитков</a:t>
          </a:r>
          <a:endParaRPr lang="ru-RU" b="0" dirty="0"/>
        </a:p>
      </dgm:t>
    </dgm:pt>
    <dgm:pt modelId="{698EF03D-EB71-4488-9DBE-F58E957EBEF5}" type="parTrans" cxnId="{0568F2B8-206B-4EE8-B7D1-D8B41CE521CE}">
      <dgm:prSet/>
      <dgm:spPr/>
      <dgm:t>
        <a:bodyPr/>
        <a:lstStyle/>
        <a:p>
          <a:endParaRPr lang="ru-RU"/>
        </a:p>
      </dgm:t>
    </dgm:pt>
    <dgm:pt modelId="{DF13FB74-BE3A-475C-9491-39A33E136DD9}" type="sibTrans" cxnId="{0568F2B8-206B-4EE8-B7D1-D8B41CE521CE}">
      <dgm:prSet/>
      <dgm:spPr/>
      <dgm:t>
        <a:bodyPr/>
        <a:lstStyle/>
        <a:p>
          <a:endParaRPr lang="ru-RU"/>
        </a:p>
      </dgm:t>
    </dgm:pt>
    <dgm:pt modelId="{D8CD7F53-204B-4B69-AE8B-CC33E2C703AF}">
      <dgm:prSet phldrT="[Текст]"/>
      <dgm:spPr/>
      <dgm:t>
        <a:bodyPr/>
        <a:lstStyle/>
        <a:p>
          <a:r>
            <a:rPr lang="ru-RU" b="1" dirty="0" smtClean="0"/>
            <a:t>организациях и индивидуальных предпринимателях, осуществляющих розничную продажу алкогольной продукции в населенных пунктах, где отсутствует точка доступа к сети интернет</a:t>
          </a:r>
          <a:endParaRPr lang="ru-RU" b="0" dirty="0"/>
        </a:p>
      </dgm:t>
    </dgm:pt>
    <dgm:pt modelId="{426D9E44-91D9-4106-9608-41FDBFCE1357}" type="parTrans" cxnId="{19532E06-1E44-44FA-8F6D-DAE53161D80C}">
      <dgm:prSet/>
      <dgm:spPr/>
      <dgm:t>
        <a:bodyPr/>
        <a:lstStyle/>
        <a:p>
          <a:endParaRPr lang="ru-RU"/>
        </a:p>
      </dgm:t>
    </dgm:pt>
    <dgm:pt modelId="{DA111B49-4ED3-448D-AA91-BFD0769C8053}" type="sibTrans" cxnId="{19532E06-1E44-44FA-8F6D-DAE53161D80C}">
      <dgm:prSet/>
      <dgm:spPr/>
      <dgm:t>
        <a:bodyPr/>
        <a:lstStyle/>
        <a:p>
          <a:endParaRPr lang="ru-RU"/>
        </a:p>
      </dgm:t>
    </dgm:pt>
    <dgm:pt modelId="{252CCD25-D884-4318-8A9D-81D409610C31}">
      <dgm:prSet phldrT="[Текст]"/>
      <dgm:spPr/>
      <dgm:t>
        <a:bodyPr/>
        <a:lstStyle/>
        <a:p>
          <a:r>
            <a:rPr lang="ru-RU" b="1" dirty="0" smtClean="0"/>
            <a:t>лицензиатах, осуществляющих деятельность по розничной продаже алкогольной продукции в объектах общественного питания</a:t>
          </a:r>
          <a:endParaRPr lang="ru-RU" dirty="0"/>
        </a:p>
      </dgm:t>
    </dgm:pt>
    <dgm:pt modelId="{D1C54286-CF42-42DE-8548-B05EF7CA08D2}" type="sibTrans" cxnId="{33AD2D23-E7C8-486E-A5BD-6650C26E71EB}">
      <dgm:prSet/>
      <dgm:spPr/>
      <dgm:t>
        <a:bodyPr/>
        <a:lstStyle/>
        <a:p>
          <a:endParaRPr lang="ru-RU"/>
        </a:p>
      </dgm:t>
    </dgm:pt>
    <dgm:pt modelId="{79AD77C6-A39C-439A-A019-42B611137DC8}" type="parTrans" cxnId="{33AD2D23-E7C8-486E-A5BD-6650C26E71EB}">
      <dgm:prSet/>
      <dgm:spPr/>
      <dgm:t>
        <a:bodyPr/>
        <a:lstStyle/>
        <a:p>
          <a:endParaRPr lang="ru-RU"/>
        </a:p>
      </dgm:t>
    </dgm:pt>
    <dgm:pt modelId="{CF9291A8-11D2-417C-8AD3-2CBD806F5C7E}" type="pres">
      <dgm:prSet presAssocID="{BF98F919-EA34-4A39-8DDB-DC9BD56E498B}" presName="linearFlow" presStyleCnt="0">
        <dgm:presLayoutVars>
          <dgm:dir/>
          <dgm:resizeHandles val="exact"/>
        </dgm:presLayoutVars>
      </dgm:prSet>
      <dgm:spPr/>
    </dgm:pt>
    <dgm:pt modelId="{279CFB63-90F7-4297-8CAF-8EE8FD937210}" type="pres">
      <dgm:prSet presAssocID="{252CCD25-D884-4318-8A9D-81D409610C31}" presName="composite" presStyleCnt="0"/>
      <dgm:spPr/>
    </dgm:pt>
    <dgm:pt modelId="{851937A4-952B-47AA-90D7-39172C0F4F32}" type="pres">
      <dgm:prSet presAssocID="{252CCD25-D884-4318-8A9D-81D409610C31}" presName="imgShp" presStyleLbl="fgImgPlace1" presStyleIdx="0" presStyleCnt="3" custLinFactNeighborX="-18653" custLinFactNeighborY="161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A9997B-5626-4DFA-B978-BBE496B18588}" type="pres">
      <dgm:prSet presAssocID="{252CCD25-D884-4318-8A9D-81D409610C31}" presName="txShp" presStyleLbl="node1" presStyleIdx="0" presStyleCnt="3" custScaleX="106933" custLinFactNeighborX="-348" custLinFactNeighborY="2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1AAA-66E1-40F1-8C68-FA93CA136B3E}" type="pres">
      <dgm:prSet presAssocID="{D1C54286-CF42-42DE-8548-B05EF7CA08D2}" presName="spacing" presStyleCnt="0"/>
      <dgm:spPr/>
    </dgm:pt>
    <dgm:pt modelId="{B4132417-8996-4737-B515-23D4AADDFE2C}" type="pres">
      <dgm:prSet presAssocID="{99636056-ADE7-41B1-A576-5F606DACADB5}" presName="composite" presStyleCnt="0"/>
      <dgm:spPr/>
    </dgm:pt>
    <dgm:pt modelId="{5DC1DD8C-660D-4780-9A98-A95E6BA53158}" type="pres">
      <dgm:prSet presAssocID="{99636056-ADE7-41B1-A576-5F606DACADB5}" presName="imgShp" presStyleLbl="fgImgPlace1" presStyleIdx="1" presStyleCnt="3" custLinFactNeighborX="-15482" custLinFactNeighborY="1180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3853D9-DCC6-4C7A-B7CC-F9547968A69D}" type="pres">
      <dgm:prSet presAssocID="{99636056-ADE7-41B1-A576-5F606DACADB5}" presName="txShp" presStyleLbl="node1" presStyleIdx="1" presStyleCnt="3" custScaleX="110141" custLinFactNeighborX="-871" custLinFactNeighborY="1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8317-725F-40B9-AF6A-6B5F0D23B368}" type="pres">
      <dgm:prSet presAssocID="{DF13FB74-BE3A-475C-9491-39A33E136DD9}" presName="spacing" presStyleCnt="0"/>
      <dgm:spPr/>
    </dgm:pt>
    <dgm:pt modelId="{E1506815-E0F2-405F-AB6F-CD462DB452F2}" type="pres">
      <dgm:prSet presAssocID="{D8CD7F53-204B-4B69-AE8B-CC33E2C703AF}" presName="composite" presStyleCnt="0"/>
      <dgm:spPr/>
    </dgm:pt>
    <dgm:pt modelId="{184047B1-0CA7-448A-9D60-0AAAE9719B06}" type="pres">
      <dgm:prSet presAssocID="{D8CD7F53-204B-4B69-AE8B-CC33E2C703AF}" presName="imgShp" presStyleLbl="fgImgPlace1" presStyleIdx="2" presStyleCnt="3" custLinFactNeighborX="-12754" custLinFactNeighborY="19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A65F52-4F02-49F3-8C83-4A0611EB7858}" type="pres">
      <dgm:prSet presAssocID="{D8CD7F53-204B-4B69-AE8B-CC33E2C703AF}" presName="txShp" presStyleLbl="node1" presStyleIdx="2" presStyleCnt="3" custScaleX="107382" custLinFactNeighborX="-21" custLinFactNeighborY="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32E06-1E44-44FA-8F6D-DAE53161D80C}" srcId="{BF98F919-EA34-4A39-8DDB-DC9BD56E498B}" destId="{D8CD7F53-204B-4B69-AE8B-CC33E2C703AF}" srcOrd="2" destOrd="0" parTransId="{426D9E44-91D9-4106-9608-41FDBFCE1357}" sibTransId="{DA111B49-4ED3-448D-AA91-BFD0769C8053}"/>
    <dgm:cxn modelId="{52109395-F07D-4859-8016-A94482A047DF}" type="presOf" srcId="{D8CD7F53-204B-4B69-AE8B-CC33E2C703AF}" destId="{F4A65F52-4F02-49F3-8C83-4A0611EB7858}" srcOrd="0" destOrd="0" presId="urn:microsoft.com/office/officeart/2005/8/layout/vList3"/>
    <dgm:cxn modelId="{1D999CBB-A7A3-41D8-97B9-44704B17A6B5}" type="presOf" srcId="{252CCD25-D884-4318-8A9D-81D409610C31}" destId="{01A9997B-5626-4DFA-B978-BBE496B18588}" srcOrd="0" destOrd="0" presId="urn:microsoft.com/office/officeart/2005/8/layout/vList3"/>
    <dgm:cxn modelId="{880278A3-D9B0-4CB7-B418-FBA8BB241D13}" type="presOf" srcId="{BF98F919-EA34-4A39-8DDB-DC9BD56E498B}" destId="{CF9291A8-11D2-417C-8AD3-2CBD806F5C7E}" srcOrd="0" destOrd="0" presId="urn:microsoft.com/office/officeart/2005/8/layout/vList3"/>
    <dgm:cxn modelId="{B57529E8-9F36-4929-B142-E58FB3F0A561}" type="presOf" srcId="{99636056-ADE7-41B1-A576-5F606DACADB5}" destId="{153853D9-DCC6-4C7A-B7CC-F9547968A69D}" srcOrd="0" destOrd="0" presId="urn:microsoft.com/office/officeart/2005/8/layout/vList3"/>
    <dgm:cxn modelId="{0568F2B8-206B-4EE8-B7D1-D8B41CE521CE}" srcId="{BF98F919-EA34-4A39-8DDB-DC9BD56E498B}" destId="{99636056-ADE7-41B1-A576-5F606DACADB5}" srcOrd="1" destOrd="0" parTransId="{698EF03D-EB71-4488-9DBE-F58E957EBEF5}" sibTransId="{DF13FB74-BE3A-475C-9491-39A33E136DD9}"/>
    <dgm:cxn modelId="{33AD2D23-E7C8-486E-A5BD-6650C26E71EB}" srcId="{BF98F919-EA34-4A39-8DDB-DC9BD56E498B}" destId="{252CCD25-D884-4318-8A9D-81D409610C31}" srcOrd="0" destOrd="0" parTransId="{79AD77C6-A39C-439A-A019-42B611137DC8}" sibTransId="{D1C54286-CF42-42DE-8548-B05EF7CA08D2}"/>
    <dgm:cxn modelId="{B1074305-69D1-405F-83D5-C136E3D5FBF6}" type="presParOf" srcId="{CF9291A8-11D2-417C-8AD3-2CBD806F5C7E}" destId="{279CFB63-90F7-4297-8CAF-8EE8FD937210}" srcOrd="0" destOrd="0" presId="urn:microsoft.com/office/officeart/2005/8/layout/vList3"/>
    <dgm:cxn modelId="{39A16973-B577-441D-BD56-6C26BC654385}" type="presParOf" srcId="{279CFB63-90F7-4297-8CAF-8EE8FD937210}" destId="{851937A4-952B-47AA-90D7-39172C0F4F32}" srcOrd="0" destOrd="0" presId="urn:microsoft.com/office/officeart/2005/8/layout/vList3"/>
    <dgm:cxn modelId="{755E7B69-44B4-4A14-807E-D4C98B21D981}" type="presParOf" srcId="{279CFB63-90F7-4297-8CAF-8EE8FD937210}" destId="{01A9997B-5626-4DFA-B978-BBE496B18588}" srcOrd="1" destOrd="0" presId="urn:microsoft.com/office/officeart/2005/8/layout/vList3"/>
    <dgm:cxn modelId="{17996778-9B1D-4752-ACDC-5E937E9F1AE6}" type="presParOf" srcId="{CF9291A8-11D2-417C-8AD3-2CBD806F5C7E}" destId="{686D1AAA-66E1-40F1-8C68-FA93CA136B3E}" srcOrd="1" destOrd="0" presId="urn:microsoft.com/office/officeart/2005/8/layout/vList3"/>
    <dgm:cxn modelId="{A4C85EA0-90F2-4D17-BF37-B4C23FD696B9}" type="presParOf" srcId="{CF9291A8-11D2-417C-8AD3-2CBD806F5C7E}" destId="{B4132417-8996-4737-B515-23D4AADDFE2C}" srcOrd="2" destOrd="0" presId="urn:microsoft.com/office/officeart/2005/8/layout/vList3"/>
    <dgm:cxn modelId="{DB9579DE-0ABA-456C-977C-8217CF40548D}" type="presParOf" srcId="{B4132417-8996-4737-B515-23D4AADDFE2C}" destId="{5DC1DD8C-660D-4780-9A98-A95E6BA53158}" srcOrd="0" destOrd="0" presId="urn:microsoft.com/office/officeart/2005/8/layout/vList3"/>
    <dgm:cxn modelId="{8F72BEFE-4B1F-4D2A-A92D-8D59F2F87833}" type="presParOf" srcId="{B4132417-8996-4737-B515-23D4AADDFE2C}" destId="{153853D9-DCC6-4C7A-B7CC-F9547968A69D}" srcOrd="1" destOrd="0" presId="urn:microsoft.com/office/officeart/2005/8/layout/vList3"/>
    <dgm:cxn modelId="{A548ED84-7479-4428-AA2D-5BC63273BB96}" type="presParOf" srcId="{CF9291A8-11D2-417C-8AD3-2CBD806F5C7E}" destId="{7BE68317-725F-40B9-AF6A-6B5F0D23B368}" srcOrd="3" destOrd="0" presId="urn:microsoft.com/office/officeart/2005/8/layout/vList3"/>
    <dgm:cxn modelId="{D3032610-BD3D-4044-ACC3-483DE7B34840}" type="presParOf" srcId="{CF9291A8-11D2-417C-8AD3-2CBD806F5C7E}" destId="{E1506815-E0F2-405F-AB6F-CD462DB452F2}" srcOrd="4" destOrd="0" presId="urn:microsoft.com/office/officeart/2005/8/layout/vList3"/>
    <dgm:cxn modelId="{3254EA68-291C-4EC1-9465-DC1F068656CF}" type="presParOf" srcId="{E1506815-E0F2-405F-AB6F-CD462DB452F2}" destId="{184047B1-0CA7-448A-9D60-0AAAE9719B06}" srcOrd="0" destOrd="0" presId="urn:microsoft.com/office/officeart/2005/8/layout/vList3"/>
    <dgm:cxn modelId="{51076669-1579-4589-9A29-9F2C4B7B77D2}" type="presParOf" srcId="{E1506815-E0F2-405F-AB6F-CD462DB452F2}" destId="{F4A65F52-4F02-49F3-8C83-4A0611EB78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8F919-EA34-4A39-8DDB-DC9BD56E49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636056-ADE7-41B1-A576-5F606DACADB5}">
      <dgm:prSet phldrT="[Текст]"/>
      <dgm:spPr/>
      <dgm:t>
        <a:bodyPr/>
        <a:lstStyle/>
        <a:p>
          <a:r>
            <a:rPr lang="ru-RU" b="0" dirty="0" smtClean="0"/>
            <a:t>Игнорирование остатков алкогольной продукции</a:t>
          </a:r>
          <a:endParaRPr lang="ru-RU" b="0" dirty="0"/>
        </a:p>
      </dgm:t>
    </dgm:pt>
    <dgm:pt modelId="{698EF03D-EB71-4488-9DBE-F58E957EBEF5}" type="parTrans" cxnId="{0568F2B8-206B-4EE8-B7D1-D8B41CE521CE}">
      <dgm:prSet/>
      <dgm:spPr/>
      <dgm:t>
        <a:bodyPr/>
        <a:lstStyle/>
        <a:p>
          <a:endParaRPr lang="ru-RU"/>
        </a:p>
      </dgm:t>
    </dgm:pt>
    <dgm:pt modelId="{DF13FB74-BE3A-475C-9491-39A33E136DD9}" type="sibTrans" cxnId="{0568F2B8-206B-4EE8-B7D1-D8B41CE521CE}">
      <dgm:prSet/>
      <dgm:spPr/>
      <dgm:t>
        <a:bodyPr/>
        <a:lstStyle/>
        <a:p>
          <a:endParaRPr lang="ru-RU"/>
        </a:p>
      </dgm:t>
    </dgm:pt>
    <dgm:pt modelId="{D8CD7F53-204B-4B69-AE8B-CC33E2C703AF}">
      <dgm:prSet phldrT="[Текст]"/>
      <dgm:spPr/>
      <dgm:t>
        <a:bodyPr/>
        <a:lstStyle/>
        <a:p>
          <a:r>
            <a:rPr lang="ru-RU" b="0" dirty="0" smtClean="0"/>
            <a:t>Данные в декларации не совпадают с остатками, отраженными в системе ЕГАИС</a:t>
          </a:r>
          <a:endParaRPr lang="ru-RU" b="0" dirty="0"/>
        </a:p>
      </dgm:t>
    </dgm:pt>
    <dgm:pt modelId="{426D9E44-91D9-4106-9608-41FDBFCE1357}" type="parTrans" cxnId="{19532E06-1E44-44FA-8F6D-DAE53161D80C}">
      <dgm:prSet/>
      <dgm:spPr/>
      <dgm:t>
        <a:bodyPr/>
        <a:lstStyle/>
        <a:p>
          <a:endParaRPr lang="ru-RU"/>
        </a:p>
      </dgm:t>
    </dgm:pt>
    <dgm:pt modelId="{DA111B49-4ED3-448D-AA91-BFD0769C8053}" type="sibTrans" cxnId="{19532E06-1E44-44FA-8F6D-DAE53161D80C}">
      <dgm:prSet/>
      <dgm:spPr/>
      <dgm:t>
        <a:bodyPr/>
        <a:lstStyle/>
        <a:p>
          <a:endParaRPr lang="ru-RU"/>
        </a:p>
      </dgm:t>
    </dgm:pt>
    <dgm:pt modelId="{252CCD25-D884-4318-8A9D-81D409610C31}">
      <dgm:prSet phldrT="[Текст]"/>
      <dgm:spPr/>
      <dgm:t>
        <a:bodyPr/>
        <a:lstStyle/>
        <a:p>
          <a:r>
            <a:rPr lang="ru-RU" dirty="0" smtClean="0"/>
            <a:t>Отправка декларации в последний день отчетного периода (20-го числа)</a:t>
          </a:r>
          <a:endParaRPr lang="ru-RU" dirty="0"/>
        </a:p>
      </dgm:t>
    </dgm:pt>
    <dgm:pt modelId="{D1C54286-CF42-42DE-8548-B05EF7CA08D2}" type="sibTrans" cxnId="{33AD2D23-E7C8-486E-A5BD-6650C26E71EB}">
      <dgm:prSet/>
      <dgm:spPr/>
      <dgm:t>
        <a:bodyPr/>
        <a:lstStyle/>
        <a:p>
          <a:endParaRPr lang="ru-RU"/>
        </a:p>
      </dgm:t>
    </dgm:pt>
    <dgm:pt modelId="{79AD77C6-A39C-439A-A019-42B611137DC8}" type="parTrans" cxnId="{33AD2D23-E7C8-486E-A5BD-6650C26E71EB}">
      <dgm:prSet/>
      <dgm:spPr/>
      <dgm:t>
        <a:bodyPr/>
        <a:lstStyle/>
        <a:p>
          <a:endParaRPr lang="ru-RU"/>
        </a:p>
      </dgm:t>
    </dgm:pt>
    <dgm:pt modelId="{5977806F-0EFC-4980-9E57-36363C0D18A5}">
      <dgm:prSet/>
      <dgm:spPr/>
      <dgm:t>
        <a:bodyPr/>
        <a:lstStyle/>
        <a:p>
          <a:r>
            <a:rPr lang="ru-RU" b="0" dirty="0" smtClean="0"/>
            <a:t>Не используется возможность сдать корректирующие декларации</a:t>
          </a:r>
          <a:endParaRPr lang="ru-RU" b="0" dirty="0"/>
        </a:p>
      </dgm:t>
    </dgm:pt>
    <dgm:pt modelId="{1576E09A-71E7-4572-9CC5-1DD8BC382664}" type="parTrans" cxnId="{12C6566A-7282-4AB1-8B56-E4BF4E38C98B}">
      <dgm:prSet/>
      <dgm:spPr/>
      <dgm:t>
        <a:bodyPr/>
        <a:lstStyle/>
        <a:p>
          <a:endParaRPr lang="ru-RU"/>
        </a:p>
      </dgm:t>
    </dgm:pt>
    <dgm:pt modelId="{F4833997-3E1B-4611-A667-5F582D6CD5C3}" type="sibTrans" cxnId="{12C6566A-7282-4AB1-8B56-E4BF4E38C98B}">
      <dgm:prSet/>
      <dgm:spPr/>
      <dgm:t>
        <a:bodyPr/>
        <a:lstStyle/>
        <a:p>
          <a:endParaRPr lang="ru-RU"/>
        </a:p>
      </dgm:t>
    </dgm:pt>
    <dgm:pt modelId="{B9920B7B-AC09-4513-B44F-D39B20ED27B4}">
      <dgm:prSet/>
      <dgm:spPr/>
      <dgm:t>
        <a:bodyPr/>
        <a:lstStyle/>
        <a:p>
          <a:r>
            <a:rPr lang="ru-RU" b="0" dirty="0" smtClean="0"/>
            <a:t>Не своевременное расторжение договора поставки с поставщиком</a:t>
          </a:r>
          <a:endParaRPr lang="ru-RU" b="0" dirty="0"/>
        </a:p>
      </dgm:t>
    </dgm:pt>
    <dgm:pt modelId="{CD0BEC53-E263-42AD-9BB3-77BC1ABC5408}" type="parTrans" cxnId="{1E21C7FD-EFF7-4760-B4BA-00CAE88E2F7C}">
      <dgm:prSet/>
      <dgm:spPr/>
      <dgm:t>
        <a:bodyPr/>
        <a:lstStyle/>
        <a:p>
          <a:endParaRPr lang="ru-RU"/>
        </a:p>
      </dgm:t>
    </dgm:pt>
    <dgm:pt modelId="{75BAF5E4-99ED-4F3C-9970-523268F3F4AC}" type="sibTrans" cxnId="{1E21C7FD-EFF7-4760-B4BA-00CAE88E2F7C}">
      <dgm:prSet/>
      <dgm:spPr/>
      <dgm:t>
        <a:bodyPr/>
        <a:lstStyle/>
        <a:p>
          <a:endParaRPr lang="ru-RU"/>
        </a:p>
      </dgm:t>
    </dgm:pt>
    <dgm:pt modelId="{CF9291A8-11D2-417C-8AD3-2CBD806F5C7E}" type="pres">
      <dgm:prSet presAssocID="{BF98F919-EA34-4A39-8DDB-DC9BD56E498B}" presName="linearFlow" presStyleCnt="0">
        <dgm:presLayoutVars>
          <dgm:dir/>
          <dgm:resizeHandles val="exact"/>
        </dgm:presLayoutVars>
      </dgm:prSet>
      <dgm:spPr/>
    </dgm:pt>
    <dgm:pt modelId="{279CFB63-90F7-4297-8CAF-8EE8FD937210}" type="pres">
      <dgm:prSet presAssocID="{252CCD25-D884-4318-8A9D-81D409610C31}" presName="composite" presStyleCnt="0"/>
      <dgm:spPr/>
    </dgm:pt>
    <dgm:pt modelId="{851937A4-952B-47AA-90D7-39172C0F4F32}" type="pres">
      <dgm:prSet presAssocID="{252CCD25-D884-4318-8A9D-81D409610C31}" presName="imgShp" presStyleLbl="fgImgPlace1" presStyleIdx="0" presStyleCnt="5" custLinFactX="-4692" custLinFactNeighborX="-100000" custLinFactNeighborY="466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A9997B-5626-4DFA-B978-BBE496B18588}" type="pres">
      <dgm:prSet presAssocID="{252CCD25-D884-4318-8A9D-81D409610C31}" presName="txShp" presStyleLbl="node1" presStyleIdx="0" presStyleCnt="5" custScaleX="111209" custScaleY="123485" custLinFactNeighborX="-348" custLinFactNeighborY="4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1AAA-66E1-40F1-8C68-FA93CA136B3E}" type="pres">
      <dgm:prSet presAssocID="{D1C54286-CF42-42DE-8548-B05EF7CA08D2}" presName="spacing" presStyleCnt="0"/>
      <dgm:spPr/>
    </dgm:pt>
    <dgm:pt modelId="{B4132417-8996-4737-B515-23D4AADDFE2C}" type="pres">
      <dgm:prSet presAssocID="{99636056-ADE7-41B1-A576-5F606DACADB5}" presName="composite" presStyleCnt="0"/>
      <dgm:spPr/>
    </dgm:pt>
    <dgm:pt modelId="{5DC1DD8C-660D-4780-9A98-A95E6BA53158}" type="pres">
      <dgm:prSet presAssocID="{99636056-ADE7-41B1-A576-5F606DACADB5}" presName="imgShp" presStyleLbl="fgImgPlace1" presStyleIdx="1" presStyleCnt="5" custLinFactX="-8585" custLinFactNeighborX="-100000" custLinFactNeighborY="303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3853D9-DCC6-4C7A-B7CC-F9547968A69D}" type="pres">
      <dgm:prSet presAssocID="{99636056-ADE7-41B1-A576-5F606DACADB5}" presName="txShp" presStyleLbl="node1" presStyleIdx="1" presStyleCnt="5" custScaleX="110368" custScaleY="76304" custLinFactNeighborX="90" custLinFactNeighborY="40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8317-725F-40B9-AF6A-6B5F0D23B368}" type="pres">
      <dgm:prSet presAssocID="{DF13FB74-BE3A-475C-9491-39A33E136DD9}" presName="spacing" presStyleCnt="0"/>
      <dgm:spPr/>
    </dgm:pt>
    <dgm:pt modelId="{E1506815-E0F2-405F-AB6F-CD462DB452F2}" type="pres">
      <dgm:prSet presAssocID="{D8CD7F53-204B-4B69-AE8B-CC33E2C703AF}" presName="composite" presStyleCnt="0"/>
      <dgm:spPr/>
    </dgm:pt>
    <dgm:pt modelId="{184047B1-0CA7-448A-9D60-0AAAE9719B06}" type="pres">
      <dgm:prSet presAssocID="{D8CD7F53-204B-4B69-AE8B-CC33E2C703AF}" presName="imgShp" presStyleLbl="fgImgPlace1" presStyleIdx="2" presStyleCnt="5" custLinFactX="-3813" custLinFactNeighborX="-100000" custLinFactNeighborY="163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A65F52-4F02-49F3-8C83-4A0611EB7858}" type="pres">
      <dgm:prSet presAssocID="{D8CD7F53-204B-4B69-AE8B-CC33E2C703AF}" presName="txShp" presStyleLbl="node1" presStyleIdx="2" presStyleCnt="5" custScaleX="113060" custScaleY="127686" custLinFactNeighborX="380" custLinFactNeighborY="21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92C56-0227-4794-9005-7D09FA7A0C2D}" type="pres">
      <dgm:prSet presAssocID="{DA111B49-4ED3-448D-AA91-BFD0769C8053}" presName="spacing" presStyleCnt="0"/>
      <dgm:spPr/>
    </dgm:pt>
    <dgm:pt modelId="{F8505DDA-6F50-4C10-9831-6BAF401154DE}" type="pres">
      <dgm:prSet presAssocID="{5977806F-0EFC-4980-9E57-36363C0D18A5}" presName="composite" presStyleCnt="0"/>
      <dgm:spPr/>
    </dgm:pt>
    <dgm:pt modelId="{C6521CDE-F7E8-4DA0-B80C-10387735CD6F}" type="pres">
      <dgm:prSet presAssocID="{5977806F-0EFC-4980-9E57-36363C0D18A5}" presName="imgShp" presStyleLbl="fgImgPlace1" presStyleIdx="3" presStyleCnt="5" custLinFactX="-4979" custLinFactNeighborX="-100000" custLinFactNeighborY="26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050CF3-659C-4EC5-965A-12C75997EA09}" type="pres">
      <dgm:prSet presAssocID="{5977806F-0EFC-4980-9E57-36363C0D18A5}" presName="txShp" presStyleLbl="node1" presStyleIdx="3" presStyleCnt="5" custScaleX="112305" custScaleY="142664" custLinFactNeighborX="279" custLinFactNeighborY="1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64E1-A360-417F-BD3C-A9FBC2BC9A27}" type="pres">
      <dgm:prSet presAssocID="{F4833997-3E1B-4611-A667-5F582D6CD5C3}" presName="spacing" presStyleCnt="0"/>
      <dgm:spPr/>
    </dgm:pt>
    <dgm:pt modelId="{B9E142DB-6E6E-437C-B230-8493E069CB2D}" type="pres">
      <dgm:prSet presAssocID="{B9920B7B-AC09-4513-B44F-D39B20ED27B4}" presName="composite" presStyleCnt="0"/>
      <dgm:spPr/>
    </dgm:pt>
    <dgm:pt modelId="{16F40CCB-7FA1-49E6-A715-64964FA68A35}" type="pres">
      <dgm:prSet presAssocID="{B9920B7B-AC09-4513-B44F-D39B20ED27B4}" presName="imgShp" presStyleLbl="fgImgPlace1" presStyleIdx="4" presStyleCnt="5" custLinFactX="-4378" custLinFactNeighborX="-100000" custLinFactNeighborY="-80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338FFB-1132-4B34-A3B3-D8148B584001}" type="pres">
      <dgm:prSet presAssocID="{B9920B7B-AC09-4513-B44F-D39B20ED27B4}" presName="txShp" presStyleLbl="node1" presStyleIdx="4" presStyleCnt="5" custScaleX="11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278A3-D9B0-4CB7-B418-FBA8BB241D13}" type="presOf" srcId="{BF98F919-EA34-4A39-8DDB-DC9BD56E498B}" destId="{CF9291A8-11D2-417C-8AD3-2CBD806F5C7E}" srcOrd="0" destOrd="0" presId="urn:microsoft.com/office/officeart/2005/8/layout/vList3"/>
    <dgm:cxn modelId="{19532E06-1E44-44FA-8F6D-DAE53161D80C}" srcId="{BF98F919-EA34-4A39-8DDB-DC9BD56E498B}" destId="{D8CD7F53-204B-4B69-AE8B-CC33E2C703AF}" srcOrd="2" destOrd="0" parTransId="{426D9E44-91D9-4106-9608-41FDBFCE1357}" sibTransId="{DA111B49-4ED3-448D-AA91-BFD0769C8053}"/>
    <dgm:cxn modelId="{52109395-F07D-4859-8016-A94482A047DF}" type="presOf" srcId="{D8CD7F53-204B-4B69-AE8B-CC33E2C703AF}" destId="{F4A65F52-4F02-49F3-8C83-4A0611EB7858}" srcOrd="0" destOrd="0" presId="urn:microsoft.com/office/officeart/2005/8/layout/vList3"/>
    <dgm:cxn modelId="{12C6566A-7282-4AB1-8B56-E4BF4E38C98B}" srcId="{BF98F919-EA34-4A39-8DDB-DC9BD56E498B}" destId="{5977806F-0EFC-4980-9E57-36363C0D18A5}" srcOrd="3" destOrd="0" parTransId="{1576E09A-71E7-4572-9CC5-1DD8BC382664}" sibTransId="{F4833997-3E1B-4611-A667-5F582D6CD5C3}"/>
    <dgm:cxn modelId="{E3C9927D-2A77-481F-8B56-2673B2E2C271}" type="presOf" srcId="{B9920B7B-AC09-4513-B44F-D39B20ED27B4}" destId="{E8338FFB-1132-4B34-A3B3-D8148B584001}" srcOrd="0" destOrd="0" presId="urn:microsoft.com/office/officeart/2005/8/layout/vList3"/>
    <dgm:cxn modelId="{CB67223A-D7EA-4AFD-8073-4E5938656D3D}" type="presOf" srcId="{5977806F-0EFC-4980-9E57-36363C0D18A5}" destId="{81050CF3-659C-4EC5-965A-12C75997EA09}" srcOrd="0" destOrd="0" presId="urn:microsoft.com/office/officeart/2005/8/layout/vList3"/>
    <dgm:cxn modelId="{0568F2B8-206B-4EE8-B7D1-D8B41CE521CE}" srcId="{BF98F919-EA34-4A39-8DDB-DC9BD56E498B}" destId="{99636056-ADE7-41B1-A576-5F606DACADB5}" srcOrd="1" destOrd="0" parTransId="{698EF03D-EB71-4488-9DBE-F58E957EBEF5}" sibTransId="{DF13FB74-BE3A-475C-9491-39A33E136DD9}"/>
    <dgm:cxn modelId="{B57529E8-9F36-4929-B142-E58FB3F0A561}" type="presOf" srcId="{99636056-ADE7-41B1-A576-5F606DACADB5}" destId="{153853D9-DCC6-4C7A-B7CC-F9547968A69D}" srcOrd="0" destOrd="0" presId="urn:microsoft.com/office/officeart/2005/8/layout/vList3"/>
    <dgm:cxn modelId="{1E21C7FD-EFF7-4760-B4BA-00CAE88E2F7C}" srcId="{BF98F919-EA34-4A39-8DDB-DC9BD56E498B}" destId="{B9920B7B-AC09-4513-B44F-D39B20ED27B4}" srcOrd="4" destOrd="0" parTransId="{CD0BEC53-E263-42AD-9BB3-77BC1ABC5408}" sibTransId="{75BAF5E4-99ED-4F3C-9970-523268F3F4AC}"/>
    <dgm:cxn modelId="{33AD2D23-E7C8-486E-A5BD-6650C26E71EB}" srcId="{BF98F919-EA34-4A39-8DDB-DC9BD56E498B}" destId="{252CCD25-D884-4318-8A9D-81D409610C31}" srcOrd="0" destOrd="0" parTransId="{79AD77C6-A39C-439A-A019-42B611137DC8}" sibTransId="{D1C54286-CF42-42DE-8548-B05EF7CA08D2}"/>
    <dgm:cxn modelId="{1D999CBB-A7A3-41D8-97B9-44704B17A6B5}" type="presOf" srcId="{252CCD25-D884-4318-8A9D-81D409610C31}" destId="{01A9997B-5626-4DFA-B978-BBE496B18588}" srcOrd="0" destOrd="0" presId="urn:microsoft.com/office/officeart/2005/8/layout/vList3"/>
    <dgm:cxn modelId="{B1074305-69D1-405F-83D5-C136E3D5FBF6}" type="presParOf" srcId="{CF9291A8-11D2-417C-8AD3-2CBD806F5C7E}" destId="{279CFB63-90F7-4297-8CAF-8EE8FD937210}" srcOrd="0" destOrd="0" presId="urn:microsoft.com/office/officeart/2005/8/layout/vList3"/>
    <dgm:cxn modelId="{39A16973-B577-441D-BD56-6C26BC654385}" type="presParOf" srcId="{279CFB63-90F7-4297-8CAF-8EE8FD937210}" destId="{851937A4-952B-47AA-90D7-39172C0F4F32}" srcOrd="0" destOrd="0" presId="urn:microsoft.com/office/officeart/2005/8/layout/vList3"/>
    <dgm:cxn modelId="{755E7B69-44B4-4A14-807E-D4C98B21D981}" type="presParOf" srcId="{279CFB63-90F7-4297-8CAF-8EE8FD937210}" destId="{01A9997B-5626-4DFA-B978-BBE496B18588}" srcOrd="1" destOrd="0" presId="urn:microsoft.com/office/officeart/2005/8/layout/vList3"/>
    <dgm:cxn modelId="{17996778-9B1D-4752-ACDC-5E937E9F1AE6}" type="presParOf" srcId="{CF9291A8-11D2-417C-8AD3-2CBD806F5C7E}" destId="{686D1AAA-66E1-40F1-8C68-FA93CA136B3E}" srcOrd="1" destOrd="0" presId="urn:microsoft.com/office/officeart/2005/8/layout/vList3"/>
    <dgm:cxn modelId="{A4C85EA0-90F2-4D17-BF37-B4C23FD696B9}" type="presParOf" srcId="{CF9291A8-11D2-417C-8AD3-2CBD806F5C7E}" destId="{B4132417-8996-4737-B515-23D4AADDFE2C}" srcOrd="2" destOrd="0" presId="urn:microsoft.com/office/officeart/2005/8/layout/vList3"/>
    <dgm:cxn modelId="{DB9579DE-0ABA-456C-977C-8217CF40548D}" type="presParOf" srcId="{B4132417-8996-4737-B515-23D4AADDFE2C}" destId="{5DC1DD8C-660D-4780-9A98-A95E6BA53158}" srcOrd="0" destOrd="0" presId="urn:microsoft.com/office/officeart/2005/8/layout/vList3"/>
    <dgm:cxn modelId="{8F72BEFE-4B1F-4D2A-A92D-8D59F2F87833}" type="presParOf" srcId="{B4132417-8996-4737-B515-23D4AADDFE2C}" destId="{153853D9-DCC6-4C7A-B7CC-F9547968A69D}" srcOrd="1" destOrd="0" presId="urn:microsoft.com/office/officeart/2005/8/layout/vList3"/>
    <dgm:cxn modelId="{A548ED84-7479-4428-AA2D-5BC63273BB96}" type="presParOf" srcId="{CF9291A8-11D2-417C-8AD3-2CBD806F5C7E}" destId="{7BE68317-725F-40B9-AF6A-6B5F0D23B368}" srcOrd="3" destOrd="0" presId="urn:microsoft.com/office/officeart/2005/8/layout/vList3"/>
    <dgm:cxn modelId="{D3032610-BD3D-4044-ACC3-483DE7B34840}" type="presParOf" srcId="{CF9291A8-11D2-417C-8AD3-2CBD806F5C7E}" destId="{E1506815-E0F2-405F-AB6F-CD462DB452F2}" srcOrd="4" destOrd="0" presId="urn:microsoft.com/office/officeart/2005/8/layout/vList3"/>
    <dgm:cxn modelId="{3254EA68-291C-4EC1-9465-DC1F068656CF}" type="presParOf" srcId="{E1506815-E0F2-405F-AB6F-CD462DB452F2}" destId="{184047B1-0CA7-448A-9D60-0AAAE9719B06}" srcOrd="0" destOrd="0" presId="urn:microsoft.com/office/officeart/2005/8/layout/vList3"/>
    <dgm:cxn modelId="{51076669-1579-4589-9A29-9F2C4B7B77D2}" type="presParOf" srcId="{E1506815-E0F2-405F-AB6F-CD462DB452F2}" destId="{F4A65F52-4F02-49F3-8C83-4A0611EB7858}" srcOrd="1" destOrd="0" presId="urn:microsoft.com/office/officeart/2005/8/layout/vList3"/>
    <dgm:cxn modelId="{E44EA197-B809-4B33-87A8-FB266AA6D50B}" type="presParOf" srcId="{CF9291A8-11D2-417C-8AD3-2CBD806F5C7E}" destId="{0F092C56-0227-4794-9005-7D09FA7A0C2D}" srcOrd="5" destOrd="0" presId="urn:microsoft.com/office/officeart/2005/8/layout/vList3"/>
    <dgm:cxn modelId="{DEB18DFF-3B43-4A85-8E3D-B5E351CB267F}" type="presParOf" srcId="{CF9291A8-11D2-417C-8AD3-2CBD806F5C7E}" destId="{F8505DDA-6F50-4C10-9831-6BAF401154DE}" srcOrd="6" destOrd="0" presId="urn:microsoft.com/office/officeart/2005/8/layout/vList3"/>
    <dgm:cxn modelId="{F0E56A9C-E8F3-4C1D-81FB-FE75B63AB20F}" type="presParOf" srcId="{F8505DDA-6F50-4C10-9831-6BAF401154DE}" destId="{C6521CDE-F7E8-4DA0-B80C-10387735CD6F}" srcOrd="0" destOrd="0" presId="urn:microsoft.com/office/officeart/2005/8/layout/vList3"/>
    <dgm:cxn modelId="{4921B111-2AF4-404F-ADD6-DBDC70476AE5}" type="presParOf" srcId="{F8505DDA-6F50-4C10-9831-6BAF401154DE}" destId="{81050CF3-659C-4EC5-965A-12C75997EA09}" srcOrd="1" destOrd="0" presId="urn:microsoft.com/office/officeart/2005/8/layout/vList3"/>
    <dgm:cxn modelId="{C8C85D81-A867-4A0B-9967-674ACF6FA3E2}" type="presParOf" srcId="{CF9291A8-11D2-417C-8AD3-2CBD806F5C7E}" destId="{DA5864E1-A360-417F-BD3C-A9FBC2BC9A27}" srcOrd="7" destOrd="0" presId="urn:microsoft.com/office/officeart/2005/8/layout/vList3"/>
    <dgm:cxn modelId="{EDC92BC4-7C7F-4730-9655-C1FB4F38B074}" type="presParOf" srcId="{CF9291A8-11D2-417C-8AD3-2CBD806F5C7E}" destId="{B9E142DB-6E6E-437C-B230-8493E069CB2D}" srcOrd="8" destOrd="0" presId="urn:microsoft.com/office/officeart/2005/8/layout/vList3"/>
    <dgm:cxn modelId="{A29D8EED-44B1-44DD-B72B-E5CF5E28F98C}" type="presParOf" srcId="{B9E142DB-6E6E-437C-B230-8493E069CB2D}" destId="{16F40CCB-7FA1-49E6-A715-64964FA68A35}" srcOrd="0" destOrd="0" presId="urn:microsoft.com/office/officeart/2005/8/layout/vList3"/>
    <dgm:cxn modelId="{38444E93-EBD8-49B0-B066-C481A2304A15}" type="presParOf" srcId="{B9E142DB-6E6E-437C-B230-8493E069CB2D}" destId="{E8338FFB-1132-4B34-A3B3-D8148B5840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8F919-EA34-4A39-8DDB-DC9BD56E49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636056-ADE7-41B1-A576-5F606DACADB5}">
      <dgm:prSet phldrT="[Текст]"/>
      <dgm:spPr/>
      <dgm:t>
        <a:bodyPr/>
        <a:lstStyle/>
        <a:p>
          <a:r>
            <a:rPr lang="ru-RU" b="0" dirty="0" smtClean="0"/>
            <a:t>Проверка сроков действия усиленной квалифицированной  электронной подписи ДО начала декларационного периода</a:t>
          </a:r>
          <a:endParaRPr lang="ru-RU" b="0" dirty="0"/>
        </a:p>
      </dgm:t>
    </dgm:pt>
    <dgm:pt modelId="{698EF03D-EB71-4488-9DBE-F58E957EBEF5}" type="parTrans" cxnId="{0568F2B8-206B-4EE8-B7D1-D8B41CE521CE}">
      <dgm:prSet/>
      <dgm:spPr/>
      <dgm:t>
        <a:bodyPr/>
        <a:lstStyle/>
        <a:p>
          <a:endParaRPr lang="ru-RU"/>
        </a:p>
      </dgm:t>
    </dgm:pt>
    <dgm:pt modelId="{DF13FB74-BE3A-475C-9491-39A33E136DD9}" type="sibTrans" cxnId="{0568F2B8-206B-4EE8-B7D1-D8B41CE521CE}">
      <dgm:prSet/>
      <dgm:spPr/>
      <dgm:t>
        <a:bodyPr/>
        <a:lstStyle/>
        <a:p>
          <a:endParaRPr lang="ru-RU"/>
        </a:p>
      </dgm:t>
    </dgm:pt>
    <dgm:pt modelId="{D8CD7F53-204B-4B69-AE8B-CC33E2C703AF}">
      <dgm:prSet phldrT="[Текст]"/>
      <dgm:spPr/>
      <dgm:t>
        <a:bodyPr/>
        <a:lstStyle/>
        <a:p>
          <a:r>
            <a:rPr lang="ru-RU" b="0" dirty="0" smtClean="0"/>
            <a:t>Осуществление контроля за корректным заполнением данных деклараций об объеме оборота алкогольной и спиртосодержащей продукции</a:t>
          </a:r>
          <a:endParaRPr lang="ru-RU" b="0" dirty="0"/>
        </a:p>
      </dgm:t>
    </dgm:pt>
    <dgm:pt modelId="{426D9E44-91D9-4106-9608-41FDBFCE1357}" type="parTrans" cxnId="{19532E06-1E44-44FA-8F6D-DAE53161D80C}">
      <dgm:prSet/>
      <dgm:spPr/>
      <dgm:t>
        <a:bodyPr/>
        <a:lstStyle/>
        <a:p>
          <a:endParaRPr lang="ru-RU"/>
        </a:p>
      </dgm:t>
    </dgm:pt>
    <dgm:pt modelId="{DA111B49-4ED3-448D-AA91-BFD0769C8053}" type="sibTrans" cxnId="{19532E06-1E44-44FA-8F6D-DAE53161D80C}">
      <dgm:prSet/>
      <dgm:spPr/>
      <dgm:t>
        <a:bodyPr/>
        <a:lstStyle/>
        <a:p>
          <a:endParaRPr lang="ru-RU"/>
        </a:p>
      </dgm:t>
    </dgm:pt>
    <dgm:pt modelId="{252CCD25-D884-4318-8A9D-81D409610C31}">
      <dgm:prSet phldrT="[Текст]"/>
      <dgm:spPr/>
      <dgm:t>
        <a:bodyPr/>
        <a:lstStyle/>
        <a:p>
          <a:r>
            <a:rPr lang="ru-RU" dirty="0" smtClean="0"/>
            <a:t>Использование действующего формата, утвержденного приказом </a:t>
          </a:r>
          <a:r>
            <a:rPr lang="ru-RU" dirty="0" err="1" smtClean="0"/>
            <a:t>Росалкогольрегулирования</a:t>
          </a:r>
          <a:r>
            <a:rPr lang="ru-RU" dirty="0" smtClean="0"/>
            <a:t> № 198 от 05.08.2013г.</a:t>
          </a:r>
          <a:endParaRPr lang="ru-RU" dirty="0"/>
        </a:p>
      </dgm:t>
    </dgm:pt>
    <dgm:pt modelId="{D1C54286-CF42-42DE-8548-B05EF7CA08D2}" type="sibTrans" cxnId="{33AD2D23-E7C8-486E-A5BD-6650C26E71EB}">
      <dgm:prSet/>
      <dgm:spPr/>
      <dgm:t>
        <a:bodyPr/>
        <a:lstStyle/>
        <a:p>
          <a:endParaRPr lang="ru-RU"/>
        </a:p>
      </dgm:t>
    </dgm:pt>
    <dgm:pt modelId="{79AD77C6-A39C-439A-A019-42B611137DC8}" type="parTrans" cxnId="{33AD2D23-E7C8-486E-A5BD-6650C26E71EB}">
      <dgm:prSet/>
      <dgm:spPr/>
      <dgm:t>
        <a:bodyPr/>
        <a:lstStyle/>
        <a:p>
          <a:endParaRPr lang="ru-RU"/>
        </a:p>
      </dgm:t>
    </dgm:pt>
    <dgm:pt modelId="{5977806F-0EFC-4980-9E57-36363C0D18A5}">
      <dgm:prSet/>
      <dgm:spPr/>
      <dgm:t>
        <a:bodyPr/>
        <a:lstStyle/>
        <a:p>
          <a:r>
            <a:rPr lang="ru-RU" b="0" dirty="0" smtClean="0"/>
            <a:t>Проведение своевременных сверок с Контрагентами </a:t>
          </a:r>
          <a:endParaRPr lang="ru-RU" b="0" dirty="0"/>
        </a:p>
      </dgm:t>
    </dgm:pt>
    <dgm:pt modelId="{1576E09A-71E7-4572-9CC5-1DD8BC382664}" type="parTrans" cxnId="{12C6566A-7282-4AB1-8B56-E4BF4E38C98B}">
      <dgm:prSet/>
      <dgm:spPr/>
      <dgm:t>
        <a:bodyPr/>
        <a:lstStyle/>
        <a:p>
          <a:endParaRPr lang="ru-RU"/>
        </a:p>
      </dgm:t>
    </dgm:pt>
    <dgm:pt modelId="{F4833997-3E1B-4611-A667-5F582D6CD5C3}" type="sibTrans" cxnId="{12C6566A-7282-4AB1-8B56-E4BF4E38C98B}">
      <dgm:prSet/>
      <dgm:spPr/>
      <dgm:t>
        <a:bodyPr/>
        <a:lstStyle/>
        <a:p>
          <a:endParaRPr lang="ru-RU"/>
        </a:p>
      </dgm:t>
    </dgm:pt>
    <dgm:pt modelId="{B9920B7B-AC09-4513-B44F-D39B20ED27B4}">
      <dgm:prSet/>
      <dgm:spPr/>
      <dgm:t>
        <a:bodyPr/>
        <a:lstStyle/>
        <a:p>
          <a:r>
            <a:rPr lang="ru-RU" b="0" dirty="0" smtClean="0"/>
            <a:t>Усиление контроля за надлежащей загрузкой деклараций в Базу данных деклараций в Личном кабинете на сайте </a:t>
          </a:r>
          <a:r>
            <a:rPr lang="ru-RU" b="0" dirty="0" err="1" smtClean="0"/>
            <a:t>Росалкогольрегулирования</a:t>
          </a:r>
          <a:endParaRPr lang="ru-RU" b="0" dirty="0"/>
        </a:p>
      </dgm:t>
    </dgm:pt>
    <dgm:pt modelId="{CD0BEC53-E263-42AD-9BB3-77BC1ABC5408}" type="parTrans" cxnId="{1E21C7FD-EFF7-4760-B4BA-00CAE88E2F7C}">
      <dgm:prSet/>
      <dgm:spPr/>
      <dgm:t>
        <a:bodyPr/>
        <a:lstStyle/>
        <a:p>
          <a:endParaRPr lang="ru-RU"/>
        </a:p>
      </dgm:t>
    </dgm:pt>
    <dgm:pt modelId="{75BAF5E4-99ED-4F3C-9970-523268F3F4AC}" type="sibTrans" cxnId="{1E21C7FD-EFF7-4760-B4BA-00CAE88E2F7C}">
      <dgm:prSet/>
      <dgm:spPr/>
      <dgm:t>
        <a:bodyPr/>
        <a:lstStyle/>
        <a:p>
          <a:endParaRPr lang="ru-RU"/>
        </a:p>
      </dgm:t>
    </dgm:pt>
    <dgm:pt modelId="{CF9291A8-11D2-417C-8AD3-2CBD806F5C7E}" type="pres">
      <dgm:prSet presAssocID="{BF98F919-EA34-4A39-8DDB-DC9BD56E498B}" presName="linearFlow" presStyleCnt="0">
        <dgm:presLayoutVars>
          <dgm:dir/>
          <dgm:resizeHandles val="exact"/>
        </dgm:presLayoutVars>
      </dgm:prSet>
      <dgm:spPr/>
    </dgm:pt>
    <dgm:pt modelId="{279CFB63-90F7-4297-8CAF-8EE8FD937210}" type="pres">
      <dgm:prSet presAssocID="{252CCD25-D884-4318-8A9D-81D409610C31}" presName="composite" presStyleCnt="0"/>
      <dgm:spPr/>
    </dgm:pt>
    <dgm:pt modelId="{851937A4-952B-47AA-90D7-39172C0F4F32}" type="pres">
      <dgm:prSet presAssocID="{252CCD25-D884-4318-8A9D-81D409610C31}" presName="imgShp" presStyleLbl="fgImgPlace1" presStyleIdx="0" presStyleCnt="5" custLinFactNeighborX="-78353" custLinFactNeighborY="304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A9997B-5626-4DFA-B978-BBE496B18588}" type="pres">
      <dgm:prSet presAssocID="{252CCD25-D884-4318-8A9D-81D409610C31}" presName="txShp" presStyleLbl="node1" presStyleIdx="0" presStyleCnt="5" custScaleX="104113" custScaleY="123485" custLinFactNeighborX="-348" custLinFactNeighborY="4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1AAA-66E1-40F1-8C68-FA93CA136B3E}" type="pres">
      <dgm:prSet presAssocID="{D1C54286-CF42-42DE-8548-B05EF7CA08D2}" presName="spacing" presStyleCnt="0"/>
      <dgm:spPr/>
    </dgm:pt>
    <dgm:pt modelId="{B4132417-8996-4737-B515-23D4AADDFE2C}" type="pres">
      <dgm:prSet presAssocID="{99636056-ADE7-41B1-A576-5F606DACADB5}" presName="composite" presStyleCnt="0"/>
      <dgm:spPr/>
    </dgm:pt>
    <dgm:pt modelId="{5DC1DD8C-660D-4780-9A98-A95E6BA53158}" type="pres">
      <dgm:prSet presAssocID="{99636056-ADE7-41B1-A576-5F606DACADB5}" presName="imgShp" presStyleLbl="fgImgPlace1" presStyleIdx="1" presStyleCnt="5" custLinFactNeighborX="-76797" custLinFactNeighborY="41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3853D9-DCC6-4C7A-B7CC-F9547968A69D}" type="pres">
      <dgm:prSet presAssocID="{99636056-ADE7-41B1-A576-5F606DACADB5}" presName="txShp" presStyleLbl="node1" presStyleIdx="1" presStyleCnt="5" custScaleX="105180" custScaleY="91756" custLinFactNeighborX="390" custLinFactNeighborY="29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8317-725F-40B9-AF6A-6B5F0D23B368}" type="pres">
      <dgm:prSet presAssocID="{DF13FB74-BE3A-475C-9491-39A33E136DD9}" presName="spacing" presStyleCnt="0"/>
      <dgm:spPr/>
    </dgm:pt>
    <dgm:pt modelId="{E1506815-E0F2-405F-AB6F-CD462DB452F2}" type="pres">
      <dgm:prSet presAssocID="{D8CD7F53-204B-4B69-AE8B-CC33E2C703AF}" presName="composite" presStyleCnt="0"/>
      <dgm:spPr/>
    </dgm:pt>
    <dgm:pt modelId="{184047B1-0CA7-448A-9D60-0AAAE9719B06}" type="pres">
      <dgm:prSet presAssocID="{D8CD7F53-204B-4B69-AE8B-CC33E2C703AF}" presName="imgShp" presStyleLbl="fgImgPlace1" presStyleIdx="2" presStyleCnt="5" custLinFactNeighborX="-82200" custLinFactNeighborY="163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A65F52-4F02-49F3-8C83-4A0611EB7858}" type="pres">
      <dgm:prSet presAssocID="{D8CD7F53-204B-4B69-AE8B-CC33E2C703AF}" presName="txShp" presStyleLbl="node1" presStyleIdx="2" presStyleCnt="5" custScaleX="99280" custScaleY="127686" custLinFactNeighborX="104" custLinFactNeighborY="1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92C56-0227-4794-9005-7D09FA7A0C2D}" type="pres">
      <dgm:prSet presAssocID="{DA111B49-4ED3-448D-AA91-BFD0769C8053}" presName="spacing" presStyleCnt="0"/>
      <dgm:spPr/>
    </dgm:pt>
    <dgm:pt modelId="{F8505DDA-6F50-4C10-9831-6BAF401154DE}" type="pres">
      <dgm:prSet presAssocID="{5977806F-0EFC-4980-9E57-36363C0D18A5}" presName="composite" presStyleCnt="0"/>
      <dgm:spPr/>
    </dgm:pt>
    <dgm:pt modelId="{C6521CDE-F7E8-4DA0-B80C-10387735CD6F}" type="pres">
      <dgm:prSet presAssocID="{5977806F-0EFC-4980-9E57-36363C0D18A5}" presName="imgShp" presStyleLbl="fgImgPlace1" presStyleIdx="3" presStyleCnt="5" custLinFactNeighborX="-85849" custLinFactNeighborY="134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050CF3-659C-4EC5-965A-12C75997EA09}" type="pres">
      <dgm:prSet presAssocID="{5977806F-0EFC-4980-9E57-36363C0D18A5}" presName="txShp" presStyleLbl="node1" presStyleIdx="3" presStyleCnt="5" custScaleY="91379" custLinFactNeighborX="-788" custLinFactNeighborY="1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64E1-A360-417F-BD3C-A9FBC2BC9A27}" type="pres">
      <dgm:prSet presAssocID="{F4833997-3E1B-4611-A667-5F582D6CD5C3}" presName="spacing" presStyleCnt="0"/>
      <dgm:spPr/>
    </dgm:pt>
    <dgm:pt modelId="{B9E142DB-6E6E-437C-B230-8493E069CB2D}" type="pres">
      <dgm:prSet presAssocID="{B9920B7B-AC09-4513-B44F-D39B20ED27B4}" presName="composite" presStyleCnt="0"/>
      <dgm:spPr/>
    </dgm:pt>
    <dgm:pt modelId="{16F40CCB-7FA1-49E6-A715-64964FA68A35}" type="pres">
      <dgm:prSet presAssocID="{B9920B7B-AC09-4513-B44F-D39B20ED27B4}" presName="imgShp" presStyleLbl="fgImgPlace1" presStyleIdx="4" presStyleCnt="5" custLinFactNeighborX="-85849" custLinFactNeighborY="27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338FFB-1132-4B34-A3B3-D8148B584001}" type="pres">
      <dgm:prSet presAssocID="{B9920B7B-AC09-4513-B44F-D39B20ED27B4}" presName="txShp" presStyleLbl="node1" presStyleIdx="4" presStyleCnt="5" custScaleY="15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278A3-D9B0-4CB7-B418-FBA8BB241D13}" type="presOf" srcId="{BF98F919-EA34-4A39-8DDB-DC9BD56E498B}" destId="{CF9291A8-11D2-417C-8AD3-2CBD806F5C7E}" srcOrd="0" destOrd="0" presId="urn:microsoft.com/office/officeart/2005/8/layout/vList3"/>
    <dgm:cxn modelId="{19532E06-1E44-44FA-8F6D-DAE53161D80C}" srcId="{BF98F919-EA34-4A39-8DDB-DC9BD56E498B}" destId="{D8CD7F53-204B-4B69-AE8B-CC33E2C703AF}" srcOrd="2" destOrd="0" parTransId="{426D9E44-91D9-4106-9608-41FDBFCE1357}" sibTransId="{DA111B49-4ED3-448D-AA91-BFD0769C8053}"/>
    <dgm:cxn modelId="{52109395-F07D-4859-8016-A94482A047DF}" type="presOf" srcId="{D8CD7F53-204B-4B69-AE8B-CC33E2C703AF}" destId="{F4A65F52-4F02-49F3-8C83-4A0611EB7858}" srcOrd="0" destOrd="0" presId="urn:microsoft.com/office/officeart/2005/8/layout/vList3"/>
    <dgm:cxn modelId="{12C6566A-7282-4AB1-8B56-E4BF4E38C98B}" srcId="{BF98F919-EA34-4A39-8DDB-DC9BD56E498B}" destId="{5977806F-0EFC-4980-9E57-36363C0D18A5}" srcOrd="3" destOrd="0" parTransId="{1576E09A-71E7-4572-9CC5-1DD8BC382664}" sibTransId="{F4833997-3E1B-4611-A667-5F582D6CD5C3}"/>
    <dgm:cxn modelId="{E3C9927D-2A77-481F-8B56-2673B2E2C271}" type="presOf" srcId="{B9920B7B-AC09-4513-B44F-D39B20ED27B4}" destId="{E8338FFB-1132-4B34-A3B3-D8148B584001}" srcOrd="0" destOrd="0" presId="urn:microsoft.com/office/officeart/2005/8/layout/vList3"/>
    <dgm:cxn modelId="{CB67223A-D7EA-4AFD-8073-4E5938656D3D}" type="presOf" srcId="{5977806F-0EFC-4980-9E57-36363C0D18A5}" destId="{81050CF3-659C-4EC5-965A-12C75997EA09}" srcOrd="0" destOrd="0" presId="urn:microsoft.com/office/officeart/2005/8/layout/vList3"/>
    <dgm:cxn modelId="{0568F2B8-206B-4EE8-B7D1-D8B41CE521CE}" srcId="{BF98F919-EA34-4A39-8DDB-DC9BD56E498B}" destId="{99636056-ADE7-41B1-A576-5F606DACADB5}" srcOrd="1" destOrd="0" parTransId="{698EF03D-EB71-4488-9DBE-F58E957EBEF5}" sibTransId="{DF13FB74-BE3A-475C-9491-39A33E136DD9}"/>
    <dgm:cxn modelId="{B57529E8-9F36-4929-B142-E58FB3F0A561}" type="presOf" srcId="{99636056-ADE7-41B1-A576-5F606DACADB5}" destId="{153853D9-DCC6-4C7A-B7CC-F9547968A69D}" srcOrd="0" destOrd="0" presId="urn:microsoft.com/office/officeart/2005/8/layout/vList3"/>
    <dgm:cxn modelId="{1E21C7FD-EFF7-4760-B4BA-00CAE88E2F7C}" srcId="{BF98F919-EA34-4A39-8DDB-DC9BD56E498B}" destId="{B9920B7B-AC09-4513-B44F-D39B20ED27B4}" srcOrd="4" destOrd="0" parTransId="{CD0BEC53-E263-42AD-9BB3-77BC1ABC5408}" sibTransId="{75BAF5E4-99ED-4F3C-9970-523268F3F4AC}"/>
    <dgm:cxn modelId="{33AD2D23-E7C8-486E-A5BD-6650C26E71EB}" srcId="{BF98F919-EA34-4A39-8DDB-DC9BD56E498B}" destId="{252CCD25-D884-4318-8A9D-81D409610C31}" srcOrd="0" destOrd="0" parTransId="{79AD77C6-A39C-439A-A019-42B611137DC8}" sibTransId="{D1C54286-CF42-42DE-8548-B05EF7CA08D2}"/>
    <dgm:cxn modelId="{1D999CBB-A7A3-41D8-97B9-44704B17A6B5}" type="presOf" srcId="{252CCD25-D884-4318-8A9D-81D409610C31}" destId="{01A9997B-5626-4DFA-B978-BBE496B18588}" srcOrd="0" destOrd="0" presId="urn:microsoft.com/office/officeart/2005/8/layout/vList3"/>
    <dgm:cxn modelId="{B1074305-69D1-405F-83D5-C136E3D5FBF6}" type="presParOf" srcId="{CF9291A8-11D2-417C-8AD3-2CBD806F5C7E}" destId="{279CFB63-90F7-4297-8CAF-8EE8FD937210}" srcOrd="0" destOrd="0" presId="urn:microsoft.com/office/officeart/2005/8/layout/vList3"/>
    <dgm:cxn modelId="{39A16973-B577-441D-BD56-6C26BC654385}" type="presParOf" srcId="{279CFB63-90F7-4297-8CAF-8EE8FD937210}" destId="{851937A4-952B-47AA-90D7-39172C0F4F32}" srcOrd="0" destOrd="0" presId="urn:microsoft.com/office/officeart/2005/8/layout/vList3"/>
    <dgm:cxn modelId="{755E7B69-44B4-4A14-807E-D4C98B21D981}" type="presParOf" srcId="{279CFB63-90F7-4297-8CAF-8EE8FD937210}" destId="{01A9997B-5626-4DFA-B978-BBE496B18588}" srcOrd="1" destOrd="0" presId="urn:microsoft.com/office/officeart/2005/8/layout/vList3"/>
    <dgm:cxn modelId="{17996778-9B1D-4752-ACDC-5E937E9F1AE6}" type="presParOf" srcId="{CF9291A8-11D2-417C-8AD3-2CBD806F5C7E}" destId="{686D1AAA-66E1-40F1-8C68-FA93CA136B3E}" srcOrd="1" destOrd="0" presId="urn:microsoft.com/office/officeart/2005/8/layout/vList3"/>
    <dgm:cxn modelId="{A4C85EA0-90F2-4D17-BF37-B4C23FD696B9}" type="presParOf" srcId="{CF9291A8-11D2-417C-8AD3-2CBD806F5C7E}" destId="{B4132417-8996-4737-B515-23D4AADDFE2C}" srcOrd="2" destOrd="0" presId="urn:microsoft.com/office/officeart/2005/8/layout/vList3"/>
    <dgm:cxn modelId="{DB9579DE-0ABA-456C-977C-8217CF40548D}" type="presParOf" srcId="{B4132417-8996-4737-B515-23D4AADDFE2C}" destId="{5DC1DD8C-660D-4780-9A98-A95E6BA53158}" srcOrd="0" destOrd="0" presId="urn:microsoft.com/office/officeart/2005/8/layout/vList3"/>
    <dgm:cxn modelId="{8F72BEFE-4B1F-4D2A-A92D-8D59F2F87833}" type="presParOf" srcId="{B4132417-8996-4737-B515-23D4AADDFE2C}" destId="{153853D9-DCC6-4C7A-B7CC-F9547968A69D}" srcOrd="1" destOrd="0" presId="urn:microsoft.com/office/officeart/2005/8/layout/vList3"/>
    <dgm:cxn modelId="{A548ED84-7479-4428-AA2D-5BC63273BB96}" type="presParOf" srcId="{CF9291A8-11D2-417C-8AD3-2CBD806F5C7E}" destId="{7BE68317-725F-40B9-AF6A-6B5F0D23B368}" srcOrd="3" destOrd="0" presId="urn:microsoft.com/office/officeart/2005/8/layout/vList3"/>
    <dgm:cxn modelId="{D3032610-BD3D-4044-ACC3-483DE7B34840}" type="presParOf" srcId="{CF9291A8-11D2-417C-8AD3-2CBD806F5C7E}" destId="{E1506815-E0F2-405F-AB6F-CD462DB452F2}" srcOrd="4" destOrd="0" presId="urn:microsoft.com/office/officeart/2005/8/layout/vList3"/>
    <dgm:cxn modelId="{3254EA68-291C-4EC1-9465-DC1F068656CF}" type="presParOf" srcId="{E1506815-E0F2-405F-AB6F-CD462DB452F2}" destId="{184047B1-0CA7-448A-9D60-0AAAE9719B06}" srcOrd="0" destOrd="0" presId="urn:microsoft.com/office/officeart/2005/8/layout/vList3"/>
    <dgm:cxn modelId="{51076669-1579-4589-9A29-9F2C4B7B77D2}" type="presParOf" srcId="{E1506815-E0F2-405F-AB6F-CD462DB452F2}" destId="{F4A65F52-4F02-49F3-8C83-4A0611EB7858}" srcOrd="1" destOrd="0" presId="urn:microsoft.com/office/officeart/2005/8/layout/vList3"/>
    <dgm:cxn modelId="{E44EA197-B809-4B33-87A8-FB266AA6D50B}" type="presParOf" srcId="{CF9291A8-11D2-417C-8AD3-2CBD806F5C7E}" destId="{0F092C56-0227-4794-9005-7D09FA7A0C2D}" srcOrd="5" destOrd="0" presId="urn:microsoft.com/office/officeart/2005/8/layout/vList3"/>
    <dgm:cxn modelId="{DEB18DFF-3B43-4A85-8E3D-B5E351CB267F}" type="presParOf" srcId="{CF9291A8-11D2-417C-8AD3-2CBD806F5C7E}" destId="{F8505DDA-6F50-4C10-9831-6BAF401154DE}" srcOrd="6" destOrd="0" presId="urn:microsoft.com/office/officeart/2005/8/layout/vList3"/>
    <dgm:cxn modelId="{F0E56A9C-E8F3-4C1D-81FB-FE75B63AB20F}" type="presParOf" srcId="{F8505DDA-6F50-4C10-9831-6BAF401154DE}" destId="{C6521CDE-F7E8-4DA0-B80C-10387735CD6F}" srcOrd="0" destOrd="0" presId="urn:microsoft.com/office/officeart/2005/8/layout/vList3"/>
    <dgm:cxn modelId="{4921B111-2AF4-404F-ADD6-DBDC70476AE5}" type="presParOf" srcId="{F8505DDA-6F50-4C10-9831-6BAF401154DE}" destId="{81050CF3-659C-4EC5-965A-12C75997EA09}" srcOrd="1" destOrd="0" presId="urn:microsoft.com/office/officeart/2005/8/layout/vList3"/>
    <dgm:cxn modelId="{C8C85D81-A867-4A0B-9967-674ACF6FA3E2}" type="presParOf" srcId="{CF9291A8-11D2-417C-8AD3-2CBD806F5C7E}" destId="{DA5864E1-A360-417F-BD3C-A9FBC2BC9A27}" srcOrd="7" destOrd="0" presId="urn:microsoft.com/office/officeart/2005/8/layout/vList3"/>
    <dgm:cxn modelId="{EDC92BC4-7C7F-4730-9655-C1FB4F38B074}" type="presParOf" srcId="{CF9291A8-11D2-417C-8AD3-2CBD806F5C7E}" destId="{B9E142DB-6E6E-437C-B230-8493E069CB2D}" srcOrd="8" destOrd="0" presId="urn:microsoft.com/office/officeart/2005/8/layout/vList3"/>
    <dgm:cxn modelId="{A29D8EED-44B1-44DD-B72B-E5CF5E28F98C}" type="presParOf" srcId="{B9E142DB-6E6E-437C-B230-8493E069CB2D}" destId="{16F40CCB-7FA1-49E6-A715-64964FA68A35}" srcOrd="0" destOrd="0" presId="urn:microsoft.com/office/officeart/2005/8/layout/vList3"/>
    <dgm:cxn modelId="{38444E93-EBD8-49B0-B066-C481A2304A15}" type="presParOf" srcId="{B9E142DB-6E6E-437C-B230-8493E069CB2D}" destId="{E8338FFB-1132-4B34-A3B3-D8148B5840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C223-8B13-4AD5-9D6B-C8487DD41344}">
      <dsp:nvSpPr>
        <dsp:cNvPr id="0" name=""/>
        <dsp:cNvSpPr/>
      </dsp:nvSpPr>
      <dsp:spPr>
        <a:xfrm>
          <a:off x="0" y="74917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6379B-D960-4E24-94DF-74C2B7DA68D6}">
      <dsp:nvSpPr>
        <dsp:cNvPr id="0" name=""/>
        <dsp:cNvSpPr/>
      </dsp:nvSpPr>
      <dsp:spPr>
        <a:xfrm>
          <a:off x="411078" y="11653"/>
          <a:ext cx="5746576" cy="95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Изменение законодательства в сфере лицензирования розничной продажи алкогольной продукции</a:t>
          </a:r>
          <a:endParaRPr lang="ru-RU" sz="1500" b="1" kern="1200" dirty="0"/>
        </a:p>
      </dsp:txBody>
      <dsp:txXfrm>
        <a:off x="457889" y="58464"/>
        <a:ext cx="5652954" cy="865301"/>
      </dsp:txXfrm>
    </dsp:sp>
    <dsp:sp modelId="{27D14A97-7FE5-4364-974C-B194A14C2810}">
      <dsp:nvSpPr>
        <dsp:cNvPr id="0" name=""/>
        <dsp:cNvSpPr/>
      </dsp:nvSpPr>
      <dsp:spPr>
        <a:xfrm>
          <a:off x="0" y="197289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D75AC-1EFE-4FEA-96D3-F251A61A5411}">
      <dsp:nvSpPr>
        <dsp:cNvPr id="0" name=""/>
        <dsp:cNvSpPr/>
      </dsp:nvSpPr>
      <dsp:spPr>
        <a:xfrm>
          <a:off x="411078" y="1208176"/>
          <a:ext cx="5755094" cy="986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Основные ошибки и нарушения, выявленные Службой в результате осуществления контрольно-надзорной деятельности в области оборота алкогольной продукции</a:t>
          </a:r>
          <a:endParaRPr lang="ru-RU" sz="1500" b="1" kern="1200" dirty="0"/>
        </a:p>
      </dsp:txBody>
      <dsp:txXfrm>
        <a:off x="459216" y="1256314"/>
        <a:ext cx="5658818" cy="889844"/>
      </dsp:txXfrm>
    </dsp:sp>
    <dsp:sp modelId="{7BB52EA6-37D7-44EA-9F21-6593F73E9536}">
      <dsp:nvSpPr>
        <dsp:cNvPr id="0" name=""/>
        <dsp:cNvSpPr/>
      </dsp:nvSpPr>
      <dsp:spPr>
        <a:xfrm>
          <a:off x="0" y="316124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575C9-2B49-4091-8F75-BAD4CD87CCCE}">
      <dsp:nvSpPr>
        <dsp:cNvPr id="0" name=""/>
        <dsp:cNvSpPr/>
      </dsp:nvSpPr>
      <dsp:spPr>
        <a:xfrm>
          <a:off x="411078" y="2431896"/>
          <a:ext cx="5816673" cy="950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Основные вопросы, возникающие при осуществлении государственного контроля за предоставлением деклараций</a:t>
          </a:r>
          <a:endParaRPr lang="ru-RU" sz="1500" b="1" kern="1200" dirty="0"/>
        </a:p>
      </dsp:txBody>
      <dsp:txXfrm>
        <a:off x="457490" y="2478308"/>
        <a:ext cx="5723849" cy="857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9997B-5626-4DFA-B978-BBE496B18588}">
      <dsp:nvSpPr>
        <dsp:cNvPr id="0" name=""/>
        <dsp:cNvSpPr/>
      </dsp:nvSpPr>
      <dsp:spPr>
        <a:xfrm rot="10800000">
          <a:off x="1409900" y="429"/>
          <a:ext cx="5852105" cy="1264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Лицензирование розничной продажи алкогольной продукции</a:t>
          </a:r>
          <a:endParaRPr lang="ru-RU" sz="2100" kern="1200" dirty="0"/>
        </a:p>
      </dsp:txBody>
      <dsp:txXfrm rot="10800000">
        <a:off x="1725909" y="429"/>
        <a:ext cx="5536096" cy="1264035"/>
      </dsp:txXfrm>
    </dsp:sp>
    <dsp:sp modelId="{851937A4-952B-47AA-90D7-39172C0F4F32}">
      <dsp:nvSpPr>
        <dsp:cNvPr id="0" name=""/>
        <dsp:cNvSpPr/>
      </dsp:nvSpPr>
      <dsp:spPr>
        <a:xfrm>
          <a:off x="874447" y="0"/>
          <a:ext cx="1264035" cy="12640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853D9-DCC6-4C7A-B7CC-F9547968A69D}">
      <dsp:nvSpPr>
        <dsp:cNvPr id="0" name=""/>
        <dsp:cNvSpPr/>
      </dsp:nvSpPr>
      <dsp:spPr>
        <a:xfrm rot="10800000">
          <a:off x="1278228" y="1641788"/>
          <a:ext cx="6027668" cy="12640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0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Дополнительные ограничения продажи алкогольной продукции в объектах общественного питания, расположенных в многоквартирных жилых домах</a:t>
          </a:r>
          <a:endParaRPr lang="ru-RU" sz="2000" b="0" kern="1200" dirty="0"/>
        </a:p>
      </dsp:txBody>
      <dsp:txXfrm rot="10800000">
        <a:off x="1594237" y="1641788"/>
        <a:ext cx="5711659" cy="1264035"/>
      </dsp:txXfrm>
    </dsp:sp>
    <dsp:sp modelId="{5DC1DD8C-660D-4780-9A98-A95E6BA53158}">
      <dsp:nvSpPr>
        <dsp:cNvPr id="0" name=""/>
        <dsp:cNvSpPr/>
      </dsp:nvSpPr>
      <dsp:spPr>
        <a:xfrm>
          <a:off x="808170" y="1584161"/>
          <a:ext cx="1264035" cy="12640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65F52-4F02-49F3-8C83-4A0611EB7858}">
      <dsp:nvSpPr>
        <dsp:cNvPr id="0" name=""/>
        <dsp:cNvSpPr/>
      </dsp:nvSpPr>
      <dsp:spPr>
        <a:xfrm rot="10800000">
          <a:off x="1391471" y="3283147"/>
          <a:ext cx="5876677" cy="21890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0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Результаты работы с органами местного самоуправления по приведению в соответствие нормативных правовых актов и увеличению расстояния границ прилегающих территорий на которых не допускается розничная продажа алкогольной продукции</a:t>
          </a:r>
          <a:endParaRPr lang="ru-RU" sz="1900" b="0" kern="1200" dirty="0"/>
        </a:p>
      </dsp:txBody>
      <dsp:txXfrm rot="10800000">
        <a:off x="1938728" y="3283147"/>
        <a:ext cx="5329420" cy="2189030"/>
      </dsp:txXfrm>
    </dsp:sp>
    <dsp:sp modelId="{184047B1-0CA7-448A-9D60-0AAAE9719B06}">
      <dsp:nvSpPr>
        <dsp:cNvPr id="0" name=""/>
        <dsp:cNvSpPr/>
      </dsp:nvSpPr>
      <dsp:spPr>
        <a:xfrm>
          <a:off x="961450" y="3745645"/>
          <a:ext cx="1264035" cy="126403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9997B-5626-4DFA-B978-BBE496B18588}">
      <dsp:nvSpPr>
        <dsp:cNvPr id="0" name=""/>
        <dsp:cNvSpPr/>
      </dsp:nvSpPr>
      <dsp:spPr>
        <a:xfrm rot="10800000">
          <a:off x="1355076" y="313082"/>
          <a:ext cx="5581367" cy="131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0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Декларирование розничной продажи алкогольной продукции</a:t>
          </a:r>
          <a:endParaRPr lang="ru-RU" sz="1900" kern="1200" dirty="0"/>
        </a:p>
      </dsp:txBody>
      <dsp:txXfrm rot="10800000">
        <a:off x="1685031" y="313082"/>
        <a:ext cx="5251412" cy="1319821"/>
      </dsp:txXfrm>
    </dsp:sp>
    <dsp:sp modelId="{851937A4-952B-47AA-90D7-39172C0F4F32}">
      <dsp:nvSpPr>
        <dsp:cNvPr id="0" name=""/>
        <dsp:cNvSpPr/>
      </dsp:nvSpPr>
      <dsp:spPr>
        <a:xfrm>
          <a:off x="792083" y="288032"/>
          <a:ext cx="1319821" cy="13198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853D9-DCC6-4C7A-B7CC-F9547968A69D}">
      <dsp:nvSpPr>
        <dsp:cNvPr id="0" name=""/>
        <dsp:cNvSpPr/>
      </dsp:nvSpPr>
      <dsp:spPr>
        <a:xfrm rot="10800000">
          <a:off x="1202197" y="1872210"/>
          <a:ext cx="5748809" cy="131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0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Основные ошибки, допускаемые при декларировании  розничной продажи алкогольной продукции</a:t>
          </a:r>
          <a:endParaRPr lang="ru-RU" sz="1900" b="0" kern="1200" dirty="0"/>
        </a:p>
      </dsp:txBody>
      <dsp:txXfrm rot="10800000">
        <a:off x="1532152" y="1872210"/>
        <a:ext cx="5418854" cy="1319821"/>
      </dsp:txXfrm>
    </dsp:sp>
    <dsp:sp modelId="{5DC1DD8C-660D-4780-9A98-A95E6BA53158}">
      <dsp:nvSpPr>
        <dsp:cNvPr id="0" name=""/>
        <dsp:cNvSpPr/>
      </dsp:nvSpPr>
      <dsp:spPr>
        <a:xfrm>
          <a:off x="720077" y="1800201"/>
          <a:ext cx="1319821" cy="13198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65F52-4F02-49F3-8C83-4A0611EB7858}">
      <dsp:nvSpPr>
        <dsp:cNvPr id="0" name=""/>
        <dsp:cNvSpPr/>
      </dsp:nvSpPr>
      <dsp:spPr>
        <a:xfrm rot="10800000">
          <a:off x="1354567" y="3432706"/>
          <a:ext cx="5604803" cy="131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0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Меры, которые следует предпринять участникам алкогольного рынка в целях не допущения искажения информации или нарушения сроков подачи декларации</a:t>
          </a:r>
          <a:endParaRPr lang="ru-RU" sz="1900" b="0" kern="1200" dirty="0"/>
        </a:p>
      </dsp:txBody>
      <dsp:txXfrm rot="10800000">
        <a:off x="1684522" y="3432706"/>
        <a:ext cx="5274848" cy="1319821"/>
      </dsp:txXfrm>
    </dsp:sp>
    <dsp:sp modelId="{184047B1-0CA7-448A-9D60-0AAAE9719B06}">
      <dsp:nvSpPr>
        <dsp:cNvPr id="0" name=""/>
        <dsp:cNvSpPr/>
      </dsp:nvSpPr>
      <dsp:spPr>
        <a:xfrm>
          <a:off x="888404" y="3430151"/>
          <a:ext cx="1319821" cy="13198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9997B-5626-4DFA-B978-BBE496B18588}">
      <dsp:nvSpPr>
        <dsp:cNvPr id="0" name=""/>
        <dsp:cNvSpPr/>
      </dsp:nvSpPr>
      <dsp:spPr>
        <a:xfrm rot="10800000">
          <a:off x="1355076" y="313082"/>
          <a:ext cx="5581367" cy="131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0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лицензиатах, осуществляющих деятельность по розничной продаже алкогольной продукции в объектах общественного питания</a:t>
          </a:r>
          <a:endParaRPr lang="ru-RU" sz="1700" kern="1200" dirty="0"/>
        </a:p>
      </dsp:txBody>
      <dsp:txXfrm rot="10800000">
        <a:off x="1685031" y="313082"/>
        <a:ext cx="5251412" cy="1319821"/>
      </dsp:txXfrm>
    </dsp:sp>
    <dsp:sp modelId="{851937A4-952B-47AA-90D7-39172C0F4F32}">
      <dsp:nvSpPr>
        <dsp:cNvPr id="0" name=""/>
        <dsp:cNvSpPr/>
      </dsp:nvSpPr>
      <dsp:spPr>
        <a:xfrm>
          <a:off x="648077" y="216023"/>
          <a:ext cx="1319821" cy="13198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853D9-DCC6-4C7A-B7CC-F9547968A69D}">
      <dsp:nvSpPr>
        <dsp:cNvPr id="0" name=""/>
        <dsp:cNvSpPr/>
      </dsp:nvSpPr>
      <dsp:spPr>
        <a:xfrm rot="10800000">
          <a:off x="1202197" y="1872210"/>
          <a:ext cx="5748809" cy="131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0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организациях и индивидуальных предпринимателях, осуществляющих розничную продажу пива и пивных напитков</a:t>
          </a:r>
          <a:endParaRPr lang="ru-RU" sz="1700" b="0" kern="1200" dirty="0"/>
        </a:p>
      </dsp:txBody>
      <dsp:txXfrm rot="10800000">
        <a:off x="1532152" y="1872210"/>
        <a:ext cx="5418854" cy="1319821"/>
      </dsp:txXfrm>
    </dsp:sp>
    <dsp:sp modelId="{5DC1DD8C-660D-4780-9A98-A95E6BA53158}">
      <dsp:nvSpPr>
        <dsp:cNvPr id="0" name=""/>
        <dsp:cNvSpPr/>
      </dsp:nvSpPr>
      <dsp:spPr>
        <a:xfrm>
          <a:off x="648068" y="1872210"/>
          <a:ext cx="1319821" cy="13198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65F52-4F02-49F3-8C83-4A0611EB7858}">
      <dsp:nvSpPr>
        <dsp:cNvPr id="0" name=""/>
        <dsp:cNvSpPr/>
      </dsp:nvSpPr>
      <dsp:spPr>
        <a:xfrm rot="10800000">
          <a:off x="1354567" y="3432706"/>
          <a:ext cx="5604803" cy="13198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0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организациях и индивидуальных предпринимателях, осуществляющих розничную продажу алкогольной продукции в населенных пунктах, где отсутствует точка доступа к сети интернет</a:t>
          </a:r>
          <a:endParaRPr lang="ru-RU" sz="1700" b="0" kern="1200" dirty="0"/>
        </a:p>
      </dsp:txBody>
      <dsp:txXfrm rot="10800000">
        <a:off x="1684522" y="3432706"/>
        <a:ext cx="5274848" cy="1319821"/>
      </dsp:txXfrm>
    </dsp:sp>
    <dsp:sp modelId="{184047B1-0CA7-448A-9D60-0AAAE9719B06}">
      <dsp:nvSpPr>
        <dsp:cNvPr id="0" name=""/>
        <dsp:cNvSpPr/>
      </dsp:nvSpPr>
      <dsp:spPr>
        <a:xfrm>
          <a:off x="720074" y="3432706"/>
          <a:ext cx="1319821" cy="13198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9997B-5626-4DFA-B978-BBE496B18588}">
      <dsp:nvSpPr>
        <dsp:cNvPr id="0" name=""/>
        <dsp:cNvSpPr/>
      </dsp:nvSpPr>
      <dsp:spPr>
        <a:xfrm rot="10800000">
          <a:off x="1024314" y="311460"/>
          <a:ext cx="5804553" cy="8228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3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Отправка декларации в последний день отчетного периода (20-го числа)</a:t>
          </a:r>
          <a:endParaRPr lang="ru-RU" sz="1900" kern="1200" dirty="0"/>
        </a:p>
      </dsp:txBody>
      <dsp:txXfrm rot="10800000">
        <a:off x="1230018" y="311460"/>
        <a:ext cx="5598849" cy="822817"/>
      </dsp:txXfrm>
    </dsp:sp>
    <dsp:sp modelId="{851937A4-952B-47AA-90D7-39172C0F4F32}">
      <dsp:nvSpPr>
        <dsp:cNvPr id="0" name=""/>
        <dsp:cNvSpPr/>
      </dsp:nvSpPr>
      <dsp:spPr>
        <a:xfrm>
          <a:off x="304245" y="389284"/>
          <a:ext cx="666330" cy="6663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853D9-DCC6-4C7A-B7CC-F9547968A69D}">
      <dsp:nvSpPr>
        <dsp:cNvPr id="0" name=""/>
        <dsp:cNvSpPr/>
      </dsp:nvSpPr>
      <dsp:spPr>
        <a:xfrm rot="10800000">
          <a:off x="1080097" y="1368151"/>
          <a:ext cx="5760657" cy="5084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3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Игнорирование остатков алкогольной продукции</a:t>
          </a:r>
          <a:endParaRPr lang="ru-RU" sz="1900" b="0" kern="1200" dirty="0"/>
        </a:p>
      </dsp:txBody>
      <dsp:txXfrm rot="10800000">
        <a:off x="1207206" y="1368151"/>
        <a:ext cx="5633548" cy="508436"/>
      </dsp:txXfrm>
    </dsp:sp>
    <dsp:sp modelId="{5DC1DD8C-660D-4780-9A98-A95E6BA53158}">
      <dsp:nvSpPr>
        <dsp:cNvPr id="0" name=""/>
        <dsp:cNvSpPr/>
      </dsp:nvSpPr>
      <dsp:spPr>
        <a:xfrm>
          <a:off x="289279" y="1224137"/>
          <a:ext cx="666330" cy="6663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65F52-4F02-49F3-8C83-4A0611EB7858}">
      <dsp:nvSpPr>
        <dsp:cNvPr id="0" name=""/>
        <dsp:cNvSpPr/>
      </dsp:nvSpPr>
      <dsp:spPr>
        <a:xfrm rot="10800000">
          <a:off x="993686" y="2031641"/>
          <a:ext cx="5901166" cy="8508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3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Данные в декларации не совпадают с остатками, отраженными в системе ЕГАИС</a:t>
          </a:r>
          <a:endParaRPr lang="ru-RU" sz="1900" b="0" kern="1200" dirty="0"/>
        </a:p>
      </dsp:txBody>
      <dsp:txXfrm rot="10800000">
        <a:off x="1206388" y="2031641"/>
        <a:ext cx="5688464" cy="850810"/>
      </dsp:txXfrm>
    </dsp:sp>
    <dsp:sp modelId="{184047B1-0CA7-448A-9D60-0AAAE9719B06}">
      <dsp:nvSpPr>
        <dsp:cNvPr id="0" name=""/>
        <dsp:cNvSpPr/>
      </dsp:nvSpPr>
      <dsp:spPr>
        <a:xfrm>
          <a:off x="289783" y="2088232"/>
          <a:ext cx="666330" cy="6663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50CF3-659C-4EC5-965A-12C75997EA09}">
      <dsp:nvSpPr>
        <dsp:cNvPr id="0" name=""/>
        <dsp:cNvSpPr/>
      </dsp:nvSpPr>
      <dsp:spPr>
        <a:xfrm rot="10800000">
          <a:off x="1014136" y="3024338"/>
          <a:ext cx="5861759" cy="950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3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Не используется возможность сдать корректирующие декларации</a:t>
          </a:r>
          <a:endParaRPr lang="ru-RU" sz="1900" b="0" kern="1200" dirty="0"/>
        </a:p>
      </dsp:txBody>
      <dsp:txXfrm rot="10800000">
        <a:off x="1251789" y="3024338"/>
        <a:ext cx="5624106" cy="950613"/>
      </dsp:txXfrm>
    </dsp:sp>
    <dsp:sp modelId="{C6521CDE-F7E8-4DA0-B80C-10387735CD6F}">
      <dsp:nvSpPr>
        <dsp:cNvPr id="0" name=""/>
        <dsp:cNvSpPr/>
      </dsp:nvSpPr>
      <dsp:spPr>
        <a:xfrm>
          <a:off x="288031" y="3096341"/>
          <a:ext cx="666330" cy="6663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8FFB-1132-4B34-A3B3-D8148B584001}">
      <dsp:nvSpPr>
        <dsp:cNvPr id="0" name=""/>
        <dsp:cNvSpPr/>
      </dsp:nvSpPr>
      <dsp:spPr>
        <a:xfrm rot="10800000">
          <a:off x="987556" y="4086193"/>
          <a:ext cx="5877783" cy="666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3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Не своевременное расторжение договора поставки с поставщиком</a:t>
          </a:r>
          <a:endParaRPr lang="ru-RU" sz="1900" b="0" kern="1200" dirty="0"/>
        </a:p>
      </dsp:txBody>
      <dsp:txXfrm rot="10800000">
        <a:off x="1154138" y="4086193"/>
        <a:ext cx="5711201" cy="666330"/>
      </dsp:txXfrm>
    </dsp:sp>
    <dsp:sp modelId="{16F40CCB-7FA1-49E6-A715-64964FA68A35}">
      <dsp:nvSpPr>
        <dsp:cNvPr id="0" name=""/>
        <dsp:cNvSpPr/>
      </dsp:nvSpPr>
      <dsp:spPr>
        <a:xfrm>
          <a:off x="288030" y="4032447"/>
          <a:ext cx="666330" cy="6663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9997B-5626-4DFA-B978-BBE496B18588}">
      <dsp:nvSpPr>
        <dsp:cNvPr id="0" name=""/>
        <dsp:cNvSpPr/>
      </dsp:nvSpPr>
      <dsp:spPr>
        <a:xfrm rot="10800000">
          <a:off x="1299367" y="307396"/>
          <a:ext cx="5434177" cy="8093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2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Использование действующего формата, утвержденного приказом </a:t>
          </a:r>
          <a:r>
            <a:rPr lang="ru-RU" sz="1400" kern="1200" dirty="0" err="1" smtClean="0"/>
            <a:t>Росалкогольрегулирования</a:t>
          </a:r>
          <a:r>
            <a:rPr lang="ru-RU" sz="1400" kern="1200" dirty="0" smtClean="0"/>
            <a:t> № 198 от 05.08.2013г.</a:t>
          </a:r>
          <a:endParaRPr lang="ru-RU" sz="1400" kern="1200" dirty="0"/>
        </a:p>
      </dsp:txBody>
      <dsp:txXfrm rot="10800000">
        <a:off x="1501702" y="307396"/>
        <a:ext cx="5231842" cy="809341"/>
      </dsp:txXfrm>
    </dsp:sp>
    <dsp:sp modelId="{851937A4-952B-47AA-90D7-39172C0F4F32}">
      <dsp:nvSpPr>
        <dsp:cNvPr id="0" name=""/>
        <dsp:cNvSpPr/>
      </dsp:nvSpPr>
      <dsp:spPr>
        <a:xfrm>
          <a:off x="583623" y="277886"/>
          <a:ext cx="655417" cy="6554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853D9-DCC6-4C7A-B7CC-F9547968A69D}">
      <dsp:nvSpPr>
        <dsp:cNvPr id="0" name=""/>
        <dsp:cNvSpPr/>
      </dsp:nvSpPr>
      <dsp:spPr>
        <a:xfrm rot="10800000">
          <a:off x="1296118" y="1224133"/>
          <a:ext cx="5489869" cy="6013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2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Проверка сроков действия усиленной квалифицированной  электронной подписи ДО начала декларационного периода</a:t>
          </a:r>
          <a:endParaRPr lang="ru-RU" sz="1400" b="0" kern="1200" dirty="0"/>
        </a:p>
      </dsp:txBody>
      <dsp:txXfrm rot="10800000">
        <a:off x="1446464" y="1224133"/>
        <a:ext cx="5339523" cy="601384"/>
      </dsp:txXfrm>
    </dsp:sp>
    <dsp:sp modelId="{5DC1DD8C-660D-4780-9A98-A95E6BA53158}">
      <dsp:nvSpPr>
        <dsp:cNvPr id="0" name=""/>
        <dsp:cNvSpPr/>
      </dsp:nvSpPr>
      <dsp:spPr>
        <a:xfrm>
          <a:off x="579898" y="1275957"/>
          <a:ext cx="655417" cy="6554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65F52-4F02-49F3-8C83-4A0611EB7858}">
      <dsp:nvSpPr>
        <dsp:cNvPr id="0" name=""/>
        <dsp:cNvSpPr/>
      </dsp:nvSpPr>
      <dsp:spPr>
        <a:xfrm rot="10800000">
          <a:off x="1512153" y="1944219"/>
          <a:ext cx="5181919" cy="8368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2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Осуществление контроля за корректным заполнением данных деклараций об объеме оборота алкогольной и спиртосодержащей продукции</a:t>
          </a:r>
          <a:endParaRPr lang="ru-RU" sz="1300" b="0" kern="1200" dirty="0"/>
        </a:p>
      </dsp:txBody>
      <dsp:txXfrm rot="10800000">
        <a:off x="1721372" y="1944219"/>
        <a:ext cx="4972700" cy="836876"/>
      </dsp:txXfrm>
    </dsp:sp>
    <dsp:sp modelId="{184047B1-0CA7-448A-9D60-0AAAE9719B06}">
      <dsp:nvSpPr>
        <dsp:cNvPr id="0" name=""/>
        <dsp:cNvSpPr/>
      </dsp:nvSpPr>
      <dsp:spPr>
        <a:xfrm>
          <a:off x="621473" y="2055070"/>
          <a:ext cx="655417" cy="6554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50CF3-659C-4EC5-965A-12C75997EA09}">
      <dsp:nvSpPr>
        <dsp:cNvPr id="0" name=""/>
        <dsp:cNvSpPr/>
      </dsp:nvSpPr>
      <dsp:spPr>
        <a:xfrm rot="10800000">
          <a:off x="1437410" y="3004096"/>
          <a:ext cx="5219499" cy="5989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2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Проведение своевременных сверок с Контрагентами </a:t>
          </a:r>
          <a:endParaRPr lang="ru-RU" sz="1300" b="0" kern="1200" dirty="0"/>
        </a:p>
      </dsp:txBody>
      <dsp:txXfrm rot="10800000">
        <a:off x="1587138" y="3004096"/>
        <a:ext cx="5069771" cy="598913"/>
      </dsp:txXfrm>
    </dsp:sp>
    <dsp:sp modelId="{C6521CDE-F7E8-4DA0-B80C-10387735CD6F}">
      <dsp:nvSpPr>
        <dsp:cNvPr id="0" name=""/>
        <dsp:cNvSpPr/>
      </dsp:nvSpPr>
      <dsp:spPr>
        <a:xfrm>
          <a:off x="588162" y="2977686"/>
          <a:ext cx="655417" cy="6554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8FFB-1132-4B34-A3B3-D8148B584001}">
      <dsp:nvSpPr>
        <dsp:cNvPr id="0" name=""/>
        <dsp:cNvSpPr/>
      </dsp:nvSpPr>
      <dsp:spPr>
        <a:xfrm rot="10800000">
          <a:off x="1478540" y="3740682"/>
          <a:ext cx="5219499" cy="1010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2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Усиление контроля за надлежащей загрузкой деклараций в Базу данных деклараций в Личном кабинете на сайте </a:t>
          </a:r>
          <a:r>
            <a:rPr lang="ru-RU" sz="1300" b="0" kern="1200" dirty="0" err="1" smtClean="0"/>
            <a:t>Росалкогольрегулирования</a:t>
          </a:r>
          <a:endParaRPr lang="ru-RU" sz="1300" b="0" kern="1200" dirty="0"/>
        </a:p>
      </dsp:txBody>
      <dsp:txXfrm rot="10800000">
        <a:off x="1731241" y="3740682"/>
        <a:ext cx="4966798" cy="1010804"/>
      </dsp:txXfrm>
    </dsp:sp>
    <dsp:sp modelId="{16F40CCB-7FA1-49E6-A715-64964FA68A35}">
      <dsp:nvSpPr>
        <dsp:cNvPr id="0" name=""/>
        <dsp:cNvSpPr/>
      </dsp:nvSpPr>
      <dsp:spPr>
        <a:xfrm>
          <a:off x="588162" y="3936340"/>
          <a:ext cx="655417" cy="6554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0CCED-03FD-4F0A-BCA0-D3B65F1C0191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B164-20A4-448A-B221-52FC8CB51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1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AB164-20A4-448A-B221-52FC8CB513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0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24C1-117D-44A8-8366-E786BF909B8E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6C82-CD87-4D94-A512-60B237070545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03A9-80A7-4D59-B4B2-FBEDFD4CDDB7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6E9F-53D7-4545-A11F-1C7C1F2E8A6C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625-DA2D-4510-AB6B-747279F3DE93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093F-9E8C-4AB4-ACD7-9D6BCDA34F1A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A817-119F-4F6A-AC47-62F6E33FE095}" type="datetime1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16F4-615B-4799-8D4A-D4F10A979268}" type="datetime1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2FFB-6BDD-4D2E-B7B5-447FA00EF367}" type="datetime1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5817-954E-45F9-8CF0-6E1E213A05AE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0E85-5A65-43D1-B0C1-C659AD50EC7F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4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0FE3-E05F-4CF5-8539-450392C77364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5.xml"/><Relationship Id="rId7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chart" Target="../charts/chart3.xml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Публичные </a:t>
            </a:r>
            <a:r>
              <a:rPr lang="ru-RU" dirty="0" smtClean="0"/>
              <a:t>обсуждения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014" y="1072348"/>
            <a:ext cx="8229600" cy="15645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Правоприменительная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Региональной службы по тарифам и ценообразованию Забайкальского края в сфере розничной продажи алкогольной и спиртосодержащей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0912" y="6352143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09.09.2020</a:t>
            </a:r>
            <a:endParaRPr lang="ru-RU" dirty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345769"/>
              </p:ext>
            </p:extLst>
          </p:nvPr>
        </p:nvGraphicFramePr>
        <p:xfrm>
          <a:off x="457200" y="2780928"/>
          <a:ext cx="8229600" cy="355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2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432048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/>
              <a:t>II</a:t>
            </a:r>
            <a:r>
              <a:rPr lang="ru-RU" sz="2000" b="1" dirty="0" smtClean="0"/>
              <a:t>. Нарушение </a:t>
            </a:r>
            <a:r>
              <a:rPr lang="ru-RU" sz="2000" b="1" dirty="0"/>
              <a:t>установленного порядка ценообразования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981192"/>
              </p:ext>
            </p:extLst>
          </p:nvPr>
        </p:nvGraphicFramePr>
        <p:xfrm>
          <a:off x="107504" y="836712"/>
          <a:ext cx="208823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67744" y="836712"/>
            <a:ext cx="3240360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Цена, не ниже которой осуществляется розничная продажа алкогольной продукции (за 0,5 литра готовой продукции ) устанавливается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Приказом Минфина России от 11.12.2019 № 225н</a:t>
            </a:r>
          </a:p>
        </p:txBody>
      </p:sp>
      <p:graphicFrame>
        <p:nvGraphicFramePr>
          <p:cNvPr id="8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957322"/>
              </p:ext>
            </p:extLst>
          </p:nvPr>
        </p:nvGraphicFramePr>
        <p:xfrm>
          <a:off x="2267744" y="2132856"/>
          <a:ext cx="3240360" cy="469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6" descr="http://utmproxy.ru/attachments/Slider/3ffda2d9-854f-90f6-9a01-c090a44d4b63/%D0%91%D0%B5%D0%B7%20%D0%B8%D0%BC%D0%B5%D0%BD%D0%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384376" cy="626469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2" b="99124" l="10000" r="90000">
                        <a14:foregroundMark x1="41000" y1="22028" x2="41000" y2="22028"/>
                        <a14:foregroundMark x1="41000" y1="31790" x2="41000" y2="31790"/>
                        <a14:foregroundMark x1="44667" y1="43054" x2="44667" y2="43054"/>
                        <a14:foregroundMark x1="46500" y1="50063" x2="46500" y2="50063"/>
                        <a14:foregroundMark x1="50333" y1="79474" x2="50333" y2="7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670518" cy="792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20688"/>
            <a:ext cx="1224136" cy="115212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3779912" y="1988840"/>
            <a:ext cx="288032" cy="144016"/>
          </a:xfrm>
          <a:prstGeom prst="downArrow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800" b="1" dirty="0" smtClean="0"/>
              <a:t>III</a:t>
            </a:r>
            <a:r>
              <a:rPr lang="ru-RU" sz="1800" b="1" dirty="0" smtClean="0"/>
              <a:t>. Нарушение порядка государственного учета объема оборота алкогольной продукции</a:t>
            </a:r>
            <a:endParaRPr lang="ru-RU" sz="1800" b="1" dirty="0"/>
          </a:p>
        </p:txBody>
      </p:sp>
      <p:pic>
        <p:nvPicPr>
          <p:cNvPr id="3074" name="Picture 2" descr="https://pbs.twimg.com/media/EV0OHOEXsAEie0a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1368152" cy="1584176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Горизонтальный свиток 14"/>
          <p:cNvSpPr/>
          <p:nvPr/>
        </p:nvSpPr>
        <p:spPr>
          <a:xfrm>
            <a:off x="5508104" y="1340768"/>
            <a:ext cx="3528392" cy="1656184"/>
          </a:xfrm>
          <a:prstGeom prst="horizontalScroll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После исключения торгового объекта из лицензии остаются несписанные остатки алкогольной продукции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79512" y="1412776"/>
            <a:ext cx="3528392" cy="1656184"/>
          </a:xfrm>
          <a:prstGeom prst="horizontalScroll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После прекращения срока действия лицензии, в </a:t>
            </a:r>
            <a:r>
              <a:rPr lang="ru-RU" sz="1200" b="1" dirty="0" err="1" smtClean="0">
                <a:solidFill>
                  <a:schemeClr val="tx1"/>
                </a:solidFill>
              </a:rPr>
              <a:t>т.ч</a:t>
            </a:r>
            <a:r>
              <a:rPr lang="ru-RU" sz="1200" b="1" dirty="0" smtClean="0">
                <a:solidFill>
                  <a:schemeClr val="tx1"/>
                </a:solidFill>
              </a:rPr>
              <a:t>. досрочного остаются несписанные остатки алкогольной продукции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s://pbs.twimg.com/media/EV0OHOEXsAEie0a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512168" cy="115212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Горизонтальный свиток 19"/>
          <p:cNvSpPr/>
          <p:nvPr/>
        </p:nvSpPr>
        <p:spPr>
          <a:xfrm>
            <a:off x="1907704" y="3212976"/>
            <a:ext cx="7128792" cy="1584176"/>
          </a:xfrm>
          <a:prstGeom prst="horizontalScroll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Организации, осуществляющие деятельность в организациях общественного питания осуществляют  розничную продажу алкогольной продукции без фиксации в системе ЕГАИС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1556792"/>
            <a:ext cx="360040" cy="2160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288032" cy="2880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501008"/>
            <a:ext cx="288032" cy="216024"/>
          </a:xfrm>
          <a:prstGeom prst="rect">
            <a:avLst/>
          </a:prstGeom>
        </p:spPr>
      </p:pic>
      <p:sp>
        <p:nvSpPr>
          <p:cNvPr id="25" name="Горизонтальный свиток 24"/>
          <p:cNvSpPr/>
          <p:nvPr/>
        </p:nvSpPr>
        <p:spPr>
          <a:xfrm>
            <a:off x="1907704" y="5013176"/>
            <a:ext cx="4392488" cy="1584176"/>
          </a:xfrm>
          <a:prstGeom prst="horizontalScroll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Организации, осуществляющие деятельность в сфере оборота алкогольной продукции не подтверждают ТТН в установленные законом сроки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6" name="Picture 2" descr="https://pbs.twimg.com/media/EV0OHOEXsAEie0a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1512168" cy="115212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29200"/>
            <a:ext cx="288032" cy="288032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6372200" y="5373216"/>
            <a:ext cx="216024" cy="72008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" name="Скругленный прямоугольник 3071"/>
          <p:cNvSpPr/>
          <p:nvPr/>
        </p:nvSpPr>
        <p:spPr>
          <a:xfrm>
            <a:off x="6660232" y="5157192"/>
            <a:ext cx="2376264" cy="1224136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 текущем </a:t>
            </a:r>
            <a:r>
              <a:rPr lang="ru-RU" sz="1000" b="1" dirty="0">
                <a:solidFill>
                  <a:schemeClr val="tx1"/>
                </a:solidFill>
              </a:rPr>
              <a:t>году у 79 юридических лиц выявлены данные </a:t>
            </a:r>
            <a:r>
              <a:rPr lang="ru-RU" sz="1000" b="1" dirty="0" smtClean="0">
                <a:solidFill>
                  <a:schemeClr val="tx1"/>
                </a:solidFill>
              </a:rPr>
              <a:t>нарушения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ru-RU" sz="1000" b="1" dirty="0">
                <a:solidFill>
                  <a:schemeClr val="tx1"/>
                </a:solidFill>
              </a:rPr>
              <a:t>не подтверждено более 1700 ТТН</a:t>
            </a:r>
            <a:r>
              <a:rPr lang="ru-RU" sz="1000" b="1" dirty="0" smtClean="0">
                <a:solidFill>
                  <a:schemeClr val="tx1"/>
                </a:solidFill>
              </a:rPr>
              <a:t>)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Нововведения в законодательстве</a:t>
            </a:r>
            <a:endParaRPr lang="ru-RU" sz="2000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699792" y="620688"/>
            <a:ext cx="6336704" cy="792088"/>
          </a:xfrm>
          <a:prstGeom prst="horizontalScroll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2020 года на территории Забайкальского края запрещена розничная продажа алкогольной продукции 11 сентября (Всероссийский день трезвости)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99792" y="1340768"/>
            <a:ext cx="6336704" cy="1800200"/>
          </a:xfrm>
          <a:prstGeom prst="horizontalScroll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Подготовлен проект постановления </a:t>
            </a:r>
            <a:r>
              <a:rPr lang="ru-RU" sz="1200" b="1" dirty="0">
                <a:solidFill>
                  <a:schemeClr val="tx1"/>
                </a:solidFill>
              </a:rPr>
              <a:t>Правительства Забайкальского </a:t>
            </a:r>
            <a:r>
              <a:rPr lang="ru-RU" sz="1200" b="1" dirty="0" smtClean="0">
                <a:solidFill>
                  <a:schemeClr val="tx1"/>
                </a:solidFill>
              </a:rPr>
              <a:t>края </a:t>
            </a:r>
            <a:r>
              <a:rPr lang="ru-RU" sz="1000" b="1" dirty="0" smtClean="0">
                <a:solidFill>
                  <a:schemeClr val="tx1"/>
                </a:solidFill>
              </a:rPr>
              <a:t>о внесении изменений в Постановление </a:t>
            </a:r>
            <a:r>
              <a:rPr lang="ru-RU" sz="1000" b="1" dirty="0">
                <a:solidFill>
                  <a:schemeClr val="tx1"/>
                </a:solidFill>
              </a:rPr>
              <a:t>Правительства Забайкальского края от 24.01.2019 </a:t>
            </a:r>
            <a:r>
              <a:rPr lang="ru-RU" sz="1000" b="1" dirty="0" smtClean="0">
                <a:solidFill>
                  <a:schemeClr val="tx1"/>
                </a:solidFill>
              </a:rPr>
              <a:t>№ 7 «Об </a:t>
            </a:r>
            <a:r>
              <a:rPr lang="ru-RU" sz="1000" b="1" dirty="0">
                <a:solidFill>
                  <a:schemeClr val="tx1"/>
                </a:solidFill>
              </a:rPr>
              <a:t>утверждении перечня населенных пунктов, в которых отсутствует доступ к информационно-телекоммуникационной </a:t>
            </a:r>
            <a:r>
              <a:rPr lang="ru-RU" sz="1000" b="1" dirty="0" smtClean="0">
                <a:solidFill>
                  <a:schemeClr val="tx1"/>
                </a:solidFill>
              </a:rPr>
              <a:t>сети «Интернет», </a:t>
            </a:r>
            <a:r>
              <a:rPr lang="ru-RU" sz="1000" b="1" dirty="0">
                <a:solidFill>
                  <a:schemeClr val="tx1"/>
                </a:solidFill>
              </a:rPr>
              <a:t>в том числе точка доступа, определенная в соответствии с Федеральным законом от 7 июля 2003 года </a:t>
            </a:r>
            <a:r>
              <a:rPr lang="ru-RU" sz="1000" b="1" dirty="0" smtClean="0">
                <a:solidFill>
                  <a:schemeClr val="tx1"/>
                </a:solidFill>
              </a:rPr>
              <a:t>№ </a:t>
            </a:r>
            <a:r>
              <a:rPr lang="ru-RU" sz="1000" b="1" dirty="0">
                <a:solidFill>
                  <a:schemeClr val="tx1"/>
                </a:solidFill>
              </a:rPr>
              <a:t>126-ФЗ </a:t>
            </a:r>
            <a:r>
              <a:rPr lang="ru-RU" sz="1000" b="1" dirty="0" smtClean="0">
                <a:solidFill>
                  <a:schemeClr val="tx1"/>
                </a:solidFill>
              </a:rPr>
              <a:t>«О связи», </a:t>
            </a:r>
            <a:r>
              <a:rPr lang="ru-RU" sz="1000" b="1" dirty="0">
                <a:solidFill>
                  <a:schemeClr val="tx1"/>
                </a:solidFill>
              </a:rPr>
              <a:t>в области производства и оборота этилового спирта, алкогольной и спиртосодержащей </a:t>
            </a:r>
            <a:r>
              <a:rPr lang="ru-RU" sz="1000" b="1" dirty="0" smtClean="0">
                <a:solidFill>
                  <a:schemeClr val="tx1"/>
                </a:solidFill>
              </a:rPr>
              <a:t>продукции», </a:t>
            </a:r>
            <a:r>
              <a:rPr lang="ru-RU" sz="1200" b="1" dirty="0">
                <a:solidFill>
                  <a:schemeClr val="tx1"/>
                </a:solidFill>
              </a:rPr>
              <a:t>которым предлагается исключить 5 населенных пунктов из Перечня (с. </a:t>
            </a:r>
            <a:r>
              <a:rPr lang="ru-RU" sz="1200" b="1" dirty="0" err="1">
                <a:solidFill>
                  <a:schemeClr val="tx1"/>
                </a:solidFill>
              </a:rPr>
              <a:t>Укыр</a:t>
            </a:r>
            <a:r>
              <a:rPr lang="ru-RU" sz="1200" b="1" dirty="0">
                <a:solidFill>
                  <a:schemeClr val="tx1"/>
                </a:solidFill>
              </a:rPr>
              <a:t>, с. </a:t>
            </a:r>
            <a:r>
              <a:rPr lang="ru-RU" sz="1200" b="1" dirty="0" err="1">
                <a:solidFill>
                  <a:schemeClr val="tx1"/>
                </a:solidFill>
              </a:rPr>
              <a:t>Тырин</a:t>
            </a:r>
            <a:r>
              <a:rPr lang="ru-RU" sz="1200" b="1" dirty="0">
                <a:solidFill>
                  <a:schemeClr val="tx1"/>
                </a:solidFill>
              </a:rPr>
              <a:t>, с. </a:t>
            </a:r>
            <a:r>
              <a:rPr lang="ru-RU" sz="1200" b="1" dirty="0" err="1">
                <a:solidFill>
                  <a:schemeClr val="tx1"/>
                </a:solidFill>
              </a:rPr>
              <a:t>Булдуруй</a:t>
            </a:r>
            <a:r>
              <a:rPr lang="ru-RU" sz="1200" b="1" dirty="0">
                <a:solidFill>
                  <a:schemeClr val="tx1"/>
                </a:solidFill>
              </a:rPr>
              <a:t> 1-й, с. </a:t>
            </a:r>
            <a:r>
              <a:rPr lang="ru-RU" sz="1200" b="1" dirty="0" err="1">
                <a:solidFill>
                  <a:schemeClr val="tx1"/>
                </a:solidFill>
              </a:rPr>
              <a:t>Уровские</a:t>
            </a:r>
            <a:r>
              <a:rPr lang="ru-RU" sz="1200" b="1" dirty="0">
                <a:solidFill>
                  <a:schemeClr val="tx1"/>
                </a:solidFill>
              </a:rPr>
              <a:t> Ключи, с. Верхний </a:t>
            </a:r>
            <a:r>
              <a:rPr lang="ru-RU" sz="1200" b="1" dirty="0" err="1">
                <a:solidFill>
                  <a:schemeClr val="tx1"/>
                </a:solidFill>
              </a:rPr>
              <a:t>Тасуркай</a:t>
            </a:r>
            <a:r>
              <a:rPr lang="ru-RU" sz="1200" b="1" dirty="0">
                <a:solidFill>
                  <a:schemeClr val="tx1"/>
                </a:solidFill>
              </a:rPr>
              <a:t>). </a:t>
            </a:r>
          </a:p>
          <a:p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7504" y="3068960"/>
            <a:ext cx="8928992" cy="1224136"/>
          </a:xfrm>
          <a:prstGeom prst="horizontalScroll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01.01.2021 вступает в </a:t>
            </a:r>
            <a:r>
              <a:rPr lang="ru-RU" sz="1200" b="1" dirty="0">
                <a:solidFill>
                  <a:schemeClr val="tx1"/>
                </a:solidFill>
              </a:rPr>
              <a:t>законную силу </a:t>
            </a:r>
            <a:r>
              <a:rPr lang="ru-RU" sz="1200" b="1" dirty="0" smtClean="0">
                <a:solidFill>
                  <a:schemeClr val="tx1"/>
                </a:solidFill>
              </a:rPr>
              <a:t>Постановление </a:t>
            </a:r>
            <a:r>
              <a:rPr lang="ru-RU" sz="1200" b="1" dirty="0">
                <a:solidFill>
                  <a:schemeClr val="tx1"/>
                </a:solidFill>
              </a:rPr>
              <a:t>Правительства РФ от 09.06.2020 </a:t>
            </a:r>
            <a:r>
              <a:rPr lang="ru-RU" sz="1200" b="1" dirty="0" smtClean="0">
                <a:solidFill>
                  <a:schemeClr val="tx1"/>
                </a:solidFill>
              </a:rPr>
              <a:t>№ </a:t>
            </a:r>
            <a:r>
              <a:rPr lang="ru-RU" sz="1200" b="1" dirty="0">
                <a:solidFill>
                  <a:schemeClr val="tx1"/>
                </a:solidFill>
              </a:rPr>
              <a:t>841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800" b="1" dirty="0" smtClean="0">
                <a:solidFill>
                  <a:schemeClr val="tx1"/>
                </a:solidFill>
              </a:rPr>
              <a:t>«</a:t>
            </a:r>
            <a:r>
              <a:rPr lang="ru-RU" sz="800" b="1" dirty="0">
                <a:solidFill>
                  <a:schemeClr val="tx1"/>
                </a:solidFill>
              </a:rPr>
              <a:t>О ПРИЗНАНИИ УТРАТИВШИМИ СИЛУ НЕКОТОРЫХ АКТОВ И ОТДЕЛЬНЫХ ПОЛОЖЕНИЙ НЕКОТОРЫХ АКТОВ ПРАВИТЕЛЬСТВА РОССИЙСКОЙ ФЕДЕРАЦИИ И ОБ ОТМЕНЕ НЕКОТОРЫХ АКТОВ ФЕДЕРАЛЬНЫХ ОРГАНОВ ИСПОЛНИТЕЛЬНОЙ ВЛАСТИ, СОДЕРЖАЩИХ ОБЯЗАТЕЛЬНЫЕ ТРЕБОВАНИЯ, СОБЛЮДЕНИЕ КОТОРЫХ ОЦЕНИВАЕТСЯ ПРИ ПРОВЕДЕНИИ МЕРОПРИЯТИЙ ПО КОНТРОЛЮ ПРИ ОСУЩЕСТВЛЕНИИ ГОСУДАРСТВЕННОГО КОНТРОЛЯ (НАДЗОРА) В ОБЛАСТИ ПРОИЗВОДСТВА И ОБОРОТА ЭТИЛОВОГО СПИРТА, АЛКОГОЛЬНОЙ И СПИРТОСОДЕРЖАЩЕЙ ПРОДУКЦИИ</a:t>
            </a:r>
            <a:r>
              <a:rPr lang="ru-RU" sz="800" b="1" dirty="0" smtClean="0">
                <a:solidFill>
                  <a:schemeClr val="tx1"/>
                </a:solidFill>
              </a:rPr>
              <a:t>» </a:t>
            </a:r>
            <a:endParaRPr lang="ru-RU" sz="800" b="1" dirty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93296"/>
            <a:ext cx="288032" cy="2880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2" b="99124" l="10000" r="90000">
                        <a14:foregroundMark x1="41000" y1="22028" x2="41000" y2="22028"/>
                        <a14:foregroundMark x1="41000" y1="31790" x2="41000" y2="31790"/>
                        <a14:foregroundMark x1="44667" y1="43054" x2="44667" y2="43054"/>
                        <a14:foregroundMark x1="46500" y1="50063" x2="46500" y2="50063"/>
                        <a14:foregroundMark x1="50333" y1="79474" x2="50333" y2="7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44" y="764704"/>
            <a:ext cx="504056" cy="288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2" b="99124" l="10000" r="90000">
                        <a14:foregroundMark x1="41000" y1="22028" x2="41000" y2="22028"/>
                        <a14:foregroundMark x1="41000" y1="31790" x2="41000" y2="31790"/>
                        <a14:foregroundMark x1="44667" y1="43054" x2="44667" y2="43054"/>
                        <a14:foregroundMark x1="46500" y1="50063" x2="46500" y2="50063"/>
                        <a14:foregroundMark x1="50333" y1="79474" x2="50333" y2="7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44" y="1628800"/>
            <a:ext cx="504056" cy="3600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2" b="99124" l="10000" r="90000">
                        <a14:foregroundMark x1="41000" y1="22028" x2="41000" y2="22028"/>
                        <a14:foregroundMark x1="41000" y1="31790" x2="41000" y2="31790"/>
                        <a14:foregroundMark x1="44667" y1="43054" x2="44667" y2="43054"/>
                        <a14:foregroundMark x1="46500" y1="50063" x2="46500" y2="50063"/>
                        <a14:foregroundMark x1="50333" y1="79474" x2="50333" y2="7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04" y="3284984"/>
            <a:ext cx="504056" cy="360040"/>
          </a:xfrm>
          <a:prstGeom prst="rect">
            <a:avLst/>
          </a:prstGeom>
        </p:spPr>
      </p:pic>
      <p:sp>
        <p:nvSpPr>
          <p:cNvPr id="19" name="Волна 18"/>
          <p:cNvSpPr/>
          <p:nvPr/>
        </p:nvSpPr>
        <p:spPr>
          <a:xfrm>
            <a:off x="2627784" y="4365104"/>
            <a:ext cx="2088232" cy="2282552"/>
          </a:xfrm>
          <a:prstGeom prst="wave">
            <a:avLst>
              <a:gd name="adj1" fmla="val 12500"/>
              <a:gd name="adj2" fmla="val -559"/>
            </a:avLst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Постановление Правительства </a:t>
            </a:r>
            <a:r>
              <a:rPr lang="ru-RU" sz="1000" b="1" dirty="0">
                <a:solidFill>
                  <a:schemeClr val="tx1"/>
                </a:solidFill>
              </a:rPr>
              <a:t>РФ от 29 декабря 2015 г</a:t>
            </a:r>
            <a:r>
              <a:rPr lang="ru-RU" sz="1000" b="1" dirty="0" smtClean="0">
                <a:solidFill>
                  <a:schemeClr val="tx1"/>
                </a:solidFill>
              </a:rPr>
              <a:t>. № 1459</a:t>
            </a:r>
          </a:p>
          <a:p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</a:rPr>
              <a:t>«О </a:t>
            </a:r>
            <a:r>
              <a:rPr lang="ru-RU" sz="800" b="1" dirty="0">
                <a:solidFill>
                  <a:schemeClr val="tx1"/>
                </a:solidFill>
              </a:rPr>
              <a:t>функционировании системы ЕГАИС учета объема производства и оборота этилового спирта, алкогольной и спиртосодержащей </a:t>
            </a:r>
            <a:r>
              <a:rPr lang="ru-RU" sz="800" b="1" dirty="0" smtClean="0">
                <a:solidFill>
                  <a:schemeClr val="tx1"/>
                </a:solidFill>
              </a:rPr>
              <a:t>продукции»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165304"/>
            <a:ext cx="288032" cy="288032"/>
          </a:xfrm>
          <a:prstGeom prst="rect">
            <a:avLst/>
          </a:prstGeom>
        </p:spPr>
      </p:pic>
      <p:sp>
        <p:nvSpPr>
          <p:cNvPr id="21" name="Волна 20"/>
          <p:cNvSpPr/>
          <p:nvPr/>
        </p:nvSpPr>
        <p:spPr>
          <a:xfrm>
            <a:off x="4932040" y="4337824"/>
            <a:ext cx="4104456" cy="2259528"/>
          </a:xfrm>
          <a:prstGeom prst="wave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Приказ Минфина России от 15.06.2016 </a:t>
            </a:r>
            <a:r>
              <a:rPr lang="ru-RU" sz="1000" b="1" dirty="0" smtClean="0">
                <a:solidFill>
                  <a:schemeClr val="tx1"/>
                </a:solidFill>
              </a:rPr>
              <a:t>№ </a:t>
            </a:r>
            <a:r>
              <a:rPr lang="ru-RU" sz="1000" b="1" dirty="0">
                <a:solidFill>
                  <a:schemeClr val="tx1"/>
                </a:solidFill>
              </a:rPr>
              <a:t>84н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«</a:t>
            </a:r>
            <a:r>
              <a:rPr lang="ru-RU" sz="800" b="1" dirty="0" smtClean="0">
                <a:solidFill>
                  <a:schemeClr val="tx1"/>
                </a:solidFill>
              </a:rPr>
              <a:t>Об </a:t>
            </a:r>
            <a:r>
              <a:rPr lang="ru-RU" sz="800" b="1" dirty="0">
                <a:solidFill>
                  <a:schemeClr val="tx1"/>
                </a:solidFill>
              </a:rPr>
              <a:t>утверждении форм и сроков представления в электронном виде заявок о фиксации в системе ЕГАИС учета объема производства и оборота этилового спирта, алкогольной и спиртосодержащей продукции информации об организации, осуществляющей розничную продажу алкогольной продукции, и индивидуальном предпринимателе, осуществляющем закупку пива и пивных напитков, сидра, </a:t>
            </a:r>
            <a:r>
              <a:rPr lang="ru-RU" sz="800" b="1" dirty="0" err="1">
                <a:solidFill>
                  <a:schemeClr val="tx1"/>
                </a:solidFill>
              </a:rPr>
              <a:t>пуаре</a:t>
            </a:r>
            <a:r>
              <a:rPr lang="ru-RU" sz="800" b="1" dirty="0">
                <a:solidFill>
                  <a:schemeClr val="tx1"/>
                </a:solidFill>
              </a:rPr>
              <a:t>, медовухи в целях их последующей розничной продажи, об алкогольной продукции, объеме розничной продажи алкогольной продукции, а также о документах, разрешающих и сопровождающих розничную продажу алкогольной продукции, а также форм и сроков представления подтверждения фиксации информации и уведомлений об отказе в фиксации информации в указанной информационной </a:t>
            </a:r>
            <a:r>
              <a:rPr lang="ru-RU" sz="800" b="1" dirty="0" smtClean="0">
                <a:solidFill>
                  <a:schemeClr val="tx1"/>
                </a:solidFill>
              </a:rPr>
              <a:t>системе» 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68" y="6165304"/>
            <a:ext cx="288032" cy="288032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179512" y="4365104"/>
            <a:ext cx="2304256" cy="2232248"/>
          </a:xfrm>
          <a:prstGeom prst="flowChartPunchedTape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Постановление Правительства РФ от 09.08.2012 </a:t>
            </a:r>
            <a:r>
              <a:rPr lang="ru-RU" sz="1000" b="1" dirty="0" smtClean="0">
                <a:solidFill>
                  <a:schemeClr val="tx1"/>
                </a:solidFill>
              </a:rPr>
              <a:t>№ </a:t>
            </a:r>
            <a:r>
              <a:rPr lang="ru-RU" sz="1000" b="1" dirty="0">
                <a:solidFill>
                  <a:schemeClr val="tx1"/>
                </a:solidFill>
              </a:rPr>
              <a:t>815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</a:rPr>
              <a:t>«О представлении деклараций об объеме производства, оборота и (или) использования этилового спирта, алкогольной и спиртосодержащей продукции, об использовании производственных мощностей, об объеме собранного винограда и использованного для производства винодельческой продукции винограда</a:t>
            </a:r>
            <a:r>
              <a:rPr lang="ru-RU" sz="800" b="1" dirty="0" smtClean="0">
                <a:solidFill>
                  <a:schemeClr val="tx1"/>
                </a:solidFill>
              </a:rPr>
              <a:t>"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sochi24.tv/sites/default/files/images/zametka_files/99_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520280" cy="2376264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ОСНОВНЫЕ ВОПРОСЫ, ВОЗНИКАЮЩИЕ ПРИ ОСУЩЕСТВЛЕНИИ ГОСУДАРСТВЕННОГО КОНТРОЛЯ ЗА ПРЕДОСТАВЛЕНИЕМ ДЕКЛАРАЦИЙ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83568" y="980728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2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ОБЯЗАННОСТЬ ПО СДАЧЕ ДЕКЛАРАЦИЙ О РОЗНИЧНОЙ ПРОДАЖЕ АЛКОГОЛЬНОЙ ПРОДУКЦИИ ЛЕЖИТ НА: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9496365"/>
              </p:ext>
            </p:extLst>
          </p:nvPr>
        </p:nvGraphicFramePr>
        <p:xfrm>
          <a:off x="683568" y="980728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5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851406"/>
              </p:ext>
            </p:extLst>
          </p:nvPr>
        </p:nvGraphicFramePr>
        <p:xfrm>
          <a:off x="4608004" y="766606"/>
          <a:ext cx="4284000" cy="52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41807"/>
              </p:ext>
            </p:extLst>
          </p:nvPr>
        </p:nvGraphicFramePr>
        <p:xfrm>
          <a:off x="278492" y="785097"/>
          <a:ext cx="422854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4"/>
          <p:cNvSpPr txBox="1">
            <a:spLocks/>
          </p:cNvSpPr>
          <p:nvPr/>
        </p:nvSpPr>
        <p:spPr>
          <a:xfrm>
            <a:off x="4662760" y="6032344"/>
            <a:ext cx="4342867" cy="360040"/>
          </a:xfrm>
          <a:prstGeom prst="rect">
            <a:avLst/>
          </a:prstGeom>
          <a:noFill/>
          <a:ln w="15875">
            <a:noFill/>
          </a:ln>
          <a:effectLst>
            <a:glow rad="127000">
              <a:schemeClr val="bg1">
                <a:lumMod val="75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Наложено штрафов на 1286 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01141" y="6021288"/>
            <a:ext cx="4392488" cy="371096"/>
          </a:xfrm>
          <a:prstGeom prst="rect">
            <a:avLst/>
          </a:prstGeom>
          <a:noFill/>
          <a:ln w="15875">
            <a:noFill/>
          </a:ln>
          <a:effectLst>
            <a:glow rad="127000">
              <a:schemeClr val="bg1">
                <a:lumMod val="75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50" dirty="0" smtClean="0">
                <a:solidFill>
                  <a:sysClr val="windowText" lastClr="000000"/>
                </a:solidFill>
                <a:cs typeface="Times New Roman" pitchFamily="18" charset="0"/>
              </a:rPr>
              <a:t>Доля сдавших декларации увеличилась на 1% по сравнению с 3,4 кварталами 2019 года</a:t>
            </a:r>
            <a:endParaRPr lang="ru-RU" sz="155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472"/>
            <a:ext cx="8928992" cy="72008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glow>
              <a:schemeClr val="bg1">
                <a:lumMod val="65000"/>
                <a:alpha val="95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Декларирование розничной продажи алкогольной продукции (1 полугодие)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Ошибки, допускаемые при декларировании розничной продажи алкогольной продукции: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4806122"/>
              </p:ext>
            </p:extLst>
          </p:nvPr>
        </p:nvGraphicFramePr>
        <p:xfrm>
          <a:off x="683568" y="980728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5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Меры, предпринимаемые в целях недопущения искажения информации при декларировании РПАП: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83568" y="980728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6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9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5763103"/>
              </p:ext>
            </p:extLst>
          </p:nvPr>
        </p:nvGraphicFramePr>
        <p:xfrm>
          <a:off x="457200" y="980728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6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79319"/>
              </p:ext>
            </p:extLst>
          </p:nvPr>
        </p:nvGraphicFramePr>
        <p:xfrm>
          <a:off x="4633091" y="800041"/>
          <a:ext cx="4284000" cy="52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03038"/>
              </p:ext>
            </p:extLst>
          </p:nvPr>
        </p:nvGraphicFramePr>
        <p:xfrm>
          <a:off x="301141" y="764374"/>
          <a:ext cx="422854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4"/>
          <p:cNvSpPr txBox="1">
            <a:spLocks/>
          </p:cNvSpPr>
          <p:nvPr/>
        </p:nvSpPr>
        <p:spPr>
          <a:xfrm>
            <a:off x="4662760" y="6032344"/>
            <a:ext cx="4342867" cy="360040"/>
          </a:xfrm>
          <a:prstGeom prst="rect">
            <a:avLst/>
          </a:prstGeom>
          <a:noFill/>
          <a:ln w="15875">
            <a:noFill/>
          </a:ln>
          <a:effectLst>
            <a:glow rad="127000">
              <a:schemeClr val="bg1">
                <a:lumMod val="75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Количество торговых объектов сократилось на 1%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01141" y="6021288"/>
            <a:ext cx="4392488" cy="371096"/>
          </a:xfrm>
          <a:prstGeom prst="rect">
            <a:avLst/>
          </a:prstGeom>
          <a:noFill/>
          <a:ln w="15875">
            <a:noFill/>
          </a:ln>
          <a:effectLst>
            <a:glow rad="127000">
              <a:schemeClr val="bg1">
                <a:lumMod val="75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50" dirty="0" smtClean="0">
                <a:solidFill>
                  <a:sysClr val="windowText" lastClr="000000"/>
                </a:solidFill>
                <a:cs typeface="Times New Roman" pitchFamily="18" charset="0"/>
              </a:rPr>
              <a:t>Количество </a:t>
            </a:r>
            <a:r>
              <a:rPr lang="ru-RU" sz="1400" dirty="0" smtClean="0">
                <a:solidFill>
                  <a:sysClr val="windowText" lastClr="000000"/>
                </a:solidFill>
                <a:cs typeface="Times New Roman" pitchFamily="18" charset="0"/>
              </a:rPr>
              <a:t>лицензий</a:t>
            </a:r>
            <a:r>
              <a:rPr lang="ru-RU" sz="1550" dirty="0" smtClean="0">
                <a:solidFill>
                  <a:sysClr val="windowText" lastClr="000000"/>
                </a:solidFill>
                <a:cs typeface="Times New Roman" pitchFamily="18" charset="0"/>
              </a:rPr>
              <a:t> сократилось на 1%</a:t>
            </a:r>
            <a:endParaRPr lang="ru-RU" sz="155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472"/>
            <a:ext cx="8928992" cy="72008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glow>
              <a:schemeClr val="bg1">
                <a:lumMod val="65000"/>
                <a:alpha val="95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Лицензирование розничной продажи алкогольной продукции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1" y="1196752"/>
            <a:ext cx="5472608" cy="45719"/>
          </a:xfrm>
          <a:prstGeom prst="rect">
            <a:avLst/>
          </a:prstGeom>
          <a:noFill/>
          <a:ln w="19050">
            <a:noFill/>
          </a:ln>
          <a:effectLst>
            <a:glow>
              <a:schemeClr val="accent2">
                <a:lumMod val="75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Организации </a:t>
            </a:r>
            <a:r>
              <a:rPr lang="ru-RU" sz="1400" b="1" dirty="0">
                <a:solidFill>
                  <a:sysClr val="windowText" lastClr="000000"/>
                </a:solidFill>
                <a:cs typeface="Times New Roman" pitchFamily="18" charset="0"/>
              </a:rPr>
              <a:t>общественного питания, расположенные в многоквартирных жилых домах, попадающие под </a:t>
            </a:r>
            <a:r>
              <a:rPr lang="ru-RU" sz="14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ограничение 20 </a:t>
            </a:r>
            <a:r>
              <a:rPr lang="ru-RU" sz="1400" b="1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кв.м</a:t>
            </a:r>
            <a:r>
              <a:rPr lang="ru-RU" sz="14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.</a:t>
            </a:r>
            <a:endParaRPr lang="ru-RU" sz="1400" b="1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94327"/>
              </p:ext>
            </p:extLst>
          </p:nvPr>
        </p:nvGraphicFramePr>
        <p:xfrm>
          <a:off x="539552" y="1556793"/>
          <a:ext cx="5184577" cy="3288817"/>
        </p:xfrm>
        <a:graphic>
          <a:graphicData uri="http://schemas.openxmlformats.org/drawingml/2006/table">
            <a:tbl>
              <a:tblPr firstRow="1" firstCol="1" bandRow="1"/>
              <a:tblGrid>
                <a:gridCol w="3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Муниципальное 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под ограничение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округ «Город Чита»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организаций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общественного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Городской округ «город Петровск-Забайкальский»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организации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общественного питания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Борзинский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организации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общественного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Карымский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организация общественного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Город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Краснокаменск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Краснокаменский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организации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общественного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Забайкальский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организация общественного питания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773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8144" y="981336"/>
            <a:ext cx="2962672" cy="5262979"/>
          </a:xfrm>
          <a:prstGeom prst="rect">
            <a:avLst/>
          </a:prstGeom>
          <a:solidFill>
            <a:schemeClr val="accent1">
              <a:lumMod val="40000"/>
              <a:lumOff val="60000"/>
              <a:alpha val="84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В соответствии с пунктом 4.1 статьи 16 Федерального закона от </a:t>
            </a:r>
            <a:r>
              <a:rPr lang="ru-RU" sz="1400" b="1" i="1" dirty="0" smtClean="0"/>
              <a:t>22.11.1995 № </a:t>
            </a:r>
            <a:r>
              <a:rPr lang="ru-RU" sz="1400" b="1" i="1" dirty="0"/>
              <a:t>171-ФЗ «О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</a:t>
            </a:r>
            <a:r>
              <a:rPr lang="ru-RU" sz="1400" b="1" i="1" dirty="0" smtClean="0"/>
              <a:t>»</a:t>
            </a:r>
          </a:p>
          <a:p>
            <a:endParaRPr lang="ru-RU" sz="1200" dirty="0"/>
          </a:p>
          <a:p>
            <a:pPr algn="ctr"/>
            <a:r>
              <a:rPr lang="ru-RU" i="1" dirty="0"/>
              <a:t> </a:t>
            </a:r>
            <a:r>
              <a:rPr lang="ru-RU" sz="1400" dirty="0"/>
              <a:t>Розничная продажа алкогольной продукции при оказании услуг общественного питания в объектах общественного питания, расположенных в многоквартирных домах и (или) на прилегающих к ним территориях, допускается только в указанных объектах общественного питания, имеющих зал обслуживания посетителей общей площадью не менее 20 квадратных метров.</a:t>
            </a:r>
          </a:p>
          <a:p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12773"/>
          <a:stretch/>
        </p:blipFill>
        <p:spPr>
          <a:xfrm>
            <a:off x="397614" y="4914645"/>
            <a:ext cx="3592434" cy="196495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12472"/>
            <a:ext cx="8928992" cy="72008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glow>
              <a:schemeClr val="bg1">
                <a:lumMod val="65000"/>
                <a:alpha val="95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b="1" dirty="0"/>
              <a:t>Дополнительные ограничения продажи алкогольной продукции в объектах общественного питания, расположенных в многоквартирных жилых домах</a:t>
            </a:r>
            <a:endParaRPr lang="ru-RU" sz="2400" b="1" kern="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608" y="256874"/>
            <a:ext cx="8928992" cy="274007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Результаты работы с органами местного самоуправления по приведению в соответствие нормативных правовых актов и увеличению расстояния границ прилегающих территорий на которых не допускается розничная продажа алкогольной продукции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1" y="4381075"/>
            <a:ext cx="3462828" cy="19752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509120"/>
            <a:ext cx="3240360" cy="195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48" y="2982791"/>
            <a:ext cx="2367188" cy="205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8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4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608" y="256874"/>
            <a:ext cx="8928992" cy="634082"/>
          </a:xfrm>
          <a:prstGeom prst="rect">
            <a:avLst/>
          </a:prstGeom>
          <a:noFill/>
          <a:ln w="19050">
            <a:noFill/>
          </a:ln>
          <a:effectLst>
            <a:glow>
              <a:schemeClr val="accent2">
                <a:lumMod val="75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Муниципальные районы и городские округа, в которых пересмотрено </a:t>
            </a:r>
            <a:r>
              <a:rPr lang="ru-RU" sz="1600" dirty="0" smtClean="0"/>
              <a:t>расстояние </a:t>
            </a:r>
            <a:r>
              <a:rPr lang="ru-RU" sz="1600" dirty="0"/>
              <a:t>до прилегающих территорий, на которых не допускается розничная продажа алкогольной продукции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98038"/>
              </p:ext>
            </p:extLst>
          </p:nvPr>
        </p:nvGraphicFramePr>
        <p:xfrm>
          <a:off x="1691680" y="923142"/>
          <a:ext cx="5760639" cy="5602197"/>
        </p:xfrm>
        <a:graphic>
          <a:graphicData uri="http://schemas.openxmlformats.org/drawingml/2006/table">
            <a:tbl>
              <a:tblPr firstRow="1" firstCol="1" bandRow="1"/>
              <a:tblGrid>
                <a:gridCol w="26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5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</a:rPr>
                        <a:t>Наименование муниципального района/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</a:rPr>
                        <a:t>городского округа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</a:rPr>
                        <a:t>Установленный метраж, метров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41">
                <a:tc gridSpan="4">
                  <a:txBody>
                    <a:bodyPr/>
                    <a:lstStyle/>
                    <a:p>
                      <a:pPr marL="11430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Принято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и более метров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14300"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городской округ «Поселок Агинское»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8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Александрово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-Заводский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Калганский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9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Могойтуйский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9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Могочинский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Нерчинский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48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Нерчинско-Заводский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Ононский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9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Тунгокоченский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19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Тунгиро-Олёкминский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Читинский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79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Шелопугинский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Шилкинский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519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Петровск-Забайкальский район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на всей территории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2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608" y="256874"/>
            <a:ext cx="8928992" cy="634082"/>
          </a:xfrm>
          <a:prstGeom prst="rect">
            <a:avLst/>
          </a:prstGeom>
          <a:noFill/>
          <a:ln w="19050">
            <a:noFill/>
          </a:ln>
          <a:effectLst>
            <a:glow>
              <a:schemeClr val="accent2">
                <a:lumMod val="75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Муниципальные районы и городские округа, в которых пересмотрено (пересматривается) расстояние до прилегающих территорий, на которых не допускается розничная продажа алкогольной продукции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07500"/>
              </p:ext>
            </p:extLst>
          </p:nvPr>
        </p:nvGraphicFramePr>
        <p:xfrm>
          <a:off x="539552" y="1327378"/>
          <a:ext cx="3758190" cy="4969695"/>
        </p:xfrm>
        <a:graphic>
          <a:graphicData uri="http://schemas.openxmlformats.org/drawingml/2006/table">
            <a:tbl>
              <a:tblPr firstRow="1" firstCol="1" bandRow="1"/>
              <a:tblGrid>
                <a:gridCol w="27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7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Наименование муниципального района/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городского округа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Установленный метраж, метров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1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/>
                        </a:rPr>
                        <a:t>Принято </a:t>
                      </a:r>
                      <a:r>
                        <a:rPr lang="ru-RU" sz="1100" b="1" dirty="0" smtClean="0">
                          <a:effectLst/>
                          <a:latin typeface="Times New Roman"/>
                        </a:rPr>
                        <a:t>дифференцировано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Приаргунский район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100 дифференцированно </a:t>
                      </a:r>
                    </a:p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885072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  <a:latin typeface="+mn-lt"/>
                        </a:rPr>
                        <a:t>Хилокский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 район</a:t>
                      </a:r>
                    </a:p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100 дифференцированно</a:t>
                      </a:r>
                    </a:p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37857" marR="37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07362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Красночикойский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Кыринский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0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Каларский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1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Борзинский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04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Сретенский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0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22</a:t>
                      </a: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Улётовский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Оловяннинский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100 дифференцированно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72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Городской округ «ЗАТО п. Горный»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80 для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</a:rPr>
                        <a:t> магазинов, 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60 для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</a:rPr>
                        <a:t>общепитов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Карымский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дифференцированно 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24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Агинский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+mn-lt"/>
                        </a:rPr>
                        <a:t>дифференцированно</a:t>
                      </a:r>
                    </a:p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8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Забайкальский район</a:t>
                      </a: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дифференцированно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2782" marR="2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3992"/>
              </p:ext>
            </p:extLst>
          </p:nvPr>
        </p:nvGraphicFramePr>
        <p:xfrm>
          <a:off x="4541450" y="1327378"/>
          <a:ext cx="4022056" cy="3437108"/>
        </p:xfrm>
        <a:graphic>
          <a:graphicData uri="http://schemas.openxmlformats.org/drawingml/2006/table">
            <a:tbl>
              <a:tblPr firstRow="1" firstCol="1" bandRow="1"/>
              <a:tblGrid>
                <a:gridCol w="27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Наименование муниципального района/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городского округа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/>
                        </a:rPr>
                        <a:t>Установленный метраж, метров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9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Чернышевский район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045925"/>
                  </a:ext>
                </a:extLst>
              </a:tr>
              <a:tr h="181796">
                <a:tc gridSpan="3">
                  <a:txBody>
                    <a:bodyPr/>
                    <a:lstStyle/>
                    <a:p>
                      <a:pPr algn="ctr">
                        <a:tabLst>
                          <a:tab pos="270510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/>
                        </a:rPr>
                        <a:t>В процессе </a:t>
                      </a:r>
                      <a:r>
                        <a:rPr lang="ru-RU" sz="1100" b="1" dirty="0" smtClean="0">
                          <a:effectLst/>
                          <a:latin typeface="Times New Roman"/>
                        </a:rPr>
                        <a:t>принятия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2705100" algn="l"/>
                        </a:tabLst>
                      </a:pP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29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Краснокаменский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 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планируют</a:t>
                      </a:r>
                      <a:br>
                        <a:rPr lang="ru-RU" sz="1100" dirty="0">
                          <a:effectLst/>
                          <a:latin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</a:rPr>
                        <a:t>100 метров 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Акшинский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планируют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принять</a:t>
                      </a:r>
                    </a:p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50 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м по всему 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району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Газимуро-Заводский район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планируют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принять50 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м по всему 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району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1100" b="1" dirty="0" smtClean="0">
                          <a:effectLst/>
                          <a:latin typeface="Times New Roman"/>
                        </a:rPr>
                        <a:t>приняты решения по увеличению расстояний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Городской округ  «Город Петровск-Забайкальский»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Дульдургинский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72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  <a:latin typeface="Times New Roman"/>
                        </a:rPr>
                        <a:t>Балейский</a:t>
                      </a:r>
                      <a:r>
                        <a:rPr lang="ru-RU" sz="1100" dirty="0">
                          <a:effectLst/>
                          <a:latin typeface="Times New Roman"/>
                        </a:rPr>
                        <a:t> район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/>
                        </a:rPr>
                        <a:t>Городской округ «Город Чита»</a:t>
                      </a: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21394" marR="21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9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5976664" cy="1224136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s://static.life.ru/posts/2016/10/916719/1c6cfb3a05e0144b53c41204007d7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808312" cy="2304256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260648"/>
            <a:ext cx="8928992" cy="9144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ошибки и нарушения, выявленные в результате контрольно-надзорной деятельности в области оборота алкогольной продукции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4581128"/>
            <a:ext cx="2808312" cy="194421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Розничная продажа алкогольной продукции в дни запрета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581128"/>
            <a:ext cx="2808312" cy="194421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Нарушение порядка ценообразования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4581128"/>
            <a:ext cx="2736304" cy="194421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Нарушение </a:t>
            </a:r>
            <a:r>
              <a:rPr lang="ru-RU" b="1" dirty="0">
                <a:solidFill>
                  <a:schemeClr val="tx1"/>
                </a:solidFill>
              </a:rPr>
              <a:t>порядка государственного учета объема оборота алкогольной </a:t>
            </a:r>
            <a:r>
              <a:rPr lang="ru-RU" b="1" dirty="0" smtClean="0">
                <a:solidFill>
                  <a:schemeClr val="tx1"/>
                </a:solidFill>
              </a:rPr>
              <a:t>продукции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s://im0-tub-ru.yandex.net/i?id=cc2802637c9d9fa62320c63558398966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808312" cy="230425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1331640" y="1196752"/>
            <a:ext cx="4846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27984" y="1196752"/>
            <a:ext cx="4846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380312" y="1196752"/>
            <a:ext cx="4846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259632" y="3933056"/>
            <a:ext cx="484632" cy="2880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55976" y="3933056"/>
            <a:ext cx="484632" cy="2880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452320" y="3933056"/>
            <a:ext cx="484632" cy="2880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avatars.mds.yandex.net/get-zen_doc/1925593/pub_5e01101b0ce57b00ad4a1bf8_5e01151aecfb8000b101e1f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3"/>
            <a:ext cx="2880321" cy="230425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436096" cy="1584176"/>
          </a:xfrm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en-US" sz="2200" b="1" dirty="0" smtClean="0"/>
              <a:t>I</a:t>
            </a:r>
            <a:r>
              <a:rPr lang="ru-RU" sz="2200" b="1" dirty="0" smtClean="0"/>
              <a:t>. Розничная </a:t>
            </a:r>
            <a:r>
              <a:rPr lang="ru-RU" sz="2200" b="1" dirty="0"/>
              <a:t>продажа алкогольной продукции </a:t>
            </a:r>
            <a:r>
              <a:rPr lang="ru-RU" sz="2200" b="1" dirty="0" smtClean="0"/>
              <a:t>на территории Забайкальского края в дни запрета, установленные действующим законодательством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http://novadmin.ru/upload/iblock/c2c/1%20%D0%B8%D1%8E%D0%BD%D1%8F-%D0%B7%D0%B0%D0%BF%D1%80%D0%B5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76064" cy="64807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538903/pub_5e109c48bb892c00af8e1df2_5e10a0e69c944600ad9605e2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792088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2054" name="Picture 6" descr="https://storage.myseldon.com/news_pict_BF/BF80460A3B4FCC20759415C04EA7C5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664296" cy="122413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xn--42-1lcdox.xn--p1ai/images/rus/newsimg/news1568091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76064" cy="64807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bsmi.ru/upload/iblock/6ae/6aee62ee48b4ca466bcceda9a0a3db2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720080" cy="64807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46489"/>
              </p:ext>
            </p:extLst>
          </p:nvPr>
        </p:nvGraphicFramePr>
        <p:xfrm>
          <a:off x="179512" y="3861048"/>
          <a:ext cx="26642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60040" cy="3600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8" cy="908720"/>
          </a:xfrm>
          <a:prstGeom prst="rect">
            <a:avLst/>
          </a:prstGeom>
        </p:spPr>
      </p:pic>
      <p:pic>
        <p:nvPicPr>
          <p:cNvPr id="2064" name="Picture 16" descr="http://utmproxy.ru/attachments/Slider/3ffda2d9-854f-90f6-9a01-c090a44d4b63/%D0%91%D0%B5%D0%B7%20%D0%B8%D0%BC%D0%B5%D0%BD%D0%B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96544" cy="65527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62" b="99124" l="10000" r="90000">
                        <a14:foregroundMark x1="41000" y1="22028" x2="41000" y2="22028"/>
                        <a14:foregroundMark x1="41000" y1="31790" x2="41000" y2="31790"/>
                        <a14:foregroundMark x1="44667" y1="43054" x2="44667" y2="43054"/>
                        <a14:foregroundMark x1="46500" y1="50063" x2="46500" y2="50063"/>
                        <a14:foregroundMark x1="50333" y1="79474" x2="50333" y2="7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573"/>
            <a:ext cx="67051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14450</TotalTime>
  <Words>1415</Words>
  <Application>Microsoft Office PowerPoint</Application>
  <PresentationFormat>Экран (4:3)</PresentationFormat>
  <Paragraphs>265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Тема1</vt:lpstr>
      <vt:lpstr>Публичные обсуждения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I. Розничная продажа алкогольной продукции на территории Забайкальского края в дни запрета, установленные действующим законодательством </vt:lpstr>
      <vt:lpstr> II. Нарушение установленного порядка ценообразования  </vt:lpstr>
      <vt:lpstr>III. Нарушение порядка государственного учета объема оборота алкогольной продукции</vt:lpstr>
      <vt:lpstr>Нововведения в законодательстве</vt:lpstr>
      <vt:lpstr>ОСНОВНЫЕ ВОПРОСЫ, ВОЗНИКАЮЩИЕ ПРИ ОСУЩЕСТВЛЕНИИ ГОСУДАРСТВЕННОГО КОНТРОЛЯ ЗА ПРЕДОСТАВЛЕНИЕМ ДЕКЛАРАЦИЙ</vt:lpstr>
      <vt:lpstr>ОБЯЗАННОСТЬ ПО СДАЧЕ ДЕКЛАРАЦИЙ О РОЗНИЧНОЙ ПРОДАЖЕ АЛКОГОЛЬНОЙ ПРОДУКЦИИ ЛЕЖИТ НА:</vt:lpstr>
      <vt:lpstr>Презентация PowerPoint</vt:lpstr>
      <vt:lpstr>Ошибки, допускаемые при декларировании розничной продажи алкогольной продукции:</vt:lpstr>
      <vt:lpstr>Меры, предпринимаемые в целях недопущения искажения информации при декларировании РПАП:</vt:lpstr>
      <vt:lpstr>        Спасибо за внимание 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тарифного регулирования 2016 года и итоги тарифной сессии 2016 года</dc:title>
  <dc:creator>Никифорова</dc:creator>
  <cp:lastModifiedBy>user</cp:lastModifiedBy>
  <cp:revision>815</cp:revision>
  <cp:lastPrinted>2020-09-08T06:24:03Z</cp:lastPrinted>
  <dcterms:created xsi:type="dcterms:W3CDTF">2015-12-21T05:30:57Z</dcterms:created>
  <dcterms:modified xsi:type="dcterms:W3CDTF">2020-09-09T05:00:19Z</dcterms:modified>
</cp:coreProperties>
</file>