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64" r:id="rId5"/>
    <p:sldId id="265" r:id="rId6"/>
    <p:sldId id="258" r:id="rId7"/>
    <p:sldId id="267" r:id="rId8"/>
    <p:sldId id="268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6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48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3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2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8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9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4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3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95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2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6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A73A2-FFAB-4C6E-B260-B4ED4CBDDC9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9ED5-C542-44BB-9297-1C83E8EDE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4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126" y="229284"/>
            <a:ext cx="1409152" cy="16757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63634" y="1057275"/>
            <a:ext cx="9902594" cy="51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521577" y="1712422"/>
            <a:ext cx="9744652" cy="4520024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24444" y="1966626"/>
            <a:ext cx="67914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Актуальные вопросы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 </a:t>
            </a:r>
            <a:endParaRPr lang="ru-RU" sz="3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органами местного самоуправления </a:t>
            </a:r>
            <a:endParaRPr lang="ru-R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7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Розничная продажа алкогольной продукции </a:t>
            </a:r>
            <a:endParaRPr lang="ru-RU" sz="2400" b="1" dirty="0"/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126" y="229284"/>
            <a:ext cx="1409152" cy="16757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63634" y="1057275"/>
            <a:ext cx="9902594" cy="51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2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182879" y="1216982"/>
            <a:ext cx="11513128" cy="5504493"/>
            <a:chOff x="449774" y="1363552"/>
            <a:chExt cx="10373397" cy="4248321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49774" y="1363552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93223" y="1368065"/>
            <a:ext cx="6517178" cy="930359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границ территорий, прилегающих к организациям и объектам, на которых не допускается розничная продажа алкогольной продукции: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390568" y="1812483"/>
            <a:ext cx="268136" cy="8404"/>
          </a:xfrm>
          <a:prstGeom prst="lin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56049" y="1802093"/>
            <a:ext cx="25482" cy="2455236"/>
          </a:xfrm>
          <a:prstGeom prst="lin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63634" y="3134943"/>
            <a:ext cx="363940" cy="16625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54196" y="4257329"/>
            <a:ext cx="339027" cy="0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23182" y="2701137"/>
            <a:ext cx="6359236" cy="884239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Результаты работы по увеличению расстояний границ прилегающих территорий –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Марочкина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Владимировна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3182" y="3720757"/>
            <a:ext cx="6359236" cy="1073145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Изменения в законодательстве в области принятия органами местного самоуправления нормативных правовых актов, устанавливающих расстояние границ территорий, прилегающих к социально значимым объектам, на которых не допускается розничная продажа алкогольной продукции – Макарова Ольга Сергеевна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8290" y="2381754"/>
            <a:ext cx="5993477" cy="258245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Вступительное слово: Морозова Елена Александровна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297" y="172298"/>
            <a:ext cx="10588435" cy="9780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районы и городские округа, в которых пересмотрено расстояние до прилегающих территорий, на которых не допускается розничная продажа алкогольной продукции</a:t>
            </a: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60" y="229284"/>
            <a:ext cx="789217" cy="93851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3634" y="1150360"/>
            <a:ext cx="10449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6468" y="6435829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82656"/>
              </p:ext>
            </p:extLst>
          </p:nvPr>
        </p:nvGraphicFramePr>
        <p:xfrm>
          <a:off x="363634" y="1047403"/>
          <a:ext cx="10449099" cy="5433405"/>
        </p:xfrm>
        <a:graphic>
          <a:graphicData uri="http://schemas.openxmlformats.org/drawingml/2006/table">
            <a:tbl>
              <a:tblPr firstRow="1" firstCol="1" bandRow="1"/>
              <a:tblGrid>
                <a:gridCol w="48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5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13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400" b="1" dirty="0">
                          <a:effectLst/>
                          <a:latin typeface="Times New Roman"/>
                        </a:rPr>
                        <a:t>муниципального района/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городского округа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Установленный </a:t>
                      </a:r>
                      <a:r>
                        <a:rPr lang="ru-RU" sz="1400" b="1" dirty="0">
                          <a:effectLst/>
                          <a:latin typeface="Times New Roman"/>
                        </a:rPr>
                        <a:t>метраж, метров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Примечание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89">
                <a:tc>
                  <a:txBody>
                    <a:bodyPr/>
                    <a:lstStyle/>
                    <a:p>
                      <a:pPr algn="ctr"/>
                      <a:r>
                        <a:rPr lang="ru-RU" sz="80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195">
                <a:tc gridSpan="4"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Принято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и более метров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9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округ «Поселок Агинское»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0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/>
                        </a:rPr>
                        <a:t>Александрово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-Заводский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Калганский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Могойтуйский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Могочинский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1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Нерчинский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Нерчинско-Заводский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1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Ононский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9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/>
                        </a:rPr>
                        <a:t>Тунгокоченский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59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Тунгиро-Олёкминский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1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Читинский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9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Шелопугинский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1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Шилкинский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859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Петровск-Забайкальский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на всей территории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4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297" y="172298"/>
            <a:ext cx="10588435" cy="9780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районы и городские округа, в которых пересмотрено расстояние до прилегающих территорий, на которых не допускается розничная продажа алкогольной продукции</a:t>
            </a: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60" y="229284"/>
            <a:ext cx="789217" cy="93851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3634" y="1150360"/>
            <a:ext cx="10449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6468" y="6435829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374073" y="1464336"/>
          <a:ext cx="6462139" cy="4587790"/>
        </p:xfrm>
        <a:graphic>
          <a:graphicData uri="http://schemas.openxmlformats.org/drawingml/2006/table">
            <a:tbl>
              <a:tblPr firstRow="1" firstCol="1" bandRow="1"/>
              <a:tblGrid>
                <a:gridCol w="47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4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73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Наименование муниципального района/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городского округа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Установленный метраж, метров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8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910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0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Принято </a:t>
                      </a:r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дифференцировано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5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Приаргунский район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 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885072"/>
                  </a:ext>
                </a:extLst>
              </a:tr>
              <a:tr h="2145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Хилокский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37857" marR="37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507362"/>
                  </a:ext>
                </a:extLst>
              </a:tr>
              <a:tr h="2145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Красночикойский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56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Кыринский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Каларский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493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Борзинский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043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Сретенский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9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Улётовский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56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Оловяннинский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72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«ЗАТО п. Горный»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для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магазинов,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для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общепитов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56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Карымский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дифференцированно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248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Агинский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дифференцированно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28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Забайкальский район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7033632" y="1484908"/>
          <a:ext cx="4357179" cy="1461956"/>
        </p:xfrm>
        <a:graphic>
          <a:graphicData uri="http://schemas.openxmlformats.org/drawingml/2006/table">
            <a:tbl>
              <a:tblPr firstRow="1" firstCol="1" bandRow="1"/>
              <a:tblGrid>
                <a:gridCol w="276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2114217044"/>
                    </a:ext>
                  </a:extLst>
                </a:gridCol>
                <a:gridCol w="1872342">
                  <a:extLst>
                    <a:ext uri="{9D8B030D-6E8A-4147-A177-3AD203B41FA5}">
                      <a16:colId xmlns:a16="http://schemas.microsoft.com/office/drawing/2014/main" val="4046422320"/>
                    </a:ext>
                  </a:extLst>
                </a:gridCol>
              </a:tblGrid>
              <a:tr h="4958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7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Наименование муниципального района/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городского округа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Установленный метраж, метров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9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Принято НПА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</a:rPr>
                        <a:t> без увеличения расстояния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785122"/>
                  </a:ext>
                </a:extLst>
              </a:tr>
              <a:tr h="18179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</a:rPr>
                        <a:t>28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Чернышевский район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045925"/>
                  </a:ext>
                </a:extLst>
              </a:tr>
              <a:tr h="18179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</a:rPr>
                        <a:t>29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Times New Roman"/>
                        </a:rPr>
                        <a:t>Газимуро</a:t>
                      </a:r>
                      <a:r>
                        <a:rPr lang="ru-RU" sz="1400" dirty="0" smtClean="0">
                          <a:effectLst/>
                          <a:latin typeface="Times New Roman"/>
                        </a:rPr>
                        <a:t>-Заводский район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62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297" y="160513"/>
            <a:ext cx="10588435" cy="9780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районы и городские округа, в которых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принято решение по увеличению расстояния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прилегающих территорий, на которых не допускается розничная продажа алкогольной продукции</a:t>
            </a: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60" y="229284"/>
            <a:ext cx="789217" cy="93851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3634" y="1150360"/>
            <a:ext cx="10449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6468" y="6435829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2353490" y="1498474"/>
          <a:ext cx="7073143" cy="4278870"/>
        </p:xfrm>
        <a:graphic>
          <a:graphicData uri="http://schemas.openxmlformats.org/drawingml/2006/table">
            <a:tbl>
              <a:tblPr firstRow="1" firstCol="1" bandRow="1"/>
              <a:tblGrid>
                <a:gridCol w="486795">
                  <a:extLst>
                    <a:ext uri="{9D8B030D-6E8A-4147-A177-3AD203B41FA5}">
                      <a16:colId xmlns:a16="http://schemas.microsoft.com/office/drawing/2014/main" val="870653874"/>
                    </a:ext>
                  </a:extLst>
                </a:gridCol>
                <a:gridCol w="3580673">
                  <a:extLst>
                    <a:ext uri="{9D8B030D-6E8A-4147-A177-3AD203B41FA5}">
                      <a16:colId xmlns:a16="http://schemas.microsoft.com/office/drawing/2014/main" val="3697952184"/>
                    </a:ext>
                  </a:extLst>
                </a:gridCol>
                <a:gridCol w="3005675">
                  <a:extLst>
                    <a:ext uri="{9D8B030D-6E8A-4147-A177-3AD203B41FA5}">
                      <a16:colId xmlns:a16="http://schemas.microsoft.com/office/drawing/2014/main" val="767941297"/>
                    </a:ext>
                  </a:extLst>
                </a:gridCol>
              </a:tblGrid>
              <a:tr h="7207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Наименование муниципального района/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городского округа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Метраж</a:t>
                      </a:r>
                      <a:r>
                        <a:rPr lang="ru-RU" sz="1400" b="1" dirty="0">
                          <a:effectLst/>
                          <a:latin typeface="Times New Roman"/>
                        </a:rPr>
                        <a:t>, метров</a:t>
                      </a:r>
                    </a:p>
                  </a:txBody>
                  <a:tcPr marL="22782" marR="22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05249"/>
                  </a:ext>
                </a:extLst>
              </a:tr>
              <a:tr h="7207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/>
                        </a:rPr>
                        <a:t>Краснокаменский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 район 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планируют</a:t>
                      </a:r>
                      <a:br>
                        <a:rPr lang="ru-RU" sz="1400" dirty="0">
                          <a:effectLst/>
                          <a:latin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</a:rPr>
                        <a:t>100 метров 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045110"/>
                  </a:ext>
                </a:extLst>
              </a:tr>
              <a:tr h="7207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/>
                        </a:rPr>
                        <a:t>Акшинский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планируют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принять</a:t>
                      </a:r>
                    </a:p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м по всему </a:t>
                      </a:r>
                      <a:r>
                        <a:rPr lang="ru-RU" sz="1400" dirty="0" smtClean="0">
                          <a:effectLst/>
                          <a:latin typeface="Times New Roman"/>
                        </a:rPr>
                        <a:t>району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068522"/>
                  </a:ext>
                </a:extLst>
              </a:tr>
              <a:tr h="36038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/>
                        </a:rPr>
                        <a:t>Не </a:t>
                      </a:r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приняты решения по увеличению расстояний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234912"/>
                  </a:ext>
                </a:extLst>
              </a:tr>
              <a:tr h="4674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32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округ  «Город Петровск-Забайкальский»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058955"/>
                  </a:ext>
                </a:extLst>
              </a:tr>
              <a:tr h="4387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/>
                        </a:rPr>
                        <a:t>Дульдургинский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574304"/>
                  </a:ext>
                </a:extLst>
              </a:tr>
              <a:tr h="409988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  <a:latin typeface="Times New Roman"/>
                        </a:rPr>
                        <a:t>Балейский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67277"/>
                  </a:ext>
                </a:extLst>
              </a:tr>
              <a:tr h="4400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округ «Город Чита»</a:t>
                      </a: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1394" marR="21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67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634" y="153649"/>
            <a:ext cx="10588435" cy="55599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законодательстве в области принятия органами местного самоуправления нормативных правовых актов, устанавливающих расстояние границ территорий, прилегающих к социально значимым объектам, на которых не допускается розничная продажа алкогольной продукции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60" y="229284"/>
            <a:ext cx="789217" cy="93851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705793" y="737541"/>
            <a:ext cx="6650182" cy="640080"/>
          </a:xfrm>
          <a:prstGeom prst="roundRect">
            <a:avLst/>
          </a:prstGeom>
          <a:solidFill>
            <a:srgbClr val="FF99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ctr"/>
            <a:r>
              <a:rPr lang="ru-RU" sz="11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Сравнительный анализ правовых актов, принимаемых органами местного самоуправлению в связи с вступлением в силу Постановления Правительства РФ от 23 декабря 2020 года № 2220</a:t>
            </a:r>
            <a:endParaRPr lang="ru-RU" sz="11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>
            <a:endCxn id="23" idx="0"/>
          </p:cNvCxnSpPr>
          <p:nvPr/>
        </p:nvCxnSpPr>
        <p:spPr>
          <a:xfrm>
            <a:off x="4112722" y="1377621"/>
            <a:ext cx="0" cy="437242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24" idx="0"/>
          </p:cNvCxnSpPr>
          <p:nvPr/>
        </p:nvCxnSpPr>
        <p:spPr>
          <a:xfrm>
            <a:off x="7947636" y="1370711"/>
            <a:ext cx="1" cy="403982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705793" y="1814863"/>
            <a:ext cx="2813858" cy="6124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12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Нормативный правовой акт органа местного самоуправления до 2021 года</a:t>
            </a:r>
            <a:endParaRPr lang="ru-RU" sz="12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39298" y="1774693"/>
            <a:ext cx="2816677" cy="6124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12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Нормативный правовой акт органа местного самоуправления с 2021 года</a:t>
            </a:r>
            <a:endParaRPr lang="ru-RU" sz="12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565334" y="2361780"/>
            <a:ext cx="935147" cy="328706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4068781" y="2427299"/>
            <a:ext cx="250652" cy="335126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7672647" y="2386045"/>
            <a:ext cx="274263" cy="376380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705793" y="2806427"/>
            <a:ext cx="6650182" cy="5108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Разработка нормативного правового акта, устанавливающего границы территорий на которых не допускается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розничная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продажа алкогольной продукции (решения, постановления)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705793" y="3772294"/>
            <a:ext cx="3085870" cy="14221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1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Внесение проекта на рассмотрение</a:t>
            </a:r>
            <a:endParaRPr lang="ru-RU" sz="1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257376" y="3728752"/>
            <a:ext cx="3104803" cy="14221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Проект НПА направляется в органы государственной власти субъекта Российской Федерации, осуществляющие регулирование в сферах торговой деятельности, культуры, образования и охраны здоровья, и уполномоченному по защите прав предпринимателей в субъекте Российской Федерации для их рассмотрения</a:t>
            </a:r>
            <a:endParaRPr lang="ru-RU" sz="1200" dirty="0"/>
          </a:p>
        </p:txBody>
      </p:sp>
      <p:sp>
        <p:nvSpPr>
          <p:cNvPr id="59" name="Овал 58"/>
          <p:cNvSpPr/>
          <p:nvPr/>
        </p:nvSpPr>
        <p:spPr>
          <a:xfrm>
            <a:off x="5563310" y="3366022"/>
            <a:ext cx="935147" cy="328856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5563310" y="5233716"/>
            <a:ext cx="935147" cy="328706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3</a:t>
            </a:r>
            <a:r>
              <a:rPr lang="ru-RU" sz="1400" dirty="0" smtClean="0">
                <a:solidFill>
                  <a:schemeClr val="tx1"/>
                </a:solidFill>
              </a:rPr>
              <a:t>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705793" y="5571598"/>
            <a:ext cx="3119930" cy="9837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11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рассмотрение проекта, согласование доработанного проекта и принятие (издание) муниципального акта;</a:t>
            </a:r>
            <a:endParaRPr lang="ru-RU" sz="11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57376" y="5574400"/>
            <a:ext cx="3065957" cy="10852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Органы государственной власти субъекта, которым направлен проект не позднее 30 дней в срок не позднее 30 календарных дней со дня поступления проекта направляют заключения в орган местного самоуправления (носят рекомендательный характер</a:t>
            </a:r>
            <a:endParaRPr lang="ru-RU" sz="1100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4229794" y="5173528"/>
            <a:ext cx="0" cy="388894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7946910" y="5150936"/>
            <a:ext cx="0" cy="388894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7946910" y="3332147"/>
            <a:ext cx="0" cy="396605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endCxn id="56" idx="0"/>
          </p:cNvCxnSpPr>
          <p:nvPr/>
        </p:nvCxnSpPr>
        <p:spPr>
          <a:xfrm>
            <a:off x="4248728" y="3317266"/>
            <a:ext cx="0" cy="455028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 flipV="1">
            <a:off x="1978733" y="6103893"/>
            <a:ext cx="719051" cy="1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203520" y="5714851"/>
            <a:ext cx="1686817" cy="8891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и официальное опубликование (обнародование)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10138789" y="5444314"/>
            <a:ext cx="1981167" cy="134718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специальной комиссии и одобрение НПА 2/3 голосов, по результатам составляется заключение о одобрении/отклонении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1947907" y="5627622"/>
            <a:ext cx="753882" cy="397311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9347132" y="5581118"/>
            <a:ext cx="767858" cy="443815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22" name="Прямая со стрелкой 121"/>
          <p:cNvCxnSpPr>
            <a:stCxn id="62" idx="3"/>
          </p:cNvCxnSpPr>
          <p:nvPr/>
        </p:nvCxnSpPr>
        <p:spPr>
          <a:xfrm>
            <a:off x="9323333" y="6117038"/>
            <a:ext cx="658867" cy="0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stCxn id="113" idx="0"/>
          </p:cNvCxnSpPr>
          <p:nvPr/>
        </p:nvCxnSpPr>
        <p:spPr>
          <a:xfrm flipH="1" flipV="1">
            <a:off x="1041532" y="5357703"/>
            <a:ext cx="5397" cy="357148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 flipV="1">
            <a:off x="10863309" y="5044029"/>
            <a:ext cx="0" cy="372357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рямоугольник 128"/>
          <p:cNvSpPr/>
          <p:nvPr/>
        </p:nvSpPr>
        <p:spPr>
          <a:xfrm>
            <a:off x="193783" y="4261781"/>
            <a:ext cx="1841559" cy="8691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в силу правового акта местного самоуправления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9636444" y="2806427"/>
            <a:ext cx="2456469" cy="21506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заключения об одобрении специальной комиссии орган местного самоуправления направляет проект муниципального правового акта на общественное обсуждение, по результатам общественного обсуждения орган местного самоуправления принимает муниципальный правовой акт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11241420" y="4972570"/>
            <a:ext cx="767858" cy="443815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198243" y="5159532"/>
            <a:ext cx="760450" cy="477074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42" name="Прямая со стрелкой 141"/>
          <p:cNvCxnSpPr>
            <a:stCxn id="129" idx="0"/>
          </p:cNvCxnSpPr>
          <p:nvPr/>
        </p:nvCxnSpPr>
        <p:spPr>
          <a:xfrm flipV="1">
            <a:off x="1114563" y="3772294"/>
            <a:ext cx="15968" cy="489487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stCxn id="130" idx="0"/>
          </p:cNvCxnSpPr>
          <p:nvPr/>
        </p:nvCxnSpPr>
        <p:spPr>
          <a:xfrm flipH="1" flipV="1">
            <a:off x="10863309" y="2427299"/>
            <a:ext cx="1370" cy="379128"/>
          </a:xfrm>
          <a:prstGeom prst="straightConnector1">
            <a:avLst/>
          </a:prstGeom>
          <a:ln>
            <a:solidFill>
              <a:srgbClr val="FF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Овал 145"/>
          <p:cNvSpPr/>
          <p:nvPr/>
        </p:nvSpPr>
        <p:spPr>
          <a:xfrm>
            <a:off x="11081315" y="2372141"/>
            <a:ext cx="840971" cy="412587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6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228560" y="2538677"/>
            <a:ext cx="1835684" cy="11392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опубликованного НПА в лицензирующий орган в течении 30 дней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228560" y="3706462"/>
            <a:ext cx="812972" cy="458214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6</a:t>
            </a:r>
            <a:r>
              <a:rPr lang="ru-RU" sz="1400" dirty="0" smtClean="0">
                <a:solidFill>
                  <a:schemeClr val="tx1"/>
                </a:solidFill>
              </a:rPr>
              <a:t> этап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9902391" y="1481264"/>
            <a:ext cx="1841559" cy="8691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Подписание, опубликование, вступление в силу правового акта местного самоуправления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297" y="172298"/>
            <a:ext cx="10588435" cy="9780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законодательстве в области принятия органами местного самоуправления нормативных правовых актов, устанавливающих расстояние границ территорий, прилегающих к социально значимым объектам, на которых не допускается розничная продажа алкогольной продукции</a:t>
            </a: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60" y="229284"/>
            <a:ext cx="789217" cy="93851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3634" y="1150360"/>
            <a:ext cx="10449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6468" y="6435829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1925"/>
              </p:ext>
            </p:extLst>
          </p:nvPr>
        </p:nvGraphicFramePr>
        <p:xfrm>
          <a:off x="448887" y="1246989"/>
          <a:ext cx="10856423" cy="5411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926">
                  <a:extLst>
                    <a:ext uri="{9D8B030D-6E8A-4147-A177-3AD203B41FA5}">
                      <a16:colId xmlns:a16="http://schemas.microsoft.com/office/drawing/2014/main" val="4178031020"/>
                    </a:ext>
                  </a:extLst>
                </a:gridCol>
                <a:gridCol w="4184734">
                  <a:extLst>
                    <a:ext uri="{9D8B030D-6E8A-4147-A177-3AD203B41FA5}">
                      <a16:colId xmlns:a16="http://schemas.microsoft.com/office/drawing/2014/main" val="3671644739"/>
                    </a:ext>
                  </a:extLst>
                </a:gridCol>
                <a:gridCol w="5340763">
                  <a:extLst>
                    <a:ext uri="{9D8B030D-6E8A-4147-A177-3AD203B41FA5}">
                      <a16:colId xmlns:a16="http://schemas.microsoft.com/office/drawing/2014/main" val="1024591953"/>
                    </a:ext>
                  </a:extLst>
                </a:gridCol>
              </a:tblGrid>
              <a:tr h="37510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правовых актов, принимаемых органами местного самоуправлению в связи с вступлением в силу Постановления Правительства РФ от 23 декабря 2020 года № 2220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114530"/>
                  </a:ext>
                </a:extLst>
              </a:tr>
              <a:tr h="3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 принятия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 органа местного самоуправления до 2021 года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 органа местного самоуправления с 2021 года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02026"/>
                  </a:ext>
                </a:extLst>
              </a:tr>
              <a:tr h="3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этап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нормативного правового акта, устанавливающего границы территорий на которых не допускается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алкогольной продукции (решения, постановления)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66638"/>
                  </a:ext>
                </a:extLst>
              </a:tr>
              <a:tr h="928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этап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проекта на рассмотрение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МПА направляется в органы государственной власти субъекта Российской Федерации, осуществляющие регулирование в сферах торговой деятельности, культуры, образования и охраны здоровья, и уполномоченному по защите прав предпринимателей в субъекте Российской Федерации для их рассмотрения.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022189"/>
                  </a:ext>
                </a:extLst>
              </a:tr>
              <a:tr h="744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этап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проекта, согласование доработанного проекта и принятие (издание) муниципального акта;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государственной власти субъекта, которым направлен проект не позднее 30 дней в срок не позднее 30 календарных дней со дня поступления проекта направляют заключения в орган местного самоуправления (носят рекомендательный характер)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77170"/>
                  </a:ext>
                </a:extLst>
              </a:tr>
              <a:tr h="2613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этап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подписание и официальное опубликование (обнародование)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об одобрении проекта принимается специальной комиссией, которая состоит из представители органов местного самоуправления, заинтересованных физических лиц, проживающих на территориях соответствующих муниципальных образований, представителей организаций культуры, образования и охраны здоровья, расположенных на территории соответствующего муниципального образования, индивидуальных предпринимателей и юридических лиц, осуществляющих торговую деятельность на территории соответствующего муниципального образования, представители некоммерческих организаций, объединяющих хозяйствующих субъектов, осуществляющих торговую деятельность, решение принимается при одобрение 2/3 членов специальной комиссии (В случае вынесения специальной комиссией заключения об отказе в одобрении проект муниципального правового акта возвращается на доработку с последующим соблюдением этапов подготовки проекта)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4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297" y="172298"/>
            <a:ext cx="10588435" cy="9780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законодательстве в области принятия органами местного самоуправления нормативных правовых актов, устанавливающих расстояние границ территорий, прилегающих к социально значимым объектам, на которых не допускается розничная продажа алкогольной продукции</a:t>
            </a: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60" y="229284"/>
            <a:ext cx="789217" cy="93851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3634" y="1150360"/>
            <a:ext cx="10449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6468" y="6435829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32547"/>
              </p:ext>
            </p:extLst>
          </p:nvPr>
        </p:nvGraphicFramePr>
        <p:xfrm>
          <a:off x="448887" y="1246989"/>
          <a:ext cx="10856423" cy="5171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926">
                  <a:extLst>
                    <a:ext uri="{9D8B030D-6E8A-4147-A177-3AD203B41FA5}">
                      <a16:colId xmlns:a16="http://schemas.microsoft.com/office/drawing/2014/main" val="4178031020"/>
                    </a:ext>
                  </a:extLst>
                </a:gridCol>
                <a:gridCol w="4184734">
                  <a:extLst>
                    <a:ext uri="{9D8B030D-6E8A-4147-A177-3AD203B41FA5}">
                      <a16:colId xmlns:a16="http://schemas.microsoft.com/office/drawing/2014/main" val="3671644739"/>
                    </a:ext>
                  </a:extLst>
                </a:gridCol>
                <a:gridCol w="5340763">
                  <a:extLst>
                    <a:ext uri="{9D8B030D-6E8A-4147-A177-3AD203B41FA5}">
                      <a16:colId xmlns:a16="http://schemas.microsoft.com/office/drawing/2014/main" val="1024591953"/>
                    </a:ext>
                  </a:extLst>
                </a:gridCol>
              </a:tblGrid>
              <a:tr h="5309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правовых актов, принимаемых органами местного самоуправлению в связи с вступлением в силу Постановления Правительства РФ от 23 декабря 2020 года № 2220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114530"/>
                  </a:ext>
                </a:extLst>
              </a:tr>
              <a:tr h="530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 принятия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 органа местного самоуправления до 2021 года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правовой акт органа местного самоуправления с 2021 года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5" marR="6125" marT="61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02026"/>
                  </a:ext>
                </a:extLst>
              </a:tr>
              <a:tr h="970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этап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Вступление в силу правового акта местного самоуправления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После получения заключения об одобрении специальной комиссии орган местного самоуправления направляет проект муниципального правового акта на общественное обсуждение, по результатам общественного обсуждения орган местного самоуправления принимает муниципальный правовой акт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66638"/>
                  </a:ext>
                </a:extLst>
              </a:tr>
              <a:tr h="1210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этап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 местного самоуправления не позднее 30 календарных дней со дня принятия муниципального правового акта направляет копию муниципального правового акта в орган исполнительной власти субъекта Российской Федерации, осуществляющий лицензирование розничной продажи алкогольной продукции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 местного самоуправления не позднее 1 месяца со дня принятия решения об определении границ прилегающих территорий направляет информацию о принятых решениях в орган исполнительной власти субъекта Российской Федерации, осуществляющий лицензирование розничной продажи алкогольной продукции.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022189"/>
                  </a:ext>
                </a:extLst>
              </a:tr>
              <a:tr h="1928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могут быть предусмотрены дополнительные стадии: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оценки регулирующего воздействия;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экспертная оценка проекта муниципального акта (правовая, антикоррупционная, финансово-экономическая, лингвистическая экспертизы);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публичных слушаний по проекту муниципального акта;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общественное обсуждение проекта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7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4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1662545"/>
            <a:ext cx="2402378" cy="42395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003" y="1051424"/>
            <a:ext cx="10588435" cy="281399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вопросам, связанным с лицензированием розничной продажи алкогольной продукции можно обратиться по номеру телефона </a:t>
            </a:r>
          </a:p>
          <a:p>
            <a:pPr algn="l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(3022) 21 13 26 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Марочкина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Владимировна – начальник отдела лицензирования розничной продажи алкогольной продукции 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Макарова Ольга Сергеевна – заместитель начальника лицензирования розничной продажи алкогольной продукции </a:t>
            </a: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60" y="229284"/>
            <a:ext cx="789217" cy="93851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3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1291</Words>
  <Application>Microsoft Office PowerPoint</Application>
  <PresentationFormat>Широкоэкранный</PresentationFormat>
  <Paragraphs>241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Региональная служба по тарифам и ценообразованию Забайкальского края</vt:lpstr>
      <vt:lpstr>Розничная продажа алкогольной продукции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служба по тарифам и ценообразованию Забайкальского края</dc:title>
  <dc:creator>Ольга С. Макарова</dc:creator>
  <cp:lastModifiedBy>Ольга С. Макарова</cp:lastModifiedBy>
  <cp:revision>22</cp:revision>
  <dcterms:created xsi:type="dcterms:W3CDTF">2021-01-25T03:11:47Z</dcterms:created>
  <dcterms:modified xsi:type="dcterms:W3CDTF">2021-01-26T00:42:11Z</dcterms:modified>
</cp:coreProperties>
</file>