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heme/theme2.xml" ContentType="application/vnd.openxmlformats-officedocument.them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1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76" r:id="rId2"/>
    <p:sldId id="363" r:id="rId3"/>
    <p:sldId id="380" r:id="rId4"/>
    <p:sldId id="381" r:id="rId5"/>
  </p:sldIdLst>
  <p:sldSz cx="12801600" cy="9601200" type="A3"/>
  <p:notesSz cx="6761163" cy="9942513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6D9409FD-58AA-42CA-ABB0-DB925D5E4777}">
          <p14:sldIdLst>
            <p14:sldId id="376"/>
            <p14:sldId id="363"/>
            <p14:sldId id="380"/>
            <p14:sldId id="3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A0286D"/>
    <a:srgbClr val="8A1851"/>
    <a:srgbClr val="FFFF99"/>
    <a:srgbClr val="AD0101"/>
    <a:srgbClr val="FFCDCD"/>
    <a:srgbClr val="6699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9" autoAdjust="0"/>
  </p:normalViewPr>
  <p:slideViewPr>
    <p:cSldViewPr snapToGrid="0">
      <p:cViewPr varScale="1">
        <p:scale>
          <a:sx n="49" d="100"/>
          <a:sy n="49" d="100"/>
        </p:scale>
        <p:origin x="1404" y="54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24" y="76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3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7FEED-C190-4810-913F-7438EE41104D}" type="datetimeFigureOut">
              <a:rPr lang="en-GB" smtClean="0"/>
              <a:pPr/>
              <a:t>26/01/2021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1244600"/>
            <a:ext cx="446881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3663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3" y="9443663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FDC95A-E73C-4092-8ABF-AE007264C1A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1698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DC95A-E73C-4092-8ABF-AE007264C1A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550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2" Type="http://schemas.openxmlformats.org/officeDocument/2006/relationships/tags" Target="../tags/tag26.xml"/><Relationship Id="rId1" Type="http://schemas.openxmlformats.org/officeDocument/2006/relationships/vmlDrawing" Target="../drawings/vmlDrawing14.v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10" Type="http://schemas.openxmlformats.org/officeDocument/2006/relationships/image" Target="../media/image1.emf"/><Relationship Id="rId4" Type="http://schemas.openxmlformats.org/officeDocument/2006/relationships/tags" Target="../tags/tag28.xml"/><Relationship Id="rId9" Type="http://schemas.openxmlformats.org/officeDocument/2006/relationships/oleObject" Target="../embeddings/oleObject14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5.bin"/><Relationship Id="rId4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7.bin"/><Relationship Id="rId4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8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41.xml"/><Relationship Id="rId7" Type="http://schemas.openxmlformats.org/officeDocument/2006/relationships/oleObject" Target="../embeddings/oleObject19.bin"/><Relationship Id="rId2" Type="http://schemas.openxmlformats.org/officeDocument/2006/relationships/tags" Target="../tags/tag40.xml"/><Relationship Id="rId1" Type="http://schemas.openxmlformats.org/officeDocument/2006/relationships/vmlDrawing" Target="../drawings/vmlDrawing19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3.xml"/><Relationship Id="rId4" Type="http://schemas.openxmlformats.org/officeDocument/2006/relationships/tags" Target="../tags/tag42.xml"/><Relationship Id="rId9" Type="http://schemas.openxmlformats.org/officeDocument/2006/relationships/oleObject" Target="../embeddings/oleObject20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1.bin"/><Relationship Id="rId4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2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7936"/>
          <a:stretch/>
        </p:blipFill>
        <p:spPr>
          <a:xfrm>
            <a:off x="313230" y="2103197"/>
            <a:ext cx="12309231" cy="5799863"/>
          </a:xfrm>
          <a:prstGeom prst="rect">
            <a:avLst/>
          </a:prstGeom>
        </p:spPr>
      </p:pic>
      <p:sp>
        <p:nvSpPr>
          <p:cNvPr id="14" name="Прямоугольник 13"/>
          <p:cNvSpPr/>
          <p:nvPr userDrawn="1"/>
        </p:nvSpPr>
        <p:spPr>
          <a:xfrm>
            <a:off x="431410" y="2103201"/>
            <a:ext cx="9076985" cy="3950640"/>
          </a:xfrm>
          <a:prstGeom prst="rect">
            <a:avLst/>
          </a:prstGeom>
          <a:gradFill flip="none" rotWithShape="1">
            <a:gsLst>
              <a:gs pos="4000">
                <a:srgbClr val="002060">
                  <a:alpha val="90000"/>
                  <a:lumMod val="100000"/>
                </a:srgbClr>
              </a:gs>
              <a:gs pos="67000">
                <a:srgbClr val="830051">
                  <a:shade val="100000"/>
                  <a:satMod val="115000"/>
                  <a:alpha val="9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27" b="0" i="0" dirty="0">
              <a:latin typeface="Helvetica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411" y="2103204"/>
            <a:ext cx="8436760" cy="2635171"/>
          </a:xfrm>
        </p:spPr>
        <p:txBody>
          <a:bodyPr bIns="234000" anchor="b">
            <a:normAutofit/>
          </a:bodyPr>
          <a:lstStyle>
            <a:lvl1pPr marL="574445" indent="0" algn="l">
              <a:defRPr sz="2327" b="1" spc="0" baseline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3455" y="2555875"/>
            <a:ext cx="11961495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168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168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168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168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1680" b="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2" charset="0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3453" y="8898896"/>
            <a:ext cx="312039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lvl="0">
              <a:defRPr lang="en-US"/>
            </a:defPPr>
            <a:lvl1pPr marL="0" lvl="0" algn="l" defTabSz="640080" rtl="0" eaLnBrk="1" latinLnBrk="0" hangingPunct="1">
              <a:defRPr sz="1680" b="0" i="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1pPr>
            <a:lvl2pPr marL="640080" lvl="1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lvl="2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lvl="3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lvl="4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lvl="5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lvl="6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lvl="7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lvl="8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93910" y="8898896"/>
            <a:ext cx="468058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lvl="0">
              <a:defRPr lang="en-US"/>
            </a:defPPr>
            <a:lvl1pPr marL="0" lvl="0" algn="ctr" defTabSz="640080" rtl="0" eaLnBrk="1" latinLnBrk="0" hangingPunct="1">
              <a:defRPr sz="1680" b="0" i="0" kern="1200">
                <a:solidFill>
                  <a:schemeClr val="tx1">
                    <a:tint val="75000"/>
                  </a:schemeClr>
                </a:solidFill>
                <a:latin typeface="Helvetica" pitchFamily="2" charset="0"/>
                <a:ea typeface="+mn-ea"/>
                <a:cs typeface="+mn-cs"/>
              </a:defRPr>
            </a:lvl1pPr>
            <a:lvl2pPr marL="640080" lvl="1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lvl="2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lvl="3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lvl="4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lvl="5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lvl="6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lvl="7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lvl="8" algn="l" defTabSz="640080" rtl="0" eaLnBrk="1" latinLnBrk="0" hangingPunct="1"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8A8BB-B201-495E-AE28-3EB55DFDA6C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354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F28EEC7D-D475-4436-A848-458D9259D36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5114646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26941386-0E4E-42FB-9572-A33F262B55C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8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96910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35E1A7AD-2527-475A-82C1-DED1ABE3840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530438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1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C42423BC-D307-4C37-9D14-3ED8188815E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1738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137438DA-B1E4-46FA-938E-06317D45C78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1083549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5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12D6017F-FCDB-4FCB-B147-4DE959DEBED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81008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3E5183F6-3C7E-44B3-B6D9-562EABFC4BC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0068949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9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605" y="137016"/>
            <a:ext cx="10181297" cy="1106685"/>
          </a:xfrm>
        </p:spPr>
        <p:txBody>
          <a:bodyPr>
            <a:normAutofit/>
          </a:bodyPr>
          <a:lstStyle>
            <a:lvl1pPr>
              <a:defRPr sz="2584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322036" y="1913405"/>
            <a:ext cx="5157453" cy="3841338"/>
          </a:xfrm>
        </p:spPr>
        <p:txBody>
          <a:bodyPr>
            <a:normAutofit/>
          </a:bodyPr>
          <a:lstStyle>
            <a:lvl1pPr marL="231830" indent="-231830">
              <a:buClr>
                <a:srgbClr val="830051"/>
              </a:buClr>
              <a:defRPr sz="1292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9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ru-RU" dirty="0"/>
              <a:t>Текст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0110" y="8982647"/>
            <a:ext cx="2880360" cy="5111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40533" y="8982647"/>
            <a:ext cx="4320540" cy="51117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818858" y="9040391"/>
            <a:ext cx="660631" cy="395676"/>
          </a:xfrm>
        </p:spPr>
        <p:txBody>
          <a:bodyPr/>
          <a:lstStyle/>
          <a:p>
            <a:fld id="{6748A8BB-B201-495E-AE28-3EB55DFDA6C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7322037" y="1391044"/>
            <a:ext cx="5157454" cy="483204"/>
          </a:xfrm>
        </p:spPr>
        <p:txBody>
          <a:bodyPr tIns="90000" anchor="ctr">
            <a:noAutofit/>
          </a:bodyPr>
          <a:lstStyle>
            <a:lvl1pPr marL="0" indent="0" algn="l">
              <a:buNone/>
              <a:defRPr sz="1809" b="1" spc="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90857" indent="0" algn="ctr">
              <a:buNone/>
              <a:defRPr sz="2584"/>
            </a:lvl2pPr>
            <a:lvl3pPr marL="1181716" indent="0" algn="ctr">
              <a:buNone/>
              <a:defRPr sz="2327"/>
            </a:lvl3pPr>
            <a:lvl4pPr marL="1772574" indent="0" algn="ctr">
              <a:buNone/>
              <a:defRPr sz="2068"/>
            </a:lvl4pPr>
            <a:lvl5pPr marL="2363431" indent="0" algn="ctr">
              <a:buNone/>
              <a:defRPr sz="2068"/>
            </a:lvl5pPr>
            <a:lvl6pPr marL="2954290" indent="0" algn="ctr">
              <a:buNone/>
              <a:defRPr sz="2068"/>
            </a:lvl6pPr>
            <a:lvl7pPr marL="3545147" indent="0" algn="ctr">
              <a:buNone/>
              <a:defRPr sz="2068"/>
            </a:lvl7pPr>
            <a:lvl8pPr marL="4136005" indent="0" algn="ctr">
              <a:buNone/>
              <a:defRPr sz="2068"/>
            </a:lvl8pPr>
            <a:lvl9pPr marL="4726863" indent="0" algn="ctr">
              <a:buNone/>
              <a:defRPr sz="2068"/>
            </a:lvl9pPr>
          </a:lstStyle>
          <a:p>
            <a:r>
              <a:rPr lang="ru-RU" dirty="0"/>
              <a:t>Подзаголовок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541149" y="1391046"/>
            <a:ext cx="6480810" cy="7166694"/>
          </a:xfrm>
        </p:spPr>
        <p:txBody>
          <a:bodyPr>
            <a:normAutofit/>
          </a:bodyPr>
          <a:lstStyle>
            <a:lvl1pPr marL="0" indent="0">
              <a:buNone/>
              <a:defRPr sz="1551"/>
            </a:lvl1pPr>
            <a:lvl2pPr>
              <a:defRPr sz="3619"/>
            </a:lvl2pPr>
            <a:lvl3pPr>
              <a:defRPr sz="3101"/>
            </a:lvl3pPr>
            <a:lvl4pPr>
              <a:defRPr sz="2584"/>
            </a:lvl4pPr>
            <a:lvl5pPr>
              <a:defRPr sz="2584"/>
            </a:lvl5pPr>
            <a:lvl6pPr>
              <a:defRPr sz="2584"/>
            </a:lvl6pPr>
            <a:lvl7pPr>
              <a:defRPr sz="2584"/>
            </a:lvl7pPr>
            <a:lvl8pPr>
              <a:defRPr sz="2584"/>
            </a:lvl8pPr>
            <a:lvl9pPr>
              <a:defRPr sz="25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5"/>
          </p:nvPr>
        </p:nvSpPr>
        <p:spPr>
          <a:xfrm>
            <a:off x="7331357" y="5970098"/>
            <a:ext cx="2497624" cy="2587640"/>
          </a:xfrm>
        </p:spPr>
        <p:txBody>
          <a:bodyPr>
            <a:normAutofit/>
          </a:bodyPr>
          <a:lstStyle>
            <a:lvl1pPr marL="0" indent="0">
              <a:buNone/>
              <a:defRPr sz="1292"/>
            </a:lvl1pPr>
            <a:lvl2pPr>
              <a:defRPr sz="3619"/>
            </a:lvl2pPr>
            <a:lvl3pPr>
              <a:defRPr sz="3101"/>
            </a:lvl3pPr>
            <a:lvl4pPr>
              <a:defRPr sz="2584"/>
            </a:lvl4pPr>
            <a:lvl5pPr>
              <a:defRPr sz="2584"/>
            </a:lvl5pPr>
            <a:lvl6pPr>
              <a:defRPr sz="2584"/>
            </a:lvl6pPr>
            <a:lvl7pPr>
              <a:defRPr sz="2584"/>
            </a:lvl7pPr>
            <a:lvl8pPr>
              <a:defRPr sz="2584"/>
            </a:lvl8pPr>
            <a:lvl9pPr>
              <a:defRPr sz="25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6"/>
          </p:nvPr>
        </p:nvSpPr>
        <p:spPr>
          <a:xfrm>
            <a:off x="9981869" y="5970098"/>
            <a:ext cx="2497624" cy="2587640"/>
          </a:xfrm>
        </p:spPr>
        <p:txBody>
          <a:bodyPr>
            <a:normAutofit/>
          </a:bodyPr>
          <a:lstStyle>
            <a:lvl1pPr marL="0" indent="0">
              <a:buNone/>
              <a:defRPr sz="1292"/>
            </a:lvl1pPr>
            <a:lvl2pPr>
              <a:defRPr sz="3619"/>
            </a:lvl2pPr>
            <a:lvl3pPr>
              <a:defRPr sz="3101"/>
            </a:lvl3pPr>
            <a:lvl4pPr>
              <a:defRPr sz="2584"/>
            </a:lvl4pPr>
            <a:lvl5pPr>
              <a:defRPr sz="2584"/>
            </a:lvl5pPr>
            <a:lvl6pPr>
              <a:defRPr sz="2584"/>
            </a:lvl6pPr>
            <a:lvl7pPr>
              <a:defRPr sz="2584"/>
            </a:lvl7pPr>
            <a:lvl8pPr>
              <a:defRPr sz="2584"/>
            </a:lvl8pPr>
            <a:lvl9pPr>
              <a:defRPr sz="258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6" name="Прямая соединительная линия 15"/>
          <p:cNvCxnSpPr/>
          <p:nvPr userDrawn="1"/>
        </p:nvCxnSpPr>
        <p:spPr>
          <a:xfrm flipH="1">
            <a:off x="552189" y="1292124"/>
            <a:ext cx="11927300" cy="0"/>
          </a:xfrm>
          <a:prstGeom prst="line">
            <a:avLst/>
          </a:prstGeom>
          <a:ln>
            <a:solidFill>
              <a:srgbClr val="830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7" descr="ÐÐ°ÑÑÐ¸Ð½ÐºÐ¸ Ð¿Ð¾ Ð·Ð°Ð¿ÑÐ¾ÑÑ Ð³ÐµÑÐ± Ð·Ð°Ð±Ð°Ð¹ÐºÐ°Ð»ÑÑÐºÐ¾Ð³Ð¾ ÐºÑÐ°Ñ">
            <a:extLst>
              <a:ext uri="{FF2B5EF4-FFF2-40B4-BE49-F238E27FC236}">
                <a16:creationId xmlns:a16="http://schemas.microsoft.com/office/drawing/2014/main" id="{33F1CC9C-143B-4356-8795-BC71F3F608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5727" y="161409"/>
            <a:ext cx="882000" cy="1048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645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622128A-991B-44AC-98C4-E9935DF1DA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55023156"/>
              </p:ext>
            </p:extLst>
          </p:nvPr>
        </p:nvGraphicFramePr>
        <p:xfrm>
          <a:off x="2223" y="2223"/>
          <a:ext cx="2223" cy="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" y="2223"/>
                        <a:ext cx="2223" cy="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2ACBD0E8-DACD-4175-AD35-6D6BF9CA444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22250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B5DD42-94B7-4A3A-8F52-B25212A30A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wrap="square" lIns="0" tIns="0" rIns="0" bIns="0" rtlCol="0" anchor="ctr">
            <a:spAutoFit/>
          </a:bodyPr>
          <a:lstStyle>
            <a:lvl1pPr>
              <a:defRPr lang="en-GB" cap="all" baseline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ED412-4015-46DD-AF45-6BEA5BF3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248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622128A-991B-44AC-98C4-E9935DF1DA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66981636"/>
              </p:ext>
            </p:extLst>
          </p:nvPr>
        </p:nvGraphicFramePr>
        <p:xfrm>
          <a:off x="2223" y="2223"/>
          <a:ext cx="2223" cy="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1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" y="2223"/>
                        <a:ext cx="2223" cy="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2ACBD0E8-DACD-4175-AD35-6D6BF9CA444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22250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B5DD42-94B7-4A3A-8F52-B25212A30A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2086" y="378652"/>
            <a:ext cx="11877429" cy="387799"/>
          </a:xfrm>
        </p:spPr>
        <p:txBody>
          <a:bodyPr vert="horz" wrap="square" lIns="0" tIns="0" rIns="0" bIns="0" rtlCol="0" anchor="ctr">
            <a:spAutoFit/>
          </a:bodyPr>
          <a:lstStyle>
            <a:lvl1pPr>
              <a:defRPr lang="en-GB" cap="all" baseline="0"/>
            </a:lvl1pPr>
          </a:lstStyle>
          <a:p>
            <a:pPr lvl="0"/>
            <a:r>
              <a:rPr lang="ru-RU" dirty="0"/>
              <a:t>Введи наименование отрасли</a:t>
            </a:r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69561B3-FAB2-4007-AA76-CB3C394BF358}"/>
              </a:ext>
            </a:extLst>
          </p:cNvPr>
          <p:cNvSpPr/>
          <p:nvPr userDrawn="1"/>
        </p:nvSpPr>
        <p:spPr>
          <a:xfrm>
            <a:off x="462085" y="1880731"/>
            <a:ext cx="2923200" cy="6144275"/>
          </a:xfrm>
          <a:prstGeom prst="rect">
            <a:avLst/>
          </a:prstGeom>
          <a:solidFill>
            <a:srgbClr val="DEDEE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28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A4D07B5-566E-4515-A5A8-F79198E694C5}"/>
              </a:ext>
            </a:extLst>
          </p:cNvPr>
          <p:cNvSpPr/>
          <p:nvPr userDrawn="1"/>
        </p:nvSpPr>
        <p:spPr>
          <a:xfrm>
            <a:off x="3446827" y="1880731"/>
            <a:ext cx="2923200" cy="6144275"/>
          </a:xfrm>
          <a:prstGeom prst="rect">
            <a:avLst/>
          </a:prstGeom>
          <a:solidFill>
            <a:srgbClr val="DEDEE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28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BD7A9EE-EB0D-41F0-BCC1-E88FB072D8BE}"/>
              </a:ext>
            </a:extLst>
          </p:cNvPr>
          <p:cNvSpPr/>
          <p:nvPr userDrawn="1"/>
        </p:nvSpPr>
        <p:spPr>
          <a:xfrm>
            <a:off x="6431571" y="1880731"/>
            <a:ext cx="2923200" cy="6144275"/>
          </a:xfrm>
          <a:prstGeom prst="rect">
            <a:avLst/>
          </a:prstGeom>
          <a:solidFill>
            <a:srgbClr val="DEDEE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28" dirty="0"/>
          </a:p>
        </p:txBody>
      </p:sp>
      <p:sp>
        <p:nvSpPr>
          <p:cNvPr id="14" name="Flowchart: Off-page Connector 13">
            <a:extLst>
              <a:ext uri="{FF2B5EF4-FFF2-40B4-BE49-F238E27FC236}">
                <a16:creationId xmlns:a16="http://schemas.microsoft.com/office/drawing/2014/main" id="{28D66816-F49F-420A-80B8-A5B5C3BEE0E3}"/>
              </a:ext>
            </a:extLst>
          </p:cNvPr>
          <p:cNvSpPr/>
          <p:nvPr userDrawn="1"/>
        </p:nvSpPr>
        <p:spPr>
          <a:xfrm>
            <a:off x="3446828" y="1492889"/>
            <a:ext cx="2923200" cy="514696"/>
          </a:xfrm>
          <a:prstGeom prst="flowChartOffpageConnector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40" b="1" dirty="0"/>
              <a:t>Заделы региона</a:t>
            </a:r>
            <a:endParaRPr lang="en-GB" sz="1540" b="1" dirty="0"/>
          </a:p>
        </p:txBody>
      </p:sp>
      <p:sp>
        <p:nvSpPr>
          <p:cNvPr id="15" name="Flowchart: Off-page Connector 14">
            <a:extLst>
              <a:ext uri="{FF2B5EF4-FFF2-40B4-BE49-F238E27FC236}">
                <a16:creationId xmlns:a16="http://schemas.microsoft.com/office/drawing/2014/main" id="{E07FA0D0-FDD0-4377-9DB0-F3CBAE70D70D}"/>
              </a:ext>
            </a:extLst>
          </p:cNvPr>
          <p:cNvSpPr/>
          <p:nvPr userDrawn="1"/>
        </p:nvSpPr>
        <p:spPr>
          <a:xfrm>
            <a:off x="6431571" y="1492718"/>
            <a:ext cx="2923200" cy="514696"/>
          </a:xfrm>
          <a:prstGeom prst="flowChartOffpageConnector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40" b="1" dirty="0"/>
              <a:t>Тренды отрасли</a:t>
            </a:r>
            <a:endParaRPr lang="en-GB" sz="1540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7C60D1-80B4-41DB-AA21-2CE360D541FC}"/>
              </a:ext>
            </a:extLst>
          </p:cNvPr>
          <p:cNvSpPr txBox="1"/>
          <p:nvPr userDrawn="1"/>
        </p:nvSpPr>
        <p:spPr>
          <a:xfrm>
            <a:off x="462085" y="2075130"/>
            <a:ext cx="2872800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1400" dirty="0">
                <a:solidFill>
                  <a:schemeClr val="bg1"/>
                </a:solidFill>
              </a:rPr>
              <a:t>1.1. Ключевые показатели: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D9BDAA5-0D55-4965-BE80-611BCDD35943}"/>
              </a:ext>
            </a:extLst>
          </p:cNvPr>
          <p:cNvSpPr txBox="1"/>
          <p:nvPr userDrawn="1"/>
        </p:nvSpPr>
        <p:spPr>
          <a:xfrm>
            <a:off x="462085" y="5177496"/>
            <a:ext cx="2872800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1400" dirty="0">
                <a:solidFill>
                  <a:schemeClr val="bg1"/>
                </a:solidFill>
              </a:rPr>
              <a:t>1.2. Связанные отрасли: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730E44A-F6BB-417D-9524-7882D765A5A3}"/>
              </a:ext>
            </a:extLst>
          </p:cNvPr>
          <p:cNvSpPr txBox="1"/>
          <p:nvPr userDrawn="1"/>
        </p:nvSpPr>
        <p:spPr>
          <a:xfrm>
            <a:off x="3446827" y="2075128"/>
            <a:ext cx="2872800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75600" tIns="0" rIns="0" bIns="0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2.1. Топ</a:t>
            </a:r>
            <a:r>
              <a:rPr lang="en-US" sz="1400" b="1" dirty="0">
                <a:solidFill>
                  <a:schemeClr val="bg1"/>
                </a:solidFill>
              </a:rPr>
              <a:t>-5 </a:t>
            </a:r>
            <a:r>
              <a:rPr lang="ru-RU" sz="1400" b="1" dirty="0">
                <a:solidFill>
                  <a:schemeClr val="bg1"/>
                </a:solidFill>
              </a:rPr>
              <a:t>орг-ий </a:t>
            </a:r>
            <a:r>
              <a:rPr lang="en-GB" sz="1400" b="1" dirty="0">
                <a:solidFill>
                  <a:schemeClr val="bg1"/>
                </a:solidFill>
              </a:rPr>
              <a:t>(&gt;50 </a:t>
            </a:r>
            <a:r>
              <a:rPr lang="ru-RU" sz="1400" b="1" dirty="0">
                <a:solidFill>
                  <a:schemeClr val="bg1"/>
                </a:solidFill>
              </a:rPr>
              <a:t>млн р.):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129677F-9541-4B58-A994-7789B4A2D903}"/>
              </a:ext>
            </a:extLst>
          </p:cNvPr>
          <p:cNvSpPr txBox="1"/>
          <p:nvPr userDrawn="1"/>
        </p:nvSpPr>
        <p:spPr>
          <a:xfrm>
            <a:off x="3446827" y="3846468"/>
            <a:ext cx="2872800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75600" tIns="0" rIns="0" bIns="0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2.2 Ключевые продукты: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93A38C1-819E-442D-A981-F92095CDDB04}"/>
              </a:ext>
            </a:extLst>
          </p:cNvPr>
          <p:cNvSpPr/>
          <p:nvPr userDrawn="1"/>
        </p:nvSpPr>
        <p:spPr>
          <a:xfrm>
            <a:off x="9416313" y="1880731"/>
            <a:ext cx="2923200" cy="6144275"/>
          </a:xfrm>
          <a:prstGeom prst="rect">
            <a:avLst/>
          </a:prstGeom>
          <a:solidFill>
            <a:srgbClr val="DEDEE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28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B43D717-5750-4A50-B80D-EB8ED5949210}"/>
              </a:ext>
            </a:extLst>
          </p:cNvPr>
          <p:cNvSpPr txBox="1"/>
          <p:nvPr userDrawn="1"/>
        </p:nvSpPr>
        <p:spPr>
          <a:xfrm>
            <a:off x="3446827" y="5177495"/>
            <a:ext cx="2872800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75600" tIns="0" rIns="0" bIns="0" rtlCol="0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</a:rPr>
              <a:t>2.3. Ресурсы: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6" name="Flowchart: Off-page Connector 15">
            <a:extLst>
              <a:ext uri="{FF2B5EF4-FFF2-40B4-BE49-F238E27FC236}">
                <a16:creationId xmlns:a16="http://schemas.microsoft.com/office/drawing/2014/main" id="{2CE9C76C-303A-4ECD-AB51-5A64A2D19385}"/>
              </a:ext>
            </a:extLst>
          </p:cNvPr>
          <p:cNvSpPr/>
          <p:nvPr userDrawn="1"/>
        </p:nvSpPr>
        <p:spPr>
          <a:xfrm>
            <a:off x="9416313" y="1492718"/>
            <a:ext cx="2923200" cy="514696"/>
          </a:xfrm>
          <a:prstGeom prst="flowChartOffpageConnector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Ins="0"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40" b="1" dirty="0"/>
              <a:t>Возможности локализации</a:t>
            </a:r>
            <a:endParaRPr lang="en-GB" sz="1540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1F8E3F3-6914-4270-A0AD-5B44F5087B00}"/>
              </a:ext>
            </a:extLst>
          </p:cNvPr>
          <p:cNvSpPr txBox="1"/>
          <p:nvPr userDrawn="1"/>
        </p:nvSpPr>
        <p:spPr>
          <a:xfrm>
            <a:off x="6431571" y="2075129"/>
            <a:ext cx="2872800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1400" dirty="0">
                <a:solidFill>
                  <a:schemeClr val="bg1"/>
                </a:solidFill>
              </a:rPr>
              <a:t>3.1. Мировые тренды: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A82D6EF-2EED-4E6B-9790-BCCC79355A2C}"/>
              </a:ext>
            </a:extLst>
          </p:cNvPr>
          <p:cNvSpPr txBox="1"/>
          <p:nvPr userDrawn="1"/>
        </p:nvSpPr>
        <p:spPr>
          <a:xfrm>
            <a:off x="6455344" y="2366088"/>
            <a:ext cx="2772000" cy="2154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 lvl="0">
              <a:defRPr sz="1000" b="0" i="1"/>
            </a:lvl1pPr>
          </a:lstStyle>
          <a:p>
            <a:pPr lvl="0"/>
            <a:r>
              <a:rPr lang="ru-RU" sz="1400" dirty="0"/>
              <a:t>Новые продукты:</a:t>
            </a:r>
            <a:endParaRPr lang="en-GB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0FD6F12-9AEB-4391-8B05-E135DF74E141}"/>
              </a:ext>
            </a:extLst>
          </p:cNvPr>
          <p:cNvSpPr txBox="1"/>
          <p:nvPr userDrawn="1"/>
        </p:nvSpPr>
        <p:spPr>
          <a:xfrm>
            <a:off x="6431571" y="5177496"/>
            <a:ext cx="2872800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1400" dirty="0">
                <a:solidFill>
                  <a:schemeClr val="bg1"/>
                </a:solidFill>
              </a:rPr>
              <a:t>3.2. Российские тренды: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0BB5A7-D2F0-4F40-9674-C0964C6B2F38}"/>
              </a:ext>
            </a:extLst>
          </p:cNvPr>
          <p:cNvSpPr txBox="1"/>
          <p:nvPr userDrawn="1"/>
        </p:nvSpPr>
        <p:spPr>
          <a:xfrm>
            <a:off x="476309" y="2366089"/>
            <a:ext cx="2772000" cy="2154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 lvl="0">
              <a:defRPr sz="1000" b="0" i="1"/>
            </a:lvl1pPr>
          </a:lstStyle>
          <a:p>
            <a:pPr lvl="0"/>
            <a:r>
              <a:rPr lang="ru-RU" sz="1400" dirty="0"/>
              <a:t>Производство</a:t>
            </a:r>
            <a:r>
              <a:rPr lang="en-US" sz="1400" dirty="0"/>
              <a:t> (2017)</a:t>
            </a:r>
            <a:r>
              <a:rPr lang="ru-RU" sz="1400" dirty="0"/>
              <a:t>, млрд руб.</a:t>
            </a:r>
            <a:endParaRPr lang="en-GB" sz="1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A42B93-B43E-4E6C-9BCB-19E1E4AC32F9}"/>
              </a:ext>
            </a:extLst>
          </p:cNvPr>
          <p:cNvSpPr txBox="1"/>
          <p:nvPr userDrawn="1"/>
        </p:nvSpPr>
        <p:spPr>
          <a:xfrm>
            <a:off x="476309" y="3846470"/>
            <a:ext cx="2772000" cy="2154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1400" dirty="0"/>
              <a:t>Рабочие места</a:t>
            </a:r>
            <a:r>
              <a:rPr lang="en-US" sz="1400" dirty="0"/>
              <a:t> (2017)</a:t>
            </a:r>
            <a:r>
              <a:rPr lang="ru-RU" sz="1400" dirty="0"/>
              <a:t>, тыс. ед.</a:t>
            </a:r>
            <a:endParaRPr lang="en-GB" sz="14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1BFC6ED-6182-4E41-A5B6-EDDFF2D60AFD}"/>
              </a:ext>
            </a:extLst>
          </p:cNvPr>
          <p:cNvSpPr txBox="1"/>
          <p:nvPr userDrawn="1"/>
        </p:nvSpPr>
        <p:spPr>
          <a:xfrm>
            <a:off x="3470604" y="2366089"/>
            <a:ext cx="2772000" cy="2154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 lvl="0">
              <a:defRPr sz="1000" b="0" i="1"/>
            </a:lvl1pPr>
          </a:lstStyle>
          <a:p>
            <a:pPr lvl="0"/>
            <a:r>
              <a:rPr lang="ru-RU" sz="1400" dirty="0"/>
              <a:t>Выручка (2017), млрд руб.</a:t>
            </a:r>
            <a:endParaRPr lang="en-GB" sz="14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5D1950D-F894-4DB3-8841-B2BF9C42394E}"/>
              </a:ext>
            </a:extLst>
          </p:cNvPr>
          <p:cNvSpPr txBox="1"/>
          <p:nvPr userDrawn="1"/>
        </p:nvSpPr>
        <p:spPr>
          <a:xfrm>
            <a:off x="3470604" y="5488792"/>
            <a:ext cx="2772000" cy="2154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1400" dirty="0"/>
              <a:t>Природные ресурсы:</a:t>
            </a:r>
            <a:endParaRPr lang="en-GB" sz="1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4C613A2-75F8-406E-92EC-012D7FA1560C}"/>
              </a:ext>
            </a:extLst>
          </p:cNvPr>
          <p:cNvSpPr txBox="1"/>
          <p:nvPr userDrawn="1"/>
        </p:nvSpPr>
        <p:spPr>
          <a:xfrm>
            <a:off x="3470604" y="6732186"/>
            <a:ext cx="2772000" cy="2154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1400" dirty="0"/>
              <a:t>Человеческий потенциал:</a:t>
            </a:r>
            <a:endParaRPr lang="en-GB" sz="1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EE9890-4137-4E49-A9D1-85B3FFA0F215}"/>
              </a:ext>
            </a:extLst>
          </p:cNvPr>
          <p:cNvSpPr txBox="1"/>
          <p:nvPr userDrawn="1"/>
        </p:nvSpPr>
        <p:spPr>
          <a:xfrm>
            <a:off x="6455344" y="3837715"/>
            <a:ext cx="2772000" cy="2154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1400" dirty="0"/>
              <a:t>Растущие рынки:</a:t>
            </a:r>
            <a:endParaRPr lang="en-GB" sz="14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F330712-B427-4B6B-981D-7018632ED74E}"/>
              </a:ext>
            </a:extLst>
          </p:cNvPr>
          <p:cNvSpPr txBox="1"/>
          <p:nvPr userDrawn="1"/>
        </p:nvSpPr>
        <p:spPr>
          <a:xfrm>
            <a:off x="6455348" y="5488792"/>
            <a:ext cx="2772000" cy="2154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1400" dirty="0"/>
              <a:t>Госполитика:</a:t>
            </a:r>
            <a:endParaRPr lang="en-GB" sz="1400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0CF2BA5-FBF5-449A-86A7-041D489918C1}"/>
              </a:ext>
            </a:extLst>
          </p:cNvPr>
          <p:cNvSpPr txBox="1"/>
          <p:nvPr userDrawn="1"/>
        </p:nvSpPr>
        <p:spPr>
          <a:xfrm>
            <a:off x="6455348" y="6732185"/>
            <a:ext cx="2772000" cy="2154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1400" dirty="0"/>
              <a:t>Импортозамещение:</a:t>
            </a:r>
            <a:endParaRPr lang="en-GB" sz="1400" dirty="0"/>
          </a:p>
        </p:txBody>
      </p:sp>
      <p:sp>
        <p:nvSpPr>
          <p:cNvPr id="48" name="Text Placeholder 37">
            <a:extLst>
              <a:ext uri="{FF2B5EF4-FFF2-40B4-BE49-F238E27FC236}">
                <a16:creationId xmlns:a16="http://schemas.microsoft.com/office/drawing/2014/main" id="{337C48FB-960A-4EA6-98B7-BF454790CC63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446825" y="4144187"/>
            <a:ext cx="2878879" cy="963949"/>
          </a:xfrm>
          <a:prstGeom prst="rect">
            <a:avLst/>
          </a:prstGeom>
        </p:spPr>
        <p:txBody>
          <a:bodyPr lIns="54000" tIns="0" rIns="0" bIns="0"/>
          <a:lstStyle>
            <a:lvl1pPr>
              <a:lnSpc>
                <a:spcPct val="100000"/>
              </a:lnSpc>
              <a:defRPr lang="en-GB" sz="1400" dirty="0"/>
            </a:lvl1pPr>
          </a:lstStyle>
          <a:p>
            <a:pPr marL="0" lvl="0" indent="246698">
              <a:spcBef>
                <a:spcPts val="0"/>
              </a:spcBef>
            </a:pPr>
            <a:r>
              <a:rPr lang="ru-RU" dirty="0"/>
              <a:t>Введи продукты	</a:t>
            </a:r>
            <a:endParaRPr lang="en-GB" dirty="0"/>
          </a:p>
        </p:txBody>
      </p:sp>
      <p:sp>
        <p:nvSpPr>
          <p:cNvPr id="49" name="Text Placeholder 37">
            <a:extLst>
              <a:ext uri="{FF2B5EF4-FFF2-40B4-BE49-F238E27FC236}">
                <a16:creationId xmlns:a16="http://schemas.microsoft.com/office/drawing/2014/main" id="{F356BF25-DB40-4FD5-9B76-B6878E2BD603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468989" y="5739355"/>
            <a:ext cx="2878879" cy="963949"/>
          </a:xfrm>
          <a:prstGeom prst="rect">
            <a:avLst/>
          </a:prstGeom>
        </p:spPr>
        <p:txBody>
          <a:bodyPr lIns="54000" tIns="0" rIns="0" bIns="0"/>
          <a:lstStyle>
            <a:lvl1pPr>
              <a:lnSpc>
                <a:spcPct val="100000"/>
              </a:lnSpc>
              <a:defRPr lang="en-GB" sz="1400" dirty="0"/>
            </a:lvl1pPr>
          </a:lstStyle>
          <a:p>
            <a:pPr marL="0" lvl="0" indent="246698">
              <a:spcBef>
                <a:spcPts val="0"/>
              </a:spcBef>
            </a:pPr>
            <a:r>
              <a:rPr lang="ru-RU" dirty="0"/>
              <a:t>Введи ресурсы	</a:t>
            </a:r>
            <a:endParaRPr lang="en-GB" dirty="0"/>
          </a:p>
        </p:txBody>
      </p:sp>
      <p:sp>
        <p:nvSpPr>
          <p:cNvPr id="50" name="Text Placeholder 37">
            <a:extLst>
              <a:ext uri="{FF2B5EF4-FFF2-40B4-BE49-F238E27FC236}">
                <a16:creationId xmlns:a16="http://schemas.microsoft.com/office/drawing/2014/main" id="{E3096346-887A-4C5E-8691-99CA8DAB6D6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445790" y="5739355"/>
            <a:ext cx="2864659" cy="963949"/>
          </a:xfrm>
          <a:prstGeom prst="rect">
            <a:avLst/>
          </a:prstGeom>
        </p:spPr>
        <p:txBody>
          <a:bodyPr lIns="54000" tIns="0" rIns="0" bIns="0"/>
          <a:lstStyle>
            <a:lvl1pPr marL="0" indent="504508">
              <a:lnSpc>
                <a:spcPct val="100000"/>
              </a:lnSpc>
              <a:defRPr lang="en-GB" sz="1400" dirty="0"/>
            </a:lvl1pPr>
          </a:lstStyle>
          <a:p>
            <a:pPr marL="0" lvl="0" indent="246698">
              <a:spcBef>
                <a:spcPts val="0"/>
              </a:spcBef>
            </a:pPr>
            <a:r>
              <a:rPr lang="ru-RU" dirty="0"/>
              <a:t>Введи информацию	</a:t>
            </a:r>
            <a:endParaRPr lang="en-GB" dirty="0"/>
          </a:p>
        </p:txBody>
      </p:sp>
      <p:sp>
        <p:nvSpPr>
          <p:cNvPr id="51" name="Text Placeholder 37">
            <a:extLst>
              <a:ext uri="{FF2B5EF4-FFF2-40B4-BE49-F238E27FC236}">
                <a16:creationId xmlns:a16="http://schemas.microsoft.com/office/drawing/2014/main" id="{7534DC53-34EB-430C-8959-3E43D84B78BB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3468984" y="6976512"/>
            <a:ext cx="2878879" cy="963949"/>
          </a:xfrm>
          <a:prstGeom prst="rect">
            <a:avLst/>
          </a:prstGeom>
        </p:spPr>
        <p:txBody>
          <a:bodyPr lIns="54000" tIns="0" rIns="0" bIns="0"/>
          <a:lstStyle>
            <a:lvl1pPr>
              <a:lnSpc>
                <a:spcPct val="100000"/>
              </a:lnSpc>
              <a:defRPr lang="en-GB" sz="1400" dirty="0"/>
            </a:lvl1pPr>
          </a:lstStyle>
          <a:p>
            <a:pPr marL="0" lvl="0" indent="246698">
              <a:spcBef>
                <a:spcPts val="0"/>
              </a:spcBef>
            </a:pPr>
            <a:r>
              <a:rPr lang="ru-RU" dirty="0"/>
              <a:t>Введи потенциал	</a:t>
            </a:r>
            <a:endParaRPr lang="en-GB" dirty="0"/>
          </a:p>
        </p:txBody>
      </p:sp>
      <p:sp>
        <p:nvSpPr>
          <p:cNvPr id="52" name="Text Placeholder 37">
            <a:extLst>
              <a:ext uri="{FF2B5EF4-FFF2-40B4-BE49-F238E27FC236}">
                <a16:creationId xmlns:a16="http://schemas.microsoft.com/office/drawing/2014/main" id="{7711F6CE-2240-452C-9703-9A60C82C00C3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431566" y="6976512"/>
            <a:ext cx="2878879" cy="963949"/>
          </a:xfrm>
          <a:prstGeom prst="rect">
            <a:avLst/>
          </a:prstGeom>
        </p:spPr>
        <p:txBody>
          <a:bodyPr lIns="54000" tIns="0" rIns="0" bIns="0"/>
          <a:lstStyle>
            <a:lvl1pPr>
              <a:lnSpc>
                <a:spcPct val="100000"/>
              </a:lnSpc>
              <a:defRPr lang="en-GB" sz="1400" dirty="0"/>
            </a:lvl1pPr>
          </a:lstStyle>
          <a:p>
            <a:pPr marL="0" lvl="0" indent="246698">
              <a:spcBef>
                <a:spcPts val="0"/>
              </a:spcBef>
            </a:pPr>
            <a:r>
              <a:rPr lang="ru-RU" dirty="0"/>
              <a:t>Введи информацию об импортозамещении	</a:t>
            </a:r>
            <a:endParaRPr lang="en-GB" dirty="0"/>
          </a:p>
        </p:txBody>
      </p:sp>
      <p:sp>
        <p:nvSpPr>
          <p:cNvPr id="53" name="Text Placeholder 37">
            <a:extLst>
              <a:ext uri="{FF2B5EF4-FFF2-40B4-BE49-F238E27FC236}">
                <a16:creationId xmlns:a16="http://schemas.microsoft.com/office/drawing/2014/main" id="{3BC71E62-3DAE-4B81-84FC-43023093EA3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1571" y="2636796"/>
            <a:ext cx="2878879" cy="1105066"/>
          </a:xfrm>
          <a:prstGeom prst="rect">
            <a:avLst/>
          </a:prstGeom>
        </p:spPr>
        <p:txBody>
          <a:bodyPr lIns="54000" tIns="0" rIns="0" bIns="0"/>
          <a:lstStyle>
            <a:lvl1pPr marL="0" indent="246698">
              <a:lnSpc>
                <a:spcPct val="100000"/>
              </a:lnSpc>
              <a:spcBef>
                <a:spcPts val="0"/>
              </a:spcBef>
              <a:defRPr sz="1400"/>
            </a:lvl1pPr>
            <a:lvl2pPr>
              <a:defRPr sz="1540"/>
            </a:lvl2pPr>
            <a:lvl3pPr>
              <a:defRPr sz="1540"/>
            </a:lvl3pPr>
            <a:lvl4pPr>
              <a:defRPr sz="1540"/>
            </a:lvl4pPr>
            <a:lvl5pPr>
              <a:defRPr sz="1540"/>
            </a:lvl5pPr>
          </a:lstStyle>
          <a:p>
            <a:pPr lvl="0"/>
            <a:r>
              <a:rPr lang="ru-RU" dirty="0"/>
              <a:t>Введи продукты	</a:t>
            </a:r>
            <a:endParaRPr lang="en-GB" dirty="0"/>
          </a:p>
        </p:txBody>
      </p:sp>
      <p:sp>
        <p:nvSpPr>
          <p:cNvPr id="54" name="Text Placeholder 37">
            <a:extLst>
              <a:ext uri="{FF2B5EF4-FFF2-40B4-BE49-F238E27FC236}">
                <a16:creationId xmlns:a16="http://schemas.microsoft.com/office/drawing/2014/main" id="{CEF588BD-98EE-450E-B8AF-88A10B3CFF8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31566" y="4144187"/>
            <a:ext cx="2878879" cy="963949"/>
          </a:xfrm>
          <a:prstGeom prst="rect">
            <a:avLst/>
          </a:prstGeom>
        </p:spPr>
        <p:txBody>
          <a:bodyPr lIns="54000" tIns="0" rIns="0" bIns="0"/>
          <a:lstStyle>
            <a:lvl1pPr>
              <a:lnSpc>
                <a:spcPct val="100000"/>
              </a:lnSpc>
              <a:defRPr lang="en-GB" sz="1400" dirty="0"/>
            </a:lvl1pPr>
          </a:lstStyle>
          <a:p>
            <a:pPr marL="0" lvl="0" indent="246698">
              <a:spcBef>
                <a:spcPts val="0"/>
              </a:spcBef>
            </a:pPr>
            <a:r>
              <a:rPr lang="ru-RU" dirty="0"/>
              <a:t>Введи рынки 	</a:t>
            </a:r>
            <a:endParaRPr lang="en-GB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2E7FEB27-E06D-47F5-9333-9F056D8F0E48}"/>
              </a:ext>
            </a:extLst>
          </p:cNvPr>
          <p:cNvSpPr txBox="1"/>
          <p:nvPr userDrawn="1"/>
        </p:nvSpPr>
        <p:spPr>
          <a:xfrm>
            <a:off x="476309" y="5488793"/>
            <a:ext cx="2772000" cy="2154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1400" dirty="0"/>
              <a:t>Отрасли-поставщики:</a:t>
            </a:r>
            <a:endParaRPr lang="en-GB" sz="14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3825005-436C-4545-B4D0-8BC4E59424E8}"/>
              </a:ext>
            </a:extLst>
          </p:cNvPr>
          <p:cNvSpPr txBox="1"/>
          <p:nvPr userDrawn="1"/>
        </p:nvSpPr>
        <p:spPr>
          <a:xfrm>
            <a:off x="476309" y="6732186"/>
            <a:ext cx="2772000" cy="2154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0" i="1"/>
            </a:lvl1pPr>
          </a:lstStyle>
          <a:p>
            <a:pPr lvl="0"/>
            <a:r>
              <a:rPr lang="ru-RU" sz="1400" dirty="0"/>
              <a:t>Отрасли-потребители:</a:t>
            </a:r>
            <a:endParaRPr lang="en-GB" sz="1400" dirty="0"/>
          </a:p>
        </p:txBody>
      </p:sp>
      <p:sp>
        <p:nvSpPr>
          <p:cNvPr id="57" name="Text Placeholder 37">
            <a:extLst>
              <a:ext uri="{FF2B5EF4-FFF2-40B4-BE49-F238E27FC236}">
                <a16:creationId xmlns:a16="http://schemas.microsoft.com/office/drawing/2014/main" id="{EA198243-FF22-48B4-90CC-E95AD045CD0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6309" y="5739355"/>
            <a:ext cx="2878879" cy="963949"/>
          </a:xfrm>
          <a:prstGeom prst="rect">
            <a:avLst/>
          </a:prstGeom>
        </p:spPr>
        <p:txBody>
          <a:bodyPr lIns="54000" tIns="0" rIns="0" bIns="0"/>
          <a:lstStyle>
            <a:lvl1pPr>
              <a:lnSpc>
                <a:spcPct val="100000"/>
              </a:lnSpc>
              <a:defRPr lang="en-GB" sz="1400" dirty="0"/>
            </a:lvl1pPr>
          </a:lstStyle>
          <a:p>
            <a:pPr marL="0" lvl="0" indent="246698">
              <a:spcBef>
                <a:spcPts val="0"/>
              </a:spcBef>
            </a:pPr>
            <a:r>
              <a:rPr lang="ru-RU" dirty="0"/>
              <a:t>Введи поставщиков	</a:t>
            </a:r>
            <a:endParaRPr lang="en-GB" dirty="0"/>
          </a:p>
        </p:txBody>
      </p:sp>
      <p:sp>
        <p:nvSpPr>
          <p:cNvPr id="58" name="Text Placeholder 37">
            <a:extLst>
              <a:ext uri="{FF2B5EF4-FFF2-40B4-BE49-F238E27FC236}">
                <a16:creationId xmlns:a16="http://schemas.microsoft.com/office/drawing/2014/main" id="{170035F1-91FC-458E-B029-A750EE25E1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6309" y="6976512"/>
            <a:ext cx="2878879" cy="963949"/>
          </a:xfrm>
          <a:prstGeom prst="rect">
            <a:avLst/>
          </a:prstGeom>
        </p:spPr>
        <p:txBody>
          <a:bodyPr lIns="54000" tIns="0" rIns="0" bIns="0"/>
          <a:lstStyle>
            <a:lvl1pPr>
              <a:lnSpc>
                <a:spcPct val="100000"/>
              </a:lnSpc>
              <a:defRPr lang="en-GB" sz="1400" dirty="0"/>
            </a:lvl1pPr>
          </a:lstStyle>
          <a:p>
            <a:pPr marL="0" lvl="0" indent="246698">
              <a:spcBef>
                <a:spcPts val="0"/>
              </a:spcBef>
            </a:pPr>
            <a:r>
              <a:rPr lang="ru-RU" dirty="0"/>
              <a:t>Введи потребителей	</a:t>
            </a:r>
            <a:endParaRPr lang="en-GB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887BA7B-DADA-4596-BECC-AF78E98BF3BE}"/>
              </a:ext>
            </a:extLst>
          </p:cNvPr>
          <p:cNvSpPr txBox="1"/>
          <p:nvPr userDrawn="1"/>
        </p:nvSpPr>
        <p:spPr>
          <a:xfrm>
            <a:off x="9416313" y="2075127"/>
            <a:ext cx="2872800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1400" dirty="0">
                <a:solidFill>
                  <a:schemeClr val="bg1"/>
                </a:solidFill>
              </a:rPr>
              <a:t>4.1. Поставщики: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5F63E86-66DE-4D60-B813-3603572FE3D1}"/>
              </a:ext>
            </a:extLst>
          </p:cNvPr>
          <p:cNvSpPr txBox="1"/>
          <p:nvPr userDrawn="1"/>
        </p:nvSpPr>
        <p:spPr>
          <a:xfrm>
            <a:off x="9416313" y="3837715"/>
            <a:ext cx="2872800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1400" dirty="0">
                <a:solidFill>
                  <a:schemeClr val="bg1"/>
                </a:solidFill>
              </a:rPr>
              <a:t>4.2. Потребители: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662233C-22F4-4829-B590-005DCCDC3D73}"/>
              </a:ext>
            </a:extLst>
          </p:cNvPr>
          <p:cNvSpPr txBox="1"/>
          <p:nvPr userDrawn="1"/>
        </p:nvSpPr>
        <p:spPr>
          <a:xfrm>
            <a:off x="9416313" y="5165627"/>
            <a:ext cx="2872800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1400" dirty="0">
                <a:solidFill>
                  <a:schemeClr val="bg1"/>
                </a:solidFill>
              </a:rPr>
              <a:t>4.3. Ремонт/монтаж оборуд-ия: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5AA4475-76ED-4B98-A801-B2D8B68A51C1}"/>
              </a:ext>
            </a:extLst>
          </p:cNvPr>
          <p:cNvSpPr txBox="1"/>
          <p:nvPr userDrawn="1"/>
        </p:nvSpPr>
        <p:spPr>
          <a:xfrm>
            <a:off x="9416313" y="6732185"/>
            <a:ext cx="2872800" cy="215444"/>
          </a:xfrm>
          <a:prstGeom prst="rect">
            <a:avLst/>
          </a:prstGeom>
          <a:solidFill>
            <a:schemeClr val="tx1"/>
          </a:solidFill>
        </p:spPr>
        <p:txBody>
          <a:bodyPr wrap="square" lIns="75600" tIns="0" rIns="0" bIns="0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pPr lvl="0"/>
            <a:r>
              <a:rPr lang="ru-RU" sz="1400" dirty="0">
                <a:solidFill>
                  <a:schemeClr val="bg1"/>
                </a:solidFill>
              </a:rPr>
              <a:t>4.4. Новые продукты: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63" name="Text Placeholder 37">
            <a:extLst>
              <a:ext uri="{FF2B5EF4-FFF2-40B4-BE49-F238E27FC236}">
                <a16:creationId xmlns:a16="http://schemas.microsoft.com/office/drawing/2014/main" id="{75FF713F-4963-423C-A306-108E1D1F0BC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416313" y="2366089"/>
            <a:ext cx="2878879" cy="1375773"/>
          </a:xfrm>
          <a:prstGeom prst="rect">
            <a:avLst/>
          </a:prstGeom>
          <a:noFill/>
        </p:spPr>
        <p:txBody>
          <a:bodyPr lIns="54000" tIns="0" rIns="0" bIns="0"/>
          <a:lstStyle>
            <a:lvl1pPr marL="0" indent="246698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  <a:lvl2pPr>
              <a:defRPr sz="1540"/>
            </a:lvl2pPr>
            <a:lvl3pPr>
              <a:defRPr sz="1540"/>
            </a:lvl3pPr>
            <a:lvl4pPr>
              <a:defRPr sz="1540"/>
            </a:lvl4pPr>
            <a:lvl5pPr>
              <a:defRPr sz="1540"/>
            </a:lvl5pPr>
          </a:lstStyle>
          <a:p>
            <a:pPr lvl="0"/>
            <a:r>
              <a:rPr lang="ru-RU" dirty="0"/>
              <a:t>Введи поставщиков	</a:t>
            </a:r>
            <a:endParaRPr lang="en-GB" dirty="0"/>
          </a:p>
        </p:txBody>
      </p:sp>
      <p:sp>
        <p:nvSpPr>
          <p:cNvPr id="64" name="Text Placeholder 37">
            <a:extLst>
              <a:ext uri="{FF2B5EF4-FFF2-40B4-BE49-F238E27FC236}">
                <a16:creationId xmlns:a16="http://schemas.microsoft.com/office/drawing/2014/main" id="{3F2FADCB-0E55-4866-8AE7-60CD17BD564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16313" y="4144186"/>
            <a:ext cx="2878879" cy="992558"/>
          </a:xfrm>
          <a:prstGeom prst="rect">
            <a:avLst/>
          </a:prstGeom>
          <a:noFill/>
        </p:spPr>
        <p:txBody>
          <a:bodyPr lIns="54000" tIns="0" rIns="0" bIns="0"/>
          <a:lstStyle>
            <a:lvl1pPr marL="0" indent="246698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  <a:lvl2pPr>
              <a:defRPr sz="1540"/>
            </a:lvl2pPr>
            <a:lvl3pPr>
              <a:defRPr sz="1540"/>
            </a:lvl3pPr>
            <a:lvl4pPr>
              <a:defRPr sz="1540"/>
            </a:lvl4pPr>
            <a:lvl5pPr>
              <a:defRPr sz="1540"/>
            </a:lvl5pPr>
          </a:lstStyle>
          <a:p>
            <a:pPr lvl="0"/>
            <a:r>
              <a:rPr lang="ru-RU" dirty="0"/>
              <a:t>Введи потребителей	</a:t>
            </a:r>
            <a:endParaRPr lang="en-GB" dirty="0"/>
          </a:p>
        </p:txBody>
      </p:sp>
      <p:sp>
        <p:nvSpPr>
          <p:cNvPr id="65" name="Text Placeholder 37">
            <a:extLst>
              <a:ext uri="{FF2B5EF4-FFF2-40B4-BE49-F238E27FC236}">
                <a16:creationId xmlns:a16="http://schemas.microsoft.com/office/drawing/2014/main" id="{E8E22083-FB85-4EEE-926E-E859B6B5BC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16313" y="5488793"/>
            <a:ext cx="2878879" cy="1214511"/>
          </a:xfrm>
          <a:prstGeom prst="rect">
            <a:avLst/>
          </a:prstGeom>
          <a:noFill/>
        </p:spPr>
        <p:txBody>
          <a:bodyPr lIns="54000" tIns="0" rIns="0" bIns="0"/>
          <a:lstStyle>
            <a:lvl1pPr marL="0" indent="246698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  <a:lvl2pPr>
              <a:defRPr sz="1540"/>
            </a:lvl2pPr>
            <a:lvl3pPr>
              <a:defRPr sz="1540"/>
            </a:lvl3pPr>
            <a:lvl4pPr>
              <a:defRPr sz="1540"/>
            </a:lvl4pPr>
            <a:lvl5pPr>
              <a:defRPr sz="1540"/>
            </a:lvl5pPr>
          </a:lstStyle>
          <a:p>
            <a:pPr lvl="0"/>
            <a:r>
              <a:rPr lang="ru-RU" dirty="0"/>
              <a:t>Введи партнеров	</a:t>
            </a:r>
            <a:endParaRPr lang="en-GB" dirty="0"/>
          </a:p>
        </p:txBody>
      </p:sp>
      <p:sp>
        <p:nvSpPr>
          <p:cNvPr id="66" name="Text Placeholder 37">
            <a:extLst>
              <a:ext uri="{FF2B5EF4-FFF2-40B4-BE49-F238E27FC236}">
                <a16:creationId xmlns:a16="http://schemas.microsoft.com/office/drawing/2014/main" id="{4DD48411-1C6F-4008-919C-1FD4D4E6BA8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16313" y="6976512"/>
            <a:ext cx="2878879" cy="963949"/>
          </a:xfrm>
          <a:prstGeom prst="rect">
            <a:avLst/>
          </a:prstGeom>
          <a:noFill/>
        </p:spPr>
        <p:txBody>
          <a:bodyPr lIns="54000" tIns="0" rIns="0" bIns="0"/>
          <a:lstStyle>
            <a:lvl1pPr marL="0" indent="246698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tx1"/>
                </a:solidFill>
              </a:defRPr>
            </a:lvl1pPr>
            <a:lvl2pPr>
              <a:defRPr sz="1540"/>
            </a:lvl2pPr>
            <a:lvl3pPr>
              <a:defRPr sz="1540"/>
            </a:lvl3pPr>
            <a:lvl4pPr>
              <a:defRPr sz="1540"/>
            </a:lvl4pPr>
            <a:lvl5pPr>
              <a:defRPr sz="1540"/>
            </a:lvl5pPr>
          </a:lstStyle>
          <a:p>
            <a:pPr lvl="0"/>
            <a:r>
              <a:rPr lang="ru-RU" dirty="0"/>
              <a:t>Введи продукты	</a:t>
            </a:r>
            <a:endParaRPr lang="en-GB" dirty="0"/>
          </a:p>
        </p:txBody>
      </p:sp>
      <p:sp>
        <p:nvSpPr>
          <p:cNvPr id="67" name="Isosceles Triangle 66">
            <a:extLst>
              <a:ext uri="{FF2B5EF4-FFF2-40B4-BE49-F238E27FC236}">
                <a16:creationId xmlns:a16="http://schemas.microsoft.com/office/drawing/2014/main" id="{2F6412C7-FD96-4EFD-822B-771200689979}"/>
              </a:ext>
            </a:extLst>
          </p:cNvPr>
          <p:cNvSpPr/>
          <p:nvPr userDrawn="1"/>
        </p:nvSpPr>
        <p:spPr>
          <a:xfrm flipV="1">
            <a:off x="476309" y="8068587"/>
            <a:ext cx="2908976" cy="145081"/>
          </a:xfrm>
          <a:prstGeom prst="triangl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28" dirty="0"/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B5278AAB-3F83-4C84-9057-FA1E13AFC460}"/>
              </a:ext>
            </a:extLst>
          </p:cNvPr>
          <p:cNvSpPr/>
          <p:nvPr userDrawn="1"/>
        </p:nvSpPr>
        <p:spPr>
          <a:xfrm flipV="1">
            <a:off x="3461052" y="8068587"/>
            <a:ext cx="2908976" cy="145081"/>
          </a:xfrm>
          <a:prstGeom prst="triangl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28" dirty="0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A8F6E8FC-73F1-4F6A-B56B-78899C24163F}"/>
              </a:ext>
            </a:extLst>
          </p:cNvPr>
          <p:cNvSpPr/>
          <p:nvPr userDrawn="1"/>
        </p:nvSpPr>
        <p:spPr>
          <a:xfrm flipV="1">
            <a:off x="6445795" y="8068587"/>
            <a:ext cx="2908976" cy="145081"/>
          </a:xfrm>
          <a:prstGeom prst="triangl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28" dirty="0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FE4994C9-346B-42EC-B400-578C5F625FA2}"/>
              </a:ext>
            </a:extLst>
          </p:cNvPr>
          <p:cNvSpPr/>
          <p:nvPr userDrawn="1"/>
        </p:nvSpPr>
        <p:spPr>
          <a:xfrm flipV="1">
            <a:off x="9430537" y="8068587"/>
            <a:ext cx="2908976" cy="145081"/>
          </a:xfrm>
          <a:prstGeom prst="triangl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528" dirty="0"/>
          </a:p>
        </p:txBody>
      </p:sp>
      <p:sp>
        <p:nvSpPr>
          <p:cNvPr id="71" name="Text Placeholder 37">
            <a:extLst>
              <a:ext uri="{FF2B5EF4-FFF2-40B4-BE49-F238E27FC236}">
                <a16:creationId xmlns:a16="http://schemas.microsoft.com/office/drawing/2014/main" id="{6C3DB72E-3F2A-4E6B-9421-87F19CD5DA3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4149" y="8273669"/>
            <a:ext cx="2923199" cy="963949"/>
          </a:xfrm>
          <a:prstGeom prst="rect">
            <a:avLst/>
          </a:prstGeom>
          <a:solidFill>
            <a:schemeClr val="accent6"/>
          </a:solidFill>
        </p:spPr>
        <p:txBody>
          <a:bodyPr lIns="54000" tIns="0" rIns="0" bIns="0"/>
          <a:lstStyle>
            <a:lvl1pPr marL="0" indent="246698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bg1"/>
                </a:solidFill>
              </a:defRPr>
            </a:lvl1pPr>
            <a:lvl2pPr>
              <a:defRPr sz="1540"/>
            </a:lvl2pPr>
            <a:lvl3pPr>
              <a:defRPr sz="1540"/>
            </a:lvl3pPr>
            <a:lvl4pPr>
              <a:defRPr sz="1540"/>
            </a:lvl4pPr>
            <a:lvl5pPr>
              <a:defRPr sz="1540"/>
            </a:lvl5pPr>
          </a:lstStyle>
          <a:p>
            <a:pPr lvl="0"/>
            <a:r>
              <a:rPr lang="ru-RU" dirty="0"/>
              <a:t>Введи выводы по отрасли	</a:t>
            </a:r>
            <a:endParaRPr lang="en-GB" dirty="0"/>
          </a:p>
        </p:txBody>
      </p:sp>
      <p:sp>
        <p:nvSpPr>
          <p:cNvPr id="72" name="Text Placeholder 37">
            <a:extLst>
              <a:ext uri="{FF2B5EF4-FFF2-40B4-BE49-F238E27FC236}">
                <a16:creationId xmlns:a16="http://schemas.microsoft.com/office/drawing/2014/main" id="{D6356FED-5065-4621-9A4E-58AB7B63499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441538" y="8273669"/>
            <a:ext cx="2923199" cy="963949"/>
          </a:xfrm>
          <a:prstGeom prst="rect">
            <a:avLst/>
          </a:prstGeom>
          <a:solidFill>
            <a:schemeClr val="accent6"/>
          </a:solidFill>
        </p:spPr>
        <p:txBody>
          <a:bodyPr lIns="54000" tIns="0" rIns="0" bIns="0"/>
          <a:lstStyle>
            <a:lvl1pPr marL="0" indent="246698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bg1"/>
                </a:solidFill>
              </a:defRPr>
            </a:lvl1pPr>
            <a:lvl2pPr>
              <a:defRPr sz="1540"/>
            </a:lvl2pPr>
            <a:lvl3pPr>
              <a:defRPr sz="1540"/>
            </a:lvl3pPr>
            <a:lvl4pPr>
              <a:defRPr sz="1540"/>
            </a:lvl4pPr>
            <a:lvl5pPr>
              <a:defRPr sz="1540"/>
            </a:lvl5pPr>
          </a:lstStyle>
          <a:p>
            <a:pPr lvl="0"/>
            <a:r>
              <a:rPr lang="ru-RU" dirty="0"/>
              <a:t>Введи выводы по заделам	</a:t>
            </a:r>
            <a:endParaRPr lang="en-GB" dirty="0"/>
          </a:p>
        </p:txBody>
      </p:sp>
      <p:sp>
        <p:nvSpPr>
          <p:cNvPr id="73" name="Text Placeholder 37">
            <a:extLst>
              <a:ext uri="{FF2B5EF4-FFF2-40B4-BE49-F238E27FC236}">
                <a16:creationId xmlns:a16="http://schemas.microsoft.com/office/drawing/2014/main" id="{6233C855-3984-4309-8655-8BACF43F353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28927" y="8273669"/>
            <a:ext cx="2923199" cy="963949"/>
          </a:xfrm>
          <a:prstGeom prst="rect">
            <a:avLst/>
          </a:prstGeom>
          <a:solidFill>
            <a:schemeClr val="accent6"/>
          </a:solidFill>
        </p:spPr>
        <p:txBody>
          <a:bodyPr lIns="54000" tIns="0" rIns="0" bIns="0"/>
          <a:lstStyle>
            <a:lvl1pPr marL="0" indent="246698"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bg1"/>
                </a:solidFill>
              </a:defRPr>
            </a:lvl1pPr>
            <a:lvl2pPr>
              <a:defRPr sz="1540"/>
            </a:lvl2pPr>
            <a:lvl3pPr>
              <a:defRPr sz="1540"/>
            </a:lvl3pPr>
            <a:lvl4pPr>
              <a:defRPr sz="1540"/>
            </a:lvl4pPr>
            <a:lvl5pPr>
              <a:defRPr sz="1540"/>
            </a:lvl5pPr>
          </a:lstStyle>
          <a:p>
            <a:pPr lvl="0"/>
            <a:r>
              <a:rPr lang="ru-RU" dirty="0"/>
              <a:t>Введи выводы по трендам	</a:t>
            </a:r>
            <a:endParaRPr lang="en-GB" dirty="0"/>
          </a:p>
        </p:txBody>
      </p:sp>
      <p:sp>
        <p:nvSpPr>
          <p:cNvPr id="74" name="Text Placeholder 37">
            <a:extLst>
              <a:ext uri="{FF2B5EF4-FFF2-40B4-BE49-F238E27FC236}">
                <a16:creationId xmlns:a16="http://schemas.microsoft.com/office/drawing/2014/main" id="{C76607BE-E271-4988-BAB3-351623D6DF4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416315" y="8273669"/>
            <a:ext cx="2923199" cy="963949"/>
          </a:xfrm>
          <a:prstGeom prst="rect">
            <a:avLst/>
          </a:prstGeom>
          <a:solidFill>
            <a:schemeClr val="accent6"/>
          </a:solidFill>
        </p:spPr>
        <p:txBody>
          <a:bodyPr lIns="54000" tIns="0" rIns="0" bIns="0"/>
          <a:lstStyle>
            <a:lvl1pPr marL="0" marR="0" indent="246698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chemeClr val="bg1"/>
                </a:solidFill>
              </a:defRPr>
            </a:lvl1pPr>
            <a:lvl2pPr>
              <a:defRPr sz="1540"/>
            </a:lvl2pPr>
            <a:lvl3pPr>
              <a:defRPr sz="1540"/>
            </a:lvl3pPr>
            <a:lvl4pPr>
              <a:defRPr sz="1540"/>
            </a:lvl4pPr>
            <a:lvl5pPr>
              <a:defRPr sz="1540"/>
            </a:lvl5pPr>
          </a:lstStyle>
          <a:p>
            <a:pPr marL="0" marR="0" lvl="0" indent="246698" algn="l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dirty="0"/>
              <a:t>Введи выводы по локализации	</a:t>
            </a:r>
            <a:endParaRPr lang="en-GB" dirty="0"/>
          </a:p>
        </p:txBody>
      </p:sp>
      <p:sp>
        <p:nvSpPr>
          <p:cNvPr id="13" name="Flowchart: Off-page Connector 12">
            <a:extLst>
              <a:ext uri="{FF2B5EF4-FFF2-40B4-BE49-F238E27FC236}">
                <a16:creationId xmlns:a16="http://schemas.microsoft.com/office/drawing/2014/main" id="{0ADF419E-11AE-42C5-9126-38E2537E8FE1}"/>
              </a:ext>
            </a:extLst>
          </p:cNvPr>
          <p:cNvSpPr/>
          <p:nvPr userDrawn="1"/>
        </p:nvSpPr>
        <p:spPr>
          <a:xfrm>
            <a:off x="462085" y="1492718"/>
            <a:ext cx="2923200" cy="514696"/>
          </a:xfrm>
          <a:prstGeom prst="flowChartOffpageConnector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540" b="1" dirty="0"/>
              <a:t>Описание отрасли</a:t>
            </a:r>
            <a:endParaRPr lang="en-GB" sz="1540" b="1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1A9806B-4F68-43EC-B251-1C7445F8B15B}"/>
              </a:ext>
            </a:extLst>
          </p:cNvPr>
          <p:cNvSpPr>
            <a:spLocks noChangeAspect="1"/>
          </p:cNvSpPr>
          <p:nvPr userDrawn="1">
            <p:custDataLst>
              <p:tags r:id="rId4"/>
            </p:custDataLst>
          </p:nvPr>
        </p:nvSpPr>
        <p:spPr>
          <a:xfrm>
            <a:off x="3404156" y="1366291"/>
            <a:ext cx="252000" cy="252000"/>
          </a:xfrm>
          <a:prstGeom prst="ellipse">
            <a:avLst/>
          </a:prstGeom>
          <a:solidFill>
            <a:srgbClr val="AD010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540" b="1" dirty="0">
                <a:solidFill>
                  <a:schemeClr val="bg1"/>
                </a:solidFill>
              </a:rPr>
              <a:t>2</a:t>
            </a:r>
            <a:endParaRPr lang="en-GB" sz="1540" b="1" dirty="0">
              <a:solidFill>
                <a:schemeClr val="bg1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69DB621-51FB-4C94-8620-FA6E5387E6AE}"/>
              </a:ext>
            </a:extLst>
          </p:cNvPr>
          <p:cNvSpPr>
            <a:spLocks noChangeAspect="1"/>
          </p:cNvSpPr>
          <p:nvPr userDrawn="1">
            <p:custDataLst>
              <p:tags r:id="rId5"/>
            </p:custDataLst>
          </p:nvPr>
        </p:nvSpPr>
        <p:spPr>
          <a:xfrm>
            <a:off x="6388899" y="1366291"/>
            <a:ext cx="252000" cy="252000"/>
          </a:xfrm>
          <a:prstGeom prst="ellipse">
            <a:avLst/>
          </a:prstGeom>
          <a:solidFill>
            <a:srgbClr val="AD010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540" b="1" dirty="0">
                <a:solidFill>
                  <a:schemeClr val="bg1"/>
                </a:solidFill>
              </a:rPr>
              <a:t>3</a:t>
            </a:r>
            <a:endParaRPr lang="en-GB" sz="1540" b="1" dirty="0">
              <a:solidFill>
                <a:schemeClr val="bg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17643AE-755A-456A-929C-E6E07BD62233}"/>
              </a:ext>
            </a:extLst>
          </p:cNvPr>
          <p:cNvSpPr>
            <a:spLocks noChangeAspect="1"/>
          </p:cNvSpPr>
          <p:nvPr userDrawn="1">
            <p:custDataLst>
              <p:tags r:id="rId6"/>
            </p:custDataLst>
          </p:nvPr>
        </p:nvSpPr>
        <p:spPr>
          <a:xfrm>
            <a:off x="419413" y="1366291"/>
            <a:ext cx="252000" cy="252000"/>
          </a:xfrm>
          <a:prstGeom prst="ellipse">
            <a:avLst/>
          </a:prstGeom>
          <a:solidFill>
            <a:srgbClr val="AD010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540" b="1" dirty="0">
                <a:solidFill>
                  <a:schemeClr val="bg1"/>
                </a:solidFill>
              </a:rPr>
              <a:t>1</a:t>
            </a:r>
            <a:endParaRPr lang="en-GB" sz="1540" b="1" dirty="0">
              <a:solidFill>
                <a:schemeClr val="bg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FA01474-7F85-49BF-832B-E8AB03B76681}"/>
              </a:ext>
            </a:extLst>
          </p:cNvPr>
          <p:cNvSpPr>
            <a:spLocks noChangeAspect="1"/>
          </p:cNvSpPr>
          <p:nvPr userDrawn="1">
            <p:custDataLst>
              <p:tags r:id="rId7"/>
            </p:custDataLst>
          </p:nvPr>
        </p:nvSpPr>
        <p:spPr>
          <a:xfrm>
            <a:off x="9373641" y="1366291"/>
            <a:ext cx="252000" cy="252000"/>
          </a:xfrm>
          <a:prstGeom prst="ellipse">
            <a:avLst/>
          </a:prstGeom>
          <a:solidFill>
            <a:srgbClr val="AD0101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540" b="1" dirty="0">
                <a:solidFill>
                  <a:schemeClr val="bg1"/>
                </a:solidFill>
              </a:rPr>
              <a:t>4</a:t>
            </a:r>
            <a:endParaRPr lang="en-GB" sz="154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239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732E3AD5-F316-4DEB-BEC3-46FB12184E8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767634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5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CFC0395F-A924-434B-B87A-946106400DAC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DF6C6-7531-46E9-9600-6F57B29E2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783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622128A-991B-44AC-98C4-E9935DF1DA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223" y="2223"/>
          <a:ext cx="2223" cy="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9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" y="2223"/>
                        <a:ext cx="2223" cy="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2ACBD0E8-DACD-4175-AD35-6D6BF9CA444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22250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B5DD42-94B7-4A3A-8F52-B25212A30A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0110" y="585888"/>
            <a:ext cx="11041380" cy="1706365"/>
          </a:xfrm>
        </p:spPr>
        <p:txBody>
          <a:bodyPr vert="horz" wrap="square" lIns="0" tIns="0" rIns="0" bIns="0" rtlCol="0" anchor="ctr">
            <a:spAutoFit/>
          </a:bodyPr>
          <a:lstStyle>
            <a:lvl1pPr>
              <a:defRPr lang="en-GB" cap="all" baseline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ED412-4015-46DD-AF45-6BEA5BF3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703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622128A-991B-44AC-98C4-E9935DF1DA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223" y="2223"/>
          <a:ext cx="2223" cy="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3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" y="2223"/>
                        <a:ext cx="2223" cy="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2ACBD0E8-DACD-4175-AD35-6D6BF9CA444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22250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B5DD42-94B7-4A3A-8F52-B25212A30A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0110" y="585888"/>
            <a:ext cx="11041380" cy="1706365"/>
          </a:xfrm>
        </p:spPr>
        <p:txBody>
          <a:bodyPr vert="horz" wrap="square" lIns="0" tIns="0" rIns="0" bIns="0" rtlCol="0" anchor="ctr">
            <a:spAutoFit/>
          </a:bodyPr>
          <a:lstStyle>
            <a:lvl1pPr>
              <a:defRPr lang="en-GB" cap="all" baseline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ED412-4015-46DD-AF45-6BEA5BF3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8863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622128A-991B-44AC-98C4-E9935DF1DA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223" y="2223"/>
          <a:ext cx="2223" cy="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" y="2223"/>
                        <a:ext cx="2223" cy="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2ACBD0E8-DACD-4175-AD35-6D6BF9CA444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22250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B5DD42-94B7-4A3A-8F52-B25212A30A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0110" y="585888"/>
            <a:ext cx="11041380" cy="1706365"/>
          </a:xfrm>
        </p:spPr>
        <p:txBody>
          <a:bodyPr vert="horz" wrap="square" lIns="0" tIns="0" rIns="0" bIns="0" rtlCol="0" anchor="ctr">
            <a:spAutoFit/>
          </a:bodyPr>
          <a:lstStyle>
            <a:lvl1pPr>
              <a:defRPr lang="en-GB" cap="all" baseline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ED412-4015-46DD-AF45-6BEA5BF3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624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E7EFF642-20F4-43F9-9B6B-68ED660D2E9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663196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8605F190-EA9C-4D04-BEEE-450A2275F72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8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639384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0">
            <a:extLst>
              <a:ext uri="{FF2B5EF4-FFF2-40B4-BE49-F238E27FC236}">
                <a16:creationId xmlns:a16="http://schemas.microsoft.com/office/drawing/2014/main" id="{CFF2E660-F9F5-4898-B8D9-A54E49206AE2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224" y="2224"/>
          <a:ext cx="2222" cy="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0" name="think-cell Slide" r:id="rId7" imgW="360" imgH="360" progId="">
                  <p:embed/>
                </p:oleObj>
              </mc:Choice>
              <mc:Fallback>
                <p:oleObj name="think-cell Slide" r:id="rId7" imgW="360" imgH="360" progId="">
                  <p:embed/>
                  <p:pic>
                    <p:nvPicPr>
                      <p:cNvPr id="0" name="Picture 3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" y="2224"/>
                        <a:ext cx="2222" cy="2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8" hidden="1">
            <a:extLst>
              <a:ext uri="{FF2B5EF4-FFF2-40B4-BE49-F238E27FC236}">
                <a16:creationId xmlns:a16="http://schemas.microsoft.com/office/drawing/2014/main" id="{C80A71C0-9EC2-4086-9D3D-CCF8A43614F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22250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ct val="90000"/>
              </a:lnSpc>
              <a:defRPr/>
            </a:pPr>
            <a:endParaRPr lang="en-US" sz="2800" b="1" dirty="0"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5" name="Object 61">
            <a:extLst>
              <a:ext uri="{FF2B5EF4-FFF2-40B4-BE49-F238E27FC236}">
                <a16:creationId xmlns:a16="http://schemas.microsoft.com/office/drawing/2014/main" id="{4B55F087-F3B2-4D93-8EBE-0274D945345A}"/>
              </a:ext>
            </a:extLst>
          </p:cNvPr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224" y="2224"/>
          <a:ext cx="2222" cy="2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1" name="think-cell Slide" r:id="rId9" imgW="360" imgH="360" progId="">
                  <p:embed/>
                </p:oleObj>
              </mc:Choice>
              <mc:Fallback>
                <p:oleObj name="think-cell Slide" r:id="rId9" imgW="360" imgH="360" progId="">
                  <p:embed/>
                  <p:pic>
                    <p:nvPicPr>
                      <p:cNvPr id="0" name="Picture 3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4" y="2224"/>
                        <a:ext cx="2222" cy="22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 hidden="1">
            <a:extLst>
              <a:ext uri="{FF2B5EF4-FFF2-40B4-BE49-F238E27FC236}">
                <a16:creationId xmlns:a16="http://schemas.microsoft.com/office/drawing/2014/main" id="{FD1B9208-52FE-4408-9225-598116DEE86A}"/>
              </a:ext>
            </a:extLst>
          </p:cNvPr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222250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 fontAlgn="auto">
              <a:lnSpc>
                <a:spcPct val="90000"/>
              </a:lnSpc>
              <a:defRPr/>
            </a:pPr>
            <a:endParaRPr lang="en-US" sz="2800" b="1" dirty="0"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lang="en-GB" cap="all" baseline="0"/>
            </a:lvl1pPr>
          </a:lstStyle>
          <a:p>
            <a:pPr lvl="0"/>
            <a:r>
              <a:rPr lang="ru-RU"/>
              <a:t>Образец заголовка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6F2133-0525-4F1B-8E6A-1FC49A9438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D3085C-6FB1-4502-B296-0A7CA1533296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2458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C622128A-991B-44AC-98C4-E9935DF1DA0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2223" y="2223"/>
          <a:ext cx="2223" cy="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5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" y="2223"/>
                        <a:ext cx="2223" cy="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2ACBD0E8-DACD-4175-AD35-6D6BF9CA444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222250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8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B5DD42-94B7-4A3A-8F52-B25212A30A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0110" y="585888"/>
            <a:ext cx="11041380" cy="1706365"/>
          </a:xfrm>
        </p:spPr>
        <p:txBody>
          <a:bodyPr vert="horz" wrap="square" lIns="0" tIns="0" rIns="0" bIns="0" rtlCol="0" anchor="ctr">
            <a:spAutoFit/>
          </a:bodyPr>
          <a:lstStyle>
            <a:lvl1pPr>
              <a:defRPr lang="en-GB" cap="all" baseline="0"/>
            </a:lvl1pPr>
          </a:lstStyle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5ED412-4015-46DD-AF45-6BEA5BF3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921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>
            <a:extLst>
              <a:ext uri="{FF2B5EF4-FFF2-40B4-BE49-F238E27FC236}">
                <a16:creationId xmlns:a16="http://schemas.microsoft.com/office/drawing/2014/main" id="{F6EC3707-3324-4B05-9A8C-66E28261364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3206506"/>
              </p:ext>
            </p:extLst>
          </p:nvPr>
        </p:nvGraphicFramePr>
        <p:xfrm>
          <a:off x="1668" y="2223"/>
          <a:ext cx="1667" cy="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9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" y="2223"/>
                        <a:ext cx="1667" cy="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 hidden="1">
            <a:extLst>
              <a:ext uri="{FF2B5EF4-FFF2-40B4-BE49-F238E27FC236}">
                <a16:creationId xmlns:a16="http://schemas.microsoft.com/office/drawing/2014/main" id="{42333579-474F-4A43-BDD0-4C6DE9D26B60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1" y="0"/>
            <a:ext cx="166688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33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44405F-DE0C-4185-B568-DD1FB5DA5FC4}"/>
              </a:ext>
            </a:extLst>
          </p:cNvPr>
          <p:cNvSpPr txBox="1"/>
          <p:nvPr userDrawn="1"/>
        </p:nvSpPr>
        <p:spPr>
          <a:xfrm>
            <a:off x="445057" y="253367"/>
            <a:ext cx="11911488" cy="106444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ru-RU" sz="2520" dirty="0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FCA4F0D3-FF81-43A0-9344-B062391A09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5055" y="272191"/>
            <a:ext cx="11911488" cy="1108800"/>
          </a:xfrm>
        </p:spPr>
        <p:txBody>
          <a:bodyPr lIns="0" tIns="0" rIns="0" bIns="0">
            <a:noAutofit/>
          </a:bodyPr>
          <a:lstStyle>
            <a:lvl1pPr>
              <a:defRPr sz="3360"/>
            </a:lvl1pPr>
          </a:lstStyle>
          <a:p>
            <a:r>
              <a:rPr lang="en-US" dirty="0"/>
              <a:t>Action Title</a:t>
            </a:r>
            <a:r>
              <a:rPr lang="ru-RU" dirty="0"/>
              <a:t> 2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15A9BE15-E03A-4AD7-A5BC-A226B5B23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21240" y="907342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2C090-557E-40C8-A4B4-D264F76CF2A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67667-3367-485C-93D0-4A95B01FDA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44500" y="1813561"/>
            <a:ext cx="12048173" cy="4716145"/>
          </a:xfrm>
        </p:spPr>
        <p:txBody>
          <a:bodyPr>
            <a:normAutofit/>
          </a:bodyPr>
          <a:lstStyle>
            <a:lvl1pPr>
              <a:defRPr sz="3360"/>
            </a:lvl1pPr>
            <a:lvl2pPr marL="960120" indent="-320040">
              <a:buFont typeface="Arial" panose="020B0604020202020204" pitchFamily="34" charset="0"/>
              <a:buChar char="−"/>
              <a:defRPr sz="2800"/>
            </a:lvl2pPr>
            <a:lvl3pPr marL="1600200" indent="-320040">
              <a:buFont typeface="Wingdings" panose="05000000000000000000" pitchFamily="2" charset="2"/>
              <a:buChar char="§"/>
              <a:defRPr sz="2520"/>
            </a:lvl3pPr>
            <a:lvl4pPr marL="2240280" indent="-320040">
              <a:buFont typeface="Courier New" panose="02070309020205020404" pitchFamily="49" charset="0"/>
              <a:buChar char="o"/>
              <a:defRPr sz="2240"/>
            </a:lvl4pPr>
            <a:lvl5pPr marL="2880360" indent="-320040">
              <a:buFont typeface="Wingdings" panose="05000000000000000000" pitchFamily="2" charset="2"/>
              <a:buChar char="ü"/>
              <a:defRPr sz="224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806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176">
          <p15:clr>
            <a:srgbClr val="FBAE40"/>
          </p15:clr>
        </p15:guide>
        <p15:guide id="4" pos="5585">
          <p15:clr>
            <a:srgbClr val="FBAE40"/>
          </p15:clr>
        </p15:guide>
        <p15:guide id="5" orient="horz" pos="663">
          <p15:clr>
            <a:srgbClr val="FBAE40"/>
          </p15:clr>
        </p15:guide>
        <p15:guide id="6" orient="horz" pos="411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9B9A0953-CAED-46B0-BBA0-F51CEA9BB66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4772905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3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1D24B10-D36A-4167-A645-A06B3AA266A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968406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4D98D875-4506-4EF9-AC4D-C7227BD44F9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9237247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3EC8F773-5A83-4293-B130-C597DA53132A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8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17426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69BC1D92-599B-4977-B95A-8EE86AA372E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8509499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1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FD3AAD26-8B14-467D-8626-48633CA653F3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89322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9A3C61B4-FF3F-4828-9CD6-C9FC5DC42B6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8440634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5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48D557CB-3F6D-4D2D-AD01-E791B7B1C80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38115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F6D3532C-FF66-44AF-8A4F-7C1BF253EFF5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1656579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9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A054D35B-F7A1-403E-9D80-7DFD6AEA38E5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43767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28419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41502608-29AA-412F-88A8-68CF67D2827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163477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3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568F1145-E88B-4A58-A2A6-CEDB0A253B2D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8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82649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1/26/2021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64718-516D-4284-812E-2FE0C1302E6C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3590EA2D-5BB2-461D-A7BC-35F89E83A5D1}"/>
              </a:ext>
            </a:extLst>
          </p:cNvPr>
          <p:cNvGraphicFramePr>
            <a:graphicFrameLocks noChangeAspect="1"/>
          </p:cNvGraphicFramePr>
          <p:nvPr>
            <p:custDataLst>
              <p:tags r:id="rId25"/>
            </p:custDataLst>
            <p:extLst>
              <p:ext uri="{D42A27DB-BD31-4B8C-83A1-F6EECF244321}">
                <p14:modId xmlns:p14="http://schemas.microsoft.com/office/powerpoint/2010/main" val="2547014307"/>
              </p:ext>
            </p:extLst>
          </p:nvPr>
        </p:nvGraphicFramePr>
        <p:xfrm>
          <a:off x="2223" y="2223"/>
          <a:ext cx="2223" cy="2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5" name="think-cell Slide" r:id="rId27" imgW="360" imgH="360" progId="">
                  <p:embed/>
                </p:oleObj>
              </mc:Choice>
              <mc:Fallback>
                <p:oleObj name="think-cell Slide" r:id="rId27" imgW="360" imgH="360" progId="">
                  <p:embed/>
                  <p:pic>
                    <p:nvPicPr>
                      <p:cNvPr id="0" name="Picture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" y="2223"/>
                        <a:ext cx="2223" cy="22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BAD41EC6-78D9-4512-B2AB-FBB941FA054C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0" y="0"/>
            <a:ext cx="222250" cy="222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616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147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50" r:id="rId14"/>
    <p:sldLayoutId id="2147483652" r:id="rId15"/>
    <p:sldLayoutId id="2147483651" r:id="rId16"/>
    <p:sldLayoutId id="2147483683" r:id="rId17"/>
    <p:sldLayoutId id="2147483684" r:id="rId18"/>
    <p:sldLayoutId id="2147483685" r:id="rId19"/>
    <p:sldLayoutId id="2147483686" r:id="rId20"/>
    <p:sldLayoutId id="2147483690" r:id="rId21"/>
    <p:sldLayoutId id="2147483692" r:id="rId22"/>
  </p:sldLayoutIdLst>
  <p:hf hdr="0" ftr="0" dt="0"/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7" Type="http://schemas.openxmlformats.org/officeDocument/2006/relationships/image" Target="../media/image5.png"/><Relationship Id="rId2" Type="http://schemas.openxmlformats.org/officeDocument/2006/relationships/tags" Target="../tags/tag48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3.bin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7" Type="http://schemas.openxmlformats.org/officeDocument/2006/relationships/image" Target="../media/image5.png"/><Relationship Id="rId2" Type="http://schemas.openxmlformats.org/officeDocument/2006/relationships/tags" Target="../tags/tag50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3.bin"/><Relationship Id="rId4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8AC535AC-829C-423C-AAD6-A65EA3FAA43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522616269"/>
              </p:ext>
            </p:extLst>
          </p:nvPr>
        </p:nvGraphicFramePr>
        <p:xfrm>
          <a:off x="1588" y="1587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2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7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D2226AE4-5AB7-4A6E-BD88-B2F1E2C0A88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1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ru-RU" sz="320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24AAD0-360C-4519-AA67-886C13422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316" y="2857080"/>
            <a:ext cx="8911159" cy="2124749"/>
          </a:xfrm>
        </p:spPr>
        <p:txBody>
          <a:bodyPr wrap="square" lIns="0" tIns="0" rIns="0" bIns="0">
            <a:spAutoFit/>
          </a:bodyPr>
          <a:lstStyle/>
          <a:p>
            <a:pPr marL="0">
              <a:lnSpc>
                <a:spcPct val="150000"/>
              </a:lnSpc>
            </a:pPr>
            <a:r>
              <a:rPr lang="ru-RU" sz="3200" dirty="0"/>
              <a:t>Оформление бесхозяйных объектов электросетевого комплекса в</a:t>
            </a:r>
            <a:br>
              <a:rPr lang="ru-RU" sz="3200" dirty="0"/>
            </a:br>
            <a:r>
              <a:rPr lang="ru-RU" sz="3200" dirty="0"/>
              <a:t>муниципальную собственность</a:t>
            </a:r>
            <a:endParaRPr lang="en-GB" sz="3200" dirty="0"/>
          </a:p>
        </p:txBody>
      </p:sp>
      <p:pic>
        <p:nvPicPr>
          <p:cNvPr id="7" name="Picture 17" descr="ÐÐ°ÑÑÐ¸Ð½ÐºÐ¸ Ð¿Ð¾ Ð·Ð°Ð¿ÑÐ¾ÑÑ Ð³ÐµÑÐ± Ð·Ð°Ð±Ð°Ð¹ÐºÐ°Ð»ÑÑÐºÐ¾Ð³Ð¾ ÐºÑÐ°Ñ">
            <a:extLst>
              <a:ext uri="{FF2B5EF4-FFF2-40B4-BE49-F238E27FC236}">
                <a16:creationId xmlns:a16="http://schemas.microsoft.com/office/drawing/2014/main" id="{C2835199-5375-4D78-8F6F-26A840D61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826" y="301491"/>
            <a:ext cx="1404000" cy="166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2224AAD0-360C-4519-AA67-886C13422A9C}"/>
              </a:ext>
            </a:extLst>
          </p:cNvPr>
          <p:cNvSpPr txBox="1">
            <a:spLocks/>
          </p:cNvSpPr>
          <p:nvPr/>
        </p:nvSpPr>
        <p:spPr>
          <a:xfrm>
            <a:off x="305612" y="7853331"/>
            <a:ext cx="8911159" cy="1231106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marL="574445" indent="0" algn="l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327" b="1" kern="1200" spc="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>
              <a:lnSpc>
                <a:spcPct val="100000"/>
              </a:lnSpc>
            </a:pP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</a:t>
            </a:r>
          </a:p>
          <a:p>
            <a:pPr marL="0">
              <a:lnSpc>
                <a:spcPct val="100000"/>
              </a:lnSpc>
            </a:pP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руководителя – начальник отдела                   </a:t>
            </a:r>
          </a:p>
          <a:p>
            <a:pPr marL="0">
              <a:lnSpc>
                <a:spcPct val="100000"/>
              </a:lnSpc>
            </a:pPr>
            <a:r>
              <a:rPr lang="ru-RU" sz="20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прогнозирования, анализа и тарифов ТЭК РСТ Забайкальского края Казанцева Анна Игоревна, тел. 21 75 68</a:t>
            </a:r>
            <a:endParaRPr lang="en-GB" sz="20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811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Номер слайда 4"/>
          <p:cNvSpPr txBox="1">
            <a:spLocks/>
          </p:cNvSpPr>
          <p:nvPr/>
        </p:nvSpPr>
        <p:spPr>
          <a:xfrm>
            <a:off x="11813768" y="9148314"/>
            <a:ext cx="987832" cy="45288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8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4" name="Номер слайда 4"/>
          <p:cNvSpPr txBox="1">
            <a:spLocks/>
          </p:cNvSpPr>
          <p:nvPr/>
        </p:nvSpPr>
        <p:spPr>
          <a:xfrm>
            <a:off x="9921240" y="9148313"/>
            <a:ext cx="2880360" cy="452887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8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4582" name="Picture 6" descr="C:\Users\skornikova\Downloads\map-7pack-siberia2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0D0D0"/>
              </a:clrFrom>
              <a:clrTo>
                <a:srgbClr val="D0D0D0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lum bright="10000" contrast="20000"/>
          </a:blip>
          <a:srcRect/>
          <a:stretch>
            <a:fillRect/>
          </a:stretch>
        </p:blipFill>
        <p:spPr bwMode="auto">
          <a:xfrm rot="732754">
            <a:off x="-1998122" y="48113"/>
            <a:ext cx="13640967" cy="7745038"/>
          </a:xfrm>
          <a:prstGeom prst="rect">
            <a:avLst/>
          </a:prstGeom>
          <a:noFill/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630993" y="447886"/>
            <a:ext cx="10879689" cy="6909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ts val="2800"/>
              </a:lnSpc>
            </a:pPr>
            <a:r>
              <a:rPr lang="ru-RU" sz="23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БЕСХОЗЯЙНЫЕ ЭЛЕКТРОСЕТЕВЫЕ ОБЪЕКТЫ ЗАБАЙКАЛЬСКОГО КРАЯ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lum bright="4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  <a14:imgEffect>
                      <a14:brightnessContrast contrast="-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480" y="6067874"/>
            <a:ext cx="1546080" cy="1696876"/>
          </a:xfrm>
          <a:prstGeom prst="rect">
            <a:avLst/>
          </a:prstGeom>
        </p:spPr>
      </p:pic>
      <p:sp>
        <p:nvSpPr>
          <p:cNvPr id="22" name="Скругленная прямоугольная выноска 21"/>
          <p:cNvSpPr/>
          <p:nvPr/>
        </p:nvSpPr>
        <p:spPr>
          <a:xfrm>
            <a:off x="9217152" y="1965576"/>
            <a:ext cx="3443591" cy="4066606"/>
          </a:xfrm>
          <a:prstGeom prst="wedgeRoundRectCallout">
            <a:avLst>
              <a:gd name="adj1" fmla="val 11669"/>
              <a:gd name="adj2" fmla="val -13"/>
              <a:gd name="adj3" fmla="val 16667"/>
            </a:avLst>
          </a:prstGeom>
          <a:solidFill>
            <a:schemeClr val="accent1">
              <a:lumMod val="20000"/>
              <a:lumOff val="80000"/>
              <a:alpha val="31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Признание муниципального права собственности на бесхозяйные объекты дает возможность сетевым компаниям принимать на себя все обязательства по их обслуживанию и гарантирует качество и надежность электроснабжения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567596"/>
              </p:ext>
            </p:extLst>
          </p:nvPr>
        </p:nvGraphicFramePr>
        <p:xfrm>
          <a:off x="207264" y="1719075"/>
          <a:ext cx="8754365" cy="4477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4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1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018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(Основной текст)"/>
                        </a:rPr>
                        <a:t>Районы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Arial (Основной текст)"/>
                        </a:rPr>
                        <a:t>Линии электропередачи, шт.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 (Основной текст)"/>
                        </a:rPr>
                        <a:t>Протяженность бесхозяйных линий электропередачи, км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Arial (Основной текст)"/>
                        </a:rPr>
                        <a:t>Трансформаторные подстанции, шт.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Читинский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21,9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Балейский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Борзинский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88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Краснокаменский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Карымский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2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Приаргунский муниципальный округ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18,6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Могойтуйский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20,0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165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Нерчинский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Шелопугинский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Чернышевский район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10,4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51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Прочие районы и округа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13,7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Arial (Основной текст)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12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1706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Arial (Основной текст)"/>
                        </a:rPr>
                        <a:t>Итого по Забайкальскому краю*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153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101,3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(Основной текст)"/>
                        </a:rPr>
                        <a:t>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4" name="Скругленная прямоугольная выноска 23"/>
          <p:cNvSpPr/>
          <p:nvPr/>
        </p:nvSpPr>
        <p:spPr>
          <a:xfrm>
            <a:off x="207264" y="6853027"/>
            <a:ext cx="12258407" cy="1474440"/>
          </a:xfrm>
          <a:prstGeom prst="wedgeRoundRectCallout">
            <a:avLst>
              <a:gd name="adj1" fmla="val 11669"/>
              <a:gd name="adj2" fmla="val -13"/>
              <a:gd name="adj3" fmla="val 16667"/>
            </a:avLst>
          </a:prstGeom>
          <a:solidFill>
            <a:schemeClr val="accent1">
              <a:lumMod val="20000"/>
              <a:lumOff val="80000"/>
              <a:alpha val="31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РСТ Забайкальского края </a:t>
            </a:r>
          </a:p>
          <a:p>
            <a:pPr algn="ctr"/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совместно с </a:t>
            </a:r>
            <a:r>
              <a:rPr lang="ru-RU" sz="20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МинЖКХ</a:t>
            </a:r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Департаментом госимущества Забайкальского края, региональными сетевыми компаниями проводит оценку влияния на размеров тарифов дополнительных расходов, связанных принятием на обслуживание бесхозяйных объектов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" y="9106987"/>
            <a:ext cx="549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*по данным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МинЖКХ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Забайкальского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605" y="137016"/>
            <a:ext cx="10966451" cy="1106685"/>
          </a:xfrm>
        </p:spPr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ru-RU" sz="2300" dirty="0"/>
              <a:t>ПРОЦЕДУРА  ПРИЗНАНИЯ БЕСХОЗЯЙНОГО ОБЪЕКТА МУНИЦИПАЛЬНОЙ СОБСТВЕННОСТЬЮ (ст. 225 ГК РФ)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588992" y="1560745"/>
            <a:ext cx="6047232" cy="1241040"/>
          </a:xfrm>
          <a:prstGeom prst="wedgeRoundRectCallout">
            <a:avLst>
              <a:gd name="adj1" fmla="val 11669"/>
              <a:gd name="adj2" fmla="val -13"/>
              <a:gd name="adj3" fmla="val 16667"/>
            </a:avLst>
          </a:prstGeom>
          <a:solidFill>
            <a:schemeClr val="accent1">
              <a:lumMod val="20000"/>
              <a:lumOff val="80000"/>
              <a:alpha val="31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Запрос сведений о факте наличия собственника (</a:t>
            </a:r>
            <a:r>
              <a:rPr lang="ru-RU" sz="20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Росимущество</a:t>
            </a:r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БТИ, Департамент госимущества)</a:t>
            </a:r>
          </a:p>
        </p:txBody>
      </p:sp>
      <p:grpSp>
        <p:nvGrpSpPr>
          <p:cNvPr id="35" name="Группа 34"/>
          <p:cNvGrpSpPr/>
          <p:nvPr/>
        </p:nvGrpSpPr>
        <p:grpSpPr>
          <a:xfrm>
            <a:off x="3496308" y="2801785"/>
            <a:ext cx="5035043" cy="902209"/>
            <a:chOff x="3130771" y="4494765"/>
            <a:chExt cx="5035043" cy="902209"/>
          </a:xfrm>
        </p:grpSpPr>
        <p:grpSp>
          <p:nvGrpSpPr>
            <p:cNvPr id="34" name="Группа 33"/>
            <p:cNvGrpSpPr/>
            <p:nvPr/>
          </p:nvGrpSpPr>
          <p:grpSpPr>
            <a:xfrm>
              <a:off x="3130771" y="4494765"/>
              <a:ext cx="5028947" cy="451104"/>
              <a:chOff x="3130771" y="4494765"/>
              <a:chExt cx="5028947" cy="451104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3130771" y="4494765"/>
                <a:ext cx="0" cy="4511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3130771" y="4945869"/>
                <a:ext cx="502894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Прямая со стрелкой 26"/>
            <p:cNvCxnSpPr/>
            <p:nvPr/>
          </p:nvCxnSpPr>
          <p:spPr>
            <a:xfrm>
              <a:off x="8153622" y="4958062"/>
              <a:ext cx="12192" cy="43891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Скругленная прямоугольная выноска 27"/>
          <p:cNvSpPr/>
          <p:nvPr/>
        </p:nvSpPr>
        <p:spPr>
          <a:xfrm>
            <a:off x="5771626" y="3699126"/>
            <a:ext cx="6047232" cy="1406947"/>
          </a:xfrm>
          <a:prstGeom prst="wedgeRoundRectCallout">
            <a:avLst>
              <a:gd name="adj1" fmla="val 11669"/>
              <a:gd name="adj2" fmla="val -13"/>
              <a:gd name="adj3" fmla="val 16667"/>
            </a:avLst>
          </a:prstGeom>
          <a:solidFill>
            <a:schemeClr val="accent1">
              <a:lumMod val="20000"/>
              <a:lumOff val="80000"/>
              <a:alpha val="31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Постановка бесхозяйного объекта на учет в </a:t>
            </a:r>
            <a:r>
              <a:rPr lang="ru-RU" sz="20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Росреестре</a:t>
            </a:r>
            <a:endParaRPr lang="ru-RU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7" name="Группа 46"/>
          <p:cNvGrpSpPr/>
          <p:nvPr/>
        </p:nvGrpSpPr>
        <p:grpSpPr>
          <a:xfrm>
            <a:off x="3554221" y="5106073"/>
            <a:ext cx="5023104" cy="877825"/>
            <a:chOff x="3596640" y="5766816"/>
            <a:chExt cx="5023104" cy="877825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3596640" y="5766816"/>
              <a:ext cx="5023104" cy="438912"/>
              <a:chOff x="3596640" y="5766816"/>
              <a:chExt cx="5023104" cy="438912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8619744" y="5766816"/>
                <a:ext cx="0" cy="43891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flipH="1">
                <a:off x="3596640" y="6205728"/>
                <a:ext cx="5023104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3" name="Прямая со стрелкой 42"/>
            <p:cNvCxnSpPr/>
            <p:nvPr/>
          </p:nvCxnSpPr>
          <p:spPr>
            <a:xfrm>
              <a:off x="3596640" y="6205728"/>
              <a:ext cx="0" cy="4389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Скругленная прямоугольная выноска 44"/>
          <p:cNvSpPr/>
          <p:nvPr/>
        </p:nvSpPr>
        <p:spPr>
          <a:xfrm>
            <a:off x="530605" y="5986356"/>
            <a:ext cx="6047232" cy="1241040"/>
          </a:xfrm>
          <a:prstGeom prst="wedgeRoundRectCallout">
            <a:avLst>
              <a:gd name="adj1" fmla="val 11669"/>
              <a:gd name="adj2" fmla="val -13"/>
              <a:gd name="adj3" fmla="val 16667"/>
            </a:avLst>
          </a:prstGeom>
          <a:solidFill>
            <a:schemeClr val="accent1">
              <a:lumMod val="20000"/>
              <a:lumOff val="80000"/>
              <a:alpha val="31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Проведение согласно 44-ФЗ конкурсной процедуры для заключения договора о подготовке технической документации по бесхозяйным объектам 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423629" y="2952437"/>
            <a:ext cx="33060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случае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необнаружения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собственника)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357731" y="5081689"/>
            <a:ext cx="3306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прошествии 1 года от даты постановки на учет)</a:t>
            </a:r>
          </a:p>
        </p:txBody>
      </p:sp>
      <p:grpSp>
        <p:nvGrpSpPr>
          <p:cNvPr id="50" name="Группа 49"/>
          <p:cNvGrpSpPr/>
          <p:nvPr/>
        </p:nvGrpSpPr>
        <p:grpSpPr>
          <a:xfrm>
            <a:off x="3505328" y="7228683"/>
            <a:ext cx="5035043" cy="902209"/>
            <a:chOff x="3130771" y="4494765"/>
            <a:chExt cx="5035043" cy="902209"/>
          </a:xfrm>
        </p:grpSpPr>
        <p:grpSp>
          <p:nvGrpSpPr>
            <p:cNvPr id="51" name="Группа 50"/>
            <p:cNvGrpSpPr/>
            <p:nvPr/>
          </p:nvGrpSpPr>
          <p:grpSpPr>
            <a:xfrm>
              <a:off x="3130771" y="4494765"/>
              <a:ext cx="5028947" cy="451104"/>
              <a:chOff x="3130771" y="4494765"/>
              <a:chExt cx="5028947" cy="451104"/>
            </a:xfrm>
          </p:grpSpPr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3130771" y="4494765"/>
                <a:ext cx="0" cy="45110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Прямая соединительная линия 53"/>
              <p:cNvCxnSpPr/>
              <p:nvPr/>
            </p:nvCxnSpPr>
            <p:spPr>
              <a:xfrm>
                <a:off x="3130771" y="4945869"/>
                <a:ext cx="502894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Прямая со стрелкой 51"/>
            <p:cNvCxnSpPr/>
            <p:nvPr/>
          </p:nvCxnSpPr>
          <p:spPr>
            <a:xfrm>
              <a:off x="8153622" y="4958062"/>
              <a:ext cx="12192" cy="43891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3496308" y="7227396"/>
            <a:ext cx="50810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(после сбора и подготовки технической и иной подтверждающей документации)</a:t>
            </a:r>
          </a:p>
        </p:txBody>
      </p:sp>
      <p:sp>
        <p:nvSpPr>
          <p:cNvPr id="56" name="Скругленная прямоугольная выноска 55"/>
          <p:cNvSpPr/>
          <p:nvPr/>
        </p:nvSpPr>
        <p:spPr>
          <a:xfrm>
            <a:off x="5655802" y="8128543"/>
            <a:ext cx="6047232" cy="1406947"/>
          </a:xfrm>
          <a:prstGeom prst="wedgeRoundRectCallout">
            <a:avLst>
              <a:gd name="adj1" fmla="val 11669"/>
              <a:gd name="adj2" fmla="val -13"/>
              <a:gd name="adj3" fmla="val 16667"/>
            </a:avLst>
          </a:prstGeom>
          <a:solidFill>
            <a:schemeClr val="accent1">
              <a:lumMod val="20000"/>
              <a:lumOff val="80000"/>
              <a:alpha val="31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Обращение в судебные органы с заявлением о признании права муниципальной собственности на бесхозяйный объект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8" grpId="0" animBg="1"/>
      <p:bldP spid="45" grpId="0" animBg="1"/>
      <p:bldP spid="48" grpId="0"/>
      <p:bldP spid="49" grpId="0"/>
      <p:bldP spid="55" grpId="0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8AC535AC-829C-423C-AAD6-A65EA3FAA43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7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1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8AC535AC-829C-423C-AAD6-A65EA3FAA4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7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>
            <a:extLst>
              <a:ext uri="{FF2B5EF4-FFF2-40B4-BE49-F238E27FC236}">
                <a16:creationId xmlns:a16="http://schemas.microsoft.com/office/drawing/2014/main" id="{D2226AE4-5AB7-4A6E-BD88-B2F1E2C0A88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1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ru-RU" sz="320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24AAD0-360C-4519-AA67-886C13422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164" y="3566312"/>
            <a:ext cx="8911159" cy="647421"/>
          </a:xfrm>
        </p:spPr>
        <p:txBody>
          <a:bodyPr wrap="square" lIns="0" tIns="0" rIns="0" bIns="0">
            <a:spAutoFit/>
          </a:bodyPr>
          <a:lstStyle/>
          <a:p>
            <a:pPr marL="0">
              <a:lnSpc>
                <a:spcPct val="150000"/>
              </a:lnSpc>
            </a:pPr>
            <a:r>
              <a:rPr lang="ru-RU" sz="3200" dirty="0"/>
              <a:t>СПАСИБО ЗА ВНИМАНИЕ!</a:t>
            </a:r>
            <a:endParaRPr lang="en-GB" sz="3200" dirty="0"/>
          </a:p>
        </p:txBody>
      </p:sp>
      <p:pic>
        <p:nvPicPr>
          <p:cNvPr id="7" name="Picture 17" descr="ÐÐ°ÑÑÐ¸Ð½ÐºÐ¸ Ð¿Ð¾ Ð·Ð°Ð¿ÑÐ¾ÑÑ Ð³ÐµÑÐ± Ð·Ð°Ð±Ð°Ð¹ÐºÐ°Ð»ÑÑÐºÐ¾Ð³Ð¾ ÐºÑÐ°Ñ">
            <a:extLst>
              <a:ext uri="{FF2B5EF4-FFF2-40B4-BE49-F238E27FC236}">
                <a16:creationId xmlns:a16="http://schemas.microsoft.com/office/drawing/2014/main" id="{C2835199-5375-4D78-8F6F-26A840D61F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0826" y="301491"/>
            <a:ext cx="1404000" cy="1669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5061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eV9gkoQz9RQnLn8TWPB0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VAMovO_iBjXitovcWECt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DLyoVupDyKbrJ6US0lVa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W2ITjAgcNyP1.3FSaQsd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O4N76eZv3D_KvyN1qEiG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MfdlZIhTjCLPMIw58mFm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lN1Oa4t4rq5FN95370pf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KmQ1kFeCZ77ZmfCUQs96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qKT9OkSZmyPkV0vKSQY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qKT9OkSZmyPkV0vKSQY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_CIRCLE" val="smart_circl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_CIRCLE" val="smart_circ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_CIRCLE" val="smart_circl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MART_CIRCLE" val="smart_circl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XI4.FFyP61h_ZFdx9bb9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qKT9OkSZmyPkV0vKSQY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qKT9OkSZmyPkV0vKSQY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qKT9OkSZmyPkV0vKSQY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Y6yd_c2vccZYDLgWCTQGg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MfdlZIhTjCLPMIw58mFm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qKT9OkSZmyPkV0vKSQY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3qKT9OkSZmyPkV0vKSQY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gKy.9_YS0.5b2QOnf1I0Q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7EjX8MzkYyuGciE9wcL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T7EjX8MzkYyuGciE9wcL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6_QZ1dWV4k2UM.AttwCI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5ANX9jQgSZE19bNLniOb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000000"/>
      </a:accent2>
      <a:accent3>
        <a:srgbClr val="7F7F7F"/>
      </a:accent3>
      <a:accent4>
        <a:srgbClr val="808DA9"/>
      </a:accent4>
      <a:accent5>
        <a:srgbClr val="AC956E"/>
      </a:accent5>
      <a:accent6>
        <a:srgbClr val="DEDEE0"/>
      </a:accent6>
      <a:hlink>
        <a:srgbClr val="D26900"/>
      </a:hlink>
      <a:folHlink>
        <a:srgbClr val="D8924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4209</TotalTime>
  <Words>280</Words>
  <Application>Microsoft Office PowerPoint</Application>
  <PresentationFormat>A3 (297x420 мм)</PresentationFormat>
  <Paragraphs>71</Paragraphs>
  <Slides>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Arial</vt:lpstr>
      <vt:lpstr>Arial (Основной текст)</vt:lpstr>
      <vt:lpstr>Calibri</vt:lpstr>
      <vt:lpstr>Courier New</vt:lpstr>
      <vt:lpstr>Helvetica</vt:lpstr>
      <vt:lpstr>Times New Roman</vt:lpstr>
      <vt:lpstr>Wingdings</vt:lpstr>
      <vt:lpstr>Office Theme</vt:lpstr>
      <vt:lpstr>think-cell Slide</vt:lpstr>
      <vt:lpstr>Оформление бесхозяйных объектов электросетевого комплекса в муниципальную собственность</vt:lpstr>
      <vt:lpstr>Презентация PowerPoint</vt:lpstr>
      <vt:lpstr>ПРОЦЕДУРА  ПРИЗНАНИЯ БЕСХОЗЯЙНОГО ОБЪЕКТА МУНИЦИПАЛЬНОЙ СОБСТВЕННОСТЬЮ (ст. 225 ГК РФ)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СРЕДНЕВЗВЕШЕННЫЙ ТАРИФ НА ЭЛЕКТРОЭНЕРГИЮ В ЗАБАЙКАЛЬСКОМ КРАЕ</dc:title>
  <dc:creator>Марина С. Скорникова</dc:creator>
  <cp:lastModifiedBy>Администратор@rst.loc</cp:lastModifiedBy>
  <cp:revision>449</cp:revision>
  <cp:lastPrinted>2020-05-21T11:06:37Z</cp:lastPrinted>
  <dcterms:modified xsi:type="dcterms:W3CDTF">2021-01-26T02:43:03Z</dcterms:modified>
</cp:coreProperties>
</file>