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8" r:id="rId1"/>
  </p:sldMasterIdLst>
  <p:notesMasterIdLst>
    <p:notesMasterId r:id="rId46"/>
  </p:notesMasterIdLst>
  <p:sldIdLst>
    <p:sldId id="256" r:id="rId2"/>
    <p:sldId id="347" r:id="rId3"/>
    <p:sldId id="348" r:id="rId4"/>
    <p:sldId id="350" r:id="rId5"/>
    <p:sldId id="351" r:id="rId6"/>
    <p:sldId id="353" r:id="rId7"/>
    <p:sldId id="355" r:id="rId8"/>
    <p:sldId id="358" r:id="rId9"/>
    <p:sldId id="359" r:id="rId10"/>
    <p:sldId id="362" r:id="rId11"/>
    <p:sldId id="296" r:id="rId12"/>
    <p:sldId id="373" r:id="rId13"/>
    <p:sldId id="303" r:id="rId14"/>
    <p:sldId id="365" r:id="rId15"/>
    <p:sldId id="368" r:id="rId16"/>
    <p:sldId id="379" r:id="rId17"/>
    <p:sldId id="380" r:id="rId18"/>
    <p:sldId id="376" r:id="rId19"/>
    <p:sldId id="377" r:id="rId20"/>
    <p:sldId id="369" r:id="rId21"/>
    <p:sldId id="378" r:id="rId22"/>
    <p:sldId id="370" r:id="rId23"/>
    <p:sldId id="335" r:id="rId24"/>
    <p:sldId id="336" r:id="rId25"/>
    <p:sldId id="338" r:id="rId26"/>
    <p:sldId id="381" r:id="rId27"/>
    <p:sldId id="329" r:id="rId28"/>
    <p:sldId id="401" r:id="rId29"/>
    <p:sldId id="402" r:id="rId30"/>
    <p:sldId id="383" r:id="rId31"/>
    <p:sldId id="386" r:id="rId32"/>
    <p:sldId id="387" r:id="rId33"/>
    <p:sldId id="388" r:id="rId34"/>
    <p:sldId id="390" r:id="rId35"/>
    <p:sldId id="405" r:id="rId36"/>
    <p:sldId id="403" r:id="rId37"/>
    <p:sldId id="393" r:id="rId38"/>
    <p:sldId id="394" r:id="rId39"/>
    <p:sldId id="395" r:id="rId40"/>
    <p:sldId id="396" r:id="rId41"/>
    <p:sldId id="397" r:id="rId42"/>
    <p:sldId id="406" r:id="rId43"/>
    <p:sldId id="399" r:id="rId44"/>
    <p:sldId id="343" r:id="rId45"/>
  </p:sldIdLst>
  <p:sldSz cx="12204700" cy="7524750"/>
  <p:notesSz cx="6858000" cy="9144000"/>
  <p:defaultTextStyle>
    <a:defPPr>
      <a:defRPr lang="ru-RU"/>
    </a:defPPr>
    <a:lvl1pPr marL="0" algn="l" defTabSz="979040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1pPr>
    <a:lvl2pPr marL="489520" algn="l" defTabSz="979040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2pPr>
    <a:lvl3pPr marL="979040" algn="l" defTabSz="979040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3pPr>
    <a:lvl4pPr marL="1468561" algn="l" defTabSz="979040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4pPr>
    <a:lvl5pPr marL="1958080" algn="l" defTabSz="979040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5pPr>
    <a:lvl6pPr marL="2447600" algn="l" defTabSz="979040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6pPr>
    <a:lvl7pPr marL="2937119" algn="l" defTabSz="979040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7pPr>
    <a:lvl8pPr marL="3426641" algn="l" defTabSz="979040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8pPr>
    <a:lvl9pPr marL="3916160" algn="l" defTabSz="979040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5" userDrawn="1">
          <p15:clr>
            <a:srgbClr val="A4A3A4"/>
          </p15:clr>
        </p15:guide>
        <p15:guide id="2" pos="2888" userDrawn="1">
          <p15:clr>
            <a:srgbClr val="A4A3A4"/>
          </p15:clr>
        </p15:guide>
        <p15:guide id="3" orient="horz" pos="2371" userDrawn="1">
          <p15:clr>
            <a:srgbClr val="A4A3A4"/>
          </p15:clr>
        </p15:guide>
        <p15:guide id="4" pos="38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FF"/>
    <a:srgbClr val="CCCCFF"/>
    <a:srgbClr val="FF9900"/>
    <a:srgbClr val="99FF99"/>
    <a:srgbClr val="FF99FF"/>
    <a:srgbClr val="66FF99"/>
    <a:srgbClr val="F9816D"/>
    <a:srgbClr val="FF00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9502" autoAdjust="0"/>
  </p:normalViewPr>
  <p:slideViewPr>
    <p:cSldViewPr>
      <p:cViewPr varScale="1">
        <p:scale>
          <a:sx n="58" d="100"/>
          <a:sy n="58" d="100"/>
        </p:scale>
        <p:origin x="78" y="186"/>
      </p:cViewPr>
      <p:guideLst>
        <p:guide orient="horz" pos="2315"/>
        <p:guide pos="2888"/>
        <p:guide orient="horz" pos="2371"/>
        <p:guide pos="3845"/>
      </p:guideLst>
    </p:cSldViewPr>
  </p:slideViewPr>
  <p:outlineViewPr>
    <p:cViewPr>
      <p:scale>
        <a:sx n="33" d="100"/>
        <a:sy n="33" d="100"/>
      </p:scale>
      <p:origin x="54" y="610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.xlsx"/><Relationship Id="rId1" Type="http://schemas.openxmlformats.org/officeDocument/2006/relationships/image" Target="../media/image23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itov\AppData\Local\&#1050;&#1077;&#1081;&#1089;&#1080;&#1089;&#1090;&#1077;&#1084;&#1089;\&#1057;&#1074;&#1086;&#1076;-&#1057;&#1052;&#1040;&#1056;&#1058;\ReportManager\Reports\lcadzgor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Расходы бюджета по разделам</a:t>
            </a:r>
            <a:endParaRPr lang="ru-RU" dirty="0"/>
          </a:p>
        </c:rich>
      </c:tx>
      <c:layout>
        <c:manualLayout>
          <c:xMode val="edge"/>
          <c:yMode val="edge"/>
          <c:x val="0.26998490495847072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114188146696142E-3"/>
          <c:y val="0"/>
          <c:w val="0.9638162280263201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по разделам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0-74C8-4593-B32E-866B77374723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74C8-4593-B32E-866B77374723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74C8-4593-B32E-866B77374723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74C8-4593-B32E-866B7737472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74C8-4593-B32E-866B77374723}"/>
              </c:ext>
            </c:extLst>
          </c:dPt>
          <c:dPt>
            <c:idx val="5"/>
            <c:bubble3D val="0"/>
            <c:explosion val="32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74C8-4593-B32E-866B77374723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74C8-4593-B32E-866B77374723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7-74C8-4593-B32E-866B77374723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8-74C8-4593-B32E-866B77374723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9-74C8-4593-B32E-866B77374723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A-74C8-4593-B32E-866B77374723}"/>
              </c:ext>
            </c:extLst>
          </c:dPt>
          <c:dLbls>
            <c:dLbl>
              <c:idx val="0"/>
              <c:layout>
                <c:manualLayout>
                  <c:x val="6.5093539179144524E-2"/>
                  <c:y val="-4.3653913425815184E-2"/>
                </c:manualLayout>
              </c:layout>
              <c:tx>
                <c:rich>
                  <a:bodyPr/>
                  <a:lstStyle/>
                  <a:p>
                    <a:pPr>
                      <a:defRPr sz="1363"/>
                    </a:pPr>
                    <a:r>
                      <a:rPr lang="ru-RU" sz="1363" b="0" dirty="0"/>
                      <a:t>Общегосударственные расходы; </a:t>
                    </a:r>
                    <a:r>
                      <a:rPr lang="ru-RU" sz="1363" b="0" dirty="0" smtClean="0"/>
                      <a:t>42031,1</a:t>
                    </a:r>
                    <a:endParaRPr lang="ru-RU" sz="1300" b="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C8-4593-B32E-866B77374723}"/>
                </c:ext>
              </c:extLst>
            </c:dLbl>
            <c:dLbl>
              <c:idx val="1"/>
              <c:layout>
                <c:manualLayout>
                  <c:x val="0.15586343399079028"/>
                  <c:y val="-4.6286369273865834E-2"/>
                </c:manualLayout>
              </c:layout>
              <c:tx>
                <c:rich>
                  <a:bodyPr/>
                  <a:lstStyle/>
                  <a:p>
                    <a:pPr>
                      <a:defRPr sz="1363"/>
                    </a:pPr>
                    <a:r>
                      <a:rPr lang="ru-RU" sz="1363" b="0" dirty="0"/>
                      <a:t>Национальная безопасность; </a:t>
                    </a:r>
                    <a:r>
                      <a:rPr lang="ru-RU" sz="1363" b="0" dirty="0" smtClean="0"/>
                      <a:t>4818,2</a:t>
                    </a:r>
                    <a:endParaRPr lang="ru-RU" sz="1300" b="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89579890447676"/>
                      <c:h val="7.20512249720356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4C8-4593-B32E-866B77374723}"/>
                </c:ext>
              </c:extLst>
            </c:dLbl>
            <c:dLbl>
              <c:idx val="2"/>
              <c:layout>
                <c:manualLayout>
                  <c:x val="0.15142735183370176"/>
                  <c:y val="5.5435186887911499E-3"/>
                </c:manualLayout>
              </c:layout>
              <c:tx>
                <c:rich>
                  <a:bodyPr/>
                  <a:lstStyle/>
                  <a:p>
                    <a:pPr>
                      <a:defRPr sz="1363"/>
                    </a:pPr>
                    <a:r>
                      <a:rPr lang="ru-RU" sz="1363" b="0" dirty="0"/>
                      <a:t>Национальная экономика; </a:t>
                    </a:r>
                    <a:r>
                      <a:rPr lang="ru-RU" sz="1363" b="0" dirty="0" smtClean="0"/>
                      <a:t>28847,2</a:t>
                    </a:r>
                    <a:endParaRPr lang="ru-RU" sz="1300" b="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808436053540896"/>
                      <c:h val="7.28733575668414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4C8-4593-B32E-866B77374723}"/>
                </c:ext>
              </c:extLst>
            </c:dLbl>
            <c:dLbl>
              <c:idx val="3"/>
              <c:layout>
                <c:manualLayout>
                  <c:x val="0.12598755672563988"/>
                  <c:y val="5.6234505510611266E-2"/>
                </c:manualLayout>
              </c:layout>
              <c:tx>
                <c:rich>
                  <a:bodyPr/>
                  <a:lstStyle/>
                  <a:p>
                    <a:pPr>
                      <a:defRPr sz="1363"/>
                    </a:pPr>
                    <a:r>
                      <a:rPr lang="ru-RU" sz="1363" b="0" dirty="0"/>
                      <a:t>Жилищно-коммунальное хозяйство; </a:t>
                    </a:r>
                    <a:r>
                      <a:rPr lang="ru-RU" sz="1363" b="0" dirty="0" smtClean="0"/>
                      <a:t>7656,8</a:t>
                    </a:r>
                    <a:endParaRPr lang="ru-RU" sz="1300" b="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C8-4593-B32E-866B7737472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C8-4593-B32E-866B77374723}"/>
                </c:ext>
              </c:extLst>
            </c:dLbl>
            <c:dLbl>
              <c:idx val="5"/>
              <c:layout>
                <c:manualLayout>
                  <c:x val="-3.5355115025170324E-2"/>
                  <c:y val="4.4470719222661083E-2"/>
                </c:manualLayout>
              </c:layout>
              <c:tx>
                <c:rich>
                  <a:bodyPr/>
                  <a:lstStyle/>
                  <a:p>
                    <a:pPr>
                      <a:defRPr sz="1363"/>
                    </a:pPr>
                    <a:r>
                      <a:rPr lang="ru-RU" sz="1363" b="0" dirty="0"/>
                      <a:t>Образование; </a:t>
                    </a:r>
                    <a:r>
                      <a:rPr lang="ru-RU" sz="1363" b="0" dirty="0" smtClean="0"/>
                      <a:t>738739,6</a:t>
                    </a:r>
                    <a:endParaRPr lang="ru-RU" sz="1300" b="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4C8-4593-B32E-866B77374723}"/>
                </c:ext>
              </c:extLst>
            </c:dLbl>
            <c:dLbl>
              <c:idx val="6"/>
              <c:layout>
                <c:manualLayout>
                  <c:x val="-0.14705975776393071"/>
                  <c:y val="0.15103666580772324"/>
                </c:manualLayout>
              </c:layout>
              <c:tx>
                <c:rich>
                  <a:bodyPr/>
                  <a:lstStyle/>
                  <a:p>
                    <a:pPr>
                      <a:defRPr sz="1363"/>
                    </a:pPr>
                    <a:r>
                      <a:rPr lang="ru-RU" sz="1363" b="0" dirty="0"/>
                      <a:t>Культура; </a:t>
                    </a:r>
                    <a:r>
                      <a:rPr lang="ru-RU" sz="1363" b="0" dirty="0" smtClean="0"/>
                      <a:t>33770,4</a:t>
                    </a:r>
                    <a:endParaRPr lang="ru-RU" sz="1300" b="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C8-4593-B32E-866B77374723}"/>
                </c:ext>
              </c:extLst>
            </c:dLbl>
            <c:dLbl>
              <c:idx val="7"/>
              <c:layout>
                <c:manualLayout>
                  <c:x val="-0.1090744331013037"/>
                  <c:y val="3.2321742559120563E-2"/>
                </c:manualLayout>
              </c:layout>
              <c:tx>
                <c:rich>
                  <a:bodyPr/>
                  <a:lstStyle/>
                  <a:p>
                    <a:pPr>
                      <a:defRPr sz="1363"/>
                    </a:pPr>
                    <a:r>
                      <a:rPr lang="ru-RU" sz="1363" b="0" dirty="0"/>
                      <a:t>Социальная политика; </a:t>
                    </a:r>
                    <a:r>
                      <a:rPr lang="ru-RU" sz="1363" b="0" dirty="0" smtClean="0"/>
                      <a:t>20668,2</a:t>
                    </a:r>
                    <a:endParaRPr lang="ru-RU" sz="1300" b="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C8-4593-B32E-866B77374723}"/>
                </c:ext>
              </c:extLst>
            </c:dLbl>
            <c:dLbl>
              <c:idx val="8"/>
              <c:layout>
                <c:manualLayout>
                  <c:x val="-7.6843252421049113E-2"/>
                  <c:y val="-2.1838336401652732E-2"/>
                </c:manualLayout>
              </c:layout>
              <c:tx>
                <c:rich>
                  <a:bodyPr/>
                  <a:lstStyle/>
                  <a:p>
                    <a:pPr>
                      <a:defRPr sz="1363"/>
                    </a:pPr>
                    <a:r>
                      <a:rPr lang="ru-RU" sz="1363" b="0" dirty="0"/>
                      <a:t>Физическая культура и спорт; </a:t>
                    </a:r>
                    <a:r>
                      <a:rPr lang="ru-RU" sz="1363" b="0" dirty="0" smtClean="0"/>
                      <a:t>400,0</a:t>
                    </a:r>
                    <a:endParaRPr lang="ru-RU" sz="1300" b="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79119241289352"/>
                      <c:h val="6.03180682511085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74C8-4593-B32E-866B77374723}"/>
                </c:ext>
              </c:extLst>
            </c:dLbl>
            <c:dLbl>
              <c:idx val="9"/>
              <c:layout>
                <c:manualLayout>
                  <c:x val="-0.13354480699570517"/>
                  <c:y val="-6.300243370243977E-2"/>
                </c:manualLayout>
              </c:layout>
              <c:tx>
                <c:rich>
                  <a:bodyPr/>
                  <a:lstStyle/>
                  <a:p>
                    <a:pPr>
                      <a:defRPr sz="1363"/>
                    </a:pPr>
                    <a:r>
                      <a:rPr lang="ru-RU" sz="1363" b="0" dirty="0"/>
                      <a:t>Обслуживание муниципального долга; </a:t>
                    </a:r>
                    <a:r>
                      <a:rPr lang="ru-RU" sz="1363" b="0" dirty="0" smtClean="0"/>
                      <a:t>23,9</a:t>
                    </a:r>
                    <a:endParaRPr lang="ru-RU" sz="1363" b="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79119241289352"/>
                      <c:h val="6.15034269351433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74C8-4593-B32E-866B77374723}"/>
                </c:ext>
              </c:extLst>
            </c:dLbl>
            <c:dLbl>
              <c:idx val="10"/>
              <c:layout>
                <c:manualLayout>
                  <c:x val="-0.12242016678470846"/>
                  <c:y val="-3.1346826319389523E-2"/>
                </c:manualLayout>
              </c:layout>
              <c:tx>
                <c:rich>
                  <a:bodyPr/>
                  <a:lstStyle/>
                  <a:p>
                    <a:pPr>
                      <a:defRPr sz="1363"/>
                    </a:pPr>
                    <a:r>
                      <a:rPr lang="ru-RU" sz="1363" b="0" dirty="0"/>
                      <a:t>Межбюджетные трансферты; </a:t>
                    </a:r>
                    <a:r>
                      <a:rPr lang="ru-RU" sz="1363" b="0" dirty="0" smtClean="0"/>
                      <a:t>66549,3</a:t>
                    </a:r>
                    <a:endParaRPr lang="ru-RU" sz="1300" b="0" dirty="0"/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4C8-4593-B32E-866B7737472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2A2-4101-9B2B-0BB03CAF1E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63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0"/>
                <c:pt idx="0">
                  <c:v>Общегосударственные расходы</c:v>
                </c:pt>
                <c:pt idx="1">
                  <c:v>Национальная безопасность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Обслуживание муниципального долга</c:v>
                </c:pt>
                <c:pt idx="9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42031.1</c:v>
                </c:pt>
                <c:pt idx="1">
                  <c:v>4818.2</c:v>
                </c:pt>
                <c:pt idx="2">
                  <c:v>28847.200000000001</c:v>
                </c:pt>
                <c:pt idx="3">
                  <c:v>7656.8</c:v>
                </c:pt>
                <c:pt idx="4">
                  <c:v>738739.6</c:v>
                </c:pt>
                <c:pt idx="5">
                  <c:v>33770.400000000001</c:v>
                </c:pt>
                <c:pt idx="6">
                  <c:v>20668.2</c:v>
                </c:pt>
                <c:pt idx="7">
                  <c:v>400</c:v>
                </c:pt>
                <c:pt idx="8">
                  <c:v>23.9</c:v>
                </c:pt>
                <c:pt idx="9">
                  <c:v>66549.3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4C8-4593-B32E-866B7737472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6638">
          <a:noFill/>
        </a:ln>
      </c:spPr>
    </c:plotArea>
    <c:legend>
      <c:legendPos val="r"/>
      <c:legendEntry>
        <c:idx val="4"/>
        <c:delete val="1"/>
      </c:legendEntry>
      <c:layout>
        <c:manualLayout>
          <c:xMode val="edge"/>
          <c:yMode val="edge"/>
          <c:x val="0"/>
          <c:y val="0.82327884366566861"/>
          <c:w val="0.992329202520571"/>
          <c:h val="0.17581279804813132"/>
        </c:manualLayout>
      </c:layout>
      <c:overlay val="0"/>
      <c:txPr>
        <a:bodyPr/>
        <a:lstStyle/>
        <a:p>
          <a:pPr>
            <a:defRPr sz="1468"/>
          </a:pPr>
          <a:endParaRPr lang="ru-RU"/>
        </a:p>
      </c:txPr>
    </c:legend>
    <c:plotVisOnly val="1"/>
    <c:dispBlanksAs val="zero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678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Лист1!$J$42:$J$45</c:f>
              <c:strCache>
                <c:ptCount val="4"/>
                <c:pt idx="0">
                  <c:v>На 01.01.2022 г.</c:v>
                </c:pt>
                <c:pt idx="1">
                  <c:v> На 01.01.2023 г.</c:v>
                </c:pt>
                <c:pt idx="2">
                  <c:v>На 01.01.2024 г.</c:v>
                </c:pt>
                <c:pt idx="3">
                  <c:v>На 01.01.2025 г.</c:v>
                </c:pt>
              </c:strCache>
            </c:strRef>
          </c:cat>
          <c:val>
            <c:numRef>
              <c:f>Лист1!$K$42:$K$45</c:f>
              <c:numCache>
                <c:formatCode>#,##0.00</c:formatCode>
                <c:ptCount val="4"/>
                <c:pt idx="0">
                  <c:v>23934699.75</c:v>
                </c:pt>
                <c:pt idx="1">
                  <c:v>23934699.75</c:v>
                </c:pt>
                <c:pt idx="2">
                  <c:v>22339053.100000001</c:v>
                </c:pt>
                <c:pt idx="3">
                  <c:v>20743406.449999999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69-441D-A910-987D8DD02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4307584"/>
        <c:axId val="214309120"/>
        <c:axId val="0"/>
      </c:bar3DChart>
      <c:catAx>
        <c:axId val="214307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14309120"/>
        <c:crosses val="autoZero"/>
        <c:auto val="1"/>
        <c:lblAlgn val="ctr"/>
        <c:lblOffset val="100"/>
        <c:noMultiLvlLbl val="0"/>
      </c:catAx>
      <c:valAx>
        <c:axId val="214309120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14307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Лист1!$A$4</c:f>
              <c:strCache>
                <c:ptCount val="1"/>
                <c:pt idx="0">
                  <c:v>Бюджет городских поселений</c:v>
                </c:pt>
              </c:strCache>
            </c:strRef>
          </c:tx>
          <c:invertIfNegative val="0"/>
          <c:cat>
            <c:strRef>
              <c:f>Лист1!$B$3:$F$3</c:f>
              <c:strCache>
                <c:ptCount val="5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  <c:pt idx="4">
                  <c:v>2025 г.</c:v>
                </c:pt>
              </c:strCache>
            </c:strRef>
          </c:cat>
          <c:val>
            <c:numRef>
              <c:f>Лист1!$B$4:$F$4</c:f>
              <c:numCache>
                <c:formatCode>#,##0.00</c:formatCode>
                <c:ptCount val="5"/>
                <c:pt idx="0">
                  <c:v>7414.5432599999995</c:v>
                </c:pt>
                <c:pt idx="1">
                  <c:v>8806.2000000000007</c:v>
                </c:pt>
                <c:pt idx="2">
                  <c:v>8157.19</c:v>
                </c:pt>
                <c:pt idx="3">
                  <c:v>8458.07</c:v>
                </c:pt>
                <c:pt idx="4">
                  <c:v>8157.17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B8-4D82-825B-BB8C2A974992}"/>
            </c:ext>
          </c:extLst>
        </c:ser>
        <c:ser>
          <c:idx val="1"/>
          <c:order val="1"/>
          <c:tx>
            <c:strRef>
              <c:f>Лист1!$A$5</c:f>
              <c:strCache>
                <c:ptCount val="1"/>
                <c:pt idx="0">
                  <c:v>Собственный бюджет</c:v>
                </c:pt>
              </c:strCache>
            </c:strRef>
          </c:tx>
          <c:invertIfNegative val="0"/>
          <c:cat>
            <c:strRef>
              <c:f>Лист1!$B$3:$F$3</c:f>
              <c:strCache>
                <c:ptCount val="5"/>
                <c:pt idx="0">
                  <c:v>2021 г.</c:v>
                </c:pt>
                <c:pt idx="1">
                  <c:v>2022 г.</c:v>
                </c:pt>
                <c:pt idx="2">
                  <c:v>2023 г.</c:v>
                </c:pt>
                <c:pt idx="3">
                  <c:v>2024 г.</c:v>
                </c:pt>
                <c:pt idx="4">
                  <c:v>2025 г.</c:v>
                </c:pt>
              </c:strCache>
            </c:strRef>
          </c:cat>
          <c:val>
            <c:numRef>
              <c:f>Лист1!$B$5:$F$5</c:f>
              <c:numCache>
                <c:formatCode>#,##0.00</c:formatCode>
                <c:ptCount val="5"/>
                <c:pt idx="0">
                  <c:v>12794.913490000001</c:v>
                </c:pt>
                <c:pt idx="1">
                  <c:v>14860.2</c:v>
                </c:pt>
                <c:pt idx="2">
                  <c:v>13772.05</c:v>
                </c:pt>
                <c:pt idx="3">
                  <c:v>14280.08</c:v>
                </c:pt>
                <c:pt idx="4">
                  <c:v>13772.05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5B8-4D82-825B-BB8C2A974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9974528"/>
        <c:axId val="179976064"/>
        <c:axId val="0"/>
      </c:bar3DChart>
      <c:catAx>
        <c:axId val="179974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79976064"/>
        <c:crosses val="autoZero"/>
        <c:auto val="1"/>
        <c:lblAlgn val="ctr"/>
        <c:lblOffset val="100"/>
        <c:noMultiLvlLbl val="0"/>
      </c:catAx>
      <c:valAx>
        <c:axId val="17997606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79974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243003850543819"/>
          <c:y val="0.45297915502993846"/>
          <c:w val="0.26801445314527961"/>
          <c:h val="0.17597396813610619"/>
        </c:manualLayout>
      </c:layout>
      <c:overlay val="0"/>
      <c:txPr>
        <a:bodyPr/>
        <a:lstStyle/>
        <a:p>
          <a:pPr>
            <a:defRPr sz="12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692-49B8-9DD3-7B2543820116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C692-49B8-9DD3-7B2543820116}"/>
              </c:ext>
            </c:extLst>
          </c:dPt>
          <c:cat>
            <c:strRef>
              <c:f>Лист1!$A$3:$A$6</c:f>
              <c:strCache>
                <c:ptCount val="4"/>
                <c:pt idx="0">
                  <c:v>модернизация объектов комунальной инфраструктуры; 5710,1</c:v>
                </c:pt>
                <c:pt idx="1">
                  <c:v>организация тепло и водоснабжения населения ; 900,0</c:v>
                </c:pt>
                <c:pt idx="2">
                  <c:v>содержание мест захоронения; 184,0</c:v>
                </c:pt>
                <c:pt idx="3">
                  <c:v>организация сбора и вывоза бытовых отходов; 122,7</c:v>
                </c:pt>
              </c:strCache>
            </c:strRef>
          </c:cat>
          <c:val>
            <c:numRef>
              <c:f>Лист1!$B$3:$B$6</c:f>
              <c:numCache>
                <c:formatCode>0.0</c:formatCode>
                <c:ptCount val="4"/>
                <c:pt idx="0">
                  <c:v>5710.1</c:v>
                </c:pt>
                <c:pt idx="1">
                  <c:v>900</c:v>
                </c:pt>
                <c:pt idx="2">
                  <c:v>184</c:v>
                </c:pt>
                <c:pt idx="3">
                  <c:v>122.7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92-49B8-9DD3-7B2543820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878341841799002"/>
          <c:y val="3.9741929259322059E-2"/>
          <c:w val="0.34965138208687196"/>
          <c:h val="0.93444003297879186"/>
        </c:manualLayout>
      </c:layout>
      <c:overlay val="0"/>
      <c:txPr>
        <a:bodyPr/>
        <a:lstStyle/>
        <a:p>
          <a:pPr>
            <a:defRPr sz="170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754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Всего расходы </a:t>
            </a:r>
            <a:r>
              <a:rPr lang="ru-RU" dirty="0" smtClean="0"/>
              <a:t>33770,4 </a:t>
            </a:r>
            <a:r>
              <a:rPr lang="ru-RU" dirty="0" err="1"/>
              <a:t>тыс.руб</a:t>
            </a:r>
            <a:r>
              <a:rPr lang="ru-RU" dirty="0"/>
              <a:t>.</a:t>
            </a:r>
          </a:p>
        </c:rich>
      </c:tx>
      <c:layout>
        <c:manualLayout>
          <c:xMode val="edge"/>
          <c:yMode val="edge"/>
          <c:x val="0.58489852134819786"/>
          <c:y val="0.91104371953505814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расходы 32225,8 тыс.руб.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3399FF"/>
              </a:solidFill>
            </c:spPr>
            <c:extLst>
              <c:ext xmlns:c16="http://schemas.microsoft.com/office/drawing/2014/chart" uri="{C3380CC4-5D6E-409C-BE32-E72D297353CC}">
                <c16:uniqueId val="{00000001-1860-425B-B087-E9D70A2946C1}"/>
              </c:ext>
            </c:extLst>
          </c:dPt>
          <c:dPt>
            <c:idx val="1"/>
            <c:bubble3D val="0"/>
            <c:spPr>
              <a:solidFill>
                <a:srgbClr val="FF3300"/>
              </a:solidFill>
            </c:spPr>
            <c:extLst>
              <c:ext xmlns:c16="http://schemas.microsoft.com/office/drawing/2014/chart" uri="{C3380CC4-5D6E-409C-BE32-E72D297353CC}">
                <c16:uniqueId val="{00000003-1860-425B-B087-E9D70A2946C1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5-1860-425B-B087-E9D70A2946C1}"/>
              </c:ext>
            </c:extLst>
          </c:dPt>
          <c:dLbls>
            <c:dLbl>
              <c:idx val="0"/>
              <c:layout>
                <c:manualLayout>
                  <c:x val="-4.7056096430227318E-2"/>
                  <c:y val="-0.1380389556568587"/>
                </c:manualLayout>
              </c:layout>
              <c:tx>
                <c:rich>
                  <a:bodyPr/>
                  <a:lstStyle/>
                  <a:p>
                    <a:r>
                      <a:rPr lang="ru-RU" sz="1754" b="0" dirty="0"/>
                      <a:t>Обеспечение</a:t>
                    </a:r>
                    <a:r>
                      <a:rPr lang="ru-RU" sz="1754" b="0" baseline="0" dirty="0"/>
                      <a:t> деятельности клубов </a:t>
                    </a:r>
                    <a:r>
                      <a:rPr lang="ru-RU" sz="1754" b="0" dirty="0" smtClean="0"/>
                      <a:t>7804,9; 23,1%</a:t>
                    </a:r>
                    <a:endParaRPr lang="ru-RU" sz="1600" b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60-425B-B087-E9D70A2946C1}"/>
                </c:ext>
              </c:extLst>
            </c:dLbl>
            <c:dLbl>
              <c:idx val="1"/>
              <c:layout>
                <c:manualLayout>
                  <c:x val="9.2721372276310006E-3"/>
                  <c:y val="1.1464345904130405E-2"/>
                </c:manualLayout>
              </c:layout>
              <c:tx>
                <c:rich>
                  <a:bodyPr/>
                  <a:lstStyle/>
                  <a:p>
                    <a:r>
                      <a:rPr lang="ru-RU" sz="1754" b="0" dirty="0"/>
                      <a:t>Обеспечение деятельности библиотек </a:t>
                    </a:r>
                    <a:r>
                      <a:rPr lang="ru-RU" sz="1754" b="0" dirty="0" smtClean="0"/>
                      <a:t>9712,8; 28,8%</a:t>
                    </a:r>
                    <a:endParaRPr lang="ru-RU" sz="1600" b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60-425B-B087-E9D70A2946C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754" b="0" dirty="0"/>
                      <a:t>Другие вопросы в области культуры </a:t>
                    </a:r>
                    <a:r>
                      <a:rPr lang="ru-RU" sz="1754" b="0" dirty="0" smtClean="0"/>
                      <a:t>5790,4; 17,1% </a:t>
                    </a:r>
                    <a:endParaRPr lang="ru-RU" sz="1600" b="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60-425B-B087-E9D70A2946C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sz="1754" b="0"/>
                      <a:t>Программы в области культуры </a:t>
                    </a:r>
                    <a:r>
                      <a:rPr lang="en-US" sz="1754" b="0"/>
                      <a:t>256,2</a:t>
                    </a:r>
                    <a:r>
                      <a:rPr lang="ru-RU" sz="1754" b="0"/>
                      <a:t>; 1,5%</a:t>
                    </a:r>
                    <a:endParaRPr lang="en-US" sz="1600" b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860-425B-B087-E9D70A294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54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Обеспечение деятельности клубов</c:v>
                </c:pt>
                <c:pt idx="1">
                  <c:v>Обеспечение деятельности библиотек</c:v>
                </c:pt>
                <c:pt idx="2">
                  <c:v>Другие вопросы в области культуры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14089.4</c:v>
                </c:pt>
                <c:pt idx="1">
                  <c:v>14217</c:v>
                </c:pt>
                <c:pt idx="2">
                  <c:v>3919.4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860-425B-B087-E9D70A2946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35144,9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Обеспечение деятельности клубов</c:v>
                </c:pt>
                <c:pt idx="1">
                  <c:v>Обеспечение деятельности библиотек</c:v>
                </c:pt>
                <c:pt idx="2">
                  <c:v>Другие вопросы в области культуры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8-1860-425B-B087-E9D70A294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7842">
          <a:noFill/>
        </a:ln>
      </c:spPr>
    </c:plotArea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5FF76-72DD-4E64-9CC6-F7FF7F74DC3A}" type="doc">
      <dgm:prSet loTypeId="urn:microsoft.com/office/officeart/2005/8/layout/hProcess9" loCatId="process" qsTypeId="urn:microsoft.com/office/officeart/2005/8/quickstyle/3d5" qsCatId="3D" csTypeId="urn:microsoft.com/office/officeart/2005/8/colors/colorful1#5" csCatId="colorful" phldr="1"/>
      <dgm:spPr/>
    </dgm:pt>
    <dgm:pt modelId="{DADFB958-50F2-4480-B319-5BD54CCCEF2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0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C3E217F-82B2-4AA1-BDF5-869B40EBFF02}" type="parTrans" cxnId="{96A9B6E7-6544-484D-BF07-CACEFF4531AD}">
      <dgm:prSet/>
      <dgm:spPr/>
      <dgm:t>
        <a:bodyPr/>
        <a:lstStyle/>
        <a:p>
          <a:endParaRPr lang="ru-RU"/>
        </a:p>
      </dgm:t>
    </dgm:pt>
    <dgm:pt modelId="{4213A557-BFD4-4577-8B63-7E90941D6E0D}" type="sibTrans" cxnId="{96A9B6E7-6544-484D-BF07-CACEFF4531AD}">
      <dgm:prSet/>
      <dgm:spPr/>
      <dgm:t>
        <a:bodyPr/>
        <a:lstStyle/>
        <a:p>
          <a:endParaRPr lang="ru-RU"/>
        </a:p>
      </dgm:t>
    </dgm:pt>
    <dgm:pt modelId="{F00BF207-16E9-4E77-B7AD-50A7874A1DE0}">
      <dgm:prSet phldrT="[Текст]" custT="1"/>
      <dgm:spPr/>
      <dgm:t>
        <a:bodyPr/>
        <a:lstStyle/>
        <a:p>
          <a:r>
            <a:rPr lang="ru-RU" sz="2000" b="1" i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2000" b="1" i="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64B90BD-178F-4E1D-9612-F7F50BECF845}" type="parTrans" cxnId="{4AB8DA58-6721-4AB4-B934-237594DD0E8D}">
      <dgm:prSet/>
      <dgm:spPr/>
      <dgm:t>
        <a:bodyPr/>
        <a:lstStyle/>
        <a:p>
          <a:endParaRPr lang="ru-RU"/>
        </a:p>
      </dgm:t>
    </dgm:pt>
    <dgm:pt modelId="{29656950-052C-464D-B73A-7D800F79DDE6}" type="sibTrans" cxnId="{4AB8DA58-6721-4AB4-B934-237594DD0E8D}">
      <dgm:prSet/>
      <dgm:spPr/>
      <dgm:t>
        <a:bodyPr/>
        <a:lstStyle/>
        <a:p>
          <a:endParaRPr lang="ru-RU"/>
        </a:p>
      </dgm:t>
    </dgm:pt>
    <dgm:pt modelId="{BFBBFF30-E165-4C10-81A8-4C5CAC79B888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sz="20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12AF84D-31CD-4FC2-9863-D5A4C204CF69}" type="parTrans" cxnId="{B639B52B-AFCA-45B1-B824-D44D2C5DCCFB}">
      <dgm:prSet/>
      <dgm:spPr/>
      <dgm:t>
        <a:bodyPr/>
        <a:lstStyle/>
        <a:p>
          <a:endParaRPr lang="ru-RU"/>
        </a:p>
      </dgm:t>
    </dgm:pt>
    <dgm:pt modelId="{6B38981D-73D3-40A4-8911-346B26EA2605}" type="sibTrans" cxnId="{B639B52B-AFCA-45B1-B824-D44D2C5DCCFB}">
      <dgm:prSet/>
      <dgm:spPr/>
      <dgm:t>
        <a:bodyPr/>
        <a:lstStyle/>
        <a:p>
          <a:endParaRPr lang="ru-RU"/>
        </a:p>
      </dgm:t>
    </dgm:pt>
    <dgm:pt modelId="{6FA6C91B-08F1-4930-9FE6-FC95C5424D2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Исполнение бюджета</a:t>
          </a:r>
          <a:endParaRPr lang="ru-RU" sz="2000" b="1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FEB31DB-F189-40FF-9470-3311A6AE4F2A}" type="parTrans" cxnId="{DB19CC6D-2265-4476-B6B3-ECCE9905860D}">
      <dgm:prSet/>
      <dgm:spPr/>
      <dgm:t>
        <a:bodyPr/>
        <a:lstStyle/>
        <a:p>
          <a:endParaRPr lang="ru-RU"/>
        </a:p>
      </dgm:t>
    </dgm:pt>
    <dgm:pt modelId="{9D0D49C2-4087-4AC4-8291-A47AB9D0A677}" type="sibTrans" cxnId="{DB19CC6D-2265-4476-B6B3-ECCE9905860D}">
      <dgm:prSet/>
      <dgm:spPr/>
      <dgm:t>
        <a:bodyPr/>
        <a:lstStyle/>
        <a:p>
          <a:endParaRPr lang="ru-RU"/>
        </a:p>
      </dgm:t>
    </dgm:pt>
    <dgm:pt modelId="{378F1479-1BFE-4829-8812-CC2BA190FCD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Составление отчета об исполнении бюджета</a:t>
          </a:r>
        </a:p>
      </dgm:t>
    </dgm:pt>
    <dgm:pt modelId="{7A77B097-8A67-4031-A8AD-B6F4173670FC}" type="parTrans" cxnId="{6B02FE2D-4DDA-4272-915E-39CCE876F98A}">
      <dgm:prSet/>
      <dgm:spPr/>
      <dgm:t>
        <a:bodyPr/>
        <a:lstStyle/>
        <a:p>
          <a:endParaRPr lang="ru-RU"/>
        </a:p>
      </dgm:t>
    </dgm:pt>
    <dgm:pt modelId="{A9DD26FE-2148-4BE1-BB06-C0864E9E55C9}" type="sibTrans" cxnId="{6B02FE2D-4DDA-4272-915E-39CCE876F98A}">
      <dgm:prSet/>
      <dgm:spPr/>
      <dgm:t>
        <a:bodyPr/>
        <a:lstStyle/>
        <a:p>
          <a:endParaRPr lang="ru-RU"/>
        </a:p>
      </dgm:t>
    </dgm:pt>
    <dgm:pt modelId="{085E4482-7416-4DFC-8CF4-74874FB29C2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Утверждение отчета об исполнении бюджета</a:t>
          </a:r>
        </a:p>
      </dgm:t>
    </dgm:pt>
    <dgm:pt modelId="{208B03E2-7134-4FC3-A801-67659CF46CF9}" type="parTrans" cxnId="{649D4C46-D4A8-487D-8EEF-F45661AB363A}">
      <dgm:prSet/>
      <dgm:spPr/>
      <dgm:t>
        <a:bodyPr/>
        <a:lstStyle/>
        <a:p>
          <a:endParaRPr lang="ru-RU"/>
        </a:p>
      </dgm:t>
    </dgm:pt>
    <dgm:pt modelId="{FA9219A7-AEEB-496D-AA65-77FBE988AC13}" type="sibTrans" cxnId="{649D4C46-D4A8-487D-8EEF-F45661AB363A}">
      <dgm:prSet/>
      <dgm:spPr/>
      <dgm:t>
        <a:bodyPr/>
        <a:lstStyle/>
        <a:p>
          <a:endParaRPr lang="ru-RU"/>
        </a:p>
      </dgm:t>
    </dgm:pt>
    <dgm:pt modelId="{4076FAC5-0BFD-451D-A44E-8E6B641A88A5}" type="pres">
      <dgm:prSet presAssocID="{4835FF76-72DD-4E64-9CC6-F7FF7F74DC3A}" presName="CompostProcess" presStyleCnt="0">
        <dgm:presLayoutVars>
          <dgm:dir/>
          <dgm:resizeHandles val="exact"/>
        </dgm:presLayoutVars>
      </dgm:prSet>
      <dgm:spPr/>
    </dgm:pt>
    <dgm:pt modelId="{928E4F05-F319-42D3-B5DE-A8CA75BEAE2B}" type="pres">
      <dgm:prSet presAssocID="{4835FF76-72DD-4E64-9CC6-F7FF7F74DC3A}" presName="arrow" presStyleLbl="bgShp" presStyleIdx="0" presStyleCnt="1" custLinFactNeighborX="3125" custLinFactNeighborY="-1617"/>
      <dgm:spPr>
        <a:prstGeom prst="rightArrow">
          <a:avLst/>
        </a:prstGeom>
      </dgm:spPr>
    </dgm:pt>
    <dgm:pt modelId="{F88237AB-028A-4B23-A01F-C751D354CB2E}" type="pres">
      <dgm:prSet presAssocID="{4835FF76-72DD-4E64-9CC6-F7FF7F74DC3A}" presName="linearProcess" presStyleCnt="0"/>
      <dgm:spPr/>
    </dgm:pt>
    <dgm:pt modelId="{80DD9DD9-EBC9-47AA-AA25-AB4541607EC2}" type="pres">
      <dgm:prSet presAssocID="{DADFB958-50F2-4480-B319-5BD54CCCEF27}" presName="textNode" presStyleLbl="node1" presStyleIdx="0" presStyleCnt="6" custScaleX="109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C6D72-DEF8-4FE8-8904-B2CBB7ED6D90}" type="pres">
      <dgm:prSet presAssocID="{4213A557-BFD4-4577-8B63-7E90941D6E0D}" presName="sibTrans" presStyleCnt="0"/>
      <dgm:spPr/>
    </dgm:pt>
    <dgm:pt modelId="{72949E7D-EB3F-4F2E-94F1-8FF7861A5561}" type="pres">
      <dgm:prSet presAssocID="{F00BF207-16E9-4E77-B7AD-50A7874A1DE0}" presName="textNode" presStyleLbl="node1" presStyleIdx="1" presStyleCnt="6" custScaleX="110598" custLinFactNeighborX="-17342" custLinFactNeighborY="-1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6C3AE-D964-4A7C-9A01-952E6A7C20AE}" type="pres">
      <dgm:prSet presAssocID="{29656950-052C-464D-B73A-7D800F79DDE6}" presName="sibTrans" presStyleCnt="0"/>
      <dgm:spPr/>
    </dgm:pt>
    <dgm:pt modelId="{CBBCEBC2-97DF-4A1D-B57D-37234E4B592A}" type="pres">
      <dgm:prSet presAssocID="{BFBBFF30-E165-4C10-81A8-4C5CAC79B888}" presName="textNode" presStyleLbl="node1" presStyleIdx="2" presStyleCnt="6" custLinFactNeighborX="4698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C51F9-31A4-4E98-AACB-DABDBDEA2952}" type="pres">
      <dgm:prSet presAssocID="{6B38981D-73D3-40A4-8911-346B26EA2605}" presName="sibTrans" presStyleCnt="0"/>
      <dgm:spPr/>
    </dgm:pt>
    <dgm:pt modelId="{CC2D6F3A-D070-422B-9B4B-4FA477E77F26}" type="pres">
      <dgm:prSet presAssocID="{6FA6C91B-08F1-4930-9FE6-FC95C5424D2E}" presName="textNode" presStyleLbl="node1" presStyleIdx="3" presStyleCnt="6" custLinFactNeighborX="84311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E8109-4175-423F-86C7-98E893BF61CF}" type="pres">
      <dgm:prSet presAssocID="{9D0D49C2-4087-4AC4-8291-A47AB9D0A677}" presName="sibTrans" presStyleCnt="0"/>
      <dgm:spPr/>
    </dgm:pt>
    <dgm:pt modelId="{5D95624E-F7C1-4C6A-B1CC-EA3A2F33692F}" type="pres">
      <dgm:prSet presAssocID="{378F1479-1BFE-4829-8812-CC2BA190FCD8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CA0D6E-721A-4378-9A9B-E683B6B7F973}" type="pres">
      <dgm:prSet presAssocID="{A9DD26FE-2148-4BE1-BB06-C0864E9E55C9}" presName="sibTrans" presStyleCnt="0"/>
      <dgm:spPr/>
    </dgm:pt>
    <dgm:pt modelId="{E8CD1716-DC1C-4551-8B92-0E9F4C6D1435}" type="pres">
      <dgm:prSet presAssocID="{085E4482-7416-4DFC-8CF4-74874FB29C25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39B52B-AFCA-45B1-B824-D44D2C5DCCFB}" srcId="{4835FF76-72DD-4E64-9CC6-F7FF7F74DC3A}" destId="{BFBBFF30-E165-4C10-81A8-4C5CAC79B888}" srcOrd="2" destOrd="0" parTransId="{512AF84D-31CD-4FC2-9863-D5A4C204CF69}" sibTransId="{6B38981D-73D3-40A4-8911-346B26EA2605}"/>
    <dgm:cxn modelId="{649D4C46-D4A8-487D-8EEF-F45661AB363A}" srcId="{4835FF76-72DD-4E64-9CC6-F7FF7F74DC3A}" destId="{085E4482-7416-4DFC-8CF4-74874FB29C25}" srcOrd="5" destOrd="0" parTransId="{208B03E2-7134-4FC3-A801-67659CF46CF9}" sibTransId="{FA9219A7-AEEB-496D-AA65-77FBE988AC13}"/>
    <dgm:cxn modelId="{4AB8DA58-6721-4AB4-B934-237594DD0E8D}" srcId="{4835FF76-72DD-4E64-9CC6-F7FF7F74DC3A}" destId="{F00BF207-16E9-4E77-B7AD-50A7874A1DE0}" srcOrd="1" destOrd="0" parTransId="{B64B90BD-178F-4E1D-9612-F7F50BECF845}" sibTransId="{29656950-052C-464D-B73A-7D800F79DDE6}"/>
    <dgm:cxn modelId="{3DA9E5EE-608B-49E1-8380-BF340BF07846}" type="presOf" srcId="{4835FF76-72DD-4E64-9CC6-F7FF7F74DC3A}" destId="{4076FAC5-0BFD-451D-A44E-8E6B641A88A5}" srcOrd="0" destOrd="0" presId="urn:microsoft.com/office/officeart/2005/8/layout/hProcess9"/>
    <dgm:cxn modelId="{D51D5431-BD87-4EA9-A39C-EE9D4609C53D}" type="presOf" srcId="{BFBBFF30-E165-4C10-81A8-4C5CAC79B888}" destId="{CBBCEBC2-97DF-4A1D-B57D-37234E4B592A}" srcOrd="0" destOrd="0" presId="urn:microsoft.com/office/officeart/2005/8/layout/hProcess9"/>
    <dgm:cxn modelId="{282EEAEF-5003-45BB-AE47-5B136BE3DAE2}" type="presOf" srcId="{F00BF207-16E9-4E77-B7AD-50A7874A1DE0}" destId="{72949E7D-EB3F-4F2E-94F1-8FF7861A5561}" srcOrd="0" destOrd="0" presId="urn:microsoft.com/office/officeart/2005/8/layout/hProcess9"/>
    <dgm:cxn modelId="{6B02FE2D-4DDA-4272-915E-39CCE876F98A}" srcId="{4835FF76-72DD-4E64-9CC6-F7FF7F74DC3A}" destId="{378F1479-1BFE-4829-8812-CC2BA190FCD8}" srcOrd="4" destOrd="0" parTransId="{7A77B097-8A67-4031-A8AD-B6F4173670FC}" sibTransId="{A9DD26FE-2148-4BE1-BB06-C0864E9E55C9}"/>
    <dgm:cxn modelId="{DB19CC6D-2265-4476-B6B3-ECCE9905860D}" srcId="{4835FF76-72DD-4E64-9CC6-F7FF7F74DC3A}" destId="{6FA6C91B-08F1-4930-9FE6-FC95C5424D2E}" srcOrd="3" destOrd="0" parTransId="{7FEB31DB-F189-40FF-9470-3311A6AE4F2A}" sibTransId="{9D0D49C2-4087-4AC4-8291-A47AB9D0A677}"/>
    <dgm:cxn modelId="{991868CB-3B1C-4C88-997C-20C9A59ED320}" type="presOf" srcId="{6FA6C91B-08F1-4930-9FE6-FC95C5424D2E}" destId="{CC2D6F3A-D070-422B-9B4B-4FA477E77F26}" srcOrd="0" destOrd="0" presId="urn:microsoft.com/office/officeart/2005/8/layout/hProcess9"/>
    <dgm:cxn modelId="{BA865348-28E2-42DE-9EC0-171AF1052904}" type="presOf" srcId="{378F1479-1BFE-4829-8812-CC2BA190FCD8}" destId="{5D95624E-F7C1-4C6A-B1CC-EA3A2F33692F}" srcOrd="0" destOrd="0" presId="urn:microsoft.com/office/officeart/2005/8/layout/hProcess9"/>
    <dgm:cxn modelId="{96A9B6E7-6544-484D-BF07-CACEFF4531AD}" srcId="{4835FF76-72DD-4E64-9CC6-F7FF7F74DC3A}" destId="{DADFB958-50F2-4480-B319-5BD54CCCEF27}" srcOrd="0" destOrd="0" parTransId="{AC3E217F-82B2-4AA1-BDF5-869B40EBFF02}" sibTransId="{4213A557-BFD4-4577-8B63-7E90941D6E0D}"/>
    <dgm:cxn modelId="{F0784113-DD64-4208-96E6-40C13BCCF731}" type="presOf" srcId="{085E4482-7416-4DFC-8CF4-74874FB29C25}" destId="{E8CD1716-DC1C-4551-8B92-0E9F4C6D1435}" srcOrd="0" destOrd="0" presId="urn:microsoft.com/office/officeart/2005/8/layout/hProcess9"/>
    <dgm:cxn modelId="{C9639E40-279F-4AF8-A2B6-B7B836FD4379}" type="presOf" srcId="{DADFB958-50F2-4480-B319-5BD54CCCEF27}" destId="{80DD9DD9-EBC9-47AA-AA25-AB4541607EC2}" srcOrd="0" destOrd="0" presId="urn:microsoft.com/office/officeart/2005/8/layout/hProcess9"/>
    <dgm:cxn modelId="{E715FE8C-D9A2-4B1A-B264-D39404B0174E}" type="presParOf" srcId="{4076FAC5-0BFD-451D-A44E-8E6B641A88A5}" destId="{928E4F05-F319-42D3-B5DE-A8CA75BEAE2B}" srcOrd="0" destOrd="0" presId="urn:microsoft.com/office/officeart/2005/8/layout/hProcess9"/>
    <dgm:cxn modelId="{3FE7BAEE-210D-4193-8193-89BBDC48D6D9}" type="presParOf" srcId="{4076FAC5-0BFD-451D-A44E-8E6B641A88A5}" destId="{F88237AB-028A-4B23-A01F-C751D354CB2E}" srcOrd="1" destOrd="0" presId="urn:microsoft.com/office/officeart/2005/8/layout/hProcess9"/>
    <dgm:cxn modelId="{214ABA7C-8881-41C7-AE94-28C01949CDC6}" type="presParOf" srcId="{F88237AB-028A-4B23-A01F-C751D354CB2E}" destId="{80DD9DD9-EBC9-47AA-AA25-AB4541607EC2}" srcOrd="0" destOrd="0" presId="urn:microsoft.com/office/officeart/2005/8/layout/hProcess9"/>
    <dgm:cxn modelId="{3D54EFF5-3D6C-4CEF-BE3D-C24BB36375B0}" type="presParOf" srcId="{F88237AB-028A-4B23-A01F-C751D354CB2E}" destId="{9B5C6D72-DEF8-4FE8-8904-B2CBB7ED6D90}" srcOrd="1" destOrd="0" presId="urn:microsoft.com/office/officeart/2005/8/layout/hProcess9"/>
    <dgm:cxn modelId="{CD2D3202-BF1D-4762-B782-03D30E670A48}" type="presParOf" srcId="{F88237AB-028A-4B23-A01F-C751D354CB2E}" destId="{72949E7D-EB3F-4F2E-94F1-8FF7861A5561}" srcOrd="2" destOrd="0" presId="urn:microsoft.com/office/officeart/2005/8/layout/hProcess9"/>
    <dgm:cxn modelId="{418811C8-D2DA-4EF4-A505-463BD9B8F106}" type="presParOf" srcId="{F88237AB-028A-4B23-A01F-C751D354CB2E}" destId="{5046C3AE-D964-4A7C-9A01-952E6A7C20AE}" srcOrd="3" destOrd="0" presId="urn:microsoft.com/office/officeart/2005/8/layout/hProcess9"/>
    <dgm:cxn modelId="{D6F2C393-EE6C-4CBF-A8F0-AABB4F228727}" type="presParOf" srcId="{F88237AB-028A-4B23-A01F-C751D354CB2E}" destId="{CBBCEBC2-97DF-4A1D-B57D-37234E4B592A}" srcOrd="4" destOrd="0" presId="urn:microsoft.com/office/officeart/2005/8/layout/hProcess9"/>
    <dgm:cxn modelId="{A636CB99-73AC-4568-921E-5E37C9BD9F91}" type="presParOf" srcId="{F88237AB-028A-4B23-A01F-C751D354CB2E}" destId="{163C51F9-31A4-4E98-AACB-DABDBDEA2952}" srcOrd="5" destOrd="0" presId="urn:microsoft.com/office/officeart/2005/8/layout/hProcess9"/>
    <dgm:cxn modelId="{123DBCDD-F322-4E0D-A84E-BA326E7A738C}" type="presParOf" srcId="{F88237AB-028A-4B23-A01F-C751D354CB2E}" destId="{CC2D6F3A-D070-422B-9B4B-4FA477E77F26}" srcOrd="6" destOrd="0" presId="urn:microsoft.com/office/officeart/2005/8/layout/hProcess9"/>
    <dgm:cxn modelId="{38AB7F88-9F20-44DC-93F9-D73CEDBD4351}" type="presParOf" srcId="{F88237AB-028A-4B23-A01F-C751D354CB2E}" destId="{521E8109-4175-423F-86C7-98E893BF61CF}" srcOrd="7" destOrd="0" presId="urn:microsoft.com/office/officeart/2005/8/layout/hProcess9"/>
    <dgm:cxn modelId="{0C83F8CE-5F83-4B5A-92BF-62DB3B664F59}" type="presParOf" srcId="{F88237AB-028A-4B23-A01F-C751D354CB2E}" destId="{5D95624E-F7C1-4C6A-B1CC-EA3A2F33692F}" srcOrd="8" destOrd="0" presId="urn:microsoft.com/office/officeart/2005/8/layout/hProcess9"/>
    <dgm:cxn modelId="{DE69260F-13B6-4E68-94E1-417F6BFA724B}" type="presParOf" srcId="{F88237AB-028A-4B23-A01F-C751D354CB2E}" destId="{53CA0D6E-721A-4378-9A9B-E683B6B7F973}" srcOrd="9" destOrd="0" presId="urn:microsoft.com/office/officeart/2005/8/layout/hProcess9"/>
    <dgm:cxn modelId="{CA7AFB64-99A6-40C6-95CF-0F8D6FF6F7DA}" type="presParOf" srcId="{F88237AB-028A-4B23-A01F-C751D354CB2E}" destId="{E8CD1716-DC1C-4551-8B92-0E9F4C6D143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CB73DA-3CCB-417B-B20B-D5B02A049E24}" type="doc">
      <dgm:prSet loTypeId="urn:microsoft.com/office/officeart/2005/8/layout/default#1" loCatId="list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E9141864-6347-4994-9D85-EBB9660EC8F5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и устойчивости бюджетной системы муниципального района «Сретенский район»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713DD01-3EE9-40D5-852D-E311149D7EA4}" type="parTrans" cxnId="{5A879874-3CBD-4154-B30C-CD68CBEE6082}">
      <dgm:prSet/>
      <dgm:spPr/>
      <dgm:t>
        <a:bodyPr/>
        <a:lstStyle/>
        <a:p>
          <a:endParaRPr lang="ru-RU"/>
        </a:p>
      </dgm:t>
    </dgm:pt>
    <dgm:pt modelId="{73FCC12F-8A5D-4048-A953-C5A52B824863}" type="sibTrans" cxnId="{5A879874-3CBD-4154-B30C-CD68CBEE6082}">
      <dgm:prSet/>
      <dgm:spPr/>
      <dgm:t>
        <a:bodyPr/>
        <a:lstStyle/>
        <a:p>
          <a:endParaRPr lang="ru-RU"/>
        </a:p>
      </dgm:t>
    </dgm:pt>
    <dgm:pt modelId="{DBF477F4-9604-4138-AEC9-785234025426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Проведение политики сдерживания роста бюджетных расходов при безусловном исполнении действующих расходных обязательств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86080AA-EDF0-45B3-BDB5-1D029DF1E8FC}" type="parTrans" cxnId="{43803388-432D-4BEB-B659-C0971E8265F8}">
      <dgm:prSet/>
      <dgm:spPr/>
      <dgm:t>
        <a:bodyPr/>
        <a:lstStyle/>
        <a:p>
          <a:endParaRPr lang="ru-RU"/>
        </a:p>
      </dgm:t>
    </dgm:pt>
    <dgm:pt modelId="{A56BAA0A-2ABB-41CA-A7A8-67349EE798EE}" type="sibTrans" cxnId="{43803388-432D-4BEB-B659-C0971E8265F8}">
      <dgm:prSet/>
      <dgm:spPr/>
      <dgm:t>
        <a:bodyPr/>
        <a:lstStyle/>
        <a:p>
          <a:endParaRPr lang="ru-RU"/>
        </a:p>
      </dgm:t>
    </dgm:pt>
    <dgm:pt modelId="{C452E6E4-4FBC-449D-8051-4CA6C021AED0}">
      <dgm:prSet phldrT="[Текст]" custT="1"/>
      <dgm:spPr>
        <a:solidFill>
          <a:srgbClr val="D7A1C8"/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Решение социальных проблем, повышение качества предоставляемых муниципальных услуг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30F5E56-0AFC-4361-A055-4D01E0FD3EBA}" type="parTrans" cxnId="{03547F8A-EF25-48E9-92BC-526ADF4630D9}">
      <dgm:prSet/>
      <dgm:spPr/>
      <dgm:t>
        <a:bodyPr/>
        <a:lstStyle/>
        <a:p>
          <a:endParaRPr lang="ru-RU"/>
        </a:p>
      </dgm:t>
    </dgm:pt>
    <dgm:pt modelId="{3174418B-7E62-4B3B-91E8-2EDFA703AABD}" type="sibTrans" cxnId="{03547F8A-EF25-48E9-92BC-526ADF4630D9}">
      <dgm:prSet/>
      <dgm:spPr/>
      <dgm:t>
        <a:bodyPr/>
        <a:lstStyle/>
        <a:p>
          <a:endParaRPr lang="ru-RU"/>
        </a:p>
      </dgm:t>
    </dgm:pt>
    <dgm:pt modelId="{705A4C84-A9EE-48DD-8599-9664CDB5B94F}">
      <dgm:prSet phldrT="[Текст]" custT="1"/>
      <dgm:spPr>
        <a:solidFill>
          <a:srgbClr val="8FA8D1"/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Повышение эффективности расходования бюджетных средств, сокращение неэффективных расходов,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DEDD60DC-30A0-47AD-9C42-B42DFBA551CE}" type="parTrans" cxnId="{3AE91E45-F99A-48A2-B2C9-F7DC8732B61E}">
      <dgm:prSet/>
      <dgm:spPr/>
      <dgm:t>
        <a:bodyPr/>
        <a:lstStyle/>
        <a:p>
          <a:endParaRPr lang="ru-RU"/>
        </a:p>
      </dgm:t>
    </dgm:pt>
    <dgm:pt modelId="{4CFB2757-539F-4A5E-81FF-E3045F388138}" type="sibTrans" cxnId="{3AE91E45-F99A-48A2-B2C9-F7DC8732B61E}">
      <dgm:prSet/>
      <dgm:spPr/>
      <dgm:t>
        <a:bodyPr/>
        <a:lstStyle/>
        <a:p>
          <a:endParaRPr lang="ru-RU"/>
        </a:p>
      </dgm:t>
    </dgm:pt>
    <dgm:pt modelId="{079CE18E-AD77-4337-9ABF-64AEE4D77073}">
      <dgm:prSet phldrT="[Текст]" custT="1"/>
      <dgm:spPr>
        <a:solidFill>
          <a:srgbClr val="E37992"/>
        </a:solidFill>
      </dgm:spPr>
      <dgm:t>
        <a:bodyPr/>
        <a:lstStyle/>
        <a:p>
          <a:r>
            <a:rPr lang="ru-RU" sz="1600" b="1" smtClean="0">
              <a:latin typeface="Times New Roman" pitchFamily="18" charset="0"/>
              <a:cs typeface="Times New Roman" pitchFamily="18" charset="0"/>
            </a:rPr>
            <a:t>Создание условий для исполнения органами местного самоуправления закрепленных за ними полномочий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A879B18-1292-4FDF-B543-AEF10E96D8EF}" type="parTrans" cxnId="{291D7F87-9067-436D-B701-E6AF9C410AB7}">
      <dgm:prSet/>
      <dgm:spPr/>
      <dgm:t>
        <a:bodyPr/>
        <a:lstStyle/>
        <a:p>
          <a:endParaRPr lang="ru-RU"/>
        </a:p>
      </dgm:t>
    </dgm:pt>
    <dgm:pt modelId="{ADF1985C-F66A-425C-983A-B891B3D09DBB}" type="sibTrans" cxnId="{291D7F87-9067-436D-B701-E6AF9C410AB7}">
      <dgm:prSet/>
      <dgm:spPr/>
      <dgm:t>
        <a:bodyPr/>
        <a:lstStyle/>
        <a:p>
          <a:endParaRPr lang="ru-RU"/>
        </a:p>
      </dgm:t>
    </dgm:pt>
    <dgm:pt modelId="{59FC686E-71B9-41DA-9ABE-D0126811468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стимулов для улучшения качества управления муниципальными финансами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6F57017-C3E5-41A8-A6A1-F3EBF4890987}" type="parTrans" cxnId="{FBD3637F-8716-44A0-911A-A01D300FB36C}">
      <dgm:prSet/>
      <dgm:spPr/>
      <dgm:t>
        <a:bodyPr/>
        <a:lstStyle/>
        <a:p>
          <a:endParaRPr lang="ru-RU"/>
        </a:p>
      </dgm:t>
    </dgm:pt>
    <dgm:pt modelId="{76A219D0-A402-401B-903D-8D25B2AA8E92}" type="sibTrans" cxnId="{FBD3637F-8716-44A0-911A-A01D300FB36C}">
      <dgm:prSet/>
      <dgm:spPr/>
      <dgm:t>
        <a:bodyPr/>
        <a:lstStyle/>
        <a:p>
          <a:endParaRPr lang="ru-RU"/>
        </a:p>
      </dgm:t>
    </dgm:pt>
    <dgm:pt modelId="{C72E5D2B-10BA-4138-9932-FC60FF058719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Укрепление системы финансового контроля, повышение его роли в управлении бюджетным процессом, оценка эффективности направления и использования бюджетных средств </a:t>
          </a:r>
          <a:endParaRPr lang="ru-RU" sz="15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227E493-FE5E-40BF-96B7-08C850645B7E}" type="parTrans" cxnId="{8D556F30-FDCA-4A1C-85CD-F84FA32948BB}">
      <dgm:prSet/>
      <dgm:spPr/>
      <dgm:t>
        <a:bodyPr/>
        <a:lstStyle/>
        <a:p>
          <a:endParaRPr lang="ru-RU"/>
        </a:p>
      </dgm:t>
    </dgm:pt>
    <dgm:pt modelId="{5B12A298-953C-44B0-92E2-9127024F9493}" type="sibTrans" cxnId="{8D556F30-FDCA-4A1C-85CD-F84FA32948BB}">
      <dgm:prSet/>
      <dgm:spPr/>
      <dgm:t>
        <a:bodyPr/>
        <a:lstStyle/>
        <a:p>
          <a:endParaRPr lang="ru-RU"/>
        </a:p>
      </dgm:t>
    </dgm:pt>
    <dgm:pt modelId="{9DF57D59-CE59-4D70-9FB7-3BCFC81BA98A}">
      <dgm:prSet phldrT="[Текст]" custT="1"/>
      <dgm:spPr>
        <a:solidFill>
          <a:srgbClr val="FF9966"/>
        </a:solidFill>
      </dgm:spPr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Повышение прозрачности и открытости бюджетного процесса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7BEA250-A057-42CB-B598-0FB9FAB88399}" type="parTrans" cxnId="{25FF122A-3C30-44A6-84D0-3026DDBD0918}">
      <dgm:prSet/>
      <dgm:spPr/>
      <dgm:t>
        <a:bodyPr/>
        <a:lstStyle/>
        <a:p>
          <a:endParaRPr lang="ru-RU"/>
        </a:p>
      </dgm:t>
    </dgm:pt>
    <dgm:pt modelId="{94FB08CE-9F9D-4CC7-9BBF-258B85438A30}" type="sibTrans" cxnId="{25FF122A-3C30-44A6-84D0-3026DDBD0918}">
      <dgm:prSet/>
      <dgm:spPr/>
      <dgm:t>
        <a:bodyPr/>
        <a:lstStyle/>
        <a:p>
          <a:endParaRPr lang="ru-RU"/>
        </a:p>
      </dgm:t>
    </dgm:pt>
    <dgm:pt modelId="{6D66F70D-D59C-46E2-908E-C1D16ABA7DE5}">
      <dgm:prSet phldrT="[Текст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smtClean="0">
              <a:latin typeface="Times New Roman" pitchFamily="18" charset="0"/>
              <a:cs typeface="Times New Roman" pitchFamily="18" charset="0"/>
            </a:rPr>
            <a:t>Определение четких приоритетов использования бюджетных средств с учетом текущей экономической ситуации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2A454BBC-F6A7-4927-BB4F-BEBB9E59E773}" type="parTrans" cxnId="{51AD74EC-944F-41E4-827F-90C18C5305DD}">
      <dgm:prSet/>
      <dgm:spPr/>
      <dgm:t>
        <a:bodyPr/>
        <a:lstStyle/>
        <a:p>
          <a:endParaRPr lang="ru-RU"/>
        </a:p>
      </dgm:t>
    </dgm:pt>
    <dgm:pt modelId="{9E7B955C-79A7-412A-9C18-F3A0041F0E6C}" type="sibTrans" cxnId="{51AD74EC-944F-41E4-827F-90C18C5305DD}">
      <dgm:prSet/>
      <dgm:spPr/>
      <dgm:t>
        <a:bodyPr/>
        <a:lstStyle/>
        <a:p>
          <a:endParaRPr lang="ru-RU"/>
        </a:p>
      </dgm:t>
    </dgm:pt>
    <dgm:pt modelId="{C7C5AB80-E04E-41F4-93AF-A25A92B5618A}" type="pres">
      <dgm:prSet presAssocID="{C2CB73DA-3CCB-417B-B20B-D5B02A049E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0F77F-B5CA-45BB-9545-C9A23CDB4912}" type="pres">
      <dgm:prSet presAssocID="{E9141864-6347-4994-9D85-EBB9660EC8F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155AFF-B851-4310-BC9E-B362BC4B982F}" type="pres">
      <dgm:prSet presAssocID="{73FCC12F-8A5D-4048-A953-C5A52B824863}" presName="sibTrans" presStyleCnt="0"/>
      <dgm:spPr/>
      <dgm:t>
        <a:bodyPr/>
        <a:lstStyle/>
        <a:p>
          <a:endParaRPr lang="ru-RU"/>
        </a:p>
      </dgm:t>
    </dgm:pt>
    <dgm:pt modelId="{FB7FA39D-4AFF-4942-85A9-8A7252FDDB35}" type="pres">
      <dgm:prSet presAssocID="{DBF477F4-9604-4138-AEC9-78523402542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10438-9812-4A1C-85AE-07E2E20FECA1}" type="pres">
      <dgm:prSet presAssocID="{A56BAA0A-2ABB-41CA-A7A8-67349EE798EE}" presName="sibTrans" presStyleCnt="0"/>
      <dgm:spPr/>
      <dgm:t>
        <a:bodyPr/>
        <a:lstStyle/>
        <a:p>
          <a:endParaRPr lang="ru-RU"/>
        </a:p>
      </dgm:t>
    </dgm:pt>
    <dgm:pt modelId="{32586264-E7F8-4EDF-AED9-75940C751DB3}" type="pres">
      <dgm:prSet presAssocID="{C452E6E4-4FBC-449D-8051-4CA6C021AED0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D9EBB3-592C-4B04-B1C1-9C916BD240D9}" type="pres">
      <dgm:prSet presAssocID="{3174418B-7E62-4B3B-91E8-2EDFA703AABD}" presName="sibTrans" presStyleCnt="0"/>
      <dgm:spPr/>
      <dgm:t>
        <a:bodyPr/>
        <a:lstStyle/>
        <a:p>
          <a:endParaRPr lang="ru-RU"/>
        </a:p>
      </dgm:t>
    </dgm:pt>
    <dgm:pt modelId="{69148D0A-F391-49E3-83E6-5BC51B3B0AF5}" type="pres">
      <dgm:prSet presAssocID="{705A4C84-A9EE-48DD-8599-9664CDB5B94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46ECB-6183-4DE0-9C6E-0E582CDC7119}" type="pres">
      <dgm:prSet presAssocID="{4CFB2757-539F-4A5E-81FF-E3045F388138}" presName="sibTrans" presStyleCnt="0"/>
      <dgm:spPr/>
      <dgm:t>
        <a:bodyPr/>
        <a:lstStyle/>
        <a:p>
          <a:endParaRPr lang="ru-RU"/>
        </a:p>
      </dgm:t>
    </dgm:pt>
    <dgm:pt modelId="{F9D2C1B3-8E30-4BAF-B414-DA2C01201190}" type="pres">
      <dgm:prSet presAssocID="{079CE18E-AD77-4337-9ABF-64AEE4D7707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05D1E-98BD-4347-9291-58CC78284E10}" type="pres">
      <dgm:prSet presAssocID="{ADF1985C-F66A-425C-983A-B891B3D09DBB}" presName="sibTrans" presStyleCnt="0"/>
      <dgm:spPr/>
      <dgm:t>
        <a:bodyPr/>
        <a:lstStyle/>
        <a:p>
          <a:endParaRPr lang="ru-RU"/>
        </a:p>
      </dgm:t>
    </dgm:pt>
    <dgm:pt modelId="{D1F9AE4F-E8A2-4305-A0C2-B9EFFF547A51}" type="pres">
      <dgm:prSet presAssocID="{59FC686E-71B9-41DA-9ABE-D0126811468A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CF5333-3EB5-4706-89DF-A00FA6C2140F}" type="pres">
      <dgm:prSet presAssocID="{76A219D0-A402-401B-903D-8D25B2AA8E92}" presName="sibTrans" presStyleCnt="0"/>
      <dgm:spPr/>
      <dgm:t>
        <a:bodyPr/>
        <a:lstStyle/>
        <a:p>
          <a:endParaRPr lang="ru-RU"/>
        </a:p>
      </dgm:t>
    </dgm:pt>
    <dgm:pt modelId="{A51467B9-D175-4112-9BF7-167F55AEE1FC}" type="pres">
      <dgm:prSet presAssocID="{C72E5D2B-10BA-4138-9932-FC60FF058719}" presName="node" presStyleLbl="node1" presStyleIdx="6" presStyleCnt="9" custScaleX="1097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F5832-F594-4C17-BD0E-1B49F30A18AB}" type="pres">
      <dgm:prSet presAssocID="{5B12A298-953C-44B0-92E2-9127024F9493}" presName="sibTrans" presStyleCnt="0"/>
      <dgm:spPr/>
      <dgm:t>
        <a:bodyPr/>
        <a:lstStyle/>
        <a:p>
          <a:endParaRPr lang="ru-RU"/>
        </a:p>
      </dgm:t>
    </dgm:pt>
    <dgm:pt modelId="{BE25005B-6267-4476-B0ED-0B812B39730F}" type="pres">
      <dgm:prSet presAssocID="{9DF57D59-CE59-4D70-9FB7-3BCFC81BA98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AE43B-297C-4B3D-A3EA-7E0EB704A863}" type="pres">
      <dgm:prSet presAssocID="{94FB08CE-9F9D-4CC7-9BBF-258B85438A30}" presName="sibTrans" presStyleCnt="0"/>
      <dgm:spPr/>
      <dgm:t>
        <a:bodyPr/>
        <a:lstStyle/>
        <a:p>
          <a:endParaRPr lang="ru-RU"/>
        </a:p>
      </dgm:t>
    </dgm:pt>
    <dgm:pt modelId="{75842883-4996-4054-9F54-809B935935D6}" type="pres">
      <dgm:prSet presAssocID="{6D66F70D-D59C-46E2-908E-C1D16ABA7DE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E91E45-F99A-48A2-B2C9-F7DC8732B61E}" srcId="{C2CB73DA-3CCB-417B-B20B-D5B02A049E24}" destId="{705A4C84-A9EE-48DD-8599-9664CDB5B94F}" srcOrd="3" destOrd="0" parTransId="{DEDD60DC-30A0-47AD-9C42-B42DFBA551CE}" sibTransId="{4CFB2757-539F-4A5E-81FF-E3045F388138}"/>
    <dgm:cxn modelId="{51AD74EC-944F-41E4-827F-90C18C5305DD}" srcId="{C2CB73DA-3CCB-417B-B20B-D5B02A049E24}" destId="{6D66F70D-D59C-46E2-908E-C1D16ABA7DE5}" srcOrd="8" destOrd="0" parTransId="{2A454BBC-F6A7-4927-BB4F-BEBB9E59E773}" sibTransId="{9E7B955C-79A7-412A-9C18-F3A0041F0E6C}"/>
    <dgm:cxn modelId="{2CFD9F0C-B828-4AF2-88C5-3D0D55895022}" type="presOf" srcId="{DBF477F4-9604-4138-AEC9-785234025426}" destId="{FB7FA39D-4AFF-4942-85A9-8A7252FDDB35}" srcOrd="0" destOrd="0" presId="urn:microsoft.com/office/officeart/2005/8/layout/default#1"/>
    <dgm:cxn modelId="{43803388-432D-4BEB-B659-C0971E8265F8}" srcId="{C2CB73DA-3CCB-417B-B20B-D5B02A049E24}" destId="{DBF477F4-9604-4138-AEC9-785234025426}" srcOrd="1" destOrd="0" parTransId="{B86080AA-EDF0-45B3-BDB5-1D029DF1E8FC}" sibTransId="{A56BAA0A-2ABB-41CA-A7A8-67349EE798EE}"/>
    <dgm:cxn modelId="{FBD3637F-8716-44A0-911A-A01D300FB36C}" srcId="{C2CB73DA-3CCB-417B-B20B-D5B02A049E24}" destId="{59FC686E-71B9-41DA-9ABE-D0126811468A}" srcOrd="5" destOrd="0" parTransId="{16F57017-C3E5-41A8-A6A1-F3EBF4890987}" sibTransId="{76A219D0-A402-401B-903D-8D25B2AA8E92}"/>
    <dgm:cxn modelId="{291D7F87-9067-436D-B701-E6AF9C410AB7}" srcId="{C2CB73DA-3CCB-417B-B20B-D5B02A049E24}" destId="{079CE18E-AD77-4337-9ABF-64AEE4D77073}" srcOrd="4" destOrd="0" parTransId="{0A879B18-1292-4FDF-B543-AEF10E96D8EF}" sibTransId="{ADF1985C-F66A-425C-983A-B891B3D09DBB}"/>
    <dgm:cxn modelId="{6A7D518A-3FAF-4D5A-8A21-C11548C00855}" type="presOf" srcId="{C2CB73DA-3CCB-417B-B20B-D5B02A049E24}" destId="{C7C5AB80-E04E-41F4-93AF-A25A92B5618A}" srcOrd="0" destOrd="0" presId="urn:microsoft.com/office/officeart/2005/8/layout/default#1"/>
    <dgm:cxn modelId="{5A879874-3CBD-4154-B30C-CD68CBEE6082}" srcId="{C2CB73DA-3CCB-417B-B20B-D5B02A049E24}" destId="{E9141864-6347-4994-9D85-EBB9660EC8F5}" srcOrd="0" destOrd="0" parTransId="{5713DD01-3EE9-40D5-852D-E311149D7EA4}" sibTransId="{73FCC12F-8A5D-4048-A953-C5A52B824863}"/>
    <dgm:cxn modelId="{03547F8A-EF25-48E9-92BC-526ADF4630D9}" srcId="{C2CB73DA-3CCB-417B-B20B-D5B02A049E24}" destId="{C452E6E4-4FBC-449D-8051-4CA6C021AED0}" srcOrd="2" destOrd="0" parTransId="{330F5E56-0AFC-4361-A055-4D01E0FD3EBA}" sibTransId="{3174418B-7E62-4B3B-91E8-2EDFA703AABD}"/>
    <dgm:cxn modelId="{14A53032-B313-49E2-AB92-DE7572F53C27}" type="presOf" srcId="{6D66F70D-D59C-46E2-908E-C1D16ABA7DE5}" destId="{75842883-4996-4054-9F54-809B935935D6}" srcOrd="0" destOrd="0" presId="urn:microsoft.com/office/officeart/2005/8/layout/default#1"/>
    <dgm:cxn modelId="{71382B67-49CA-4AFB-8E49-FD17A690E878}" type="presOf" srcId="{079CE18E-AD77-4337-9ABF-64AEE4D77073}" destId="{F9D2C1B3-8E30-4BAF-B414-DA2C01201190}" srcOrd="0" destOrd="0" presId="urn:microsoft.com/office/officeart/2005/8/layout/default#1"/>
    <dgm:cxn modelId="{8D556F30-FDCA-4A1C-85CD-F84FA32948BB}" srcId="{C2CB73DA-3CCB-417B-B20B-D5B02A049E24}" destId="{C72E5D2B-10BA-4138-9932-FC60FF058719}" srcOrd="6" destOrd="0" parTransId="{B227E493-FE5E-40BF-96B7-08C850645B7E}" sibTransId="{5B12A298-953C-44B0-92E2-9127024F9493}"/>
    <dgm:cxn modelId="{D926976D-08A9-4248-AB5D-DD877EDAEFA1}" type="presOf" srcId="{C72E5D2B-10BA-4138-9932-FC60FF058719}" destId="{A51467B9-D175-4112-9BF7-167F55AEE1FC}" srcOrd="0" destOrd="0" presId="urn:microsoft.com/office/officeart/2005/8/layout/default#1"/>
    <dgm:cxn modelId="{7CCC804E-70B4-431B-A481-C4571D99A1C0}" type="presOf" srcId="{9DF57D59-CE59-4D70-9FB7-3BCFC81BA98A}" destId="{BE25005B-6267-4476-B0ED-0B812B39730F}" srcOrd="0" destOrd="0" presId="urn:microsoft.com/office/officeart/2005/8/layout/default#1"/>
    <dgm:cxn modelId="{7C302200-7EE4-4D7B-AD9A-7443FB92CD6D}" type="presOf" srcId="{E9141864-6347-4994-9D85-EBB9660EC8F5}" destId="{1B10F77F-B5CA-45BB-9545-C9A23CDB4912}" srcOrd="0" destOrd="0" presId="urn:microsoft.com/office/officeart/2005/8/layout/default#1"/>
    <dgm:cxn modelId="{58B94636-59FB-466B-84DE-AE210B970263}" type="presOf" srcId="{59FC686E-71B9-41DA-9ABE-D0126811468A}" destId="{D1F9AE4F-E8A2-4305-A0C2-B9EFFF547A51}" srcOrd="0" destOrd="0" presId="urn:microsoft.com/office/officeart/2005/8/layout/default#1"/>
    <dgm:cxn modelId="{DE565F9A-711B-43DF-B7C1-0AB05515AF5D}" type="presOf" srcId="{C452E6E4-4FBC-449D-8051-4CA6C021AED0}" destId="{32586264-E7F8-4EDF-AED9-75940C751DB3}" srcOrd="0" destOrd="0" presId="urn:microsoft.com/office/officeart/2005/8/layout/default#1"/>
    <dgm:cxn modelId="{51005C8C-78AF-4BF6-B5CE-F80A38CB3CE8}" type="presOf" srcId="{705A4C84-A9EE-48DD-8599-9664CDB5B94F}" destId="{69148D0A-F391-49E3-83E6-5BC51B3B0AF5}" srcOrd="0" destOrd="0" presId="urn:microsoft.com/office/officeart/2005/8/layout/default#1"/>
    <dgm:cxn modelId="{25FF122A-3C30-44A6-84D0-3026DDBD0918}" srcId="{C2CB73DA-3CCB-417B-B20B-D5B02A049E24}" destId="{9DF57D59-CE59-4D70-9FB7-3BCFC81BA98A}" srcOrd="7" destOrd="0" parTransId="{C7BEA250-A057-42CB-B598-0FB9FAB88399}" sibTransId="{94FB08CE-9F9D-4CC7-9BBF-258B85438A30}"/>
    <dgm:cxn modelId="{2216282B-1A29-42F2-99FF-D670D86FEE2F}" type="presParOf" srcId="{C7C5AB80-E04E-41F4-93AF-A25A92B5618A}" destId="{1B10F77F-B5CA-45BB-9545-C9A23CDB4912}" srcOrd="0" destOrd="0" presId="urn:microsoft.com/office/officeart/2005/8/layout/default#1"/>
    <dgm:cxn modelId="{019DFB4D-F205-4F47-A756-16C916887285}" type="presParOf" srcId="{C7C5AB80-E04E-41F4-93AF-A25A92B5618A}" destId="{C4155AFF-B851-4310-BC9E-B362BC4B982F}" srcOrd="1" destOrd="0" presId="urn:microsoft.com/office/officeart/2005/8/layout/default#1"/>
    <dgm:cxn modelId="{D3DC9E8F-7A82-4063-AE26-35BB8F5BFDA8}" type="presParOf" srcId="{C7C5AB80-E04E-41F4-93AF-A25A92B5618A}" destId="{FB7FA39D-4AFF-4942-85A9-8A7252FDDB35}" srcOrd="2" destOrd="0" presId="urn:microsoft.com/office/officeart/2005/8/layout/default#1"/>
    <dgm:cxn modelId="{A540CF43-34B2-469C-B38C-91AF83E75D18}" type="presParOf" srcId="{C7C5AB80-E04E-41F4-93AF-A25A92B5618A}" destId="{EA010438-9812-4A1C-85AE-07E2E20FECA1}" srcOrd="3" destOrd="0" presId="urn:microsoft.com/office/officeart/2005/8/layout/default#1"/>
    <dgm:cxn modelId="{E27213F1-449E-43C6-849B-3B9A353050C3}" type="presParOf" srcId="{C7C5AB80-E04E-41F4-93AF-A25A92B5618A}" destId="{32586264-E7F8-4EDF-AED9-75940C751DB3}" srcOrd="4" destOrd="0" presId="urn:microsoft.com/office/officeart/2005/8/layout/default#1"/>
    <dgm:cxn modelId="{E927657F-8216-4D86-9D19-3941D22C659F}" type="presParOf" srcId="{C7C5AB80-E04E-41F4-93AF-A25A92B5618A}" destId="{20D9EBB3-592C-4B04-B1C1-9C916BD240D9}" srcOrd="5" destOrd="0" presId="urn:microsoft.com/office/officeart/2005/8/layout/default#1"/>
    <dgm:cxn modelId="{AC10DFC7-D456-4AB8-98B1-4B41CC3FED1E}" type="presParOf" srcId="{C7C5AB80-E04E-41F4-93AF-A25A92B5618A}" destId="{69148D0A-F391-49E3-83E6-5BC51B3B0AF5}" srcOrd="6" destOrd="0" presId="urn:microsoft.com/office/officeart/2005/8/layout/default#1"/>
    <dgm:cxn modelId="{14C0CFF3-9754-4631-ABF3-D826D10F0BDF}" type="presParOf" srcId="{C7C5AB80-E04E-41F4-93AF-A25A92B5618A}" destId="{6A346ECB-6183-4DE0-9C6E-0E582CDC7119}" srcOrd="7" destOrd="0" presId="urn:microsoft.com/office/officeart/2005/8/layout/default#1"/>
    <dgm:cxn modelId="{F4833C0D-5433-4486-AA2B-A1BC0893EF32}" type="presParOf" srcId="{C7C5AB80-E04E-41F4-93AF-A25A92B5618A}" destId="{F9D2C1B3-8E30-4BAF-B414-DA2C01201190}" srcOrd="8" destOrd="0" presId="urn:microsoft.com/office/officeart/2005/8/layout/default#1"/>
    <dgm:cxn modelId="{8BF8D37D-4E99-44D6-AF99-8C7A49BC225A}" type="presParOf" srcId="{C7C5AB80-E04E-41F4-93AF-A25A92B5618A}" destId="{A8405D1E-98BD-4347-9291-58CC78284E10}" srcOrd="9" destOrd="0" presId="urn:microsoft.com/office/officeart/2005/8/layout/default#1"/>
    <dgm:cxn modelId="{744B07ED-9B4D-4B37-8883-372D26319F99}" type="presParOf" srcId="{C7C5AB80-E04E-41F4-93AF-A25A92B5618A}" destId="{D1F9AE4F-E8A2-4305-A0C2-B9EFFF547A51}" srcOrd="10" destOrd="0" presId="urn:microsoft.com/office/officeart/2005/8/layout/default#1"/>
    <dgm:cxn modelId="{BEB45AB3-F8EB-4310-8696-CF02A9453D69}" type="presParOf" srcId="{C7C5AB80-E04E-41F4-93AF-A25A92B5618A}" destId="{DDCF5333-3EB5-4706-89DF-A00FA6C2140F}" srcOrd="11" destOrd="0" presId="urn:microsoft.com/office/officeart/2005/8/layout/default#1"/>
    <dgm:cxn modelId="{04D9E324-82F1-4CEE-B5A4-9DDB232E98B8}" type="presParOf" srcId="{C7C5AB80-E04E-41F4-93AF-A25A92B5618A}" destId="{A51467B9-D175-4112-9BF7-167F55AEE1FC}" srcOrd="12" destOrd="0" presId="urn:microsoft.com/office/officeart/2005/8/layout/default#1"/>
    <dgm:cxn modelId="{C062083C-5569-46D1-8D2E-D1B664E2521F}" type="presParOf" srcId="{C7C5AB80-E04E-41F4-93AF-A25A92B5618A}" destId="{8E9F5832-F594-4C17-BD0E-1B49F30A18AB}" srcOrd="13" destOrd="0" presId="urn:microsoft.com/office/officeart/2005/8/layout/default#1"/>
    <dgm:cxn modelId="{AD75BCA7-CBC8-48F9-8AF6-94AF26ACCE11}" type="presParOf" srcId="{C7C5AB80-E04E-41F4-93AF-A25A92B5618A}" destId="{BE25005B-6267-4476-B0ED-0B812B39730F}" srcOrd="14" destOrd="0" presId="urn:microsoft.com/office/officeart/2005/8/layout/default#1"/>
    <dgm:cxn modelId="{2BC7DB26-30B4-44AA-AF3C-9BB2998BC5CA}" type="presParOf" srcId="{C7C5AB80-E04E-41F4-93AF-A25A92B5618A}" destId="{ADDAE43B-297C-4B3D-A3EA-7E0EB704A863}" srcOrd="15" destOrd="0" presId="urn:microsoft.com/office/officeart/2005/8/layout/default#1"/>
    <dgm:cxn modelId="{E3825948-16F5-4765-857F-D1138C3CA3D3}" type="presParOf" srcId="{C7C5AB80-E04E-41F4-93AF-A25A92B5618A}" destId="{75842883-4996-4054-9F54-809B935935D6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297ED9-C5BC-45F9-9DE8-CC84AF8D9A8A}" type="doc">
      <dgm:prSet loTypeId="urn:microsoft.com/office/officeart/2005/8/layout/default#2" loCatId="list" qsTypeId="urn:microsoft.com/office/officeart/2005/8/quickstyle/3d2#1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B95F79D6-B432-4577-B8C4-F36C3512399B}">
      <dgm:prSet phldrT="[Текст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Разработка и реализация мер, направленных на укрепление собственной налоговой базы консолидированного бюджета муниципального района «Сретенский  район» </a:t>
          </a:r>
          <a:endParaRPr lang="ru-RU" sz="16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589514-AEB7-44C5-B9AC-56B317447130}" type="parTrans" cxnId="{75AF6FF5-38BC-453A-B4E5-D9CE9BEFA98C}">
      <dgm:prSet/>
      <dgm:spPr/>
      <dgm:t>
        <a:bodyPr/>
        <a:lstStyle/>
        <a:p>
          <a:endParaRPr lang="ru-RU"/>
        </a:p>
      </dgm:t>
    </dgm:pt>
    <dgm:pt modelId="{32034E3C-7AA4-403B-8FC2-55B1824843C4}" type="sibTrans" cxnId="{75AF6FF5-38BC-453A-B4E5-D9CE9BEFA98C}">
      <dgm:prSet/>
      <dgm:spPr/>
      <dgm:t>
        <a:bodyPr/>
        <a:lstStyle/>
        <a:p>
          <a:endParaRPr lang="ru-RU"/>
        </a:p>
      </dgm:t>
    </dgm:pt>
    <dgm:pt modelId="{B1395674-7B49-4D25-AFB7-5BBED3F4DDA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Оптимизация работы по собираемости налогов и взаимодействию с налоговыми органами</a:t>
          </a:r>
          <a:endParaRPr lang="ru-RU" sz="18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0F3A5A3-C1E3-4216-8380-F2E3BEA6CC56}" type="parTrans" cxnId="{6D8A954A-8203-47F8-9018-FD8753AC26E3}">
      <dgm:prSet/>
      <dgm:spPr/>
      <dgm:t>
        <a:bodyPr/>
        <a:lstStyle/>
        <a:p>
          <a:endParaRPr lang="ru-RU"/>
        </a:p>
      </dgm:t>
    </dgm:pt>
    <dgm:pt modelId="{C15F3C58-57FC-45EF-A200-3D5C7FBD0E5B}" type="sibTrans" cxnId="{6D8A954A-8203-47F8-9018-FD8753AC26E3}">
      <dgm:prSet/>
      <dgm:spPr/>
      <dgm:t>
        <a:bodyPr/>
        <a:lstStyle/>
        <a:p>
          <a:endParaRPr lang="ru-RU"/>
        </a:p>
      </dgm:t>
    </dgm:pt>
    <dgm:pt modelId="{4231E290-85FF-44A8-B5FB-8CE2B7B87C7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работы по снижению недоимки по налогам и сборам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575D12-34C1-41F9-9CFC-9E646B172E5A}" type="parTrans" cxnId="{C9A4F376-2FE3-4A8D-BAE3-7217A15DE6C0}">
      <dgm:prSet/>
      <dgm:spPr/>
      <dgm:t>
        <a:bodyPr/>
        <a:lstStyle/>
        <a:p>
          <a:endParaRPr lang="ru-RU"/>
        </a:p>
      </dgm:t>
    </dgm:pt>
    <dgm:pt modelId="{C7E4F509-5513-4DC9-9EA2-B44BBD08FA67}" type="sibTrans" cxnId="{C9A4F376-2FE3-4A8D-BAE3-7217A15DE6C0}">
      <dgm:prSet/>
      <dgm:spPr/>
      <dgm:t>
        <a:bodyPr/>
        <a:lstStyle/>
        <a:p>
          <a:endParaRPr lang="ru-RU"/>
        </a:p>
      </dgm:t>
    </dgm:pt>
    <dgm:pt modelId="{58FD5BB6-9DEA-4BFF-BFA6-015C3EA280C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Активизация работы по легализации заработной платы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E335BAF-4778-41E1-AEF6-F677A652CD94}" type="parTrans" cxnId="{C43EFF92-D38E-400F-9D49-C5C2D41B5414}">
      <dgm:prSet/>
      <dgm:spPr/>
      <dgm:t>
        <a:bodyPr/>
        <a:lstStyle/>
        <a:p>
          <a:endParaRPr lang="ru-RU"/>
        </a:p>
      </dgm:t>
    </dgm:pt>
    <dgm:pt modelId="{866B08FD-DF50-4B52-A066-EDC150D06724}" type="sibTrans" cxnId="{C43EFF92-D38E-400F-9D49-C5C2D41B5414}">
      <dgm:prSet/>
      <dgm:spPr/>
      <dgm:t>
        <a:bodyPr/>
        <a:lstStyle/>
        <a:p>
          <a:endParaRPr lang="ru-RU"/>
        </a:p>
      </dgm:t>
    </dgm:pt>
    <dgm:pt modelId="{7EFEC84E-ABEC-49DB-8DD5-CC29798E904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Увеличение доходов за счет повышения эффективности управления  муниципальной собственностью</a:t>
          </a:r>
          <a:endParaRPr lang="ru-RU" sz="18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2E43D7-2B30-47BA-9927-B751D02554EA}" type="parTrans" cxnId="{9DB8B20A-387C-47D9-8921-6173DC460E4F}">
      <dgm:prSet/>
      <dgm:spPr/>
      <dgm:t>
        <a:bodyPr/>
        <a:lstStyle/>
        <a:p>
          <a:endParaRPr lang="ru-RU"/>
        </a:p>
      </dgm:t>
    </dgm:pt>
    <dgm:pt modelId="{549BA308-6240-4AC7-909E-727ADFE4792A}" type="sibTrans" cxnId="{9DB8B20A-387C-47D9-8921-6173DC460E4F}">
      <dgm:prSet/>
      <dgm:spPr/>
      <dgm:t>
        <a:bodyPr/>
        <a:lstStyle/>
        <a:p>
          <a:endParaRPr lang="ru-RU"/>
        </a:p>
      </dgm:t>
    </dgm:pt>
    <dgm:pt modelId="{8E5D8BA5-99B0-45C9-B77E-019F793CBD4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Поиск новых источников пополнения бюджета</a:t>
          </a:r>
          <a:endParaRPr lang="ru-RU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DD58EFD-C9A1-457A-BF12-A98DD8454A7E}" type="parTrans" cxnId="{BD323D85-BCC3-46B9-A77F-B6B21DDD1831}">
      <dgm:prSet/>
      <dgm:spPr/>
      <dgm:t>
        <a:bodyPr/>
        <a:lstStyle/>
        <a:p>
          <a:endParaRPr lang="ru-RU"/>
        </a:p>
      </dgm:t>
    </dgm:pt>
    <dgm:pt modelId="{F9B2F6CC-09D9-489D-B51F-FB1BCC193D83}" type="sibTrans" cxnId="{BD323D85-BCC3-46B9-A77F-B6B21DDD1831}">
      <dgm:prSet/>
      <dgm:spPr/>
      <dgm:t>
        <a:bodyPr/>
        <a:lstStyle/>
        <a:p>
          <a:endParaRPr lang="ru-RU"/>
        </a:p>
      </dgm:t>
    </dgm:pt>
    <dgm:pt modelId="{632C8467-C85C-4BA8-B8F2-DDF195F438A4}" type="pres">
      <dgm:prSet presAssocID="{82297ED9-C5BC-45F9-9DE8-CC84AF8D9A8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ADAF9D-A153-4603-B94A-9A8F657B4CD5}" type="pres">
      <dgm:prSet presAssocID="{B95F79D6-B432-4577-B8C4-F36C3512399B}" presName="node" presStyleLbl="node1" presStyleIdx="0" presStyleCnt="6" custScaleY="145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61CF16-11AA-4479-BEDC-1AADF5FDE3D7}" type="pres">
      <dgm:prSet presAssocID="{32034E3C-7AA4-403B-8FC2-55B1824843C4}" presName="sibTrans" presStyleCnt="0"/>
      <dgm:spPr/>
    </dgm:pt>
    <dgm:pt modelId="{234DAA17-EB4E-46CC-A1A0-0C7CD8C4DA3E}" type="pres">
      <dgm:prSet presAssocID="{B1395674-7B49-4D25-AFB7-5BBED3F4DDA4}" presName="node" presStyleLbl="node1" presStyleIdx="1" presStyleCnt="6" custScaleY="145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E15FC-BF5C-4511-B5AD-58C64CAC7675}" type="pres">
      <dgm:prSet presAssocID="{C15F3C58-57FC-45EF-A200-3D5C7FBD0E5B}" presName="sibTrans" presStyleCnt="0"/>
      <dgm:spPr/>
    </dgm:pt>
    <dgm:pt modelId="{10DCD63A-B2BF-42BE-853C-D5968E5D7EB9}" type="pres">
      <dgm:prSet presAssocID="{4231E290-85FF-44A8-B5FB-8CE2B7B87C71}" presName="node" presStyleLbl="node1" presStyleIdx="2" presStyleCnt="6" custScaleY="145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8EA682-C2D7-4FAC-B732-91BB97A4FCBD}" type="pres">
      <dgm:prSet presAssocID="{C7E4F509-5513-4DC9-9EA2-B44BBD08FA67}" presName="sibTrans" presStyleCnt="0"/>
      <dgm:spPr/>
    </dgm:pt>
    <dgm:pt modelId="{605427CC-27A6-4C5A-AB93-8D6E476B8833}" type="pres">
      <dgm:prSet presAssocID="{58FD5BB6-9DEA-4BFF-BFA6-015C3EA280C3}" presName="node" presStyleLbl="node1" presStyleIdx="3" presStyleCnt="6" custScaleY="142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11822-F91E-48CA-BE26-53D1DDB7409A}" type="pres">
      <dgm:prSet presAssocID="{866B08FD-DF50-4B52-A066-EDC150D06724}" presName="sibTrans" presStyleCnt="0"/>
      <dgm:spPr/>
    </dgm:pt>
    <dgm:pt modelId="{A1764287-4069-4530-AED3-4511D28E7486}" type="pres">
      <dgm:prSet presAssocID="{7EFEC84E-ABEC-49DB-8DD5-CC29798E9040}" presName="node" presStyleLbl="node1" presStyleIdx="4" presStyleCnt="6" custScaleY="142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1F7D6-6FC7-4787-B4F6-8C5D5989A78C}" type="pres">
      <dgm:prSet presAssocID="{549BA308-6240-4AC7-909E-727ADFE4792A}" presName="sibTrans" presStyleCnt="0"/>
      <dgm:spPr/>
    </dgm:pt>
    <dgm:pt modelId="{E8635C3D-E15A-4846-932E-40FD75E13582}" type="pres">
      <dgm:prSet presAssocID="{8E5D8BA5-99B0-45C9-B77E-019F793CBD43}" presName="node" presStyleLbl="node1" presStyleIdx="5" presStyleCnt="6" custScaleY="145504" custLinFactNeighborX="-1588" custLinFactNeighborY="-1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D0678D-FDF2-4985-B039-3E4E53B652CF}" type="presOf" srcId="{8E5D8BA5-99B0-45C9-B77E-019F793CBD43}" destId="{E8635C3D-E15A-4846-932E-40FD75E13582}" srcOrd="0" destOrd="0" presId="urn:microsoft.com/office/officeart/2005/8/layout/default#2"/>
    <dgm:cxn modelId="{9411328F-7684-4DB1-A3FC-C33C91BD8503}" type="presOf" srcId="{82297ED9-C5BC-45F9-9DE8-CC84AF8D9A8A}" destId="{632C8467-C85C-4BA8-B8F2-DDF195F438A4}" srcOrd="0" destOrd="0" presId="urn:microsoft.com/office/officeart/2005/8/layout/default#2"/>
    <dgm:cxn modelId="{75AF6FF5-38BC-453A-B4E5-D9CE9BEFA98C}" srcId="{82297ED9-C5BC-45F9-9DE8-CC84AF8D9A8A}" destId="{B95F79D6-B432-4577-B8C4-F36C3512399B}" srcOrd="0" destOrd="0" parTransId="{7C589514-AEB7-44C5-B9AC-56B317447130}" sibTransId="{32034E3C-7AA4-403B-8FC2-55B1824843C4}"/>
    <dgm:cxn modelId="{C9A4F376-2FE3-4A8D-BAE3-7217A15DE6C0}" srcId="{82297ED9-C5BC-45F9-9DE8-CC84AF8D9A8A}" destId="{4231E290-85FF-44A8-B5FB-8CE2B7B87C71}" srcOrd="2" destOrd="0" parTransId="{1C575D12-34C1-41F9-9CFC-9E646B172E5A}" sibTransId="{C7E4F509-5513-4DC9-9EA2-B44BBD08FA67}"/>
    <dgm:cxn modelId="{6D8A954A-8203-47F8-9018-FD8753AC26E3}" srcId="{82297ED9-C5BC-45F9-9DE8-CC84AF8D9A8A}" destId="{B1395674-7B49-4D25-AFB7-5BBED3F4DDA4}" srcOrd="1" destOrd="0" parTransId="{30F3A5A3-C1E3-4216-8380-F2E3BEA6CC56}" sibTransId="{C15F3C58-57FC-45EF-A200-3D5C7FBD0E5B}"/>
    <dgm:cxn modelId="{2FA979DF-DACA-4C62-99FB-A10DD77AF1F4}" type="presOf" srcId="{B1395674-7B49-4D25-AFB7-5BBED3F4DDA4}" destId="{234DAA17-EB4E-46CC-A1A0-0C7CD8C4DA3E}" srcOrd="0" destOrd="0" presId="urn:microsoft.com/office/officeart/2005/8/layout/default#2"/>
    <dgm:cxn modelId="{551842E0-623E-4F4C-8F42-9F7138CB2B63}" type="presOf" srcId="{7EFEC84E-ABEC-49DB-8DD5-CC29798E9040}" destId="{A1764287-4069-4530-AED3-4511D28E7486}" srcOrd="0" destOrd="0" presId="urn:microsoft.com/office/officeart/2005/8/layout/default#2"/>
    <dgm:cxn modelId="{0FC9F22D-9A48-4486-A27F-1307D7426F82}" type="presOf" srcId="{58FD5BB6-9DEA-4BFF-BFA6-015C3EA280C3}" destId="{605427CC-27A6-4C5A-AB93-8D6E476B8833}" srcOrd="0" destOrd="0" presId="urn:microsoft.com/office/officeart/2005/8/layout/default#2"/>
    <dgm:cxn modelId="{BD323D85-BCC3-46B9-A77F-B6B21DDD1831}" srcId="{82297ED9-C5BC-45F9-9DE8-CC84AF8D9A8A}" destId="{8E5D8BA5-99B0-45C9-B77E-019F793CBD43}" srcOrd="5" destOrd="0" parTransId="{5DD58EFD-C9A1-457A-BF12-A98DD8454A7E}" sibTransId="{F9B2F6CC-09D9-489D-B51F-FB1BCC193D83}"/>
    <dgm:cxn modelId="{C43EFF92-D38E-400F-9D49-C5C2D41B5414}" srcId="{82297ED9-C5BC-45F9-9DE8-CC84AF8D9A8A}" destId="{58FD5BB6-9DEA-4BFF-BFA6-015C3EA280C3}" srcOrd="3" destOrd="0" parTransId="{3E335BAF-4778-41E1-AEF6-F677A652CD94}" sibTransId="{866B08FD-DF50-4B52-A066-EDC150D06724}"/>
    <dgm:cxn modelId="{9DB8B20A-387C-47D9-8921-6173DC460E4F}" srcId="{82297ED9-C5BC-45F9-9DE8-CC84AF8D9A8A}" destId="{7EFEC84E-ABEC-49DB-8DD5-CC29798E9040}" srcOrd="4" destOrd="0" parTransId="{482E43D7-2B30-47BA-9927-B751D02554EA}" sibTransId="{549BA308-6240-4AC7-909E-727ADFE4792A}"/>
    <dgm:cxn modelId="{1406EC5A-EF8A-42FF-AE29-951389596A86}" type="presOf" srcId="{B95F79D6-B432-4577-B8C4-F36C3512399B}" destId="{78ADAF9D-A153-4603-B94A-9A8F657B4CD5}" srcOrd="0" destOrd="0" presId="urn:microsoft.com/office/officeart/2005/8/layout/default#2"/>
    <dgm:cxn modelId="{065B09D9-EA76-45A2-A398-AACEE8310D06}" type="presOf" srcId="{4231E290-85FF-44A8-B5FB-8CE2B7B87C71}" destId="{10DCD63A-B2BF-42BE-853C-D5968E5D7EB9}" srcOrd="0" destOrd="0" presId="urn:microsoft.com/office/officeart/2005/8/layout/default#2"/>
    <dgm:cxn modelId="{24EA33DE-DC02-44BA-9E5F-9958D8ECB192}" type="presParOf" srcId="{632C8467-C85C-4BA8-B8F2-DDF195F438A4}" destId="{78ADAF9D-A153-4603-B94A-9A8F657B4CD5}" srcOrd="0" destOrd="0" presId="urn:microsoft.com/office/officeart/2005/8/layout/default#2"/>
    <dgm:cxn modelId="{21071B5F-AC6B-4FEF-B448-E0AFF3BD6BD2}" type="presParOf" srcId="{632C8467-C85C-4BA8-B8F2-DDF195F438A4}" destId="{5761CF16-11AA-4479-BEDC-1AADF5FDE3D7}" srcOrd="1" destOrd="0" presId="urn:microsoft.com/office/officeart/2005/8/layout/default#2"/>
    <dgm:cxn modelId="{1C6209BD-1A4B-4860-894F-4BC0A581A298}" type="presParOf" srcId="{632C8467-C85C-4BA8-B8F2-DDF195F438A4}" destId="{234DAA17-EB4E-46CC-A1A0-0C7CD8C4DA3E}" srcOrd="2" destOrd="0" presId="urn:microsoft.com/office/officeart/2005/8/layout/default#2"/>
    <dgm:cxn modelId="{4B785701-9619-4F7C-88FB-9DA3A70959C8}" type="presParOf" srcId="{632C8467-C85C-4BA8-B8F2-DDF195F438A4}" destId="{CAEE15FC-BF5C-4511-B5AD-58C64CAC7675}" srcOrd="3" destOrd="0" presId="urn:microsoft.com/office/officeart/2005/8/layout/default#2"/>
    <dgm:cxn modelId="{1DD0D342-6544-43C5-8F68-273427B54C48}" type="presParOf" srcId="{632C8467-C85C-4BA8-B8F2-DDF195F438A4}" destId="{10DCD63A-B2BF-42BE-853C-D5968E5D7EB9}" srcOrd="4" destOrd="0" presId="urn:microsoft.com/office/officeart/2005/8/layout/default#2"/>
    <dgm:cxn modelId="{A3500C7A-A234-4C7B-B6B8-578A3624ACA3}" type="presParOf" srcId="{632C8467-C85C-4BA8-B8F2-DDF195F438A4}" destId="{3C8EA682-C2D7-4FAC-B732-91BB97A4FCBD}" srcOrd="5" destOrd="0" presId="urn:microsoft.com/office/officeart/2005/8/layout/default#2"/>
    <dgm:cxn modelId="{94555E27-86B3-4B8C-B6F9-8985F1245BF4}" type="presParOf" srcId="{632C8467-C85C-4BA8-B8F2-DDF195F438A4}" destId="{605427CC-27A6-4C5A-AB93-8D6E476B8833}" srcOrd="6" destOrd="0" presId="urn:microsoft.com/office/officeart/2005/8/layout/default#2"/>
    <dgm:cxn modelId="{B91CD280-AB0C-4D9C-814F-5209B9862695}" type="presParOf" srcId="{632C8467-C85C-4BA8-B8F2-DDF195F438A4}" destId="{06711822-F91E-48CA-BE26-53D1DDB7409A}" srcOrd="7" destOrd="0" presId="urn:microsoft.com/office/officeart/2005/8/layout/default#2"/>
    <dgm:cxn modelId="{09B1D724-4C1D-4FDE-B272-05415D04646D}" type="presParOf" srcId="{632C8467-C85C-4BA8-B8F2-DDF195F438A4}" destId="{A1764287-4069-4530-AED3-4511D28E7486}" srcOrd="8" destOrd="0" presId="urn:microsoft.com/office/officeart/2005/8/layout/default#2"/>
    <dgm:cxn modelId="{029740D2-A7E1-495C-B112-99484E56916B}" type="presParOf" srcId="{632C8467-C85C-4BA8-B8F2-DDF195F438A4}" destId="{64C1F7D6-6FC7-4787-B4F6-8C5D5989A78C}" srcOrd="9" destOrd="0" presId="urn:microsoft.com/office/officeart/2005/8/layout/default#2"/>
    <dgm:cxn modelId="{00838713-5AEC-4884-9678-F043AB42C730}" type="presParOf" srcId="{632C8467-C85C-4BA8-B8F2-DDF195F438A4}" destId="{E8635C3D-E15A-4846-932E-40FD75E13582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BDD573-F402-42DA-BC0A-D681CD6C58E8}" type="doc">
      <dgm:prSet loTypeId="urn:microsoft.com/office/officeart/2005/8/layout/lProcess2" loCatId="relationship" qsTypeId="urn:microsoft.com/office/officeart/2005/8/quickstyle/simple5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813234F8-BE34-44F4-B254-8C3D38F952C8}">
      <dgm:prSet phldrT="[Текст]"/>
      <dgm:spPr>
        <a:xfrm>
          <a:off x="0" y="0"/>
          <a:ext cx="2011866" cy="4572000"/>
        </a:xfr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b="1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Наименование</a:t>
          </a:r>
          <a:endParaRPr lang="ru-RU" b="1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ED3A479-4581-4C48-A975-B0FE095A983D}" type="parTrans" cxnId="{DF13BAC9-C863-4A8D-B293-FAEC3D12C779}">
      <dgm:prSet/>
      <dgm:spPr/>
      <dgm:t>
        <a:bodyPr/>
        <a:lstStyle/>
        <a:p>
          <a:endParaRPr lang="ru-RU"/>
        </a:p>
      </dgm:t>
    </dgm:pt>
    <dgm:pt modelId="{F8D44F09-ED47-4D95-AF03-D9B6DFE5CAD6}" type="sibTrans" cxnId="{DF13BAC9-C863-4A8D-B293-FAEC3D12C779}">
      <dgm:prSet/>
      <dgm:spPr/>
      <dgm:t>
        <a:bodyPr/>
        <a:lstStyle/>
        <a:p>
          <a:endParaRPr lang="ru-RU"/>
        </a:p>
      </dgm:t>
    </dgm:pt>
    <dgm:pt modelId="{765FAEB8-0707-422D-9419-EF447C6F5076}">
      <dgm:prSet phldrT="[Текст]" custT="1"/>
      <dgm:spPr>
        <a:xfrm>
          <a:off x="203236" y="1371990"/>
          <a:ext cx="1609493" cy="898214"/>
        </a:xfr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8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Доходы</a:t>
          </a:r>
          <a:endParaRPr lang="ru-RU" sz="2800" b="1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18A5022-DA3E-41B4-B049-4260CEC947E8}" type="parTrans" cxnId="{CE3D7336-2394-4080-A162-C781D9F8C367}">
      <dgm:prSet/>
      <dgm:spPr/>
      <dgm:t>
        <a:bodyPr/>
        <a:lstStyle/>
        <a:p>
          <a:endParaRPr lang="ru-RU"/>
        </a:p>
      </dgm:t>
    </dgm:pt>
    <dgm:pt modelId="{9956E3A9-2E6C-4394-A494-D4981B9BF6EA}" type="sibTrans" cxnId="{CE3D7336-2394-4080-A162-C781D9F8C367}">
      <dgm:prSet/>
      <dgm:spPr/>
      <dgm:t>
        <a:bodyPr/>
        <a:lstStyle/>
        <a:p>
          <a:endParaRPr lang="ru-RU"/>
        </a:p>
      </dgm:t>
    </dgm:pt>
    <dgm:pt modelId="{D09940A4-0A1B-4822-86B9-2E8B40F7839A}">
      <dgm:prSet phldrT="[Текст]" custT="1"/>
      <dgm:spPr>
        <a:xfrm>
          <a:off x="203236" y="2408392"/>
          <a:ext cx="1609493" cy="898214"/>
        </a:xfr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800" b="1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Расходы</a:t>
          </a:r>
          <a:endParaRPr lang="ru-RU" sz="2800" b="1" dirty="0">
            <a:solidFill>
              <a:srgbClr val="FF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18832ECB-CD73-4EC7-B7C1-530B99A358C0}" type="parTrans" cxnId="{2B776E7B-7A90-478E-9C82-78ED754E7E9C}">
      <dgm:prSet/>
      <dgm:spPr/>
      <dgm:t>
        <a:bodyPr/>
        <a:lstStyle/>
        <a:p>
          <a:endParaRPr lang="ru-RU"/>
        </a:p>
      </dgm:t>
    </dgm:pt>
    <dgm:pt modelId="{0E9DAEE1-8F68-4996-A593-8988FDF3A742}" type="sibTrans" cxnId="{2B776E7B-7A90-478E-9C82-78ED754E7E9C}">
      <dgm:prSet/>
      <dgm:spPr/>
      <dgm:t>
        <a:bodyPr/>
        <a:lstStyle/>
        <a:p>
          <a:endParaRPr lang="ru-RU"/>
        </a:p>
      </dgm:t>
    </dgm:pt>
    <dgm:pt modelId="{2C101E8C-79E0-4F1F-97C5-CDB45C04174A}">
      <dgm:prSet phldrT="[Текст]"/>
      <dgm:spPr>
        <a:xfrm>
          <a:off x="2164807" y="0"/>
          <a:ext cx="2011866" cy="4572000"/>
        </a:xfr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b="1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2023 год</a:t>
          </a:r>
          <a:endParaRPr lang="ru-RU" b="1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0BFC816-0548-412D-A5ED-4A835F32BC46}" type="parTrans" cxnId="{B5146205-46F3-4890-8EF8-BA277D8F3A47}">
      <dgm:prSet/>
      <dgm:spPr/>
      <dgm:t>
        <a:bodyPr/>
        <a:lstStyle/>
        <a:p>
          <a:endParaRPr lang="ru-RU"/>
        </a:p>
      </dgm:t>
    </dgm:pt>
    <dgm:pt modelId="{3CD15471-0ABC-4633-95CB-DBD91852FC0B}" type="sibTrans" cxnId="{B5146205-46F3-4890-8EF8-BA277D8F3A47}">
      <dgm:prSet/>
      <dgm:spPr/>
      <dgm:t>
        <a:bodyPr/>
        <a:lstStyle/>
        <a:p>
          <a:endParaRPr lang="ru-RU"/>
        </a:p>
      </dgm:t>
    </dgm:pt>
    <dgm:pt modelId="{7A8398B4-0D6F-4E18-935A-949C5E48166F}">
      <dgm:prSet phldrT="[Текст]" custT="1"/>
      <dgm:spPr>
        <a:xfrm>
          <a:off x="2325370" y="1332914"/>
          <a:ext cx="1609493" cy="953747"/>
        </a:xfr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8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944395,3</a:t>
          </a:r>
          <a:endParaRPr lang="ru-RU" sz="2800" b="1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F4695AF-B1E7-476A-8946-1FFA63125B5C}" type="parTrans" cxnId="{EABB8929-F020-40F5-930A-0BF14E2371F5}">
      <dgm:prSet/>
      <dgm:spPr/>
      <dgm:t>
        <a:bodyPr/>
        <a:lstStyle/>
        <a:p>
          <a:endParaRPr lang="ru-RU"/>
        </a:p>
      </dgm:t>
    </dgm:pt>
    <dgm:pt modelId="{126453FA-7F82-4914-BAFB-C33F8DA2A026}" type="sibTrans" cxnId="{EABB8929-F020-40F5-930A-0BF14E2371F5}">
      <dgm:prSet/>
      <dgm:spPr/>
      <dgm:t>
        <a:bodyPr/>
        <a:lstStyle/>
        <a:p>
          <a:endParaRPr lang="ru-RU"/>
        </a:p>
      </dgm:t>
    </dgm:pt>
    <dgm:pt modelId="{D8709E5E-1081-416C-9F00-EEB374F64C45}">
      <dgm:prSet phldrT="[Текст]" custT="1"/>
      <dgm:spPr>
        <a:xfrm>
          <a:off x="2365993" y="2460826"/>
          <a:ext cx="1609493" cy="873546"/>
        </a:xfr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800" b="1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943504,7</a:t>
          </a:r>
          <a:endParaRPr lang="ru-RU" sz="2800" b="1" dirty="0">
            <a:solidFill>
              <a:srgbClr val="FF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76F62E4-0FD0-4F59-8FAB-254F82B61067}" type="parTrans" cxnId="{CB8F738E-0871-4B9A-ADF9-9B818E4B4825}">
      <dgm:prSet/>
      <dgm:spPr/>
      <dgm:t>
        <a:bodyPr/>
        <a:lstStyle/>
        <a:p>
          <a:endParaRPr lang="ru-RU"/>
        </a:p>
      </dgm:t>
    </dgm:pt>
    <dgm:pt modelId="{A1597655-47C0-46D1-88C0-7FC9447735EE}" type="sibTrans" cxnId="{CB8F738E-0871-4B9A-ADF9-9B818E4B4825}">
      <dgm:prSet/>
      <dgm:spPr/>
      <dgm:t>
        <a:bodyPr/>
        <a:lstStyle/>
        <a:p>
          <a:endParaRPr lang="ru-RU"/>
        </a:p>
      </dgm:t>
    </dgm:pt>
    <dgm:pt modelId="{B31C2F4E-1957-4835-9C31-291219F2EF4C}">
      <dgm:prSet phldrT="[Текст]"/>
      <dgm:spPr>
        <a:xfrm>
          <a:off x="4293281" y="0"/>
          <a:ext cx="2011866" cy="4572000"/>
        </a:xfr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b="1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2024 год</a:t>
          </a:r>
          <a:endParaRPr lang="ru-RU" b="1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FDF81C4-2631-4EA2-AB55-7367D0B728DC}" type="parTrans" cxnId="{9005CD1D-24B8-486A-83FE-A18F2549194C}">
      <dgm:prSet/>
      <dgm:spPr/>
      <dgm:t>
        <a:bodyPr/>
        <a:lstStyle/>
        <a:p>
          <a:endParaRPr lang="ru-RU"/>
        </a:p>
      </dgm:t>
    </dgm:pt>
    <dgm:pt modelId="{E985512E-C8A1-4B8E-BB76-0EEC04344FBA}" type="sibTrans" cxnId="{9005CD1D-24B8-486A-83FE-A18F2549194C}">
      <dgm:prSet/>
      <dgm:spPr/>
      <dgm:t>
        <a:bodyPr/>
        <a:lstStyle/>
        <a:p>
          <a:endParaRPr lang="ru-RU"/>
        </a:p>
      </dgm:t>
    </dgm:pt>
    <dgm:pt modelId="{735415E5-2029-4C98-954A-F34DEB0FD063}">
      <dgm:prSet phldrT="[Текст]" custT="1"/>
      <dgm:spPr>
        <a:xfrm>
          <a:off x="4517886" y="1331344"/>
          <a:ext cx="1609493" cy="941747"/>
        </a:xfr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8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832357,8</a:t>
          </a:r>
          <a:endParaRPr lang="ru-RU" sz="2800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5F62BD6-ACDA-4DDF-830E-833188368061}" type="parTrans" cxnId="{B49AD664-446B-46BF-842D-D9ECED9379A3}">
      <dgm:prSet/>
      <dgm:spPr/>
      <dgm:t>
        <a:bodyPr/>
        <a:lstStyle/>
        <a:p>
          <a:endParaRPr lang="ru-RU"/>
        </a:p>
      </dgm:t>
    </dgm:pt>
    <dgm:pt modelId="{C991772E-5899-4F59-B754-4E71EEB24F76}" type="sibTrans" cxnId="{B49AD664-446B-46BF-842D-D9ECED9379A3}">
      <dgm:prSet/>
      <dgm:spPr/>
      <dgm:t>
        <a:bodyPr/>
        <a:lstStyle/>
        <a:p>
          <a:endParaRPr lang="ru-RU"/>
        </a:p>
      </dgm:t>
    </dgm:pt>
    <dgm:pt modelId="{9CA18EFF-4C0F-4E58-821E-35014009D445}">
      <dgm:prSet phldrT="[Текст]" custT="1"/>
      <dgm:spPr>
        <a:xfrm>
          <a:off x="4528750" y="2458585"/>
          <a:ext cx="1609493" cy="833945"/>
        </a:xfr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800" b="1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831467,2</a:t>
          </a:r>
          <a:endParaRPr lang="ru-RU" sz="2800" b="1" dirty="0">
            <a:solidFill>
              <a:srgbClr val="FF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6D8CDC0-119C-43AA-8BE5-BA426BBA140B}" type="parTrans" cxnId="{48251B64-7266-4368-A8B2-165230B979FE}">
      <dgm:prSet/>
      <dgm:spPr/>
      <dgm:t>
        <a:bodyPr/>
        <a:lstStyle/>
        <a:p>
          <a:endParaRPr lang="ru-RU"/>
        </a:p>
      </dgm:t>
    </dgm:pt>
    <dgm:pt modelId="{5F154320-1DF5-4163-8B41-5FB68D1BA86A}" type="sibTrans" cxnId="{48251B64-7266-4368-A8B2-165230B979FE}">
      <dgm:prSet/>
      <dgm:spPr/>
      <dgm:t>
        <a:bodyPr/>
        <a:lstStyle/>
        <a:p>
          <a:endParaRPr lang="ru-RU"/>
        </a:p>
      </dgm:t>
    </dgm:pt>
    <dgm:pt modelId="{17A7436A-CB8D-4C60-AF20-C9BBFD76232B}">
      <dgm:prSet phldrT="[Текст]"/>
      <dgm:spPr>
        <a:xfrm>
          <a:off x="203236" y="3444794"/>
          <a:ext cx="1609493" cy="898214"/>
        </a:xfr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Дефицит, </a:t>
          </a:r>
          <a:r>
            <a:rPr lang="ru-RU" b="1" dirty="0" err="1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Профицит</a:t>
          </a:r>
          <a:endParaRPr lang="ru-RU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2E8FA08-5053-493E-BB5C-C09D1AE49ED3}" type="parTrans" cxnId="{05C9A335-701B-4FE7-9B62-96B32E93F3EB}">
      <dgm:prSet/>
      <dgm:spPr/>
      <dgm:t>
        <a:bodyPr/>
        <a:lstStyle/>
        <a:p>
          <a:endParaRPr lang="ru-RU"/>
        </a:p>
      </dgm:t>
    </dgm:pt>
    <dgm:pt modelId="{D3309A17-EC1D-4821-880F-4529454E896C}" type="sibTrans" cxnId="{05C9A335-701B-4FE7-9B62-96B32E93F3EB}">
      <dgm:prSet/>
      <dgm:spPr/>
      <dgm:t>
        <a:bodyPr/>
        <a:lstStyle/>
        <a:p>
          <a:endParaRPr lang="ru-RU"/>
        </a:p>
      </dgm:t>
    </dgm:pt>
    <dgm:pt modelId="{C56638A2-8191-407C-AE6C-CCFCFE99CDC6}">
      <dgm:prSet phldrT="[Текст]"/>
      <dgm:spPr>
        <a:xfrm>
          <a:off x="2365993" y="3468765"/>
          <a:ext cx="1609493" cy="873546"/>
        </a:xfr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890,6</a:t>
          </a:r>
          <a:endParaRPr lang="ru-RU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7A5A2B64-6CDE-49EC-84A7-E10DEC7803D1}" type="parTrans" cxnId="{9501E230-0EEB-4191-BC16-B3D94CB15FF7}">
      <dgm:prSet/>
      <dgm:spPr/>
      <dgm:t>
        <a:bodyPr/>
        <a:lstStyle/>
        <a:p>
          <a:endParaRPr lang="ru-RU"/>
        </a:p>
      </dgm:t>
    </dgm:pt>
    <dgm:pt modelId="{FEA96911-C09B-42B8-9AB5-9AB66DC9F84F}" type="sibTrans" cxnId="{9501E230-0EEB-4191-BC16-B3D94CB15FF7}">
      <dgm:prSet/>
      <dgm:spPr/>
      <dgm:t>
        <a:bodyPr/>
        <a:lstStyle/>
        <a:p>
          <a:endParaRPr lang="ru-RU"/>
        </a:p>
      </dgm:t>
    </dgm:pt>
    <dgm:pt modelId="{223A6011-D5B8-4BB5-9D34-86F460410A00}">
      <dgm:prSet phldrT="[Текст]"/>
      <dgm:spPr>
        <a:xfrm>
          <a:off x="4528750" y="3437414"/>
          <a:ext cx="1609493" cy="905631"/>
        </a:xfr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890,6</a:t>
          </a:r>
          <a:endParaRPr lang="ru-RU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C59C105E-8C75-4E05-BC67-D9643880D7BA}" type="parTrans" cxnId="{7496A512-A739-427D-A47C-77DA6EE81A18}">
      <dgm:prSet/>
      <dgm:spPr/>
      <dgm:t>
        <a:bodyPr/>
        <a:lstStyle/>
        <a:p>
          <a:endParaRPr lang="ru-RU"/>
        </a:p>
      </dgm:t>
    </dgm:pt>
    <dgm:pt modelId="{8F1E727D-1D10-4297-83E4-16FB8128AF05}" type="sibTrans" cxnId="{7496A512-A739-427D-A47C-77DA6EE81A18}">
      <dgm:prSet/>
      <dgm:spPr/>
      <dgm:t>
        <a:bodyPr/>
        <a:lstStyle/>
        <a:p>
          <a:endParaRPr lang="ru-RU"/>
        </a:p>
      </dgm:t>
    </dgm:pt>
    <dgm:pt modelId="{20246B61-3B4B-437A-844B-5A811EB92810}">
      <dgm:prSet phldrT="[Текст]"/>
      <dgm:spPr>
        <a:xfrm>
          <a:off x="6492371" y="0"/>
          <a:ext cx="2011866" cy="4572000"/>
        </a:xfr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ru-RU" b="1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2025 год            </a:t>
          </a:r>
          <a:endParaRPr lang="ru-RU" b="1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4D4AB098-526A-461A-87A3-90F329EC5CA8}" type="parTrans" cxnId="{944230D4-6A81-45D2-9715-A0366369F1BB}">
      <dgm:prSet/>
      <dgm:spPr/>
      <dgm:t>
        <a:bodyPr/>
        <a:lstStyle/>
        <a:p>
          <a:endParaRPr lang="ru-RU"/>
        </a:p>
      </dgm:t>
    </dgm:pt>
    <dgm:pt modelId="{B4C50898-A815-4651-9945-2F34D781D387}" type="sibTrans" cxnId="{944230D4-6A81-45D2-9715-A0366369F1BB}">
      <dgm:prSet/>
      <dgm:spPr/>
      <dgm:t>
        <a:bodyPr/>
        <a:lstStyle/>
        <a:p>
          <a:endParaRPr lang="ru-RU"/>
        </a:p>
      </dgm:t>
    </dgm:pt>
    <dgm:pt modelId="{595DAC1E-A564-433C-A0D3-2E73201A228D}">
      <dgm:prSet custT="1"/>
      <dgm:spPr>
        <a:xfrm>
          <a:off x="6717806" y="1372139"/>
          <a:ext cx="1609493" cy="869451"/>
        </a:xfr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800" b="1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911699,5</a:t>
          </a:r>
          <a:endParaRPr lang="ru-RU" sz="2800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5424F1A3-71A6-455E-A744-75D3A6B5BC2F}" type="parTrans" cxnId="{E7A884A5-6E61-4FDD-8CAA-CEF1CB6A6ADE}">
      <dgm:prSet/>
      <dgm:spPr/>
      <dgm:t>
        <a:bodyPr/>
        <a:lstStyle/>
        <a:p>
          <a:endParaRPr lang="ru-RU"/>
        </a:p>
      </dgm:t>
    </dgm:pt>
    <dgm:pt modelId="{1901F929-E563-453F-AA12-E19B599739A7}" type="sibTrans" cxnId="{E7A884A5-6E61-4FDD-8CAA-CEF1CB6A6ADE}">
      <dgm:prSet/>
      <dgm:spPr/>
      <dgm:t>
        <a:bodyPr/>
        <a:lstStyle/>
        <a:p>
          <a:endParaRPr lang="ru-RU"/>
        </a:p>
      </dgm:t>
    </dgm:pt>
    <dgm:pt modelId="{90D09D85-D506-4EF7-9670-BBFC36075152}">
      <dgm:prSet custT="1"/>
      <dgm:spPr>
        <a:xfrm>
          <a:off x="6710386" y="2430693"/>
          <a:ext cx="1609493" cy="868304"/>
        </a:xfr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sz="2800" b="1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909561,9</a:t>
          </a:r>
          <a:endParaRPr lang="ru-RU" sz="2800" b="1" dirty="0">
            <a:solidFill>
              <a:srgbClr val="FF0000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F693DFE8-554A-40C1-B5AF-225B3B5AADFC}" type="parTrans" cxnId="{EEC934FC-17C2-44C0-A9E8-9F7B593B8A09}">
      <dgm:prSet/>
      <dgm:spPr/>
      <dgm:t>
        <a:bodyPr/>
        <a:lstStyle/>
        <a:p>
          <a:endParaRPr lang="ru-RU"/>
        </a:p>
      </dgm:t>
    </dgm:pt>
    <dgm:pt modelId="{BEF4A693-7B81-4EEC-A7E7-DCFB61CA4FBC}" type="sibTrans" cxnId="{EEC934FC-17C2-44C0-A9E8-9F7B593B8A09}">
      <dgm:prSet/>
      <dgm:spPr/>
      <dgm:t>
        <a:bodyPr/>
        <a:lstStyle/>
        <a:p>
          <a:endParaRPr lang="ru-RU"/>
        </a:p>
      </dgm:t>
    </dgm:pt>
    <dgm:pt modelId="{DEE8BC5A-F506-4737-A544-F4287642F555}">
      <dgm:prSet/>
      <dgm:spPr>
        <a:xfrm>
          <a:off x="6717806" y="3529659"/>
          <a:ext cx="1609493" cy="835704"/>
        </a:xfr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2137,6</a:t>
          </a:r>
          <a:endParaRPr lang="ru-RU" b="1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2FE060CE-4A29-4212-AA9B-2D758A7BAFA1}" type="parTrans" cxnId="{5BB4106F-6E2E-4E36-B8E0-DDA9C41AC564}">
      <dgm:prSet/>
      <dgm:spPr/>
      <dgm:t>
        <a:bodyPr/>
        <a:lstStyle/>
        <a:p>
          <a:endParaRPr lang="ru-RU"/>
        </a:p>
      </dgm:t>
    </dgm:pt>
    <dgm:pt modelId="{2F047387-2C18-4215-8E9F-D780DE5AEE17}" type="sibTrans" cxnId="{5BB4106F-6E2E-4E36-B8E0-DDA9C41AC564}">
      <dgm:prSet/>
      <dgm:spPr/>
      <dgm:t>
        <a:bodyPr/>
        <a:lstStyle/>
        <a:p>
          <a:endParaRPr lang="ru-RU"/>
        </a:p>
      </dgm:t>
    </dgm:pt>
    <dgm:pt modelId="{A295F69E-E169-49E8-800F-1FD3488A2050}" type="pres">
      <dgm:prSet presAssocID="{3CBDD573-F402-42DA-BC0A-D681CD6C58E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014E73-DDB2-4018-8C20-501132706143}" type="pres">
      <dgm:prSet presAssocID="{813234F8-BE34-44F4-B254-8C3D38F952C8}" presName="compNode" presStyleCnt="0"/>
      <dgm:spPr/>
      <dgm:t>
        <a:bodyPr/>
        <a:lstStyle/>
        <a:p>
          <a:endParaRPr lang="ru-RU"/>
        </a:p>
      </dgm:t>
    </dgm:pt>
    <dgm:pt modelId="{061A5597-853C-4D5F-9AA6-25304BC910E2}" type="pres">
      <dgm:prSet presAssocID="{813234F8-BE34-44F4-B254-8C3D38F952C8}" presName="aNode" presStyleLbl="bgShp" presStyleIdx="0" presStyleCnt="4" custLinFactNeighborX="-10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A6425A9-01E2-412A-B7EF-33AC39B9AD86}" type="pres">
      <dgm:prSet presAssocID="{813234F8-BE34-44F4-B254-8C3D38F952C8}" presName="textNode" presStyleLbl="bgShp" presStyleIdx="0" presStyleCnt="4"/>
      <dgm:spPr/>
      <dgm:t>
        <a:bodyPr/>
        <a:lstStyle/>
        <a:p>
          <a:endParaRPr lang="ru-RU"/>
        </a:p>
      </dgm:t>
    </dgm:pt>
    <dgm:pt modelId="{07BE96FA-87E1-4C42-8060-0394D5BFCAC0}" type="pres">
      <dgm:prSet presAssocID="{813234F8-BE34-44F4-B254-8C3D38F952C8}" presName="compChildNode" presStyleCnt="0"/>
      <dgm:spPr/>
      <dgm:t>
        <a:bodyPr/>
        <a:lstStyle/>
        <a:p>
          <a:endParaRPr lang="ru-RU"/>
        </a:p>
      </dgm:t>
    </dgm:pt>
    <dgm:pt modelId="{4CF3D877-7AAB-4C28-B50E-1909F0F1E918}" type="pres">
      <dgm:prSet presAssocID="{813234F8-BE34-44F4-B254-8C3D38F952C8}" presName="theInnerList" presStyleCnt="0"/>
      <dgm:spPr/>
      <dgm:t>
        <a:bodyPr/>
        <a:lstStyle/>
        <a:p>
          <a:endParaRPr lang="ru-RU"/>
        </a:p>
      </dgm:t>
    </dgm:pt>
    <dgm:pt modelId="{35C8E32A-5E77-490F-B7B1-E00D2F233CED}" type="pres">
      <dgm:prSet presAssocID="{765FAEB8-0707-422D-9419-EF447C6F5076}" presName="childNode" presStyleLbl="node1" presStyleIdx="0" presStyleCnt="12" custScaleX="87359" custScaleY="6003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84676AB-6D18-4C54-B5DB-6022D8EC3994}" type="pres">
      <dgm:prSet presAssocID="{765FAEB8-0707-422D-9419-EF447C6F5076}" presName="aSpace2" presStyleCnt="0"/>
      <dgm:spPr/>
      <dgm:t>
        <a:bodyPr/>
        <a:lstStyle/>
        <a:p>
          <a:endParaRPr lang="ru-RU"/>
        </a:p>
      </dgm:t>
    </dgm:pt>
    <dgm:pt modelId="{0DEC021B-9183-40F6-A313-FD99A9A9A48C}" type="pres">
      <dgm:prSet presAssocID="{D09940A4-0A1B-4822-86B9-2E8B40F7839A}" presName="childNode" presStyleLbl="node1" presStyleIdx="1" presStyleCnt="1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F9C1248E-FC6C-4734-B080-774F90C69468}" type="pres">
      <dgm:prSet presAssocID="{D09940A4-0A1B-4822-86B9-2E8B40F7839A}" presName="aSpace2" presStyleCnt="0"/>
      <dgm:spPr/>
      <dgm:t>
        <a:bodyPr/>
        <a:lstStyle/>
        <a:p>
          <a:endParaRPr lang="ru-RU"/>
        </a:p>
      </dgm:t>
    </dgm:pt>
    <dgm:pt modelId="{F535F390-E69A-4848-B8D5-D24E001FCBF5}" type="pres">
      <dgm:prSet presAssocID="{17A7436A-CB8D-4C60-AF20-C9BBFD76232B}" presName="childNode" presStyleLbl="node1" presStyleIdx="2" presStyleCnt="1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FBEBDFB-6A0C-4041-93E0-F6869CC3C0AB}" type="pres">
      <dgm:prSet presAssocID="{813234F8-BE34-44F4-B254-8C3D38F952C8}" presName="aSpace" presStyleCnt="0"/>
      <dgm:spPr/>
      <dgm:t>
        <a:bodyPr/>
        <a:lstStyle/>
        <a:p>
          <a:endParaRPr lang="ru-RU"/>
        </a:p>
      </dgm:t>
    </dgm:pt>
    <dgm:pt modelId="{56C38B10-62DC-4500-A2DF-626B7B21F07C}" type="pres">
      <dgm:prSet presAssocID="{2C101E8C-79E0-4F1F-97C5-CDB45C04174A}" presName="compNode" presStyleCnt="0"/>
      <dgm:spPr/>
      <dgm:t>
        <a:bodyPr/>
        <a:lstStyle/>
        <a:p>
          <a:endParaRPr lang="ru-RU"/>
        </a:p>
      </dgm:t>
    </dgm:pt>
    <dgm:pt modelId="{7694DE14-DFD3-4C0E-82AD-9231AB56105E}" type="pres">
      <dgm:prSet presAssocID="{2C101E8C-79E0-4F1F-97C5-CDB45C04174A}" presName="aNode" presStyleLbl="bgShp" presStyleIdx="1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40736DB-30E7-4BF4-B147-3B04F4AB065F}" type="pres">
      <dgm:prSet presAssocID="{2C101E8C-79E0-4F1F-97C5-CDB45C04174A}" presName="textNode" presStyleLbl="bgShp" presStyleIdx="1" presStyleCnt="4"/>
      <dgm:spPr/>
      <dgm:t>
        <a:bodyPr/>
        <a:lstStyle/>
        <a:p>
          <a:endParaRPr lang="ru-RU"/>
        </a:p>
      </dgm:t>
    </dgm:pt>
    <dgm:pt modelId="{7F0DEA67-FCE6-43D6-A950-D752BF1A2216}" type="pres">
      <dgm:prSet presAssocID="{2C101E8C-79E0-4F1F-97C5-CDB45C04174A}" presName="compChildNode" presStyleCnt="0"/>
      <dgm:spPr/>
      <dgm:t>
        <a:bodyPr/>
        <a:lstStyle/>
        <a:p>
          <a:endParaRPr lang="ru-RU"/>
        </a:p>
      </dgm:t>
    </dgm:pt>
    <dgm:pt modelId="{9EF58E59-9E77-4BEA-9010-FD5AA6D56A83}" type="pres">
      <dgm:prSet presAssocID="{2C101E8C-79E0-4F1F-97C5-CDB45C04174A}" presName="theInnerList" presStyleCnt="0"/>
      <dgm:spPr/>
      <dgm:t>
        <a:bodyPr/>
        <a:lstStyle/>
        <a:p>
          <a:endParaRPr lang="ru-RU"/>
        </a:p>
      </dgm:t>
    </dgm:pt>
    <dgm:pt modelId="{0DDE0A12-9A47-4F37-9FE7-5055FA5E0E4E}" type="pres">
      <dgm:prSet presAssocID="{7A8398B4-0D6F-4E18-935A-949C5E48166F}" presName="childNode" presStyleLbl="node1" presStyleIdx="3" presStyleCnt="12" custScaleY="109181" custLinFactNeighborX="-2524" custLinFactNeighborY="-2959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86C77FC-89F0-4D48-A968-238E9728C4CD}" type="pres">
      <dgm:prSet presAssocID="{7A8398B4-0D6F-4E18-935A-949C5E48166F}" presName="aSpace2" presStyleCnt="0"/>
      <dgm:spPr/>
      <dgm:t>
        <a:bodyPr/>
        <a:lstStyle/>
        <a:p>
          <a:endParaRPr lang="ru-RU"/>
        </a:p>
      </dgm:t>
    </dgm:pt>
    <dgm:pt modelId="{6CD22A44-8CFE-4180-9A2B-EA4A659721D4}" type="pres">
      <dgm:prSet presAssocID="{D8709E5E-1081-416C-9F00-EEB374F64C45}" presName="childNode" presStyleLbl="node1" presStyleIdx="4" presStyleCnt="1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1749385A-60A3-43B5-811A-62A293CC30E4}" type="pres">
      <dgm:prSet presAssocID="{D8709E5E-1081-416C-9F00-EEB374F64C45}" presName="aSpace2" presStyleCnt="0"/>
      <dgm:spPr/>
      <dgm:t>
        <a:bodyPr/>
        <a:lstStyle/>
        <a:p>
          <a:endParaRPr lang="ru-RU"/>
        </a:p>
      </dgm:t>
    </dgm:pt>
    <dgm:pt modelId="{F73350EF-1C99-403E-8299-B9C89F3F8A1F}" type="pres">
      <dgm:prSet presAssocID="{C56638A2-8191-407C-AE6C-CCFCFE99CDC6}" presName="childNode" presStyleLbl="node1" presStyleIdx="5" presStyleCnt="1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B8A4CCE0-5486-41FE-866D-2276AF23186F}" type="pres">
      <dgm:prSet presAssocID="{2C101E8C-79E0-4F1F-97C5-CDB45C04174A}" presName="aSpace" presStyleCnt="0"/>
      <dgm:spPr/>
      <dgm:t>
        <a:bodyPr/>
        <a:lstStyle/>
        <a:p>
          <a:endParaRPr lang="ru-RU"/>
        </a:p>
      </dgm:t>
    </dgm:pt>
    <dgm:pt modelId="{59F937D1-31B4-4D33-A80C-87AF92C6BCEC}" type="pres">
      <dgm:prSet presAssocID="{B31C2F4E-1957-4835-9C31-291219F2EF4C}" presName="compNode" presStyleCnt="0"/>
      <dgm:spPr/>
      <dgm:t>
        <a:bodyPr/>
        <a:lstStyle/>
        <a:p>
          <a:endParaRPr lang="ru-RU"/>
        </a:p>
      </dgm:t>
    </dgm:pt>
    <dgm:pt modelId="{9EDA3B66-94B8-4C7D-8423-F447DF6D6E79}" type="pres">
      <dgm:prSet presAssocID="{B31C2F4E-1957-4835-9C31-291219F2EF4C}" presName="aNode" presStyleLbl="bgShp" presStyleIdx="2" presStyleCnt="4" custLinFactNeighborX="-170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A0CEC9A-06AD-4320-AF12-4A4E415F1776}" type="pres">
      <dgm:prSet presAssocID="{B31C2F4E-1957-4835-9C31-291219F2EF4C}" presName="textNode" presStyleLbl="bgShp" presStyleIdx="2" presStyleCnt="4"/>
      <dgm:spPr/>
      <dgm:t>
        <a:bodyPr/>
        <a:lstStyle/>
        <a:p>
          <a:endParaRPr lang="ru-RU"/>
        </a:p>
      </dgm:t>
    </dgm:pt>
    <dgm:pt modelId="{7751A554-5A4F-4769-8507-CD0EC1893174}" type="pres">
      <dgm:prSet presAssocID="{B31C2F4E-1957-4835-9C31-291219F2EF4C}" presName="compChildNode" presStyleCnt="0"/>
      <dgm:spPr/>
      <dgm:t>
        <a:bodyPr/>
        <a:lstStyle/>
        <a:p>
          <a:endParaRPr lang="ru-RU"/>
        </a:p>
      </dgm:t>
    </dgm:pt>
    <dgm:pt modelId="{C6229098-4A47-41C7-8E21-61F01822C94F}" type="pres">
      <dgm:prSet presAssocID="{B31C2F4E-1957-4835-9C31-291219F2EF4C}" presName="theInnerList" presStyleCnt="0"/>
      <dgm:spPr/>
      <dgm:t>
        <a:bodyPr/>
        <a:lstStyle/>
        <a:p>
          <a:endParaRPr lang="ru-RU"/>
        </a:p>
      </dgm:t>
    </dgm:pt>
    <dgm:pt modelId="{C0130938-5DCA-4E68-8E8B-C5906BC79018}" type="pres">
      <dgm:prSet presAssocID="{735415E5-2029-4C98-954A-F34DEB0FD063}" presName="childNode" presStyleLbl="node1" presStyleIdx="6" presStyleCnt="12" custLinFactNeighborX="-675" custLinFactNeighborY="-2802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675DD2B2-6B9E-45AA-B989-F939DF3CDAF5}" type="pres">
      <dgm:prSet presAssocID="{735415E5-2029-4C98-954A-F34DEB0FD063}" presName="aSpace2" presStyleCnt="0"/>
      <dgm:spPr/>
      <dgm:t>
        <a:bodyPr/>
        <a:lstStyle/>
        <a:p>
          <a:endParaRPr lang="ru-RU"/>
        </a:p>
      </dgm:t>
    </dgm:pt>
    <dgm:pt modelId="{E10EF703-FB73-42C9-8CC2-84B453BA1386}" type="pres">
      <dgm:prSet presAssocID="{9CA18EFF-4C0F-4E58-821E-35014009D445}" presName="childNode" presStyleLbl="node1" presStyleIdx="7" presStyleCnt="12" custScaleY="8855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0195BEC-7D2E-4BCA-92B2-E81964E6F44F}" type="pres">
      <dgm:prSet presAssocID="{9CA18EFF-4C0F-4E58-821E-35014009D445}" presName="aSpace2" presStyleCnt="0"/>
      <dgm:spPr/>
      <dgm:t>
        <a:bodyPr/>
        <a:lstStyle/>
        <a:p>
          <a:endParaRPr lang="ru-RU"/>
        </a:p>
      </dgm:t>
    </dgm:pt>
    <dgm:pt modelId="{FC620CAD-02D9-4D2D-B760-EBF2C44BBA11}" type="pres">
      <dgm:prSet presAssocID="{223A6011-D5B8-4BB5-9D34-86F460410A00}" presName="childNode" presStyleLbl="node1" presStyleIdx="8" presStyleCnt="12" custScaleY="9616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A4B572B6-DDC5-4A64-BD9D-D1C548C73DF4}" type="pres">
      <dgm:prSet presAssocID="{B31C2F4E-1957-4835-9C31-291219F2EF4C}" presName="aSpace" presStyleCnt="0"/>
      <dgm:spPr/>
      <dgm:t>
        <a:bodyPr/>
        <a:lstStyle/>
        <a:p>
          <a:endParaRPr lang="ru-RU"/>
        </a:p>
      </dgm:t>
    </dgm:pt>
    <dgm:pt modelId="{C97E6FB2-666C-441F-971E-E24943091AC9}" type="pres">
      <dgm:prSet presAssocID="{20246B61-3B4B-437A-844B-5A811EB92810}" presName="compNode" presStyleCnt="0"/>
      <dgm:spPr/>
      <dgm:t>
        <a:bodyPr/>
        <a:lstStyle/>
        <a:p>
          <a:endParaRPr lang="ru-RU"/>
        </a:p>
      </dgm:t>
    </dgm:pt>
    <dgm:pt modelId="{FB78A9FA-E8C3-4BEF-9DE9-E709E0F7717E}" type="pres">
      <dgm:prSet presAssocID="{20246B61-3B4B-437A-844B-5A811EB92810}" presName="aNode" presStyleLbl="bgShp" presStyleIdx="3" presStyleCnt="4" custLinFactNeighborX="2431" custLinFactNeighborY="1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C3A67DF3-D529-4576-AE57-63BCB4349314}" type="pres">
      <dgm:prSet presAssocID="{20246B61-3B4B-437A-844B-5A811EB92810}" presName="textNode" presStyleLbl="bgShp" presStyleIdx="3" presStyleCnt="4"/>
      <dgm:spPr/>
      <dgm:t>
        <a:bodyPr/>
        <a:lstStyle/>
        <a:p>
          <a:endParaRPr lang="ru-RU"/>
        </a:p>
      </dgm:t>
    </dgm:pt>
    <dgm:pt modelId="{5774E285-2C1E-444E-86BD-9F9BE051A2B6}" type="pres">
      <dgm:prSet presAssocID="{20246B61-3B4B-437A-844B-5A811EB92810}" presName="compChildNode" presStyleCnt="0"/>
      <dgm:spPr/>
      <dgm:t>
        <a:bodyPr/>
        <a:lstStyle/>
        <a:p>
          <a:endParaRPr lang="ru-RU"/>
        </a:p>
      </dgm:t>
    </dgm:pt>
    <dgm:pt modelId="{CCA9BA93-D4A2-49A3-AECF-FD103BBF4C44}" type="pres">
      <dgm:prSet presAssocID="{20246B61-3B4B-437A-844B-5A811EB92810}" presName="theInnerList" presStyleCnt="0"/>
      <dgm:spPr/>
      <dgm:t>
        <a:bodyPr/>
        <a:lstStyle/>
        <a:p>
          <a:endParaRPr lang="ru-RU"/>
        </a:p>
      </dgm:t>
    </dgm:pt>
    <dgm:pt modelId="{3A264C35-D62F-4130-AC84-354E48CCBC8B}" type="pres">
      <dgm:prSet presAssocID="{595DAC1E-A564-433C-A0D3-2E73201A228D}" presName="childNode" presStyleLbl="node1" presStyleIdx="9" presStyleCnt="12" custScaleY="67475" custLinFactNeighborX="1634" custLinFactNeighborY="-19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F205F49-38BF-484D-9EB4-EB94ABF2C120}" type="pres">
      <dgm:prSet presAssocID="{595DAC1E-A564-433C-A0D3-2E73201A228D}" presName="aSpace2" presStyleCnt="0"/>
      <dgm:spPr/>
      <dgm:t>
        <a:bodyPr/>
        <a:lstStyle/>
        <a:p>
          <a:endParaRPr lang="ru-RU"/>
        </a:p>
      </dgm:t>
    </dgm:pt>
    <dgm:pt modelId="{D23E65D5-8FC3-40EC-80B9-6C348AFC8203}" type="pres">
      <dgm:prSet presAssocID="{90D09D85-D506-4EF7-9670-BBFC36075152}" presName="childNode" presStyleLbl="node1" presStyleIdx="10" presStyleCnt="12" custScaleY="67386" custLinFactNeighborX="1173" custLinFactNeighborY="-480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8082C862-180A-47F5-AD3A-33899123E71D}" type="pres">
      <dgm:prSet presAssocID="{90D09D85-D506-4EF7-9670-BBFC36075152}" presName="aSpace2" presStyleCnt="0"/>
      <dgm:spPr/>
      <dgm:t>
        <a:bodyPr/>
        <a:lstStyle/>
        <a:p>
          <a:endParaRPr lang="ru-RU"/>
        </a:p>
      </dgm:t>
    </dgm:pt>
    <dgm:pt modelId="{EE9FD7F2-165B-4561-A628-089CB861B571}" type="pres">
      <dgm:prSet presAssocID="{DEE8BC5A-F506-4737-A544-F4287642F555}" presName="childNode" presStyleLbl="node1" presStyleIdx="11" presStyleCnt="12" custScaleY="64856" custLinFactNeighborX="1634" custLinFactNeighborY="1154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CE3D7336-2394-4080-A162-C781D9F8C367}" srcId="{813234F8-BE34-44F4-B254-8C3D38F952C8}" destId="{765FAEB8-0707-422D-9419-EF447C6F5076}" srcOrd="0" destOrd="0" parTransId="{518A5022-DA3E-41B4-B049-4260CEC947E8}" sibTransId="{9956E3A9-2E6C-4394-A494-D4981B9BF6EA}"/>
    <dgm:cxn modelId="{58C99E10-7423-4C10-AF6C-2EB93E954C56}" type="presOf" srcId="{765FAEB8-0707-422D-9419-EF447C6F5076}" destId="{35C8E32A-5E77-490F-B7B1-E00D2F233CED}" srcOrd="0" destOrd="0" presId="urn:microsoft.com/office/officeart/2005/8/layout/lProcess2"/>
    <dgm:cxn modelId="{5B1A0E34-A8BD-43F9-92CD-08512FF6FD02}" type="presOf" srcId="{90D09D85-D506-4EF7-9670-BBFC36075152}" destId="{D23E65D5-8FC3-40EC-80B9-6C348AFC8203}" srcOrd="0" destOrd="0" presId="urn:microsoft.com/office/officeart/2005/8/layout/lProcess2"/>
    <dgm:cxn modelId="{BA7C41C0-24AE-47CB-98C6-B45E64EFA471}" type="presOf" srcId="{D8709E5E-1081-416C-9F00-EEB374F64C45}" destId="{6CD22A44-8CFE-4180-9A2B-EA4A659721D4}" srcOrd="0" destOrd="0" presId="urn:microsoft.com/office/officeart/2005/8/layout/lProcess2"/>
    <dgm:cxn modelId="{E1AF0035-92DA-43A5-93DF-0CE396E0DEAF}" type="presOf" srcId="{813234F8-BE34-44F4-B254-8C3D38F952C8}" destId="{061A5597-853C-4D5F-9AA6-25304BC910E2}" srcOrd="0" destOrd="0" presId="urn:microsoft.com/office/officeart/2005/8/layout/lProcess2"/>
    <dgm:cxn modelId="{95D50450-C8CD-4F53-BB9E-44317EF8FAC8}" type="presOf" srcId="{20246B61-3B4B-437A-844B-5A811EB92810}" destId="{FB78A9FA-E8C3-4BEF-9DE9-E709E0F7717E}" srcOrd="0" destOrd="0" presId="urn:microsoft.com/office/officeart/2005/8/layout/lProcess2"/>
    <dgm:cxn modelId="{48251B64-7266-4368-A8B2-165230B979FE}" srcId="{B31C2F4E-1957-4835-9C31-291219F2EF4C}" destId="{9CA18EFF-4C0F-4E58-821E-35014009D445}" srcOrd="1" destOrd="0" parTransId="{26D8CDC0-119C-43AA-8BE5-BA426BBA140B}" sibTransId="{5F154320-1DF5-4163-8B41-5FB68D1BA86A}"/>
    <dgm:cxn modelId="{2015EB38-72A4-41B4-A0A3-6600737CB615}" type="presOf" srcId="{735415E5-2029-4C98-954A-F34DEB0FD063}" destId="{C0130938-5DCA-4E68-8E8B-C5906BC79018}" srcOrd="0" destOrd="0" presId="urn:microsoft.com/office/officeart/2005/8/layout/lProcess2"/>
    <dgm:cxn modelId="{A677B7F0-E722-44D1-8F42-6AB01850FBE5}" type="presOf" srcId="{3CBDD573-F402-42DA-BC0A-D681CD6C58E8}" destId="{A295F69E-E169-49E8-800F-1FD3488A2050}" srcOrd="0" destOrd="0" presId="urn:microsoft.com/office/officeart/2005/8/layout/lProcess2"/>
    <dgm:cxn modelId="{7394E7F7-E7DA-45C0-A48E-DF619B5C4EE8}" type="presOf" srcId="{223A6011-D5B8-4BB5-9D34-86F460410A00}" destId="{FC620CAD-02D9-4D2D-B760-EBF2C44BBA11}" srcOrd="0" destOrd="0" presId="urn:microsoft.com/office/officeart/2005/8/layout/lProcess2"/>
    <dgm:cxn modelId="{05C9A335-701B-4FE7-9B62-96B32E93F3EB}" srcId="{813234F8-BE34-44F4-B254-8C3D38F952C8}" destId="{17A7436A-CB8D-4C60-AF20-C9BBFD76232B}" srcOrd="2" destOrd="0" parTransId="{52E8FA08-5053-493E-BB5C-C09D1AE49ED3}" sibTransId="{D3309A17-EC1D-4821-880F-4529454E896C}"/>
    <dgm:cxn modelId="{5BB4106F-6E2E-4E36-B8E0-DDA9C41AC564}" srcId="{20246B61-3B4B-437A-844B-5A811EB92810}" destId="{DEE8BC5A-F506-4737-A544-F4287642F555}" srcOrd="2" destOrd="0" parTransId="{2FE060CE-4A29-4212-AA9B-2D758A7BAFA1}" sibTransId="{2F047387-2C18-4215-8E9F-D780DE5AEE17}"/>
    <dgm:cxn modelId="{89C53BD7-8D1F-44D4-B021-9B46D3A2BF55}" type="presOf" srcId="{595DAC1E-A564-433C-A0D3-2E73201A228D}" destId="{3A264C35-D62F-4130-AC84-354E48CCBC8B}" srcOrd="0" destOrd="0" presId="urn:microsoft.com/office/officeart/2005/8/layout/lProcess2"/>
    <dgm:cxn modelId="{EABB8929-F020-40F5-930A-0BF14E2371F5}" srcId="{2C101E8C-79E0-4F1F-97C5-CDB45C04174A}" destId="{7A8398B4-0D6F-4E18-935A-949C5E48166F}" srcOrd="0" destOrd="0" parTransId="{5F4695AF-B1E7-476A-8946-1FFA63125B5C}" sibTransId="{126453FA-7F82-4914-BAFB-C33F8DA2A026}"/>
    <dgm:cxn modelId="{0719FCFB-2608-4767-ABD0-8F502400D323}" type="presOf" srcId="{7A8398B4-0D6F-4E18-935A-949C5E48166F}" destId="{0DDE0A12-9A47-4F37-9FE7-5055FA5E0E4E}" srcOrd="0" destOrd="0" presId="urn:microsoft.com/office/officeart/2005/8/layout/lProcess2"/>
    <dgm:cxn modelId="{EEC934FC-17C2-44C0-A9E8-9F7B593B8A09}" srcId="{20246B61-3B4B-437A-844B-5A811EB92810}" destId="{90D09D85-D506-4EF7-9670-BBFC36075152}" srcOrd="1" destOrd="0" parTransId="{F693DFE8-554A-40C1-B5AF-225B3B5AADFC}" sibTransId="{BEF4A693-7B81-4EEC-A7E7-DCFB61CA4FBC}"/>
    <dgm:cxn modelId="{01D1C71C-A87F-4820-A98C-1F931EA87A12}" type="presOf" srcId="{17A7436A-CB8D-4C60-AF20-C9BBFD76232B}" destId="{F535F390-E69A-4848-B8D5-D24E001FCBF5}" srcOrd="0" destOrd="0" presId="urn:microsoft.com/office/officeart/2005/8/layout/lProcess2"/>
    <dgm:cxn modelId="{D66262F2-618C-49EA-AF65-62B4CA7A8A59}" type="presOf" srcId="{B31C2F4E-1957-4835-9C31-291219F2EF4C}" destId="{CA0CEC9A-06AD-4320-AF12-4A4E415F1776}" srcOrd="1" destOrd="0" presId="urn:microsoft.com/office/officeart/2005/8/layout/lProcess2"/>
    <dgm:cxn modelId="{5C01568C-3F00-4AEC-A394-E37C2AFA8426}" type="presOf" srcId="{B31C2F4E-1957-4835-9C31-291219F2EF4C}" destId="{9EDA3B66-94B8-4C7D-8423-F447DF6D6E79}" srcOrd="0" destOrd="0" presId="urn:microsoft.com/office/officeart/2005/8/layout/lProcess2"/>
    <dgm:cxn modelId="{9005CD1D-24B8-486A-83FE-A18F2549194C}" srcId="{3CBDD573-F402-42DA-BC0A-D681CD6C58E8}" destId="{B31C2F4E-1957-4835-9C31-291219F2EF4C}" srcOrd="2" destOrd="0" parTransId="{4FDF81C4-2631-4EA2-AB55-7367D0B728DC}" sibTransId="{E985512E-C8A1-4B8E-BB76-0EEC04344FBA}"/>
    <dgm:cxn modelId="{CB8F738E-0871-4B9A-ADF9-9B818E4B4825}" srcId="{2C101E8C-79E0-4F1F-97C5-CDB45C04174A}" destId="{D8709E5E-1081-416C-9F00-EEB374F64C45}" srcOrd="1" destOrd="0" parTransId="{776F62E4-0FD0-4F59-8FAB-254F82B61067}" sibTransId="{A1597655-47C0-46D1-88C0-7FC9447735EE}"/>
    <dgm:cxn modelId="{7496A512-A739-427D-A47C-77DA6EE81A18}" srcId="{B31C2F4E-1957-4835-9C31-291219F2EF4C}" destId="{223A6011-D5B8-4BB5-9D34-86F460410A00}" srcOrd="2" destOrd="0" parTransId="{C59C105E-8C75-4E05-BC67-D9643880D7BA}" sibTransId="{8F1E727D-1D10-4297-83E4-16FB8128AF05}"/>
    <dgm:cxn modelId="{34689A81-826C-4CA8-AF44-D2CBFAA8F899}" type="presOf" srcId="{C56638A2-8191-407C-AE6C-CCFCFE99CDC6}" destId="{F73350EF-1C99-403E-8299-B9C89F3F8A1F}" srcOrd="0" destOrd="0" presId="urn:microsoft.com/office/officeart/2005/8/layout/lProcess2"/>
    <dgm:cxn modelId="{B5146205-46F3-4890-8EF8-BA277D8F3A47}" srcId="{3CBDD573-F402-42DA-BC0A-D681CD6C58E8}" destId="{2C101E8C-79E0-4F1F-97C5-CDB45C04174A}" srcOrd="1" destOrd="0" parTransId="{20BFC816-0548-412D-A5ED-4A835F32BC46}" sibTransId="{3CD15471-0ABC-4633-95CB-DBD91852FC0B}"/>
    <dgm:cxn modelId="{9FDB524A-0B02-4F26-B662-6663419D7C6D}" type="presOf" srcId="{9CA18EFF-4C0F-4E58-821E-35014009D445}" destId="{E10EF703-FB73-42C9-8CC2-84B453BA1386}" srcOrd="0" destOrd="0" presId="urn:microsoft.com/office/officeart/2005/8/layout/lProcess2"/>
    <dgm:cxn modelId="{82288C5B-AF71-477D-9451-533D10192DBE}" type="presOf" srcId="{DEE8BC5A-F506-4737-A544-F4287642F555}" destId="{EE9FD7F2-165B-4561-A628-089CB861B571}" srcOrd="0" destOrd="0" presId="urn:microsoft.com/office/officeart/2005/8/layout/lProcess2"/>
    <dgm:cxn modelId="{CD4C913E-E1EA-44C3-AABF-DA44CA327B70}" type="presOf" srcId="{D09940A4-0A1B-4822-86B9-2E8B40F7839A}" destId="{0DEC021B-9183-40F6-A313-FD99A9A9A48C}" srcOrd="0" destOrd="0" presId="urn:microsoft.com/office/officeart/2005/8/layout/lProcess2"/>
    <dgm:cxn modelId="{1FB9050E-E14F-421F-9ABB-E827B618EFD2}" type="presOf" srcId="{813234F8-BE34-44F4-B254-8C3D38F952C8}" destId="{5A6425A9-01E2-412A-B7EF-33AC39B9AD86}" srcOrd="1" destOrd="0" presId="urn:microsoft.com/office/officeart/2005/8/layout/lProcess2"/>
    <dgm:cxn modelId="{4DDD195D-B7C5-4FBB-9EB0-969DC428CCD5}" type="presOf" srcId="{20246B61-3B4B-437A-844B-5A811EB92810}" destId="{C3A67DF3-D529-4576-AE57-63BCB4349314}" srcOrd="1" destOrd="0" presId="urn:microsoft.com/office/officeart/2005/8/layout/lProcess2"/>
    <dgm:cxn modelId="{944230D4-6A81-45D2-9715-A0366369F1BB}" srcId="{3CBDD573-F402-42DA-BC0A-D681CD6C58E8}" destId="{20246B61-3B4B-437A-844B-5A811EB92810}" srcOrd="3" destOrd="0" parTransId="{4D4AB098-526A-461A-87A3-90F329EC5CA8}" sibTransId="{B4C50898-A815-4651-9945-2F34D781D387}"/>
    <dgm:cxn modelId="{B49AD664-446B-46BF-842D-D9ECED9379A3}" srcId="{B31C2F4E-1957-4835-9C31-291219F2EF4C}" destId="{735415E5-2029-4C98-954A-F34DEB0FD063}" srcOrd="0" destOrd="0" parTransId="{C5F62BD6-ACDA-4DDF-830E-833188368061}" sibTransId="{C991772E-5899-4F59-B754-4E71EEB24F76}"/>
    <dgm:cxn modelId="{C38FC3AA-CF87-486B-B49E-E104C2F3AAF4}" type="presOf" srcId="{2C101E8C-79E0-4F1F-97C5-CDB45C04174A}" destId="{E40736DB-30E7-4BF4-B147-3B04F4AB065F}" srcOrd="1" destOrd="0" presId="urn:microsoft.com/office/officeart/2005/8/layout/lProcess2"/>
    <dgm:cxn modelId="{DF13BAC9-C863-4A8D-B293-FAEC3D12C779}" srcId="{3CBDD573-F402-42DA-BC0A-D681CD6C58E8}" destId="{813234F8-BE34-44F4-B254-8C3D38F952C8}" srcOrd="0" destOrd="0" parTransId="{5ED3A479-4581-4C48-A975-B0FE095A983D}" sibTransId="{F8D44F09-ED47-4D95-AF03-D9B6DFE5CAD6}"/>
    <dgm:cxn modelId="{2B776E7B-7A90-478E-9C82-78ED754E7E9C}" srcId="{813234F8-BE34-44F4-B254-8C3D38F952C8}" destId="{D09940A4-0A1B-4822-86B9-2E8B40F7839A}" srcOrd="1" destOrd="0" parTransId="{18832ECB-CD73-4EC7-B7C1-530B99A358C0}" sibTransId="{0E9DAEE1-8F68-4996-A593-8988FDF3A742}"/>
    <dgm:cxn modelId="{145718D0-3D98-46CC-A67F-D740FFA3AABF}" type="presOf" srcId="{2C101E8C-79E0-4F1F-97C5-CDB45C04174A}" destId="{7694DE14-DFD3-4C0E-82AD-9231AB56105E}" srcOrd="0" destOrd="0" presId="urn:microsoft.com/office/officeart/2005/8/layout/lProcess2"/>
    <dgm:cxn modelId="{9501E230-0EEB-4191-BC16-B3D94CB15FF7}" srcId="{2C101E8C-79E0-4F1F-97C5-CDB45C04174A}" destId="{C56638A2-8191-407C-AE6C-CCFCFE99CDC6}" srcOrd="2" destOrd="0" parTransId="{7A5A2B64-6CDE-49EC-84A7-E10DEC7803D1}" sibTransId="{FEA96911-C09B-42B8-9AB5-9AB66DC9F84F}"/>
    <dgm:cxn modelId="{E7A884A5-6E61-4FDD-8CAA-CEF1CB6A6ADE}" srcId="{20246B61-3B4B-437A-844B-5A811EB92810}" destId="{595DAC1E-A564-433C-A0D3-2E73201A228D}" srcOrd="0" destOrd="0" parTransId="{5424F1A3-71A6-455E-A744-75D3A6B5BC2F}" sibTransId="{1901F929-E563-453F-AA12-E19B599739A7}"/>
    <dgm:cxn modelId="{BBC80A24-F5D9-40E7-B8D3-4DD7A5040A46}" type="presParOf" srcId="{A295F69E-E169-49E8-800F-1FD3488A2050}" destId="{52014E73-DDB2-4018-8C20-501132706143}" srcOrd="0" destOrd="0" presId="urn:microsoft.com/office/officeart/2005/8/layout/lProcess2"/>
    <dgm:cxn modelId="{BDF3BAF2-5F77-4390-A4A6-2D7FFD39236A}" type="presParOf" srcId="{52014E73-DDB2-4018-8C20-501132706143}" destId="{061A5597-853C-4D5F-9AA6-25304BC910E2}" srcOrd="0" destOrd="0" presId="urn:microsoft.com/office/officeart/2005/8/layout/lProcess2"/>
    <dgm:cxn modelId="{6D172170-A5B6-48A4-AB4B-35B1FF953C67}" type="presParOf" srcId="{52014E73-DDB2-4018-8C20-501132706143}" destId="{5A6425A9-01E2-412A-B7EF-33AC39B9AD86}" srcOrd="1" destOrd="0" presId="urn:microsoft.com/office/officeart/2005/8/layout/lProcess2"/>
    <dgm:cxn modelId="{A7C1E468-9E05-45B1-A7B2-48915B0EC8D6}" type="presParOf" srcId="{52014E73-DDB2-4018-8C20-501132706143}" destId="{07BE96FA-87E1-4C42-8060-0394D5BFCAC0}" srcOrd="2" destOrd="0" presId="urn:microsoft.com/office/officeart/2005/8/layout/lProcess2"/>
    <dgm:cxn modelId="{CFAF37AF-CFE7-48F0-8D4D-61CEB07F40CC}" type="presParOf" srcId="{07BE96FA-87E1-4C42-8060-0394D5BFCAC0}" destId="{4CF3D877-7AAB-4C28-B50E-1909F0F1E918}" srcOrd="0" destOrd="0" presId="urn:microsoft.com/office/officeart/2005/8/layout/lProcess2"/>
    <dgm:cxn modelId="{C1735EAD-6499-493E-BBD5-E749CD17EA5B}" type="presParOf" srcId="{4CF3D877-7AAB-4C28-B50E-1909F0F1E918}" destId="{35C8E32A-5E77-490F-B7B1-E00D2F233CED}" srcOrd="0" destOrd="0" presId="urn:microsoft.com/office/officeart/2005/8/layout/lProcess2"/>
    <dgm:cxn modelId="{EB7EDF61-1335-45E4-9E60-E558E16AF6FC}" type="presParOf" srcId="{4CF3D877-7AAB-4C28-B50E-1909F0F1E918}" destId="{884676AB-6D18-4C54-B5DB-6022D8EC3994}" srcOrd="1" destOrd="0" presId="urn:microsoft.com/office/officeart/2005/8/layout/lProcess2"/>
    <dgm:cxn modelId="{F1D9F5FD-1894-466A-9C90-3AB85358C53A}" type="presParOf" srcId="{4CF3D877-7AAB-4C28-B50E-1909F0F1E918}" destId="{0DEC021B-9183-40F6-A313-FD99A9A9A48C}" srcOrd="2" destOrd="0" presId="urn:microsoft.com/office/officeart/2005/8/layout/lProcess2"/>
    <dgm:cxn modelId="{A9A47C20-EDA1-429C-87C9-6B9A72AB791D}" type="presParOf" srcId="{4CF3D877-7AAB-4C28-B50E-1909F0F1E918}" destId="{F9C1248E-FC6C-4734-B080-774F90C69468}" srcOrd="3" destOrd="0" presId="urn:microsoft.com/office/officeart/2005/8/layout/lProcess2"/>
    <dgm:cxn modelId="{AB88DDE5-6109-4E43-B462-D59C9838C83E}" type="presParOf" srcId="{4CF3D877-7AAB-4C28-B50E-1909F0F1E918}" destId="{F535F390-E69A-4848-B8D5-D24E001FCBF5}" srcOrd="4" destOrd="0" presId="urn:microsoft.com/office/officeart/2005/8/layout/lProcess2"/>
    <dgm:cxn modelId="{0BBB2C62-D8C0-44E8-B3ED-22679CFAC183}" type="presParOf" srcId="{A295F69E-E169-49E8-800F-1FD3488A2050}" destId="{5FBEBDFB-6A0C-4041-93E0-F6869CC3C0AB}" srcOrd="1" destOrd="0" presId="urn:microsoft.com/office/officeart/2005/8/layout/lProcess2"/>
    <dgm:cxn modelId="{77DD27D1-4DED-44BA-8E5B-3EA65A9F2BF8}" type="presParOf" srcId="{A295F69E-E169-49E8-800F-1FD3488A2050}" destId="{56C38B10-62DC-4500-A2DF-626B7B21F07C}" srcOrd="2" destOrd="0" presId="urn:microsoft.com/office/officeart/2005/8/layout/lProcess2"/>
    <dgm:cxn modelId="{431C2E11-729D-4A7C-B3B1-19B4EBA54630}" type="presParOf" srcId="{56C38B10-62DC-4500-A2DF-626B7B21F07C}" destId="{7694DE14-DFD3-4C0E-82AD-9231AB56105E}" srcOrd="0" destOrd="0" presId="urn:microsoft.com/office/officeart/2005/8/layout/lProcess2"/>
    <dgm:cxn modelId="{BF5BCB17-46D7-484C-9AAD-36745968C5DB}" type="presParOf" srcId="{56C38B10-62DC-4500-A2DF-626B7B21F07C}" destId="{E40736DB-30E7-4BF4-B147-3B04F4AB065F}" srcOrd="1" destOrd="0" presId="urn:microsoft.com/office/officeart/2005/8/layout/lProcess2"/>
    <dgm:cxn modelId="{8B468389-B7C3-4B38-A8F8-33135D6273AA}" type="presParOf" srcId="{56C38B10-62DC-4500-A2DF-626B7B21F07C}" destId="{7F0DEA67-FCE6-43D6-A950-D752BF1A2216}" srcOrd="2" destOrd="0" presId="urn:microsoft.com/office/officeart/2005/8/layout/lProcess2"/>
    <dgm:cxn modelId="{FB8620C3-DA8F-4E0E-8B78-49CCEC052966}" type="presParOf" srcId="{7F0DEA67-FCE6-43D6-A950-D752BF1A2216}" destId="{9EF58E59-9E77-4BEA-9010-FD5AA6D56A83}" srcOrd="0" destOrd="0" presId="urn:microsoft.com/office/officeart/2005/8/layout/lProcess2"/>
    <dgm:cxn modelId="{EB6AE3B9-EAA3-4CD4-A33D-B9C1CCF1CE2F}" type="presParOf" srcId="{9EF58E59-9E77-4BEA-9010-FD5AA6D56A83}" destId="{0DDE0A12-9A47-4F37-9FE7-5055FA5E0E4E}" srcOrd="0" destOrd="0" presId="urn:microsoft.com/office/officeart/2005/8/layout/lProcess2"/>
    <dgm:cxn modelId="{30404B21-F1CD-46FB-807A-D627D6A58C4A}" type="presParOf" srcId="{9EF58E59-9E77-4BEA-9010-FD5AA6D56A83}" destId="{A86C77FC-89F0-4D48-A968-238E9728C4CD}" srcOrd="1" destOrd="0" presId="urn:microsoft.com/office/officeart/2005/8/layout/lProcess2"/>
    <dgm:cxn modelId="{55B36FE0-4DD0-4586-B10E-437579EDB070}" type="presParOf" srcId="{9EF58E59-9E77-4BEA-9010-FD5AA6D56A83}" destId="{6CD22A44-8CFE-4180-9A2B-EA4A659721D4}" srcOrd="2" destOrd="0" presId="urn:microsoft.com/office/officeart/2005/8/layout/lProcess2"/>
    <dgm:cxn modelId="{F73C73AB-1343-4CFA-A440-8386558CB5B1}" type="presParOf" srcId="{9EF58E59-9E77-4BEA-9010-FD5AA6D56A83}" destId="{1749385A-60A3-43B5-811A-62A293CC30E4}" srcOrd="3" destOrd="0" presId="urn:microsoft.com/office/officeart/2005/8/layout/lProcess2"/>
    <dgm:cxn modelId="{6640AB2F-5474-4F50-BFD2-7D301E8987A1}" type="presParOf" srcId="{9EF58E59-9E77-4BEA-9010-FD5AA6D56A83}" destId="{F73350EF-1C99-403E-8299-B9C89F3F8A1F}" srcOrd="4" destOrd="0" presId="urn:microsoft.com/office/officeart/2005/8/layout/lProcess2"/>
    <dgm:cxn modelId="{717779B9-5D77-4BA1-8C8F-8DA0B10B6D1B}" type="presParOf" srcId="{A295F69E-E169-49E8-800F-1FD3488A2050}" destId="{B8A4CCE0-5486-41FE-866D-2276AF23186F}" srcOrd="3" destOrd="0" presId="urn:microsoft.com/office/officeart/2005/8/layout/lProcess2"/>
    <dgm:cxn modelId="{C600520C-8BC1-448B-9756-6BC166595298}" type="presParOf" srcId="{A295F69E-E169-49E8-800F-1FD3488A2050}" destId="{59F937D1-31B4-4D33-A80C-87AF92C6BCEC}" srcOrd="4" destOrd="0" presId="urn:microsoft.com/office/officeart/2005/8/layout/lProcess2"/>
    <dgm:cxn modelId="{8DF1A0E9-32EE-46C1-B5F2-690D84368604}" type="presParOf" srcId="{59F937D1-31B4-4D33-A80C-87AF92C6BCEC}" destId="{9EDA3B66-94B8-4C7D-8423-F447DF6D6E79}" srcOrd="0" destOrd="0" presId="urn:microsoft.com/office/officeart/2005/8/layout/lProcess2"/>
    <dgm:cxn modelId="{619C92E5-2066-4CD4-B08C-BAD3110FC83C}" type="presParOf" srcId="{59F937D1-31B4-4D33-A80C-87AF92C6BCEC}" destId="{CA0CEC9A-06AD-4320-AF12-4A4E415F1776}" srcOrd="1" destOrd="0" presId="urn:microsoft.com/office/officeart/2005/8/layout/lProcess2"/>
    <dgm:cxn modelId="{4C324A37-97E5-44A4-BBC8-A8FC508769AA}" type="presParOf" srcId="{59F937D1-31B4-4D33-A80C-87AF92C6BCEC}" destId="{7751A554-5A4F-4769-8507-CD0EC1893174}" srcOrd="2" destOrd="0" presId="urn:microsoft.com/office/officeart/2005/8/layout/lProcess2"/>
    <dgm:cxn modelId="{63276737-C492-46F4-AFEA-3A4A3217AABD}" type="presParOf" srcId="{7751A554-5A4F-4769-8507-CD0EC1893174}" destId="{C6229098-4A47-41C7-8E21-61F01822C94F}" srcOrd="0" destOrd="0" presId="urn:microsoft.com/office/officeart/2005/8/layout/lProcess2"/>
    <dgm:cxn modelId="{CC341CBA-D1C7-467F-96F9-26A0EBF2BA7E}" type="presParOf" srcId="{C6229098-4A47-41C7-8E21-61F01822C94F}" destId="{C0130938-5DCA-4E68-8E8B-C5906BC79018}" srcOrd="0" destOrd="0" presId="urn:microsoft.com/office/officeart/2005/8/layout/lProcess2"/>
    <dgm:cxn modelId="{8EFE4EF6-C1CC-412C-A784-B6BCA708BCB9}" type="presParOf" srcId="{C6229098-4A47-41C7-8E21-61F01822C94F}" destId="{675DD2B2-6B9E-45AA-B989-F939DF3CDAF5}" srcOrd="1" destOrd="0" presId="urn:microsoft.com/office/officeart/2005/8/layout/lProcess2"/>
    <dgm:cxn modelId="{81C229C6-8C41-42F2-9279-B8B251FBB658}" type="presParOf" srcId="{C6229098-4A47-41C7-8E21-61F01822C94F}" destId="{E10EF703-FB73-42C9-8CC2-84B453BA1386}" srcOrd="2" destOrd="0" presId="urn:microsoft.com/office/officeart/2005/8/layout/lProcess2"/>
    <dgm:cxn modelId="{1D60342B-F29B-4D71-8B4E-7035FE7C9CDA}" type="presParOf" srcId="{C6229098-4A47-41C7-8E21-61F01822C94F}" destId="{00195BEC-7D2E-4BCA-92B2-E81964E6F44F}" srcOrd="3" destOrd="0" presId="urn:microsoft.com/office/officeart/2005/8/layout/lProcess2"/>
    <dgm:cxn modelId="{229F8D1B-094D-430E-8A4B-140E01FEF9E6}" type="presParOf" srcId="{C6229098-4A47-41C7-8E21-61F01822C94F}" destId="{FC620CAD-02D9-4D2D-B760-EBF2C44BBA11}" srcOrd="4" destOrd="0" presId="urn:microsoft.com/office/officeart/2005/8/layout/lProcess2"/>
    <dgm:cxn modelId="{FA485835-F9B4-477C-9179-0FD7A2F22B45}" type="presParOf" srcId="{A295F69E-E169-49E8-800F-1FD3488A2050}" destId="{A4B572B6-DDC5-4A64-BD9D-D1C548C73DF4}" srcOrd="5" destOrd="0" presId="urn:microsoft.com/office/officeart/2005/8/layout/lProcess2"/>
    <dgm:cxn modelId="{B58B8B22-8EBE-4D61-9D7C-73575CB126E6}" type="presParOf" srcId="{A295F69E-E169-49E8-800F-1FD3488A2050}" destId="{C97E6FB2-666C-441F-971E-E24943091AC9}" srcOrd="6" destOrd="0" presId="urn:microsoft.com/office/officeart/2005/8/layout/lProcess2"/>
    <dgm:cxn modelId="{B10A33E7-E08D-4D01-9925-DBDFFCC37C0A}" type="presParOf" srcId="{C97E6FB2-666C-441F-971E-E24943091AC9}" destId="{FB78A9FA-E8C3-4BEF-9DE9-E709E0F7717E}" srcOrd="0" destOrd="0" presId="urn:microsoft.com/office/officeart/2005/8/layout/lProcess2"/>
    <dgm:cxn modelId="{6D6C95DC-D612-4E9D-BA22-71F6E9063C3E}" type="presParOf" srcId="{C97E6FB2-666C-441F-971E-E24943091AC9}" destId="{C3A67DF3-D529-4576-AE57-63BCB4349314}" srcOrd="1" destOrd="0" presId="urn:microsoft.com/office/officeart/2005/8/layout/lProcess2"/>
    <dgm:cxn modelId="{A4F3C0A1-CFB6-4FA1-888D-659ABE066350}" type="presParOf" srcId="{C97E6FB2-666C-441F-971E-E24943091AC9}" destId="{5774E285-2C1E-444E-86BD-9F9BE051A2B6}" srcOrd="2" destOrd="0" presId="urn:microsoft.com/office/officeart/2005/8/layout/lProcess2"/>
    <dgm:cxn modelId="{B5F21BB1-3125-4299-96A5-B48B59A8E00C}" type="presParOf" srcId="{5774E285-2C1E-444E-86BD-9F9BE051A2B6}" destId="{CCA9BA93-D4A2-49A3-AECF-FD103BBF4C44}" srcOrd="0" destOrd="0" presId="urn:microsoft.com/office/officeart/2005/8/layout/lProcess2"/>
    <dgm:cxn modelId="{53E01630-E930-4C16-BCAE-65CAA847202A}" type="presParOf" srcId="{CCA9BA93-D4A2-49A3-AECF-FD103BBF4C44}" destId="{3A264C35-D62F-4130-AC84-354E48CCBC8B}" srcOrd="0" destOrd="0" presId="urn:microsoft.com/office/officeart/2005/8/layout/lProcess2"/>
    <dgm:cxn modelId="{59BE93C2-045F-4D46-AE65-6DA5FBD8B1D1}" type="presParOf" srcId="{CCA9BA93-D4A2-49A3-AECF-FD103BBF4C44}" destId="{9F205F49-38BF-484D-9EB4-EB94ABF2C120}" srcOrd="1" destOrd="0" presId="urn:microsoft.com/office/officeart/2005/8/layout/lProcess2"/>
    <dgm:cxn modelId="{208BAEFA-88F5-4EBE-9C72-005865E08695}" type="presParOf" srcId="{CCA9BA93-D4A2-49A3-AECF-FD103BBF4C44}" destId="{D23E65D5-8FC3-40EC-80B9-6C348AFC8203}" srcOrd="2" destOrd="0" presId="urn:microsoft.com/office/officeart/2005/8/layout/lProcess2"/>
    <dgm:cxn modelId="{6F9ABC78-93F6-4AC6-A118-4032489A416C}" type="presParOf" srcId="{CCA9BA93-D4A2-49A3-AECF-FD103BBF4C44}" destId="{8082C862-180A-47F5-AD3A-33899123E71D}" srcOrd="3" destOrd="0" presId="urn:microsoft.com/office/officeart/2005/8/layout/lProcess2"/>
    <dgm:cxn modelId="{AF866312-98C9-4D7B-84F1-4B467D21EBE7}" type="presParOf" srcId="{CCA9BA93-D4A2-49A3-AECF-FD103BBF4C44}" destId="{EE9FD7F2-165B-4561-A628-089CB861B571}" srcOrd="4" destOrd="0" presId="urn:microsoft.com/office/officeart/2005/8/layout/lProcess2"/>
  </dgm:cxnLst>
  <dgm:bg>
    <a:gradFill>
      <a:gsLst>
        <a:gs pos="0">
          <a:srgbClr val="DDEBCF"/>
        </a:gs>
        <a:gs pos="50000">
          <a:srgbClr val="9CB86E"/>
        </a:gs>
        <a:gs pos="100000">
          <a:srgbClr val="156B13"/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E4F05-F319-42D3-B5DE-A8CA75BEAE2B}">
      <dsp:nvSpPr>
        <dsp:cNvPr id="0" name=""/>
        <dsp:cNvSpPr/>
      </dsp:nvSpPr>
      <dsp:spPr>
        <a:xfrm>
          <a:off x="953678" y="0"/>
          <a:ext cx="7981553" cy="4694237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DD9DD9-EBC9-47AA-AA25-AB4541607EC2}">
      <dsp:nvSpPr>
        <dsp:cNvPr id="0" name=""/>
        <dsp:cNvSpPr/>
      </dsp:nvSpPr>
      <dsp:spPr>
        <a:xfrm>
          <a:off x="4005" y="1408271"/>
          <a:ext cx="1465796" cy="18776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Составление проекта бюджета</a:t>
          </a: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5559" y="1479825"/>
        <a:ext cx="1322688" cy="1734586"/>
      </dsp:txXfrm>
    </dsp:sp>
    <dsp:sp modelId="{72949E7D-EB3F-4F2E-94F1-8FF7861A5561}">
      <dsp:nvSpPr>
        <dsp:cNvPr id="0" name=""/>
        <dsp:cNvSpPr/>
      </dsp:nvSpPr>
      <dsp:spPr>
        <a:xfrm>
          <a:off x="1653420" y="1380650"/>
          <a:ext cx="1474113" cy="18776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Рассмотрение проекта бюджета</a:t>
          </a:r>
          <a:endParaRPr lang="ru-RU" sz="2000" b="1" i="0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25380" y="1452610"/>
        <a:ext cx="1330193" cy="1733774"/>
      </dsp:txXfrm>
    </dsp:sp>
    <dsp:sp modelId="{CBBCEBC2-97DF-4A1D-B57D-37234E4B592A}">
      <dsp:nvSpPr>
        <dsp:cNvPr id="0" name=""/>
        <dsp:cNvSpPr/>
      </dsp:nvSpPr>
      <dsp:spPr>
        <a:xfrm>
          <a:off x="3492563" y="1408271"/>
          <a:ext cx="1332857" cy="18776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Утверждение проекта бюджета</a:t>
          </a: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57628" y="1473336"/>
        <a:ext cx="1202727" cy="1747564"/>
      </dsp:txXfrm>
    </dsp:sp>
    <dsp:sp modelId="{CC2D6F3A-D070-422B-9B4B-4FA477E77F26}">
      <dsp:nvSpPr>
        <dsp:cNvPr id="0" name=""/>
        <dsp:cNvSpPr/>
      </dsp:nvSpPr>
      <dsp:spPr>
        <a:xfrm>
          <a:off x="5130491" y="1408271"/>
          <a:ext cx="1332857" cy="18776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Исполнение бюджета</a:t>
          </a:r>
          <a:endParaRPr lang="ru-RU" sz="2000" b="1" kern="1200" dirty="0">
            <a:solidFill>
              <a:schemeClr val="tx1">
                <a:lumMod val="95000"/>
                <a:lumOff val="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95556" y="1473336"/>
        <a:ext cx="1202727" cy="1747564"/>
      </dsp:txXfrm>
    </dsp:sp>
    <dsp:sp modelId="{5D95624E-F7C1-4C6A-B1CC-EA3A2F33692F}">
      <dsp:nvSpPr>
        <dsp:cNvPr id="0" name=""/>
        <dsp:cNvSpPr/>
      </dsp:nvSpPr>
      <dsp:spPr>
        <a:xfrm>
          <a:off x="6498200" y="1408271"/>
          <a:ext cx="1332857" cy="187769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Составление отчета об исполнении бюджета</a:t>
          </a:r>
        </a:p>
      </dsp:txBody>
      <dsp:txXfrm>
        <a:off x="6563265" y="1473336"/>
        <a:ext cx="1202727" cy="1747564"/>
      </dsp:txXfrm>
    </dsp:sp>
    <dsp:sp modelId="{E8CD1716-DC1C-4551-8B92-0E9F4C6D1435}">
      <dsp:nvSpPr>
        <dsp:cNvPr id="0" name=""/>
        <dsp:cNvSpPr/>
      </dsp:nvSpPr>
      <dsp:spPr>
        <a:xfrm>
          <a:off x="8053200" y="1408271"/>
          <a:ext cx="1332857" cy="18776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Утверждение отчета об исполнении бюджета</a:t>
          </a:r>
        </a:p>
      </dsp:txBody>
      <dsp:txXfrm>
        <a:off x="8118265" y="1473336"/>
        <a:ext cx="1202727" cy="17475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0F77F-B5CA-45BB-9545-C9A23CDB4912}">
      <dsp:nvSpPr>
        <dsp:cNvPr id="0" name=""/>
        <dsp:cNvSpPr/>
      </dsp:nvSpPr>
      <dsp:spPr>
        <a:xfrm>
          <a:off x="135011" y="212747"/>
          <a:ext cx="2757975" cy="1654785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Обеспечение сбалансированности и устойчивости бюджетной системы муниципального района «Сретенский район»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35011" y="212747"/>
        <a:ext cx="2757975" cy="1654785"/>
      </dsp:txXfrm>
    </dsp:sp>
    <dsp:sp modelId="{FB7FA39D-4AFF-4942-85A9-8A7252FDDB35}">
      <dsp:nvSpPr>
        <dsp:cNvPr id="0" name=""/>
        <dsp:cNvSpPr/>
      </dsp:nvSpPr>
      <dsp:spPr>
        <a:xfrm>
          <a:off x="3168784" y="212747"/>
          <a:ext cx="2757975" cy="1654785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57487"/>
                <a:satOff val="-3189"/>
                <a:lumOff val="9688"/>
                <a:alphaOff val="0"/>
                <a:tint val="96000"/>
                <a:lumMod val="104000"/>
              </a:schemeClr>
            </a:gs>
            <a:gs pos="100000">
              <a:schemeClr val="accent5">
                <a:shade val="50000"/>
                <a:hueOff val="57487"/>
                <a:satOff val="-3189"/>
                <a:lumOff val="96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Проведение политики сдерживания роста бюджетных расходов при безусловном исполнении действующих расходных обязательств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68784" y="212747"/>
        <a:ext cx="2757975" cy="1654785"/>
      </dsp:txXfrm>
    </dsp:sp>
    <dsp:sp modelId="{32586264-E7F8-4EDF-AED9-75940C751DB3}">
      <dsp:nvSpPr>
        <dsp:cNvPr id="0" name=""/>
        <dsp:cNvSpPr/>
      </dsp:nvSpPr>
      <dsp:spPr>
        <a:xfrm>
          <a:off x="6202557" y="212747"/>
          <a:ext cx="2757975" cy="1654785"/>
        </a:xfrm>
        <a:prstGeom prst="rect">
          <a:avLst/>
        </a:prstGeom>
        <a:solidFill>
          <a:srgbClr val="D7A1C8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Решение социальных проблем, повышение качества предоставляемых муниципальных услуг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02557" y="212747"/>
        <a:ext cx="2757975" cy="1654785"/>
      </dsp:txXfrm>
    </dsp:sp>
    <dsp:sp modelId="{69148D0A-F391-49E3-83E6-5BC51B3B0AF5}">
      <dsp:nvSpPr>
        <dsp:cNvPr id="0" name=""/>
        <dsp:cNvSpPr/>
      </dsp:nvSpPr>
      <dsp:spPr>
        <a:xfrm>
          <a:off x="135011" y="2143329"/>
          <a:ext cx="2757975" cy="1654785"/>
        </a:xfrm>
        <a:prstGeom prst="rect">
          <a:avLst/>
        </a:prstGeom>
        <a:solidFill>
          <a:srgbClr val="8FA8D1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Повышение эффективности расходования бюджетных средств, сокращение неэффективных расходов,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5011" y="2143329"/>
        <a:ext cx="2757975" cy="1654785"/>
      </dsp:txXfrm>
    </dsp:sp>
    <dsp:sp modelId="{F9D2C1B3-8E30-4BAF-B414-DA2C01201190}">
      <dsp:nvSpPr>
        <dsp:cNvPr id="0" name=""/>
        <dsp:cNvSpPr/>
      </dsp:nvSpPr>
      <dsp:spPr>
        <a:xfrm>
          <a:off x="3168784" y="2143329"/>
          <a:ext cx="2757975" cy="1654785"/>
        </a:xfrm>
        <a:prstGeom prst="rect">
          <a:avLst/>
        </a:prstGeom>
        <a:solidFill>
          <a:srgbClr val="E37992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latin typeface="Times New Roman" pitchFamily="18" charset="0"/>
              <a:cs typeface="Times New Roman" pitchFamily="18" charset="0"/>
            </a:rPr>
            <a:t>Создание условий для исполнения органами местного самоуправления закрепленных за ними полномочий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68784" y="2143329"/>
        <a:ext cx="2757975" cy="1654785"/>
      </dsp:txXfrm>
    </dsp:sp>
    <dsp:sp modelId="{D1F9AE4F-E8A2-4305-A0C2-B9EFFF547A51}">
      <dsp:nvSpPr>
        <dsp:cNvPr id="0" name=""/>
        <dsp:cNvSpPr/>
      </dsp:nvSpPr>
      <dsp:spPr>
        <a:xfrm>
          <a:off x="6202557" y="2143329"/>
          <a:ext cx="2757975" cy="1654785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229948"/>
                <a:satOff val="-12755"/>
                <a:lumOff val="38753"/>
                <a:alphaOff val="0"/>
                <a:tint val="96000"/>
                <a:lumMod val="104000"/>
              </a:schemeClr>
            </a:gs>
            <a:gs pos="100000">
              <a:schemeClr val="accent5">
                <a:shade val="50000"/>
                <a:hueOff val="229948"/>
                <a:satOff val="-12755"/>
                <a:lumOff val="38753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Создание стимулов для улучшения качества управления муниципальными финансами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02557" y="2143329"/>
        <a:ext cx="2757975" cy="1654785"/>
      </dsp:txXfrm>
    </dsp:sp>
    <dsp:sp modelId="{A51467B9-D175-4112-9BF7-167F55AEE1FC}">
      <dsp:nvSpPr>
        <dsp:cNvPr id="0" name=""/>
        <dsp:cNvSpPr/>
      </dsp:nvSpPr>
      <dsp:spPr>
        <a:xfrm>
          <a:off x="1126" y="4073912"/>
          <a:ext cx="3025747" cy="1654785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Укрепление системы финансового контроля, повышение его роли в управлении бюджетным процессом, оценка эффективности направления и использования бюджетных средств </a:t>
          </a:r>
          <a:endParaRPr lang="ru-RU" sz="15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26" y="4073912"/>
        <a:ext cx="3025747" cy="1654785"/>
      </dsp:txXfrm>
    </dsp:sp>
    <dsp:sp modelId="{BE25005B-6267-4476-B0ED-0B812B39730F}">
      <dsp:nvSpPr>
        <dsp:cNvPr id="0" name=""/>
        <dsp:cNvSpPr/>
      </dsp:nvSpPr>
      <dsp:spPr>
        <a:xfrm>
          <a:off x="3302670" y="4073912"/>
          <a:ext cx="2757975" cy="1654785"/>
        </a:xfrm>
        <a:prstGeom prst="rect">
          <a:avLst/>
        </a:prstGeom>
        <a:solidFill>
          <a:srgbClr val="FF9966"/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itchFamily="18" charset="0"/>
              <a:cs typeface="Times New Roman" pitchFamily="18" charset="0"/>
            </a:rPr>
            <a:t>Повышение прозрачности и открытости бюджетного процесса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02670" y="4073912"/>
        <a:ext cx="2757975" cy="1654785"/>
      </dsp:txXfrm>
    </dsp:sp>
    <dsp:sp modelId="{75842883-4996-4054-9F54-809B935935D6}">
      <dsp:nvSpPr>
        <dsp:cNvPr id="0" name=""/>
        <dsp:cNvSpPr/>
      </dsp:nvSpPr>
      <dsp:spPr>
        <a:xfrm>
          <a:off x="6336443" y="4073912"/>
          <a:ext cx="2757975" cy="1654785"/>
        </a:xfrm>
        <a:prstGeom prst="rect">
          <a:avLst/>
        </a:prstGeom>
        <a:solidFill>
          <a:schemeClr val="accent4"/>
        </a:solidFill>
        <a:ln w="22225" cap="rnd" cmpd="sng" algn="ctr">
          <a:solidFill>
            <a:schemeClr val="lt1"/>
          </a:solidFill>
          <a:prstDash val="solid"/>
        </a:ln>
        <a:effectLst/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Times New Roman" pitchFamily="18" charset="0"/>
              <a:cs typeface="Times New Roman" pitchFamily="18" charset="0"/>
            </a:rPr>
            <a:t>Определение четких приоритетов использования бюджетных средств с учетом текущей экономической ситуации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36443" y="4073912"/>
        <a:ext cx="2757975" cy="16547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DAF9D-A153-4603-B94A-9A8F657B4CD5}">
      <dsp:nvSpPr>
        <dsp:cNvPr id="0" name=""/>
        <dsp:cNvSpPr/>
      </dsp:nvSpPr>
      <dsp:spPr>
        <a:xfrm>
          <a:off x="260741" y="1579"/>
          <a:ext cx="2655863" cy="2322839"/>
        </a:xfrm>
        <a:prstGeom prst="rect">
          <a:avLst/>
        </a:prstGeom>
        <a:gradFill rotWithShape="1">
          <a:gsLst>
            <a:gs pos="0">
              <a:schemeClr val="accent2">
                <a:tint val="96000"/>
                <a:lumMod val="104000"/>
              </a:schemeClr>
            </a:gs>
            <a:gs pos="100000">
              <a:schemeClr val="accent2"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shade val="9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Разработка и реализация мер, направленных на укрепление собственной налоговой базы консолидированного бюджета муниципального района «Сретенский  район» </a:t>
          </a:r>
          <a:endParaRPr lang="ru-RU" sz="16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0741" y="1579"/>
        <a:ext cx="2655863" cy="2322839"/>
      </dsp:txXfrm>
    </dsp:sp>
    <dsp:sp modelId="{234DAA17-EB4E-46CC-A1A0-0C7CD8C4DA3E}">
      <dsp:nvSpPr>
        <dsp:cNvPr id="0" name=""/>
        <dsp:cNvSpPr/>
      </dsp:nvSpPr>
      <dsp:spPr>
        <a:xfrm>
          <a:off x="3182190" y="1579"/>
          <a:ext cx="2655863" cy="232283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Оптимизация работы по собираемости налогов и взаимодействию с налоговыми органами</a:t>
          </a:r>
          <a:endParaRPr lang="ru-RU" sz="18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82190" y="1579"/>
        <a:ext cx="2655863" cy="2322839"/>
      </dsp:txXfrm>
    </dsp:sp>
    <dsp:sp modelId="{10DCD63A-B2BF-42BE-853C-D5968E5D7EB9}">
      <dsp:nvSpPr>
        <dsp:cNvPr id="0" name=""/>
        <dsp:cNvSpPr/>
      </dsp:nvSpPr>
      <dsp:spPr>
        <a:xfrm>
          <a:off x="6103640" y="1579"/>
          <a:ext cx="2655863" cy="23228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Проведение работы по снижению недоимки по налогам и сборам</a:t>
          </a:r>
          <a:endParaRPr lang="ru-RU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03640" y="1579"/>
        <a:ext cx="2655863" cy="2322839"/>
      </dsp:txXfrm>
    </dsp:sp>
    <dsp:sp modelId="{605427CC-27A6-4C5A-AB93-8D6E476B8833}">
      <dsp:nvSpPr>
        <dsp:cNvPr id="0" name=""/>
        <dsp:cNvSpPr/>
      </dsp:nvSpPr>
      <dsp:spPr>
        <a:xfrm>
          <a:off x="260741" y="2615309"/>
          <a:ext cx="2655863" cy="22680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Активизация работы по легализации заработной платы</a:t>
          </a:r>
          <a:endParaRPr lang="ru-RU" sz="20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0741" y="2615309"/>
        <a:ext cx="2655863" cy="2268022"/>
      </dsp:txXfrm>
    </dsp:sp>
    <dsp:sp modelId="{A1764287-4069-4530-AED3-4511D28E7486}">
      <dsp:nvSpPr>
        <dsp:cNvPr id="0" name=""/>
        <dsp:cNvSpPr/>
      </dsp:nvSpPr>
      <dsp:spPr>
        <a:xfrm>
          <a:off x="3182190" y="2615309"/>
          <a:ext cx="2655863" cy="226802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Увеличение доходов за счет повышения эффективности управления  муниципальной собственностью</a:t>
          </a:r>
          <a:endParaRPr lang="ru-RU" sz="1800" b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82190" y="2615309"/>
        <a:ext cx="2655863" cy="2268022"/>
      </dsp:txXfrm>
    </dsp:sp>
    <dsp:sp modelId="{E8635C3D-E15A-4846-932E-40FD75E13582}">
      <dsp:nvSpPr>
        <dsp:cNvPr id="0" name=""/>
        <dsp:cNvSpPr/>
      </dsp:nvSpPr>
      <dsp:spPr>
        <a:xfrm>
          <a:off x="6061465" y="2564699"/>
          <a:ext cx="2655863" cy="23186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Поиск новых источников пополнения бюджета</a:t>
          </a:r>
          <a:endParaRPr lang="ru-RU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61465" y="2564699"/>
        <a:ext cx="2655863" cy="23186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A5597-853C-4D5F-9AA6-25304BC910E2}">
      <dsp:nvSpPr>
        <dsp:cNvPr id="0" name=""/>
        <dsp:cNvSpPr/>
      </dsp:nvSpPr>
      <dsp:spPr>
        <a:xfrm>
          <a:off x="0" y="0"/>
          <a:ext cx="2280369" cy="5615829"/>
        </a:xfrm>
        <a:prstGeom prst="roundRect">
          <a:avLst>
            <a:gd name="adj" fmla="val 1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Наименование</a:t>
          </a:r>
          <a:endParaRPr lang="ru-RU" sz="2500" b="1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0" y="0"/>
        <a:ext cx="2280369" cy="1684748"/>
      </dsp:txXfrm>
    </dsp:sp>
    <dsp:sp modelId="{35C8E32A-5E77-490F-B7B1-E00D2F233CED}">
      <dsp:nvSpPr>
        <dsp:cNvPr id="0" name=""/>
        <dsp:cNvSpPr/>
      </dsp:nvSpPr>
      <dsp:spPr>
        <a:xfrm>
          <a:off x="345665" y="1685406"/>
          <a:ext cx="1593686" cy="753311"/>
        </a:xfrm>
        <a:prstGeom prst="roundRect">
          <a:avLst>
            <a:gd name="adj" fmla="val 10000"/>
          </a:avLst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Доходы</a:t>
          </a:r>
          <a:endParaRPr lang="ru-RU" sz="2800" b="1" kern="1200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367729" y="1707470"/>
        <a:ext cx="1549558" cy="709183"/>
      </dsp:txXfrm>
    </dsp:sp>
    <dsp:sp modelId="{0DEC021B-9183-40F6-A313-FD99A9A9A48C}">
      <dsp:nvSpPr>
        <dsp:cNvPr id="0" name=""/>
        <dsp:cNvSpPr/>
      </dsp:nvSpPr>
      <dsp:spPr>
        <a:xfrm>
          <a:off x="230360" y="2631761"/>
          <a:ext cx="1824295" cy="1254786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Расходы</a:t>
          </a:r>
          <a:endParaRPr lang="ru-RU" sz="2800" b="1" kern="1200" dirty="0">
            <a:solidFill>
              <a:srgbClr val="FF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67111" y="2668512"/>
        <a:ext cx="1750793" cy="1181284"/>
      </dsp:txXfrm>
    </dsp:sp>
    <dsp:sp modelId="{F535F390-E69A-4848-B8D5-D24E001FCBF5}">
      <dsp:nvSpPr>
        <dsp:cNvPr id="0" name=""/>
        <dsp:cNvSpPr/>
      </dsp:nvSpPr>
      <dsp:spPr>
        <a:xfrm>
          <a:off x="230360" y="4079592"/>
          <a:ext cx="1824295" cy="1254786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Дефицит, </a:t>
          </a:r>
          <a:r>
            <a:rPr lang="ru-RU" sz="2600" b="1" kern="1200" dirty="0" err="1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Профицит</a:t>
          </a:r>
          <a:endParaRPr lang="ru-RU" sz="2600" b="1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67111" y="4116343"/>
        <a:ext cx="1750793" cy="1181284"/>
      </dsp:txXfrm>
    </dsp:sp>
    <dsp:sp modelId="{7694DE14-DFD3-4C0E-82AD-9231AB56105E}">
      <dsp:nvSpPr>
        <dsp:cNvPr id="0" name=""/>
        <dsp:cNvSpPr/>
      </dsp:nvSpPr>
      <dsp:spPr>
        <a:xfrm>
          <a:off x="2453720" y="0"/>
          <a:ext cx="2280369" cy="561582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2023 год</a:t>
          </a:r>
          <a:endParaRPr lang="ru-RU" sz="2500" b="1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453720" y="0"/>
        <a:ext cx="2280369" cy="1684748"/>
      </dsp:txXfrm>
    </dsp:sp>
    <dsp:sp modelId="{0DDE0A12-9A47-4F37-9FE7-5055FA5E0E4E}">
      <dsp:nvSpPr>
        <dsp:cNvPr id="0" name=""/>
        <dsp:cNvSpPr/>
      </dsp:nvSpPr>
      <dsp:spPr>
        <a:xfrm>
          <a:off x="2635712" y="1637231"/>
          <a:ext cx="1824295" cy="1171496"/>
        </a:xfrm>
        <a:prstGeom prst="roundRect">
          <a:avLst>
            <a:gd name="adj" fmla="val 10000"/>
          </a:avLst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944395,3</a:t>
          </a:r>
          <a:endParaRPr lang="ru-RU" sz="2800" b="1" kern="1200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670024" y="1671543"/>
        <a:ext cx="1755671" cy="1102872"/>
      </dsp:txXfrm>
    </dsp:sp>
    <dsp:sp modelId="{6CD22A44-8CFE-4180-9A2B-EA4A659721D4}">
      <dsp:nvSpPr>
        <dsp:cNvPr id="0" name=""/>
        <dsp:cNvSpPr/>
      </dsp:nvSpPr>
      <dsp:spPr>
        <a:xfrm>
          <a:off x="2681757" y="3022655"/>
          <a:ext cx="1824295" cy="1072985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943504,7</a:t>
          </a:r>
          <a:endParaRPr lang="ru-RU" sz="2800" b="1" kern="1200" dirty="0">
            <a:solidFill>
              <a:srgbClr val="FF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713184" y="3054082"/>
        <a:ext cx="1761441" cy="1010131"/>
      </dsp:txXfrm>
    </dsp:sp>
    <dsp:sp modelId="{F73350EF-1C99-403E-8299-B9C89F3F8A1F}">
      <dsp:nvSpPr>
        <dsp:cNvPr id="0" name=""/>
        <dsp:cNvSpPr/>
      </dsp:nvSpPr>
      <dsp:spPr>
        <a:xfrm>
          <a:off x="2681757" y="4260715"/>
          <a:ext cx="1824295" cy="1072985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890,6</a:t>
          </a:r>
          <a:endParaRPr lang="ru-RU" sz="2600" b="1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2713184" y="4292142"/>
        <a:ext cx="1761441" cy="1010131"/>
      </dsp:txXfrm>
    </dsp:sp>
    <dsp:sp modelId="{9EDA3B66-94B8-4C7D-8423-F447DF6D6E79}">
      <dsp:nvSpPr>
        <dsp:cNvPr id="0" name=""/>
        <dsp:cNvSpPr/>
      </dsp:nvSpPr>
      <dsp:spPr>
        <a:xfrm>
          <a:off x="4866259" y="0"/>
          <a:ext cx="2280369" cy="5615829"/>
        </a:xfrm>
        <a:prstGeom prst="roundRect">
          <a:avLst>
            <a:gd name="adj" fmla="val 1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2024 год</a:t>
          </a:r>
          <a:endParaRPr lang="ru-RU" sz="2500" b="1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4866259" y="0"/>
        <a:ext cx="2280369" cy="1684748"/>
      </dsp:txXfrm>
    </dsp:sp>
    <dsp:sp modelId="{C0130938-5DCA-4E68-8E8B-C5906BC79018}">
      <dsp:nvSpPr>
        <dsp:cNvPr id="0" name=""/>
        <dsp:cNvSpPr/>
      </dsp:nvSpPr>
      <dsp:spPr>
        <a:xfrm>
          <a:off x="5120840" y="1635302"/>
          <a:ext cx="1824295" cy="1156756"/>
        </a:xfrm>
        <a:prstGeom prst="roundRect">
          <a:avLst>
            <a:gd name="adj" fmla="val 10000"/>
          </a:avLst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832357,8</a:t>
          </a:r>
          <a:endParaRPr lang="ru-RU" sz="2800" kern="1200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154720" y="1669182"/>
        <a:ext cx="1756535" cy="1088996"/>
      </dsp:txXfrm>
    </dsp:sp>
    <dsp:sp modelId="{E10EF703-FB73-42C9-8CC2-84B453BA1386}">
      <dsp:nvSpPr>
        <dsp:cNvPr id="0" name=""/>
        <dsp:cNvSpPr/>
      </dsp:nvSpPr>
      <dsp:spPr>
        <a:xfrm>
          <a:off x="5133154" y="3019902"/>
          <a:ext cx="1824295" cy="1024342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831467,2</a:t>
          </a:r>
          <a:endParaRPr lang="ru-RU" sz="2800" b="1" kern="1200" dirty="0">
            <a:solidFill>
              <a:srgbClr val="FF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163156" y="3049904"/>
        <a:ext cx="1764291" cy="964338"/>
      </dsp:txXfrm>
    </dsp:sp>
    <dsp:sp modelId="{FC620CAD-02D9-4D2D-B760-EBF2C44BBA11}">
      <dsp:nvSpPr>
        <dsp:cNvPr id="0" name=""/>
        <dsp:cNvSpPr/>
      </dsp:nvSpPr>
      <dsp:spPr>
        <a:xfrm>
          <a:off x="5133154" y="4222207"/>
          <a:ext cx="1824295" cy="1112394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890,6</a:t>
          </a:r>
          <a:endParaRPr lang="ru-RU" sz="2600" b="1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5165735" y="4254788"/>
        <a:ext cx="1759133" cy="1047232"/>
      </dsp:txXfrm>
    </dsp:sp>
    <dsp:sp modelId="{FB78A9FA-E8C3-4BEF-9DE9-E709E0F7717E}">
      <dsp:nvSpPr>
        <dsp:cNvPr id="0" name=""/>
        <dsp:cNvSpPr/>
      </dsp:nvSpPr>
      <dsp:spPr>
        <a:xfrm>
          <a:off x="7358837" y="0"/>
          <a:ext cx="2280369" cy="5615829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i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imes New Roman" pitchFamily="18" charset="0"/>
              <a:ea typeface="+mn-ea"/>
              <a:cs typeface="Times New Roman" pitchFamily="18" charset="0"/>
            </a:rPr>
            <a:t>2025 год            </a:t>
          </a:r>
          <a:endParaRPr lang="ru-RU" sz="2500" b="1" i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7358837" y="0"/>
        <a:ext cx="2280369" cy="1684748"/>
      </dsp:txXfrm>
    </dsp:sp>
    <dsp:sp modelId="{3A264C35-D62F-4130-AC84-354E48CCBC8B}">
      <dsp:nvSpPr>
        <dsp:cNvPr id="0" name=""/>
        <dsp:cNvSpPr/>
      </dsp:nvSpPr>
      <dsp:spPr>
        <a:xfrm>
          <a:off x="7614359" y="1685411"/>
          <a:ext cx="1824295" cy="1067955"/>
        </a:xfrm>
        <a:prstGeom prst="roundRect">
          <a:avLst>
            <a:gd name="adj" fmla="val 10000"/>
          </a:avLst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FF00"/>
              </a:solidFill>
              <a:latin typeface="Times New Roman" pitchFamily="18" charset="0"/>
              <a:ea typeface="+mn-ea"/>
              <a:cs typeface="Times New Roman" pitchFamily="18" charset="0"/>
            </a:rPr>
            <a:t>911699,5</a:t>
          </a:r>
          <a:endParaRPr lang="ru-RU" sz="2800" kern="1200" dirty="0">
            <a:solidFill>
              <a:srgbClr val="FFFF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7645638" y="1716690"/>
        <a:ext cx="1761737" cy="1005397"/>
      </dsp:txXfrm>
    </dsp:sp>
    <dsp:sp modelId="{D23E65D5-8FC3-40EC-80B9-6C348AFC8203}">
      <dsp:nvSpPr>
        <dsp:cNvPr id="0" name=""/>
        <dsp:cNvSpPr/>
      </dsp:nvSpPr>
      <dsp:spPr>
        <a:xfrm>
          <a:off x="7605949" y="2985643"/>
          <a:ext cx="1824295" cy="1066546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rPr>
            <a:t>909561,9</a:t>
          </a:r>
          <a:endParaRPr lang="ru-RU" sz="2800" b="1" kern="1200" dirty="0">
            <a:solidFill>
              <a:srgbClr val="FF0000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7637187" y="3016881"/>
        <a:ext cx="1761819" cy="1004070"/>
      </dsp:txXfrm>
    </dsp:sp>
    <dsp:sp modelId="{EE9FD7F2-165B-4561-A628-089CB861B571}">
      <dsp:nvSpPr>
        <dsp:cNvPr id="0" name=""/>
        <dsp:cNvSpPr/>
      </dsp:nvSpPr>
      <dsp:spPr>
        <a:xfrm>
          <a:off x="7614359" y="4335513"/>
          <a:ext cx="1824295" cy="1026503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6040" tIns="49530" rIns="6604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solidFill>
                <a:sysClr val="window" lastClr="FFFFFF"/>
              </a:solidFill>
              <a:latin typeface="Times New Roman" pitchFamily="18" charset="0"/>
              <a:ea typeface="+mn-ea"/>
              <a:cs typeface="Times New Roman" pitchFamily="18" charset="0"/>
            </a:rPr>
            <a:t>2137,6</a:t>
          </a:r>
          <a:endParaRPr lang="ru-RU" sz="2600" b="1" kern="1200" dirty="0">
            <a:solidFill>
              <a:sysClr val="window" lastClr="FFFFFF"/>
            </a:solidFill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7644424" y="4365578"/>
        <a:ext cx="1764165" cy="966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363E0-3088-46F1-8670-544CF1BE83A2}" type="datetimeFigureOut">
              <a:rPr lang="ru-RU" smtClean="0"/>
              <a:pPr/>
              <a:t>21.12.2022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47700" y="685800"/>
            <a:ext cx="5562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F5CF6-E7D0-4EFB-A3BC-B31EB1D01A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227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904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1pPr>
    <a:lvl2pPr marL="489520" algn="l" defTabSz="97904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2pPr>
    <a:lvl3pPr marL="979040" algn="l" defTabSz="97904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3pPr>
    <a:lvl4pPr marL="1468561" algn="l" defTabSz="97904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4pPr>
    <a:lvl5pPr marL="1958080" algn="l" defTabSz="97904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5pPr>
    <a:lvl6pPr marL="2447600" algn="l" defTabSz="97904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6pPr>
    <a:lvl7pPr marL="2937119" algn="l" defTabSz="97904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7pPr>
    <a:lvl8pPr marL="3426641" algn="l" defTabSz="97904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8pPr>
    <a:lvl9pPr marL="3916160" algn="l" defTabSz="979040" rtl="0" eaLnBrk="1" latinLnBrk="0" hangingPunct="1">
      <a:defRPr sz="12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F5CF6-E7D0-4EFB-A3BC-B31EB1D01AE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70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1EB48-E01D-433D-9657-AFE9FC9342ED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598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1911" y="2759075"/>
            <a:ext cx="8924686" cy="2482774"/>
          </a:xfrm>
        </p:spPr>
        <p:txBody>
          <a:bodyPr anchor="b">
            <a:normAutofit/>
          </a:bodyPr>
          <a:lstStyle>
            <a:lvl1pPr>
              <a:defRPr sz="540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1911" y="5241847"/>
            <a:ext cx="8924686" cy="12357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0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8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1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5140E9-BA46-4058-92B6-0EB2724B228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21.12.2022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744181"/>
            <a:ext cx="1746469" cy="854285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2367" y="4969913"/>
            <a:ext cx="780579" cy="400623"/>
          </a:xfrm>
        </p:spPr>
        <p:txBody>
          <a:bodyPr/>
          <a:lstStyle/>
          <a:p>
            <a:pPr>
              <a:defRPr/>
            </a:pPr>
            <a:fld id="{CF941C4E-CACD-4232-A9BF-61ED6E029F6F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03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910" y="668866"/>
            <a:ext cx="8924686" cy="3420086"/>
          </a:xfrm>
        </p:spPr>
        <p:txBody>
          <a:bodyPr anchor="ctr">
            <a:normAutofit/>
          </a:bodyPr>
          <a:lstStyle>
            <a:lvl1pPr algn="l">
              <a:defRPr sz="4805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1910" y="4777356"/>
            <a:ext cx="8924686" cy="170712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657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2pPr>
            <a:lvl3pPr marL="915314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3pPr>
            <a:lvl4pPr marL="137297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306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82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594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360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6125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094E93BA-10FF-42DA-A3FB-AE274F65BED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21.12.2022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93" y="3487165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2367" y="3559542"/>
            <a:ext cx="780579" cy="400623"/>
          </a:xfrm>
        </p:spPr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18D038F2-AB78-4240-8185-0A286B066D22}" type="slidenum">
              <a:rPr lang="ru-RU" altLang="ru-RU" smtClean="0">
                <a:solidFill>
                  <a:prstClr val="white">
                    <a:tint val="75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97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2918" y="668867"/>
            <a:ext cx="8402670" cy="3177117"/>
          </a:xfrm>
        </p:spPr>
        <p:txBody>
          <a:bodyPr anchor="ctr">
            <a:normAutofit/>
          </a:bodyPr>
          <a:lstStyle>
            <a:lvl1pPr algn="l">
              <a:defRPr sz="4805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8423" y="3845983"/>
            <a:ext cx="7544405" cy="41804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657" indent="0">
              <a:buFontTx/>
              <a:buNone/>
              <a:defRPr/>
            </a:lvl2pPr>
            <a:lvl3pPr marL="915314" indent="0">
              <a:buFontTx/>
              <a:buNone/>
              <a:defRPr/>
            </a:lvl3pPr>
            <a:lvl4pPr marL="1372972" indent="0">
              <a:buFontTx/>
              <a:buNone/>
              <a:defRPr/>
            </a:lvl4pPr>
            <a:lvl5pPr marL="183062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1910" y="4777356"/>
            <a:ext cx="8924686" cy="170712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657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2pPr>
            <a:lvl3pPr marL="915314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3pPr>
            <a:lvl4pPr marL="137297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306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82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594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360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6125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094E93BA-10FF-42DA-A3FB-AE274F65BED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21.12.2022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93" y="3487165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2367" y="3559542"/>
            <a:ext cx="780579" cy="400623"/>
          </a:xfrm>
        </p:spPr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18D038F2-AB78-4240-8185-0A286B066D22}" type="slidenum">
              <a:rPr lang="ru-RU" altLang="ru-RU" smtClean="0">
                <a:solidFill>
                  <a:prstClr val="white">
                    <a:tint val="75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70222" y="711006"/>
            <a:ext cx="610235" cy="641629"/>
          </a:xfrm>
          <a:prstGeom prst="rect">
            <a:avLst/>
          </a:prstGeom>
        </p:spPr>
        <p:txBody>
          <a:bodyPr vert="horz" lIns="91535" tIns="45768" rIns="91535" bIns="45768" rtlCol="0" anchor="ctr">
            <a:noAutofit/>
          </a:bodyPr>
          <a:lstStyle/>
          <a:p>
            <a:pPr lvl="0"/>
            <a:r>
              <a:rPr lang="en-US" sz="800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26430" y="3187766"/>
            <a:ext cx="610235" cy="641629"/>
          </a:xfrm>
          <a:prstGeom prst="rect">
            <a:avLst/>
          </a:prstGeom>
        </p:spPr>
        <p:txBody>
          <a:bodyPr vert="horz" lIns="91535" tIns="45768" rIns="91535" bIns="45768" rtlCol="0" anchor="ctr">
            <a:noAutofit/>
          </a:bodyPr>
          <a:lstStyle/>
          <a:p>
            <a:pPr lvl="0"/>
            <a:r>
              <a:rPr lang="en-US" sz="800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700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910" y="2675467"/>
            <a:ext cx="8924687" cy="2989760"/>
          </a:xfrm>
        </p:spPr>
        <p:txBody>
          <a:bodyPr anchor="b">
            <a:normAutofit/>
          </a:bodyPr>
          <a:lstStyle>
            <a:lvl1pPr algn="l">
              <a:defRPr sz="480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1910" y="5685367"/>
            <a:ext cx="8924687" cy="80055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094E93BA-10FF-42DA-A3FB-AE274F65BED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21.12.2022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93" y="5389254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2367" y="5467554"/>
            <a:ext cx="780579" cy="400623"/>
          </a:xfrm>
        </p:spPr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18D038F2-AB78-4240-8185-0A286B066D22}" type="slidenum">
              <a:rPr lang="ru-RU" altLang="ru-RU" smtClean="0">
                <a:solidFill>
                  <a:prstClr val="white">
                    <a:tint val="75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892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52918" y="668867"/>
            <a:ext cx="8402670" cy="3177117"/>
          </a:xfrm>
        </p:spPr>
        <p:txBody>
          <a:bodyPr anchor="ctr">
            <a:normAutofit/>
          </a:bodyPr>
          <a:lstStyle>
            <a:lvl1pPr algn="l">
              <a:defRPr sz="4805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1909" y="4765675"/>
            <a:ext cx="8924687" cy="91969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2">
                <a:solidFill>
                  <a:schemeClr val="accent1"/>
                </a:solidFill>
              </a:defRPr>
            </a:lvl1pPr>
            <a:lvl2pPr marL="457657" indent="0">
              <a:buFontTx/>
              <a:buNone/>
              <a:defRPr/>
            </a:lvl2pPr>
            <a:lvl3pPr marL="915314" indent="0">
              <a:buFontTx/>
              <a:buNone/>
              <a:defRPr/>
            </a:lvl3pPr>
            <a:lvl4pPr marL="1372972" indent="0">
              <a:buFontTx/>
              <a:buNone/>
              <a:defRPr/>
            </a:lvl4pPr>
            <a:lvl5pPr marL="183062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1910" y="5685367"/>
            <a:ext cx="8924687" cy="80055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094E93BA-10FF-42DA-A3FB-AE274F65BED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21.12.2022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93" y="5389254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2367" y="5467554"/>
            <a:ext cx="780579" cy="400623"/>
          </a:xfrm>
        </p:spPr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18D038F2-AB78-4240-8185-0A286B066D22}" type="slidenum">
              <a:rPr lang="ru-RU" altLang="ru-RU" smtClean="0">
                <a:solidFill>
                  <a:prstClr val="white">
                    <a:tint val="75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70222" y="711006"/>
            <a:ext cx="610235" cy="641629"/>
          </a:xfrm>
          <a:prstGeom prst="rect">
            <a:avLst/>
          </a:prstGeom>
        </p:spPr>
        <p:txBody>
          <a:bodyPr vert="horz" lIns="91535" tIns="45768" rIns="91535" bIns="45768" rtlCol="0" anchor="ctr">
            <a:noAutofit/>
          </a:bodyPr>
          <a:lstStyle/>
          <a:p>
            <a:pPr lvl="0"/>
            <a:r>
              <a:rPr lang="en-US" sz="800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26430" y="3187766"/>
            <a:ext cx="610235" cy="641629"/>
          </a:xfrm>
          <a:prstGeom prst="rect">
            <a:avLst/>
          </a:prstGeom>
        </p:spPr>
        <p:txBody>
          <a:bodyPr vert="horz" lIns="91535" tIns="45768" rIns="91535" bIns="45768" rtlCol="0" anchor="ctr">
            <a:noAutofit/>
          </a:bodyPr>
          <a:lstStyle/>
          <a:p>
            <a:pPr lvl="0"/>
            <a:r>
              <a:rPr lang="en-US" sz="800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9020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910" y="688405"/>
            <a:ext cx="8924686" cy="3160022"/>
          </a:xfrm>
        </p:spPr>
        <p:txBody>
          <a:bodyPr anchor="ctr">
            <a:normAutofit/>
          </a:bodyPr>
          <a:lstStyle>
            <a:lvl1pPr algn="l">
              <a:defRPr sz="4805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91909" y="4765675"/>
            <a:ext cx="8924687" cy="91969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2">
                <a:solidFill>
                  <a:schemeClr val="accent1"/>
                </a:solidFill>
              </a:defRPr>
            </a:lvl1pPr>
            <a:lvl2pPr marL="457657" indent="0">
              <a:buFontTx/>
              <a:buNone/>
              <a:defRPr/>
            </a:lvl2pPr>
            <a:lvl3pPr marL="915314" indent="0">
              <a:buFontTx/>
              <a:buNone/>
              <a:defRPr/>
            </a:lvl3pPr>
            <a:lvl4pPr marL="1372972" indent="0">
              <a:buFontTx/>
              <a:buNone/>
              <a:defRPr/>
            </a:lvl4pPr>
            <a:lvl5pPr marL="1830629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1910" y="5685367"/>
            <a:ext cx="8924687" cy="80055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094E93BA-10FF-42DA-A3FB-AE274F65BED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21.12.2022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93" y="5389254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2367" y="5467554"/>
            <a:ext cx="780579" cy="400623"/>
          </a:xfrm>
        </p:spPr>
        <p:txBody>
          <a:bodyPr/>
          <a:lstStyle/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18D038F2-AB78-4240-8185-0A286B066D22}" type="slidenum">
              <a:rPr lang="ru-RU" altLang="ru-RU" smtClean="0">
                <a:solidFill>
                  <a:prstClr val="white">
                    <a:tint val="75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662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168709-7370-4C3A-80DE-65D46272FFBC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21.12.2022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93" y="783828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7FBE69-A761-4676-8739-DF69A9C38180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05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4494" y="688403"/>
            <a:ext cx="2209901" cy="579752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1909" y="688403"/>
            <a:ext cx="6483747" cy="57975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3C08D3-AF82-4A78-B7FF-631CFB491D08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21.12.2022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93" y="783828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DA3EAB-0A38-4B7F-84B1-B3F608F8A47A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0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235" y="773378"/>
            <a:ext cx="10984231" cy="1254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10235" y="2123309"/>
            <a:ext cx="10984231" cy="4816188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52AB5-4216-43FA-834A-092109F35ABA}" type="datetimeFigureOut">
              <a:rPr lang="ru-RU"/>
              <a:pPr>
                <a:defRPr/>
              </a:pPr>
              <a:t>21.12.2022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4E818-0E09-489A-A487-9F80B807AE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904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5626" y="684787"/>
            <a:ext cx="8920970" cy="14054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1909" y="2341033"/>
            <a:ext cx="8924687" cy="41448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FBAC0A-092F-4292-8748-861E72B1089B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21.12.2022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93" y="783828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7B42D-D0F3-48BD-BB22-39B9752C92C6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192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910" y="2258906"/>
            <a:ext cx="8924686" cy="1611600"/>
          </a:xfrm>
        </p:spPr>
        <p:txBody>
          <a:bodyPr anchor="b"/>
          <a:lstStyle>
            <a:lvl1pPr algn="l">
              <a:defRPr sz="4004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1910" y="3873336"/>
            <a:ext cx="8924686" cy="944050"/>
          </a:xfrm>
        </p:spPr>
        <p:txBody>
          <a:bodyPr anchor="t"/>
          <a:lstStyle>
            <a:lvl1pPr marL="0" indent="0" algn="l">
              <a:buNone/>
              <a:defRPr sz="2002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657" indent="0">
              <a:buNone/>
              <a:defRPr sz="1802">
                <a:solidFill>
                  <a:schemeClr val="tx1">
                    <a:tint val="75000"/>
                  </a:schemeClr>
                </a:solidFill>
              </a:defRPr>
            </a:lvl2pPr>
            <a:lvl3pPr marL="915314" indent="0">
              <a:buNone/>
              <a:defRPr sz="1602">
                <a:solidFill>
                  <a:schemeClr val="tx1">
                    <a:tint val="75000"/>
                  </a:schemeClr>
                </a:solidFill>
              </a:defRPr>
            </a:lvl3pPr>
            <a:lvl4pPr marL="137297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306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82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594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360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6125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7DF0DE-F4C4-4DBA-BC29-30B829AC8EE6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21.12.2022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93" y="3487165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2367" y="3559542"/>
            <a:ext cx="780579" cy="400623"/>
          </a:xfrm>
        </p:spPr>
        <p:txBody>
          <a:bodyPr/>
          <a:lstStyle/>
          <a:p>
            <a:pPr>
              <a:defRPr/>
            </a:pPr>
            <a:fld id="{C99D24D8-643A-40A5-B79C-73897337A84F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79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1909" y="2341033"/>
            <a:ext cx="4318358" cy="414489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8237" y="2332938"/>
            <a:ext cx="4318358" cy="414489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1ADE45-1827-44F7-B202-F766918B667A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21.12.2022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93" y="783828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2367" y="864373"/>
            <a:ext cx="780579" cy="400623"/>
          </a:xfrm>
        </p:spPr>
        <p:txBody>
          <a:bodyPr/>
          <a:lstStyle/>
          <a:p>
            <a:pPr>
              <a:defRPr/>
            </a:pPr>
            <a:fld id="{1E2CD4DD-C1D1-4EA4-B32F-B8BF07A224C4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36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435" y="2164494"/>
            <a:ext cx="3996891" cy="632287"/>
          </a:xfrm>
        </p:spPr>
        <p:txBody>
          <a:bodyPr anchor="b">
            <a:noAutofit/>
          </a:bodyPr>
          <a:lstStyle>
            <a:lvl1pPr marL="0" indent="0">
              <a:buNone/>
              <a:defRPr sz="2402" b="0"/>
            </a:lvl1pPr>
            <a:lvl2pPr marL="457657" indent="0">
              <a:buNone/>
              <a:defRPr sz="2002" b="1"/>
            </a:lvl2pPr>
            <a:lvl3pPr marL="915314" indent="0">
              <a:buNone/>
              <a:defRPr sz="1802" b="1"/>
            </a:lvl3pPr>
            <a:lvl4pPr marL="1372972" indent="0">
              <a:buNone/>
              <a:defRPr sz="1602" b="1"/>
            </a:lvl4pPr>
            <a:lvl5pPr marL="1830629" indent="0">
              <a:buNone/>
              <a:defRPr sz="1602" b="1"/>
            </a:lvl5pPr>
            <a:lvl6pPr marL="2288286" indent="0">
              <a:buNone/>
              <a:defRPr sz="1602" b="1"/>
            </a:lvl6pPr>
            <a:lvl7pPr marL="2745943" indent="0">
              <a:buNone/>
              <a:defRPr sz="1602" b="1"/>
            </a:lvl7pPr>
            <a:lvl8pPr marL="3203600" indent="0">
              <a:buNone/>
              <a:defRPr sz="1602" b="1"/>
            </a:lvl8pPr>
            <a:lvl9pPr marL="3661258" indent="0">
              <a:buNone/>
              <a:defRPr sz="160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1910" y="2796782"/>
            <a:ext cx="4347417" cy="368014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14449" y="2160952"/>
            <a:ext cx="4003167" cy="632287"/>
          </a:xfrm>
        </p:spPr>
        <p:txBody>
          <a:bodyPr anchor="b">
            <a:noAutofit/>
          </a:bodyPr>
          <a:lstStyle>
            <a:lvl1pPr marL="0" indent="0">
              <a:buNone/>
              <a:defRPr sz="2402" b="0"/>
            </a:lvl1pPr>
            <a:lvl2pPr marL="457657" indent="0">
              <a:buNone/>
              <a:defRPr sz="2002" b="1"/>
            </a:lvl2pPr>
            <a:lvl3pPr marL="915314" indent="0">
              <a:buNone/>
              <a:defRPr sz="1802" b="1"/>
            </a:lvl3pPr>
            <a:lvl4pPr marL="1372972" indent="0">
              <a:buNone/>
              <a:defRPr sz="1602" b="1"/>
            </a:lvl4pPr>
            <a:lvl5pPr marL="1830629" indent="0">
              <a:buNone/>
              <a:defRPr sz="1602" b="1"/>
            </a:lvl5pPr>
            <a:lvl6pPr marL="2288286" indent="0">
              <a:buNone/>
              <a:defRPr sz="1602" b="1"/>
            </a:lvl6pPr>
            <a:lvl7pPr marL="2745943" indent="0">
              <a:buNone/>
              <a:defRPr sz="1602" b="1"/>
            </a:lvl7pPr>
            <a:lvl8pPr marL="3203600" indent="0">
              <a:buNone/>
              <a:defRPr sz="1602" b="1"/>
            </a:lvl8pPr>
            <a:lvl9pPr marL="3661258" indent="0">
              <a:buNone/>
              <a:defRPr sz="160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74423" y="2793240"/>
            <a:ext cx="4343193" cy="368014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1614DC-ABB5-4BA2-A705-9789C6E9AC08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21.12.2022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93" y="783828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2367" y="864373"/>
            <a:ext cx="780579" cy="400623"/>
          </a:xfrm>
        </p:spPr>
        <p:txBody>
          <a:bodyPr/>
          <a:lstStyle/>
          <a:p>
            <a:pPr>
              <a:defRPr/>
            </a:pPr>
            <a:fld id="{DD9B1447-0A64-4B5D-AB03-14DC97EBAA06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2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1A5850-A366-4681-AE16-E5C2C309A821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21.12.2022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93" y="783828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D77D8-FFFE-4BC3-81A3-781C411DF47F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06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399B9-E5F6-4AD8-9D05-68B1E6E8BAEA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21.12.2022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93" y="783828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C0EF01-3EB9-4615-BA2F-163ED16D6E11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72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910" y="489458"/>
            <a:ext cx="3508850" cy="1071231"/>
          </a:xfrm>
        </p:spPr>
        <p:txBody>
          <a:bodyPr anchor="b"/>
          <a:lstStyle>
            <a:lvl1pPr algn="l">
              <a:defRPr sz="200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9598" y="489458"/>
            <a:ext cx="5186998" cy="5941418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1910" y="1754033"/>
            <a:ext cx="3508850" cy="4676840"/>
          </a:xfrm>
        </p:spPr>
        <p:txBody>
          <a:bodyPr/>
          <a:lstStyle>
            <a:lvl1pPr marL="0" indent="0">
              <a:buNone/>
              <a:defRPr sz="1401"/>
            </a:lvl1pPr>
            <a:lvl2pPr marL="457657" indent="0">
              <a:buNone/>
              <a:defRPr sz="1201"/>
            </a:lvl2pPr>
            <a:lvl3pPr marL="915314" indent="0">
              <a:buNone/>
              <a:defRPr sz="1001"/>
            </a:lvl3pPr>
            <a:lvl4pPr marL="1372972" indent="0">
              <a:buNone/>
              <a:defRPr sz="901"/>
            </a:lvl4pPr>
            <a:lvl5pPr marL="1830629" indent="0">
              <a:buNone/>
              <a:defRPr sz="901"/>
            </a:lvl5pPr>
            <a:lvl6pPr marL="2288286" indent="0">
              <a:buNone/>
              <a:defRPr sz="901"/>
            </a:lvl6pPr>
            <a:lvl7pPr marL="2745943" indent="0">
              <a:buNone/>
              <a:defRPr sz="901"/>
            </a:lvl7pPr>
            <a:lvl8pPr marL="3203600" indent="0">
              <a:buNone/>
              <a:defRPr sz="901"/>
            </a:lvl8pPr>
            <a:lvl9pPr marL="3661258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FFCDA5-BB35-4A2C-AB04-B9F8BD79C90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21.12.2022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93" y="783828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69FFFB-0D88-4A0D-9B48-F6CFE6E3B243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16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1910" y="5267325"/>
            <a:ext cx="8924687" cy="621838"/>
          </a:xfrm>
        </p:spPr>
        <p:txBody>
          <a:bodyPr anchor="b">
            <a:normAutofit/>
          </a:bodyPr>
          <a:lstStyle>
            <a:lvl1pPr algn="l">
              <a:defRPr sz="2402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91909" y="696698"/>
            <a:ext cx="8924687" cy="422975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2"/>
            </a:lvl1pPr>
            <a:lvl2pPr marL="457657" indent="0">
              <a:buNone/>
              <a:defRPr sz="1602"/>
            </a:lvl2pPr>
            <a:lvl3pPr marL="915314" indent="0">
              <a:buNone/>
              <a:defRPr sz="1602"/>
            </a:lvl3pPr>
            <a:lvl4pPr marL="1372972" indent="0">
              <a:buNone/>
              <a:defRPr sz="1602"/>
            </a:lvl4pPr>
            <a:lvl5pPr marL="1830629" indent="0">
              <a:buNone/>
              <a:defRPr sz="1602"/>
            </a:lvl5pPr>
            <a:lvl6pPr marL="2288286" indent="0">
              <a:buNone/>
              <a:defRPr sz="1602"/>
            </a:lvl6pPr>
            <a:lvl7pPr marL="2745943" indent="0">
              <a:buNone/>
              <a:defRPr sz="1602"/>
            </a:lvl7pPr>
            <a:lvl8pPr marL="3203600" indent="0">
              <a:buNone/>
              <a:defRPr sz="1602"/>
            </a:lvl8pPr>
            <a:lvl9pPr marL="3661258" indent="0">
              <a:buNone/>
              <a:defRPr sz="1602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91910" y="5889162"/>
            <a:ext cx="8924687" cy="541712"/>
          </a:xfrm>
        </p:spPr>
        <p:txBody>
          <a:bodyPr>
            <a:normAutofit/>
          </a:bodyPr>
          <a:lstStyle>
            <a:lvl1pPr marL="0" indent="0">
              <a:buNone/>
              <a:defRPr sz="1201"/>
            </a:lvl1pPr>
            <a:lvl2pPr marL="457657" indent="0">
              <a:buNone/>
              <a:defRPr sz="1201"/>
            </a:lvl2pPr>
            <a:lvl3pPr marL="915314" indent="0">
              <a:buNone/>
              <a:defRPr sz="1001"/>
            </a:lvl3pPr>
            <a:lvl4pPr marL="1372972" indent="0">
              <a:buNone/>
              <a:defRPr sz="901"/>
            </a:lvl4pPr>
            <a:lvl5pPr marL="1830629" indent="0">
              <a:buNone/>
              <a:defRPr sz="901"/>
            </a:lvl5pPr>
            <a:lvl6pPr marL="2288286" indent="0">
              <a:buNone/>
              <a:defRPr sz="901"/>
            </a:lvl6pPr>
            <a:lvl7pPr marL="2745943" indent="0">
              <a:buNone/>
              <a:defRPr sz="901"/>
            </a:lvl7pPr>
            <a:lvl8pPr marL="3203600" indent="0">
              <a:buNone/>
              <a:defRPr sz="901"/>
            </a:lvl8pPr>
            <a:lvl9pPr marL="3661258" indent="0">
              <a:buNone/>
              <a:defRPr sz="90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7E119E-B77F-4F4F-8BDF-A682169FCD8B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>
                <a:defRPr/>
              </a:pPr>
              <a:t>21.12.2022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93" y="5389254"/>
            <a:ext cx="1590182" cy="55661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2367" y="5467554"/>
            <a:ext cx="780579" cy="400623"/>
          </a:xfrm>
        </p:spPr>
        <p:txBody>
          <a:bodyPr/>
          <a:lstStyle/>
          <a:p>
            <a:pPr>
              <a:defRPr/>
            </a:pPr>
            <a:fld id="{D18D0A60-5E52-4B21-B95B-AA20AEEEF979}" type="slidenum">
              <a:rPr lang="ru-RU" altLang="ru-RU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38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336">
              <a:srgbClr val="F7FAF1"/>
            </a:gs>
            <a:gs pos="35788">
              <a:srgbClr val="F3F7EA"/>
            </a:gs>
            <a:gs pos="55400">
              <a:srgbClr val="EDF2DE"/>
            </a:gs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50825"/>
            <a:ext cx="2854486" cy="728405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49" y="-862"/>
            <a:ext cx="2359129" cy="7520404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3071" cy="75247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5625" y="684787"/>
            <a:ext cx="8920970" cy="14054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91909" y="2341033"/>
            <a:ext cx="8924687" cy="4264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72406" y="6726452"/>
            <a:ext cx="1147477" cy="40640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094E93BA-10FF-42DA-A3FB-AE274F65BED2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21.12.2022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1910" y="6732346"/>
            <a:ext cx="7627936" cy="400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>
                  <a:tint val="75000"/>
                  <a:alpha val="60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2367" y="864373"/>
            <a:ext cx="780579" cy="4006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2">
                <a:solidFill>
                  <a:srgbClr val="FEFFFF"/>
                </a:solidFill>
              </a:defRPr>
            </a:lvl1pPr>
          </a:lstStyle>
          <a:p>
            <a:pPr defTabSz="917087" fontAlgn="base">
              <a:spcBef>
                <a:spcPct val="0"/>
              </a:spcBef>
              <a:spcAft>
                <a:spcPct val="0"/>
              </a:spcAft>
              <a:defRPr/>
            </a:pPr>
            <a:fld id="{18D038F2-AB78-4240-8185-0A286B066D22}" type="slidenum">
              <a:rPr lang="ru-RU" altLang="ru-RU" smtClean="0">
                <a:solidFill>
                  <a:prstClr val="white">
                    <a:tint val="75000"/>
                  </a:prstClr>
                </a:solidFill>
                <a:latin typeface="Arial" charset="0"/>
              </a:rPr>
              <a:pPr defTabSz="917087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white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36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  <p:sldLayoutId id="2147484540" r:id="rId2"/>
    <p:sldLayoutId id="2147484541" r:id="rId3"/>
    <p:sldLayoutId id="2147484542" r:id="rId4"/>
    <p:sldLayoutId id="2147484543" r:id="rId5"/>
    <p:sldLayoutId id="2147484544" r:id="rId6"/>
    <p:sldLayoutId id="2147484545" r:id="rId7"/>
    <p:sldLayoutId id="2147484546" r:id="rId8"/>
    <p:sldLayoutId id="2147484547" r:id="rId9"/>
    <p:sldLayoutId id="2147484548" r:id="rId10"/>
    <p:sldLayoutId id="2147484549" r:id="rId11"/>
    <p:sldLayoutId id="2147484550" r:id="rId12"/>
    <p:sldLayoutId id="2147484551" r:id="rId13"/>
    <p:sldLayoutId id="2147484552" r:id="rId14"/>
    <p:sldLayoutId id="2147484553" r:id="rId15"/>
    <p:sldLayoutId id="2147484554" r:id="rId16"/>
    <p:sldLayoutId id="2147484555" r:id="rId17"/>
  </p:sldLayoutIdLst>
  <p:txStyles>
    <p:titleStyle>
      <a:lvl1pPr algn="l" defTabSz="457657" rtl="0" eaLnBrk="1" latinLnBrk="0" hangingPunct="1">
        <a:spcBef>
          <a:spcPct val="0"/>
        </a:spcBef>
        <a:buNone/>
        <a:defRPr sz="3604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3243" indent="-343243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3693" indent="-286036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4143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1800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9457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7115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4772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32429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90086" indent="-228829" algn="l" defTabSz="457657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1pPr>
      <a:lvl2pPr marL="457657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2pPr>
      <a:lvl3pPr marL="915314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3pPr>
      <a:lvl4pPr marL="1372972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4pPr>
      <a:lvl5pPr marL="1830629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5pPr>
      <a:lvl6pPr marL="2288286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6pPr>
      <a:lvl7pPr marL="2745943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7pPr>
      <a:lvl8pPr marL="3203600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8pPr>
      <a:lvl9pPr marL="3661258" algn="l" defTabSz="457657" rtl="0" eaLnBrk="1" latinLnBrk="0" hangingPunct="1">
        <a:defRPr sz="18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jpeg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jpeg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7" Type="http://schemas.openxmlformats.org/officeDocument/2006/relationships/image" Target="../media/image14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chart" Target="../charts/chart5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3798" y="305991"/>
            <a:ext cx="10907991" cy="6282675"/>
          </a:xfrm>
        </p:spPr>
        <p:txBody>
          <a:bodyPr>
            <a:normAutofit/>
          </a:bodyPr>
          <a:lstStyle/>
          <a:p>
            <a:pPr algn="ctr"/>
            <a:r>
              <a:rPr lang="ru-RU" sz="6016" b="1" i="1" dirty="0" smtClean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>Проект </a:t>
            </a:r>
            <a:r>
              <a:rPr lang="ru-RU" sz="6016" b="1" i="1" dirty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>бюджета муниципального района «Сретенский район» </a:t>
            </a:r>
            <a:br>
              <a:rPr lang="ru-RU" sz="6016" b="1" i="1" dirty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</a:br>
            <a:r>
              <a:rPr lang="ru-RU" sz="6016" b="1" i="1" dirty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>на </a:t>
            </a:r>
            <a:r>
              <a:rPr lang="ru-RU" sz="6016" b="1" i="1" dirty="0" smtClean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>2023 </a:t>
            </a:r>
            <a:r>
              <a:rPr lang="ru-RU" sz="6016" b="1" i="1" dirty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>год и на плановый период </a:t>
            </a:r>
            <a:r>
              <a:rPr lang="ru-RU" sz="6016" b="1" i="1" dirty="0" smtClean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>2024 </a:t>
            </a:r>
            <a:r>
              <a:rPr lang="ru-RU" sz="6016" b="1" i="1" dirty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>и </a:t>
            </a:r>
            <a:r>
              <a:rPr lang="ru-RU" sz="6016" b="1" i="1" dirty="0" smtClean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>2025 </a:t>
            </a:r>
            <a:r>
              <a:rPr lang="ru-RU" sz="6016" b="1" i="1" dirty="0">
                <a:solidFill>
                  <a:srgbClr val="0000FF"/>
                </a:solidFill>
                <a:latin typeface="Century" pitchFamily="18" charset="0"/>
                <a:cs typeface="Angsana New" pitchFamily="18" charset="-34"/>
              </a:rPr>
              <a:t>годов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pic>
        <p:nvPicPr>
          <p:cNvPr id="5" name="Рисунок 4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34970"/>
            <a:ext cx="1152128" cy="1440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Заголовок 1"/>
          <p:cNvSpPr>
            <a:spLocks noGrp="1"/>
          </p:cNvSpPr>
          <p:nvPr>
            <p:ph type="title"/>
          </p:nvPr>
        </p:nvSpPr>
        <p:spPr>
          <a:xfrm>
            <a:off x="2141910" y="377999"/>
            <a:ext cx="8963451" cy="8198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97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3294678"/>
              </p:ext>
            </p:extLst>
          </p:nvPr>
        </p:nvGraphicFramePr>
        <p:xfrm>
          <a:off x="2069902" y="2034183"/>
          <a:ext cx="9020245" cy="4910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C:\Users\Sergei1971\Pictures\2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6006"/>
            <a:ext cx="936104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793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222279" y="961196"/>
            <a:ext cx="11708884" cy="718837"/>
            <a:chOff x="0" y="0"/>
            <a:chExt cx="5526" cy="441"/>
          </a:xfrm>
          <a:solidFill>
            <a:schemeClr val="accent3"/>
          </a:solidFill>
        </p:grpSpPr>
        <p:pic>
          <p:nvPicPr>
            <p:cNvPr id="9224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526" cy="441"/>
            </a:xfrm>
            <a:prstGeom prst="rect">
              <a:avLst/>
            </a:prstGeom>
            <a:grpFill/>
            <a:ln>
              <a:solidFill>
                <a:schemeClr val="accent6"/>
              </a:solidFill>
            </a:ln>
            <a:extLst/>
          </p:spPr>
        </p:pic>
        <p:sp>
          <p:nvSpPr>
            <p:cNvPr id="9225" name="Text Box 4"/>
            <p:cNvSpPr txBox="1">
              <a:spLocks noChangeArrowheads="1"/>
            </p:cNvSpPr>
            <p:nvPr/>
          </p:nvSpPr>
          <p:spPr bwMode="auto">
            <a:xfrm>
              <a:off x="41" y="39"/>
              <a:ext cx="5449" cy="3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defTabSz="1099862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4312" dirty="0">
                  <a:solidFill>
                    <a:srgbClr val="0033CC"/>
                  </a:solidFill>
                  <a:latin typeface="Constantia" pitchFamily="18" charset="0"/>
                </a:rPr>
                <a:t>Основные понятия</a:t>
              </a:r>
            </a:p>
          </p:txBody>
        </p:sp>
      </p:grp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269702" y="2178199"/>
            <a:ext cx="4229267" cy="2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977" tIns="54988" rIns="109977" bIns="54988">
            <a:spAutoFit/>
          </a:bodyPr>
          <a:lstStyle/>
          <a:p>
            <a:pPr algn="ctr" defTabSz="1099862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7" b="1" dirty="0">
                <a:solidFill>
                  <a:srgbClr val="0033CC"/>
                </a:solidFill>
                <a:latin typeface="Constantia" pitchFamily="18" charset="0"/>
              </a:rPr>
              <a:t>ДОХОДЫ &lt; РАСХОДЫ = ДЕФИЦИТ БЮДЖЕТА</a:t>
            </a:r>
          </a:p>
          <a:p>
            <a:pPr algn="ctr" defTabSz="1099862" fontAlgn="base">
              <a:spcBef>
                <a:spcPct val="0"/>
              </a:spcBef>
              <a:spcAft>
                <a:spcPct val="0"/>
              </a:spcAft>
            </a:pPr>
            <a:endParaRPr lang="ru-RU" altLang="ru-RU" sz="2407" b="1" dirty="0">
              <a:solidFill>
                <a:srgbClr val="D9253E"/>
              </a:solidFill>
              <a:latin typeface="Constantia" pitchFamily="18" charset="0"/>
            </a:endParaRPr>
          </a:p>
          <a:p>
            <a:pPr algn="ctr" defTabSz="1099862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7" b="1" i="1" dirty="0">
                <a:solidFill>
                  <a:srgbClr val="672020"/>
                </a:solidFill>
                <a:latin typeface="Constantia" pitchFamily="18" charset="0"/>
              </a:rPr>
              <a:t>НЕДОСТАЮЩИЕ СРЕДСТВА БЕРУТ В ДОЛГ ИЛИ ИЗ НАКОПЛЕНИЙ </a:t>
            </a:r>
            <a:endParaRPr lang="ru-RU" altLang="ru-RU" sz="2407" b="1" dirty="0">
              <a:solidFill>
                <a:prstClr val="white"/>
              </a:solidFill>
              <a:latin typeface="Constantia" pitchFamily="18" charset="0"/>
            </a:endParaRPr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7782615" y="2250207"/>
            <a:ext cx="4422085" cy="2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977" tIns="54988" rIns="109977" bIns="54988">
            <a:spAutoFit/>
          </a:bodyPr>
          <a:lstStyle/>
          <a:p>
            <a:pPr algn="ctr" defTabSz="1099862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7" b="1" dirty="0">
                <a:solidFill>
                  <a:srgbClr val="0033CC"/>
                </a:solidFill>
                <a:latin typeface="Constantia" pitchFamily="18" charset="0"/>
              </a:rPr>
              <a:t>ДОХОДЫ &gt; РАСХОДЫ = ПРОФИЦИТ БЮДЖЕТА</a:t>
            </a:r>
          </a:p>
          <a:p>
            <a:pPr algn="ctr" defTabSz="1099862" fontAlgn="base">
              <a:spcBef>
                <a:spcPct val="0"/>
              </a:spcBef>
              <a:spcAft>
                <a:spcPct val="0"/>
              </a:spcAft>
            </a:pPr>
            <a:endParaRPr lang="ru-RU" altLang="ru-RU" sz="2407" b="1" dirty="0">
              <a:solidFill>
                <a:srgbClr val="D9253E"/>
              </a:solidFill>
              <a:latin typeface="Constantia" pitchFamily="18" charset="0"/>
            </a:endParaRPr>
          </a:p>
          <a:p>
            <a:pPr algn="ctr" defTabSz="1099862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7" b="1" i="1" dirty="0">
                <a:solidFill>
                  <a:srgbClr val="672020"/>
                </a:solidFill>
                <a:latin typeface="Constantia" pitchFamily="18" charset="0"/>
              </a:rPr>
              <a:t>ИЗЛИШКИ СРЕДСТВ  НАПРАВЛЯЮТ </a:t>
            </a:r>
          </a:p>
          <a:p>
            <a:pPr algn="ctr" defTabSz="1099862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7" b="1" i="1" dirty="0">
                <a:solidFill>
                  <a:srgbClr val="672020"/>
                </a:solidFill>
                <a:latin typeface="Constantia" pitchFamily="18" charset="0"/>
              </a:rPr>
              <a:t>В НАКОПЛЕНИЯ</a:t>
            </a:r>
            <a:endParaRPr lang="ru-RU" altLang="ru-RU" sz="2407" b="1" dirty="0">
              <a:solidFill>
                <a:prstClr val="white"/>
              </a:solidFill>
              <a:latin typeface="Constantia" pitchFamily="18" charset="0"/>
            </a:endParaRPr>
          </a:p>
        </p:txBody>
      </p:sp>
      <p:pic>
        <p:nvPicPr>
          <p:cNvPr id="9221" name="Рисунок 6" descr="весы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142" y="2034183"/>
            <a:ext cx="3767354" cy="252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341710" y="4554463"/>
            <a:ext cx="11725835" cy="2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977" tIns="54988" rIns="109977" bIns="5498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1099862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en-US" sz="2407" b="1" dirty="0">
              <a:solidFill>
                <a:srgbClr val="6720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9986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en-US" sz="2407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Проект бюджета </a:t>
            </a:r>
            <a:r>
              <a:rPr lang="ru-RU" altLang="en-US" sz="2407" dirty="0" err="1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составл</a:t>
            </a:r>
            <a:r>
              <a:rPr lang="en-US" altLang="en-US" sz="2407" dirty="0" err="1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ен</a:t>
            </a:r>
            <a:r>
              <a:rPr lang="ru-RU" altLang="en-US" sz="2407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 на очередной </a:t>
            </a:r>
            <a:r>
              <a:rPr lang="ru-RU" altLang="en-US" sz="2407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финансовый год  </a:t>
            </a:r>
            <a:r>
              <a:rPr lang="ru-RU" altLang="en-US" sz="2407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altLang="en-US" sz="2407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2024 и 2025 </a:t>
            </a:r>
            <a:r>
              <a:rPr lang="ru-RU" altLang="en-US" sz="2407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r>
              <a:rPr lang="en-US" altLang="en-US" sz="2407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en-US" sz="2407" dirty="0">
              <a:solidFill>
                <a:srgbClr val="6720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99862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en-US" sz="2407" dirty="0">
              <a:solidFill>
                <a:srgbClr val="67202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099862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en-US" sz="2407" b="1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Очередной финансовый год </a:t>
            </a:r>
            <a:r>
              <a:rPr lang="ru-RU" altLang="en-US" sz="2407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– год, на который составляется проект бюджета (например </a:t>
            </a:r>
            <a:r>
              <a:rPr lang="ru-RU" altLang="en-US" sz="2407" dirty="0" smtClean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2023год</a:t>
            </a:r>
            <a:r>
              <a:rPr lang="ru-RU" altLang="en-US" sz="2407" dirty="0">
                <a:solidFill>
                  <a:srgbClr val="67202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en-US" sz="2407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Sergei1971\Pictures\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0"/>
            <a:ext cx="86409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4082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1925886" y="161975"/>
            <a:ext cx="9717726" cy="110606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688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муниципального района </a:t>
            </a:r>
            <a:r>
              <a:rPr lang="ru-RU" sz="2688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«Сретенский </a:t>
            </a:r>
            <a:r>
              <a:rPr lang="ru-RU" sz="2688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район на </a:t>
            </a:r>
            <a:r>
              <a:rPr lang="ru-RU" sz="2688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688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688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2024-2025гг</a:t>
            </a:r>
            <a:r>
              <a:rPr lang="ru-RU" sz="2688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464124"/>
              </p:ext>
            </p:extLst>
          </p:nvPr>
        </p:nvGraphicFramePr>
        <p:xfrm>
          <a:off x="1637854" y="1458119"/>
          <a:ext cx="9639207" cy="5615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C:\Users\Sergei1971\Pictures\2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0"/>
            <a:ext cx="864096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921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7894" y="233983"/>
            <a:ext cx="8080903" cy="1198100"/>
          </a:xfrm>
        </p:spPr>
        <p:txBody>
          <a:bodyPr>
            <a:noAutofit/>
          </a:bodyPr>
          <a:lstStyle/>
          <a:p>
            <a:pPr algn="ctr"/>
            <a:r>
              <a:rPr lang="ru-RU" sz="4013" dirty="0">
                <a:latin typeface="Times New Roman" pitchFamily="18" charset="0"/>
                <a:cs typeface="Times New Roman" pitchFamily="18" charset="0"/>
              </a:rPr>
              <a:t>Доходы бюджета  </a:t>
            </a:r>
            <a:r>
              <a:rPr lang="ru-RU" sz="3208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8" dirty="0">
                <a:latin typeface="Times New Roman" pitchFamily="18" charset="0"/>
                <a:cs typeface="Times New Roman" pitchFamily="18" charset="0"/>
              </a:rPr>
            </a:br>
            <a:endParaRPr lang="ru-RU" sz="320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24969" y="2368705"/>
            <a:ext cx="2645960" cy="8802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7" dirty="0"/>
              <a:t>Налоговые доходы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06206" y="2394223"/>
            <a:ext cx="2645960" cy="8802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7" dirty="0"/>
              <a:t>Неналоговые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550622" y="2322215"/>
            <a:ext cx="2645960" cy="8802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7" dirty="0"/>
              <a:t>Безвозмездные поступления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81949" y="3468973"/>
            <a:ext cx="2788984" cy="38182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504" dirty="0"/>
              <a:t>Поступления от уплаты налогов, установленных Налоговым кодексом Российской Федерации.</a:t>
            </a:r>
          </a:p>
          <a:p>
            <a:pPr lvl="0" algn="ctr"/>
            <a:r>
              <a:rPr lang="ru-RU" sz="1504" dirty="0" smtClean="0"/>
              <a:t>Например:-н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алог </a:t>
            </a:r>
            <a:r>
              <a:rPr lang="ru-RU" sz="1600" dirty="0">
                <a:solidFill>
                  <a:schemeClr val="tx1"/>
                </a:solidFill>
                <a:cs typeface="Times New Roman" pitchFamily="18" charset="0"/>
              </a:rPr>
              <a:t>на доходы физических </a:t>
            </a: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лиц;</a:t>
            </a:r>
            <a:endParaRPr lang="ru-RU" sz="1600" dirty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buFont typeface="Constantia" pitchFamily="18" charset="0"/>
              <a:buChar char="‐"/>
            </a:pPr>
            <a:r>
              <a:rPr lang="ru-RU" sz="1504" dirty="0" smtClean="0"/>
              <a:t> </a:t>
            </a:r>
            <a:r>
              <a:rPr lang="ru-RU" sz="1504" dirty="0"/>
              <a:t>налог на прибыль организации;</a:t>
            </a:r>
          </a:p>
          <a:p>
            <a:pPr algn="ctr">
              <a:buFont typeface="Constantia" pitchFamily="18" charset="0"/>
              <a:buChar char="‐"/>
            </a:pPr>
            <a:r>
              <a:rPr lang="ru-RU" sz="1504" dirty="0"/>
              <a:t>налог на добавленную стоимость;</a:t>
            </a:r>
          </a:p>
          <a:p>
            <a:pPr algn="ctr">
              <a:buFont typeface="Constantia" pitchFamily="18" charset="0"/>
              <a:buChar char="‐"/>
            </a:pPr>
            <a:r>
              <a:rPr lang="ru-RU" sz="1504" dirty="0"/>
              <a:t>налог на добычу полезных ископаемых;</a:t>
            </a:r>
          </a:p>
          <a:p>
            <a:pPr algn="ctr">
              <a:buFont typeface="Constantia" pitchFamily="18" charset="0"/>
              <a:buChar char="‐"/>
            </a:pPr>
            <a:r>
              <a:rPr lang="ru-RU" sz="1504" dirty="0"/>
              <a:t>другие.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62190" y="3546351"/>
            <a:ext cx="3003522" cy="37409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5" dirty="0"/>
          </a:p>
          <a:p>
            <a:pPr algn="ctr"/>
            <a:r>
              <a:rPr lang="ru-RU" sz="1504" dirty="0"/>
              <a:t>Поступления от уплаты других пошлин и сборов, установленных законодательством Российской Федерации, а также штрафов за нарушение законодательства.</a:t>
            </a:r>
          </a:p>
          <a:p>
            <a:pPr algn="ctr"/>
            <a:r>
              <a:rPr lang="ru-RU" sz="1504" dirty="0"/>
              <a:t>Например:</a:t>
            </a:r>
          </a:p>
          <a:p>
            <a:pPr algn="ctr">
              <a:buFont typeface="Constantia" pitchFamily="18" charset="0"/>
              <a:buChar char="‐"/>
            </a:pPr>
            <a:r>
              <a:rPr lang="ru-RU" sz="1504" dirty="0"/>
              <a:t>таможенные пошлины и таможенные сборы;</a:t>
            </a:r>
          </a:p>
          <a:p>
            <a:pPr algn="ctr">
              <a:buFont typeface="Constantia" pitchFamily="18" charset="0"/>
              <a:buChar char="‐"/>
            </a:pPr>
            <a:r>
              <a:rPr lang="ru-RU" sz="1504" dirty="0"/>
              <a:t>доходы от использования государственного имущества;</a:t>
            </a:r>
          </a:p>
          <a:p>
            <a:pPr algn="ctr">
              <a:buFont typeface="Constantia" pitchFamily="18" charset="0"/>
              <a:buChar char="‐"/>
            </a:pPr>
            <a:r>
              <a:rPr lang="ru-RU" sz="1504" dirty="0"/>
              <a:t>другие.</a:t>
            </a:r>
          </a:p>
          <a:p>
            <a:pPr algn="ctr"/>
            <a:endParaRPr lang="ru-RU" sz="1605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550622" y="3474343"/>
            <a:ext cx="2788984" cy="220053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504" dirty="0"/>
              <a:t>Поступления от других бюджетов (межбюджетные трансферты), организаций, граждан ( кроме налоговых и неналоговых доходов).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3458" y="1415139"/>
            <a:ext cx="10154763" cy="853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5" b="1" dirty="0"/>
              <a:t>Доходы бюджета </a:t>
            </a:r>
            <a:r>
              <a:rPr lang="ru-RU" sz="1605" dirty="0"/>
              <a:t>– безвозмездные и безвозвратные поступления денежных средств в бюджет. Поступающие в бюджет денежные средства (налоги юридических и физических лиц), штрафы административные платежи и сборы, финансовая помощь.</a:t>
            </a:r>
          </a:p>
        </p:txBody>
      </p:sp>
      <p:pic>
        <p:nvPicPr>
          <p:cNvPr id="14" name="Рисунок 13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-1"/>
            <a:ext cx="936104" cy="1170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4111103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0629"/>
            <a:ext cx="12204699" cy="7524750"/>
          </a:xfrm>
          <a:prstGeom prst="rect">
            <a:avLst/>
          </a:prstGeom>
        </p:spPr>
      </p:pic>
      <p:sp>
        <p:nvSpPr>
          <p:cNvPr id="36895" name="Заголовок 1"/>
          <p:cNvSpPr>
            <a:spLocks noGrp="1"/>
          </p:cNvSpPr>
          <p:nvPr>
            <p:ph type="title"/>
          </p:nvPr>
        </p:nvSpPr>
        <p:spPr>
          <a:xfrm>
            <a:off x="1717611" y="233984"/>
            <a:ext cx="8762958" cy="86409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464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доходной части бюджета муниципального района на </a:t>
            </a:r>
            <a:r>
              <a:rPr lang="ru-RU" altLang="ru-RU" sz="2464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464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691287"/>
              </p:ext>
            </p:extLst>
          </p:nvPr>
        </p:nvGraphicFramePr>
        <p:xfrm>
          <a:off x="1309847" y="1581702"/>
          <a:ext cx="9977079" cy="543902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25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4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56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7583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lang="ru-RU" sz="18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5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0215">
                <a:tc>
                  <a:txBody>
                    <a:bodyPr/>
                    <a:lstStyle/>
                    <a:p>
                      <a:endParaRPr lang="ru-RU" sz="2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2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Доля,</a:t>
                      </a:r>
                      <a:r>
                        <a:rPr lang="ru-RU" sz="25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25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337">
                <a:tc>
                  <a:txBody>
                    <a:bodyPr/>
                    <a:lstStyle/>
                    <a:p>
                      <a:r>
                        <a:rPr lang="ru-RU" sz="2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  <a:endParaRPr lang="ru-RU" sz="2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260598,0</a:t>
                      </a:r>
                      <a:endParaRPr lang="ru-RU" sz="2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27,6</a:t>
                      </a:r>
                      <a:endParaRPr lang="ru-RU" sz="2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0337">
                <a:tc>
                  <a:txBody>
                    <a:bodyPr/>
                    <a:lstStyle/>
                    <a:p>
                      <a:r>
                        <a:rPr lang="ru-RU" sz="2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29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5022,3</a:t>
                      </a:r>
                      <a:endParaRPr lang="ru-RU" sz="2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0,5</a:t>
                      </a:r>
                      <a:endParaRPr lang="ru-RU" sz="2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337">
                <a:tc>
                  <a:txBody>
                    <a:bodyPr/>
                    <a:lstStyle/>
                    <a:p>
                      <a:r>
                        <a:rPr lang="ru-RU" sz="2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678775,0</a:t>
                      </a:r>
                      <a:endParaRPr lang="ru-RU" sz="2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71,9</a:t>
                      </a:r>
                      <a:endParaRPr lang="ru-RU" sz="2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0215">
                <a:tc>
                  <a:txBody>
                    <a:bodyPr/>
                    <a:lstStyle/>
                    <a:p>
                      <a:r>
                        <a:rPr lang="ru-RU" sz="29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2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944395,3</a:t>
                      </a:r>
                      <a:endParaRPr lang="ru-RU" sz="2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9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29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888" marR="93888" marT="46940" marB="4694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Рисунок 5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-126057"/>
            <a:ext cx="936104" cy="1168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34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3918" y="6446"/>
            <a:ext cx="8920970" cy="1475184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97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Структура налоговых и неналоговых доходов на </a:t>
            </a:r>
            <a:r>
              <a:rPr lang="ru-RU" sz="3697" b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2023 </a:t>
            </a:r>
            <a:r>
              <a:rPr lang="ru-RU" sz="3697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год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1026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793025"/>
              </p:ext>
            </p:extLst>
          </p:nvPr>
        </p:nvGraphicFramePr>
        <p:xfrm>
          <a:off x="1133798" y="1602135"/>
          <a:ext cx="10188575" cy="569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Лист" r:id="rId3" imgW="8848662" imgH="4972177" progId="Excel.Sheet.8">
                  <p:embed/>
                </p:oleObj>
              </mc:Choice>
              <mc:Fallback>
                <p:oleObj name="Лист" r:id="rId3" imgW="8848662" imgH="4972177" progId="Excel.Sheet.8">
                  <p:embed/>
                  <p:pic>
                    <p:nvPicPr>
                      <p:cNvPr id="1026" name="Object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798" y="1602135"/>
                        <a:ext cx="10188575" cy="5692775"/>
                      </a:xfrm>
                      <a:prstGeom prst="rect">
                        <a:avLst/>
                      </a:prstGeom>
                      <a:gradFill rotWithShape="1">
                        <a:gsLst>
                          <a:gs pos="0">
                            <a:srgbClr val="C2BC4A"/>
                          </a:gs>
                          <a:gs pos="100000">
                            <a:srgbClr val="5A5722"/>
                          </a:gs>
                        </a:gsLst>
                        <a:lin ang="5400000" scaled="1"/>
                      </a:gra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Рисунок 4" descr="C:\Users\Sergei1971\Pictures\2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0"/>
            <a:ext cx="864096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505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8746703" y="6768128"/>
            <a:ext cx="2847763" cy="374904"/>
          </a:xfrm>
          <a:prstGeom prst="rect">
            <a:avLst/>
          </a:prstGeom>
          <a:noFill/>
        </p:spPr>
        <p:txBody>
          <a:bodyPr lIns="109979" tIns="54989" rIns="109979" bIns="54989" anchor="ctr"/>
          <a:lstStyle/>
          <a:p>
            <a:pPr algn="r">
              <a:defRPr/>
            </a:pPr>
            <a:fld id="{6F7DE729-FB63-45B1-912F-4D8F43826713}" type="slidenum">
              <a:rPr lang="ru-RU" sz="1405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16</a:t>
            </a:fld>
            <a:endParaRPr lang="ru-RU" sz="1405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0483" name="TextBox 9"/>
          <p:cNvSpPr txBox="1">
            <a:spLocks noChangeArrowheads="1"/>
          </p:cNvSpPr>
          <p:nvPr/>
        </p:nvSpPr>
        <p:spPr bwMode="auto">
          <a:xfrm>
            <a:off x="1726885" y="1618911"/>
            <a:ext cx="222172" cy="49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979" tIns="54989" rIns="109979" bIns="549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7" b="1">
              <a:latin typeface="Arial Cyr" charset="-52"/>
              <a:cs typeface="Arial" charset="0"/>
            </a:endParaRP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1493838" y="522015"/>
            <a:ext cx="10513168" cy="7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979" tIns="54989" rIns="109979" bIns="54989" anchor="ctr">
            <a:spAutoFit/>
          </a:bodyPr>
          <a:lstStyle/>
          <a:p>
            <a:pPr algn="ctr"/>
            <a:r>
              <a:rPr lang="ru-RU" sz="1959" b="1" dirty="0">
                <a:cs typeface="Arial" charset="0"/>
              </a:rPr>
              <a:t>ДОХОДЫ</a:t>
            </a:r>
            <a:endParaRPr lang="ru-RU" sz="1959" dirty="0">
              <a:cs typeface="Arial" charset="0"/>
            </a:endParaRPr>
          </a:p>
          <a:p>
            <a:pPr algn="ctr"/>
            <a:r>
              <a:rPr lang="ru-RU" sz="1959" b="1" dirty="0">
                <a:cs typeface="Arial" charset="0"/>
              </a:rPr>
              <a:t>бюджета Сретенского района на </a:t>
            </a:r>
            <a:r>
              <a:rPr lang="ru-RU" sz="1959" b="1" dirty="0" smtClean="0">
                <a:cs typeface="Arial" charset="0"/>
              </a:rPr>
              <a:t>2023 год </a:t>
            </a:r>
            <a:r>
              <a:rPr lang="ru-RU" sz="1959" b="1" dirty="0">
                <a:cs typeface="Arial" charset="0"/>
              </a:rPr>
              <a:t>и плановый период </a:t>
            </a:r>
            <a:r>
              <a:rPr lang="ru-RU" sz="1959" b="1" dirty="0" smtClean="0">
                <a:cs typeface="Arial" charset="0"/>
              </a:rPr>
              <a:t>2024 </a:t>
            </a:r>
            <a:r>
              <a:rPr lang="ru-RU" sz="1959" b="1" dirty="0">
                <a:cs typeface="Arial" charset="0"/>
              </a:rPr>
              <a:t>и </a:t>
            </a:r>
            <a:r>
              <a:rPr lang="ru-RU" sz="1959" b="1" dirty="0" smtClean="0">
                <a:cs typeface="Arial" charset="0"/>
              </a:rPr>
              <a:t>2025 </a:t>
            </a:r>
            <a:r>
              <a:rPr lang="ru-RU" sz="1959" b="1" dirty="0">
                <a:cs typeface="Arial" charset="0"/>
              </a:rPr>
              <a:t>годов </a:t>
            </a:r>
            <a:endParaRPr lang="ru-RU" sz="1705" dirty="0">
              <a:cs typeface="Arial" charset="0"/>
            </a:endParaRPr>
          </a:p>
        </p:txBody>
      </p:sp>
      <p:graphicFrame>
        <p:nvGraphicFramePr>
          <p:cNvPr id="33932" name="Group 1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124608"/>
              </p:ext>
            </p:extLst>
          </p:nvPr>
        </p:nvGraphicFramePr>
        <p:xfrm>
          <a:off x="485726" y="1938759"/>
          <a:ext cx="10956222" cy="4894646"/>
        </p:xfrm>
        <a:graphic>
          <a:graphicData uri="http://schemas.openxmlformats.org/drawingml/2006/table">
            <a:tbl>
              <a:tblPr/>
              <a:tblGrid>
                <a:gridCol w="5073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977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868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доходов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2023г.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2024г.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2025г.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93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74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доходы</a:t>
                      </a: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260598,03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282187,23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302814,13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21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239674,9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260287,15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281891,00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74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Акцизы</a:t>
                      </a: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13772,05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14280,08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13772,05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421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5221,08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5690,00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5221,08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787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3100,00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3210,00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3100,00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2749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системы</a:t>
                      </a: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2040,08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2430,00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2040,08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421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81,00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81,00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1492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добычу прочих полезных ископаемых</a:t>
                      </a: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582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122047" marR="122047" marT="46942" marB="4694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1930,00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1930,00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1930,0</a:t>
                      </a:r>
                    </a:p>
                  </a:txBody>
                  <a:tcPr marL="122047" marR="122047" marT="46942" marB="46942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0530" name="Rectangle 141"/>
          <p:cNvSpPr>
            <a:spLocks noChangeArrowheads="1"/>
          </p:cNvSpPr>
          <p:nvPr/>
        </p:nvSpPr>
        <p:spPr bwMode="auto">
          <a:xfrm>
            <a:off x="9178957" y="1618909"/>
            <a:ext cx="2017165" cy="37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979" tIns="54989" rIns="109979" bIns="54989">
            <a:spAutoFit/>
          </a:bodyPr>
          <a:lstStyle/>
          <a:p>
            <a:r>
              <a:rPr lang="ru-RU" sz="1705">
                <a:latin typeface="Times New Roman" pitchFamily="18" charset="0"/>
              </a:rPr>
              <a:t>(тыс. руб.)</a:t>
            </a:r>
          </a:p>
        </p:txBody>
      </p:sp>
      <p:pic>
        <p:nvPicPr>
          <p:cNvPr id="9" name="Рисунок 8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0"/>
            <a:ext cx="86409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03941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977" name="Group 161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92615005"/>
              </p:ext>
            </p:extLst>
          </p:nvPr>
        </p:nvGraphicFramePr>
        <p:xfrm>
          <a:off x="913236" y="805529"/>
          <a:ext cx="10624061" cy="5324776"/>
        </p:xfrm>
        <a:graphic>
          <a:graphicData uri="http://schemas.openxmlformats.org/drawingml/2006/table">
            <a:tbl>
              <a:tblPr/>
              <a:tblGrid>
                <a:gridCol w="4903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6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9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30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986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63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Неналоговые доходы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5022,30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5022,30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5022,30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3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1820,30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1820,30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1820,30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3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Платежи за пользование природными ресурсами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3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1002,00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1002,00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1002,00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596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900,00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900,00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900,00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3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1300,00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1300,00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1300,00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43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собственных доходов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265620,33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287209,53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307836,43</a:t>
                      </a:r>
                    </a:p>
                  </a:txBody>
                  <a:tcPr marL="122047" marR="122047" marT="46955" marB="4695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404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200567,0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146549,0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143632,0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3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субъектов РФ                  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21819,5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44280,3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24115,8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43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РФ                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421692,3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324670,0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405771,8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431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34696,2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29649,0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30343,5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431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ДОХОДОВ: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944395,3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832357,8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911699,5</a:t>
                      </a:r>
                    </a:p>
                  </a:txBody>
                  <a:tcPr marL="122047" marR="122047" marT="46955" marB="4695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21562" name="Rectangle 339"/>
          <p:cNvSpPr>
            <a:spLocks noChangeArrowheads="1"/>
          </p:cNvSpPr>
          <p:nvPr/>
        </p:nvSpPr>
        <p:spPr bwMode="auto">
          <a:xfrm>
            <a:off x="10138805" y="412699"/>
            <a:ext cx="1188267" cy="37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979" tIns="54989" rIns="109979" bIns="54989">
            <a:spAutoFit/>
          </a:bodyPr>
          <a:lstStyle/>
          <a:p>
            <a:r>
              <a:rPr lang="ru-RU" sz="1705"/>
              <a:t>(тыс.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65607849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1382536" y="1451506"/>
            <a:ext cx="4004695" cy="21664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59" b="1" dirty="0"/>
              <a:t>Дотации </a:t>
            </a:r>
            <a:r>
              <a:rPr lang="ru-RU" sz="1959" dirty="0"/>
              <a:t>– средства предоставляемые на безвозмездной и безвозвратной основе без установления направлений  и (или) условий их использования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82536" y="4410447"/>
            <a:ext cx="4071742" cy="25560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Субсидии</a:t>
            </a:r>
            <a:r>
              <a:rPr lang="ru-RU" sz="1800" dirty="0"/>
              <a:t> – средства предоставляемые  в целях софинансирования расходных обязательств, возникающих при выполнении полномочий органов самоуправления по вопросам местного значения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745967" y="1451506"/>
            <a:ext cx="4004695" cy="216643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59" b="1" dirty="0"/>
              <a:t>Субвенции – </a:t>
            </a:r>
            <a:r>
              <a:rPr lang="ru-RU" sz="1959" dirty="0"/>
              <a:t>средства, предоставляемые с целью финансового обеспечения исполнения органами местного самоуправления отдельных государственных полномочий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745967" y="4410447"/>
            <a:ext cx="3933178" cy="258602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959" b="1" dirty="0"/>
              <a:t>Иные межбюджетные трансферты </a:t>
            </a:r>
            <a:r>
              <a:rPr lang="ru-RU" sz="1959" dirty="0"/>
              <a:t>– средства, предоставляемые только в случаях и порядке, предусмотренных законами субъекта РФ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25886" y="161975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это средства одного бюджета бюджетной системы Российской Федерации, перечисляемые другому бюджету бюджетной системы РФ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9" name="Рисунок 8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0"/>
            <a:ext cx="936104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275389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dbc014510db7e6c3dad5c02a46cb7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10" y="4770487"/>
            <a:ext cx="2097655" cy="26077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9902" y="161975"/>
            <a:ext cx="8920970" cy="1326144"/>
          </a:xfrm>
        </p:spPr>
        <p:txBody>
          <a:bodyPr>
            <a:noAutofit/>
          </a:bodyPr>
          <a:lstStyle/>
          <a:p>
            <a:pPr algn="ctr"/>
            <a:r>
              <a:rPr lang="ru-RU" sz="3208" b="1" dirty="0">
                <a:latin typeface="Times New Roman" pitchFamily="18" charset="0"/>
                <a:cs typeface="Times New Roman" pitchFamily="18" charset="0"/>
              </a:rPr>
              <a:t>Безвозмездные поступления из других бюджетов бюджетной системы</a:t>
            </a:r>
            <a:endParaRPr lang="ru-RU" sz="3208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646629"/>
              </p:ext>
            </p:extLst>
          </p:nvPr>
        </p:nvGraphicFramePr>
        <p:xfrm>
          <a:off x="2645966" y="1674143"/>
          <a:ext cx="9026831" cy="5196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3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6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3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3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0622">
                <a:tc>
                  <a:txBody>
                    <a:bodyPr/>
                    <a:lstStyle/>
                    <a:p>
                      <a:pPr algn="ctr"/>
                      <a:endParaRPr lang="ru-RU" sz="2500" dirty="0"/>
                    </a:p>
                  </a:txBody>
                  <a:tcPr marL="91534" marR="91534" marT="46944" marB="46944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2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500" dirty="0" smtClean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2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488">
                <a:tc>
                  <a:txBody>
                    <a:bodyPr/>
                    <a:lstStyle/>
                    <a:p>
                      <a:r>
                        <a:rPr kumimoji="0" lang="ru-RU" sz="18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безвозмездные поступления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678775,0</a:t>
                      </a: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545148,3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603863,1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531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592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Дотации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200567,0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146549,0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143632,0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6247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Субсидии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21819,5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44280,3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24115,8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6247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Субвенции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421692,3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324670,0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405771,8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5247">
                <a:tc>
                  <a:txBody>
                    <a:bodyPr/>
                    <a:lstStyle/>
                    <a:p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34696,2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29649,0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30343,5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7" name="Рисунок 6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0"/>
            <a:ext cx="864096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43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174" y="3402335"/>
            <a:ext cx="4730302" cy="276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997894" y="0"/>
            <a:ext cx="9388884" cy="342570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64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 целях повышения прозрачности бюджета и бюджетного процесса Комитетом по финансам администрации муниципального района «Сретенский район» разработан информационный ресурс «Бюджет для граждан». </a:t>
            </a:r>
            <a:br>
              <a:rPr lang="ru-RU" sz="2464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64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«Бюджет для граждан» познакомит Вас с положениями основного финансового документа бюджета муниципального района «Сретенский район» на </a:t>
            </a:r>
            <a:r>
              <a:rPr lang="ru-RU" sz="2464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464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464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464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64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года </a:t>
            </a:r>
            <a:r>
              <a:rPr lang="ru-RU" sz="2464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позволит в доступной форме разъяснить все тонкости сложных механизмов бюджетного процесса.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1910" y="6354663"/>
            <a:ext cx="9388884" cy="1800411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2054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Надеемся, что представленная информация будет интересна и полезна для жителей района, а также повысит уровень общественного участия граждан в бюджетном процессе  Сретенского района. </a:t>
            </a:r>
          </a:p>
          <a:p>
            <a:pPr marL="0" indent="0" algn="ctr">
              <a:buNone/>
              <a:defRPr/>
            </a:pPr>
            <a:endParaRPr lang="ru-RU" sz="2054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0"/>
            <a:ext cx="936104" cy="1026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069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843143"/>
              </p:ext>
            </p:extLst>
          </p:nvPr>
        </p:nvGraphicFramePr>
        <p:xfrm>
          <a:off x="1408113" y="241300"/>
          <a:ext cx="9561512" cy="701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Лист" r:id="rId3" imgW="8896441" imgH="6115075" progId="Excel.Sheet.8">
                  <p:embed/>
                </p:oleObj>
              </mc:Choice>
              <mc:Fallback>
                <p:oleObj name="Лист" r:id="rId3" imgW="8896441" imgH="6115075" progId="Excel.Sheet.8">
                  <p:embed/>
                  <p:pic>
                    <p:nvPicPr>
                      <p:cNvPr id="2050" name="Object 8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13" y="241300"/>
                        <a:ext cx="9561512" cy="701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 descr="C:\Users\Sergei1971\Pictures\2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0"/>
            <a:ext cx="864096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99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26" y="31158"/>
            <a:ext cx="8009391" cy="771058"/>
          </a:xfrm>
        </p:spPr>
        <p:txBody>
          <a:bodyPr>
            <a:noAutofit/>
          </a:bodyPr>
          <a:lstStyle/>
          <a:p>
            <a:pPr algn="ctr"/>
            <a:r>
              <a:rPr lang="ru-RU" sz="4013" dirty="0">
                <a:latin typeface="Times New Roman" pitchFamily="18" charset="0"/>
                <a:cs typeface="Times New Roman" pitchFamily="18" charset="0"/>
              </a:rPr>
              <a:t>Расходы бюджета  </a:t>
            </a:r>
            <a:r>
              <a:rPr lang="ru-RU" sz="361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10" dirty="0">
                <a:latin typeface="Times New Roman" pitchFamily="18" charset="0"/>
                <a:cs typeface="Times New Roman" pitchFamily="18" charset="0"/>
              </a:rPr>
            </a:br>
            <a:endParaRPr lang="ru-RU" sz="361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40680" y="1986129"/>
            <a:ext cx="6750257" cy="6208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Расходы бюджета по основным функциям подразделяются на: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65846" y="983810"/>
            <a:ext cx="10422670" cy="1298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59" b="1" dirty="0">
                <a:cs typeface="Times New Roman" pitchFamily="18" charset="0"/>
              </a:rPr>
              <a:t>Расходы бюджета </a:t>
            </a:r>
            <a:r>
              <a:rPr lang="ru-RU" sz="1959" dirty="0">
                <a:cs typeface="Times New Roman" pitchFamily="18" charset="0"/>
              </a:rPr>
              <a:t>– это выплачиваемые из бюджета денежные средства, за исключением средств, являющихся источниками финансирования дефицита </a:t>
            </a:r>
            <a:r>
              <a:rPr lang="ru-RU" sz="1959" dirty="0" smtClean="0">
                <a:cs typeface="Times New Roman" pitchFamily="18" charset="0"/>
              </a:rPr>
              <a:t>бюджета</a:t>
            </a:r>
          </a:p>
          <a:p>
            <a:r>
              <a:rPr lang="ru-RU" sz="1959" dirty="0" smtClean="0">
                <a:cs typeface="Times New Roman" pitchFamily="18" charset="0"/>
              </a:rPr>
              <a:t>. </a:t>
            </a:r>
            <a:endParaRPr lang="ru-RU" sz="1959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81870" y="2538239"/>
            <a:ext cx="5817083" cy="467627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Constantia" pitchFamily="18" charset="0"/>
              <a:buChar char="‐"/>
            </a:pPr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Общегосударственные вопросы;</a:t>
            </a:r>
          </a:p>
          <a:p>
            <a:pPr>
              <a:buFont typeface="Constantia" pitchFamily="18" charset="0"/>
              <a:buChar char="‐"/>
            </a:pPr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Национальная оборона;   </a:t>
            </a:r>
          </a:p>
          <a:p>
            <a:pPr>
              <a:buFont typeface="Constantia" pitchFamily="18" charset="0"/>
              <a:buChar char="‐"/>
            </a:pPr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    </a:t>
            </a:r>
          </a:p>
          <a:p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  деятельность;</a:t>
            </a:r>
          </a:p>
          <a:p>
            <a:pPr>
              <a:buFont typeface="Constantia" pitchFamily="18" charset="0"/>
              <a:buChar char="‐"/>
            </a:pPr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Национальная экономика;</a:t>
            </a:r>
          </a:p>
          <a:p>
            <a:pPr>
              <a:buFont typeface="Constantia" pitchFamily="18" charset="0"/>
              <a:buChar char="‐"/>
            </a:pPr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Жилищно-коммунальное  хозяйство;</a:t>
            </a:r>
          </a:p>
          <a:p>
            <a:pPr>
              <a:buFont typeface="Constantia" pitchFamily="18" charset="0"/>
              <a:buChar char="‐"/>
            </a:pPr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Образование;   </a:t>
            </a:r>
          </a:p>
          <a:p>
            <a:pPr>
              <a:buFont typeface="Constantia" pitchFamily="18" charset="0"/>
              <a:buChar char="‐"/>
            </a:pPr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Культура, кинематография;</a:t>
            </a:r>
          </a:p>
          <a:p>
            <a:pPr>
              <a:buFont typeface="Constantia" pitchFamily="18" charset="0"/>
              <a:buChar char="‐"/>
            </a:pPr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Социальная политика;  </a:t>
            </a:r>
          </a:p>
          <a:p>
            <a:pPr>
              <a:buFont typeface="Constantia" pitchFamily="18" charset="0"/>
              <a:buChar char="‐"/>
            </a:pPr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Физическая культура и спорт;  </a:t>
            </a:r>
          </a:p>
          <a:p>
            <a:pPr>
              <a:buFont typeface="Constantia" pitchFamily="18" charset="0"/>
              <a:buChar char="‐"/>
            </a:pPr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Обслуживание государственного и </a:t>
            </a:r>
          </a:p>
          <a:p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 муниципального долга; </a:t>
            </a:r>
          </a:p>
          <a:p>
            <a:pPr>
              <a:buFont typeface="Constantia" pitchFamily="18" charset="0"/>
              <a:buChar char="‐"/>
            </a:pPr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Межбюджетные трансферты общего характера. </a:t>
            </a:r>
          </a:p>
        </p:txBody>
      </p:sp>
      <p:pic>
        <p:nvPicPr>
          <p:cNvPr id="9" name="Рисунок 8" descr="unnamed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6646" y="3186311"/>
            <a:ext cx="2941526" cy="3017161"/>
          </a:xfrm>
          <a:prstGeom prst="rect">
            <a:avLst/>
          </a:prstGeom>
        </p:spPr>
      </p:pic>
      <p:pic>
        <p:nvPicPr>
          <p:cNvPr id="10" name="Рисунок 9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30717"/>
            <a:ext cx="792088" cy="936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017246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33274"/>
              </p:ext>
            </p:extLst>
          </p:nvPr>
        </p:nvGraphicFramePr>
        <p:xfrm>
          <a:off x="1472630" y="0"/>
          <a:ext cx="10483575" cy="7524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0"/>
            <a:ext cx="864096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81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 txBox="1">
            <a:spLocks noGrp="1"/>
          </p:cNvSpPr>
          <p:nvPr/>
        </p:nvSpPr>
        <p:spPr>
          <a:xfrm>
            <a:off x="8746703" y="6768128"/>
            <a:ext cx="2847763" cy="374904"/>
          </a:xfrm>
          <a:prstGeom prst="rect">
            <a:avLst/>
          </a:prstGeom>
          <a:noFill/>
        </p:spPr>
        <p:txBody>
          <a:bodyPr lIns="109979" tIns="54989" rIns="109979" bIns="54989" anchor="ctr"/>
          <a:lstStyle/>
          <a:p>
            <a:pPr algn="r">
              <a:defRPr/>
            </a:pPr>
            <a:fld id="{047710EF-801B-4B48-AD56-30D4B8159CE5}" type="slidenum">
              <a:rPr lang="ru-RU" sz="1405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23</a:t>
            </a:fld>
            <a:endParaRPr lang="ru-RU" sz="1405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1747" name="TextBox 9"/>
          <p:cNvSpPr txBox="1">
            <a:spLocks noChangeArrowheads="1"/>
          </p:cNvSpPr>
          <p:nvPr/>
        </p:nvSpPr>
        <p:spPr bwMode="auto">
          <a:xfrm>
            <a:off x="1726885" y="1618911"/>
            <a:ext cx="222172" cy="49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979" tIns="54989" rIns="109979" bIns="549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7" b="1">
              <a:latin typeface="Arial Cyr" charset="-52"/>
              <a:cs typeface="Arial" charset="0"/>
            </a:endParaRPr>
          </a:p>
        </p:txBody>
      </p:sp>
      <p:sp>
        <p:nvSpPr>
          <p:cNvPr id="31749" name="Rectangle 7"/>
          <p:cNvSpPr>
            <a:spLocks noChangeArrowheads="1"/>
          </p:cNvSpPr>
          <p:nvPr/>
        </p:nvSpPr>
        <p:spPr bwMode="auto">
          <a:xfrm>
            <a:off x="1843423" y="657202"/>
            <a:ext cx="9314560" cy="71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979" tIns="54989" rIns="109979" bIns="54989">
            <a:spAutoFit/>
          </a:bodyPr>
          <a:lstStyle/>
          <a:p>
            <a:pPr algn="ctr"/>
            <a:r>
              <a:rPr lang="ru-RU" sz="1959" b="1" dirty="0">
                <a:cs typeface="Arial" charset="0"/>
              </a:rPr>
              <a:t>Расходы бюджета муниципального района «Сретенский район» на </a:t>
            </a:r>
            <a:r>
              <a:rPr lang="ru-RU" sz="1959" b="1" dirty="0" smtClean="0">
                <a:cs typeface="Arial" charset="0"/>
              </a:rPr>
              <a:t>2023 </a:t>
            </a:r>
            <a:r>
              <a:rPr lang="ru-RU" sz="1959" b="1" dirty="0">
                <a:cs typeface="Arial" charset="0"/>
              </a:rPr>
              <a:t>год и плановый период  на  </a:t>
            </a:r>
            <a:r>
              <a:rPr lang="ru-RU" sz="1959" b="1" dirty="0" smtClean="0">
                <a:cs typeface="Arial" charset="0"/>
              </a:rPr>
              <a:t>2024 </a:t>
            </a:r>
            <a:r>
              <a:rPr lang="ru-RU" sz="1959" b="1" dirty="0">
                <a:cs typeface="Arial" charset="0"/>
              </a:rPr>
              <a:t>и </a:t>
            </a:r>
            <a:r>
              <a:rPr lang="ru-RU" sz="1959" b="1" dirty="0" smtClean="0">
                <a:cs typeface="Arial" charset="0"/>
              </a:rPr>
              <a:t>2025 </a:t>
            </a:r>
            <a:r>
              <a:rPr lang="ru-RU" sz="1959" b="1" dirty="0">
                <a:cs typeface="Arial" charset="0"/>
              </a:rPr>
              <a:t>годы</a:t>
            </a:r>
          </a:p>
        </p:txBody>
      </p:sp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10539272" y="1173914"/>
            <a:ext cx="1188267" cy="37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979" tIns="54989" rIns="109979" bIns="54989">
            <a:spAutoFit/>
          </a:bodyPr>
          <a:lstStyle/>
          <a:p>
            <a:r>
              <a:rPr lang="ru-RU" sz="1705">
                <a:cs typeface="Arial" charset="0"/>
              </a:rPr>
              <a:t>(тыс. руб.)</a:t>
            </a:r>
          </a:p>
        </p:txBody>
      </p:sp>
      <p:graphicFrame>
        <p:nvGraphicFramePr>
          <p:cNvPr id="55010" name="Group 17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201162"/>
              </p:ext>
            </p:extLst>
          </p:nvPr>
        </p:nvGraphicFramePr>
        <p:xfrm>
          <a:off x="5" y="1543929"/>
          <a:ext cx="12204697" cy="5660770"/>
        </p:xfrm>
        <a:graphic>
          <a:graphicData uri="http://schemas.openxmlformats.org/drawingml/2006/table">
            <a:tbl>
              <a:tblPr/>
              <a:tblGrid>
                <a:gridCol w="935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5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12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8286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Коды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клас-сифи-кации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назначения на 2023 год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назначения на 2024 год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Плановые назначения на 2025 год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677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42031,1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38164,9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40555,4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4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1362,5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1244,3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1312,4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67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местных администраций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14306,9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12900,4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13786,2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39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0103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446,5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407,8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430,1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1005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Судебная система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7551,7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6856,9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7273,6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0107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18061,9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16453,3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17451,2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4818,2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4503,7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4684,9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130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Предупреждение и ликвидация чрезвычайных ситуаций и стихийных бедствий 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1194,0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1194,0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1194,0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884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по обеспечению ЕДДС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3114,2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2844,0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2999,7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0314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нац. безопасности и правоохранительной деятельности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370,0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337,8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356,3</a:t>
                      </a:r>
                    </a:p>
                  </a:txBody>
                  <a:tcPr marL="122047" marR="122047" marT="46949" marB="46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9" name="Рисунок 8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6006"/>
            <a:ext cx="936104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003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561319"/>
              </p:ext>
            </p:extLst>
          </p:nvPr>
        </p:nvGraphicFramePr>
        <p:xfrm>
          <a:off x="5" y="810047"/>
          <a:ext cx="12204697" cy="6793288"/>
        </p:xfrm>
        <a:graphic>
          <a:graphicData uri="http://schemas.openxmlformats.org/drawingml/2006/table">
            <a:tbl>
              <a:tblPr/>
              <a:tblGrid>
                <a:gridCol w="935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5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12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2752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28847,2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53405,9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31712,7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5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0405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Сельское хозяйство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1792,6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1451,0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1725,8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строительство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26553,9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51497,5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29504,5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122047" marR="122047" marT="46944" marB="469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500,7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457,4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482,4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</a:p>
                  </a:txBody>
                  <a:tcPr marL="122047" marR="122047" marT="46944" marB="469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7656,8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5957,6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7004,1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</a:p>
                  </a:txBody>
                  <a:tcPr marL="122047" marR="122047" marT="46944" marB="469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6610,1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4963,0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6009,5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0505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122047" marR="122047" marT="46944" marB="469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547,9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547,9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</a:p>
                  </a:txBody>
                  <a:tcPr marL="122047" marR="122047" marT="46944" marB="4694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738739,6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614045,8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706841,2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0701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156038,2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128193,9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149873,0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0702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520984,8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430768,7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497719,1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0703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36641,4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33256,7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35291,7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3933,6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3069,6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3764,1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0709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21141,6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18756,9 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20193,3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 И КИНЕМАТОГРАФИЯ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33770,4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31556,3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32831,9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27980,0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26250,0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27246,7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330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0804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5790,4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5306,3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5585,2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20668,2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17002,5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19847,0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2576,7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2353,1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2481,9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3441,6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3020,3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3332,2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1004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14549,9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11629,1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14032,9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0684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1006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8166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365,3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385,3</a:t>
                      </a:r>
                    </a:p>
                  </a:txBody>
                  <a:tcPr marL="122047" marR="122047" marT="46944" marB="4694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32892" name="Rectangle 8"/>
          <p:cNvSpPr>
            <a:spLocks noChangeArrowheads="1"/>
          </p:cNvSpPr>
          <p:nvPr/>
        </p:nvSpPr>
        <p:spPr bwMode="auto">
          <a:xfrm>
            <a:off x="10638854" y="136960"/>
            <a:ext cx="1409932" cy="37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979" tIns="54989" rIns="109979" bIns="54989">
            <a:spAutoFit/>
          </a:bodyPr>
          <a:lstStyle/>
          <a:p>
            <a:r>
              <a:rPr lang="ru-RU" sz="1705" dirty="0">
                <a:cs typeface="Arial" charset="0"/>
              </a:rPr>
              <a:t>(</a:t>
            </a:r>
            <a:r>
              <a:rPr lang="ru-RU" sz="1705" dirty="0" smtClean="0">
                <a:cs typeface="Arial" charset="0"/>
              </a:rPr>
              <a:t>ты. </a:t>
            </a:r>
            <a:r>
              <a:rPr lang="ru-RU" sz="1705" dirty="0">
                <a:cs typeface="Arial" charset="0"/>
              </a:rPr>
              <a:t>с руб.)</a:t>
            </a:r>
          </a:p>
        </p:txBody>
      </p:sp>
    </p:spTree>
    <p:extLst>
      <p:ext uri="{BB962C8B-B14F-4D97-AF65-F5344CB8AC3E}">
        <p14:creationId xmlns:p14="http://schemas.microsoft.com/office/powerpoint/2010/main" val="42063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ChangeArrowheads="1"/>
          </p:cNvSpPr>
          <p:nvPr/>
        </p:nvSpPr>
        <p:spPr bwMode="auto">
          <a:xfrm>
            <a:off x="10426974" y="435519"/>
            <a:ext cx="1188267" cy="37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979" tIns="54989" rIns="109979" bIns="54989">
            <a:spAutoFit/>
          </a:bodyPr>
          <a:lstStyle/>
          <a:p>
            <a:r>
              <a:rPr lang="ru-RU" sz="1705">
                <a:cs typeface="Arial" charset="0"/>
              </a:rPr>
              <a:t>(тыс. руб.)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659759"/>
              </p:ext>
            </p:extLst>
          </p:nvPr>
        </p:nvGraphicFramePr>
        <p:xfrm>
          <a:off x="5" y="878881"/>
          <a:ext cx="12204697" cy="2500944"/>
        </p:xfrm>
        <a:graphic>
          <a:graphicData uri="http://schemas.openxmlformats.org/drawingml/2006/table">
            <a:tbl>
              <a:tblPr/>
              <a:tblGrid>
                <a:gridCol w="935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5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12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85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ОБСУЖИВАНИЕ  МУНИЦИПАЛЬНОГО ДОЛГА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23,9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23,9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19,0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4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ОБЩЕГО ХАРАКТЕРА БЮДЖЕТАМ МУНИЦИПАЛЬНЫХ ОБРАЗОВАНИЙ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66549,3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66441,3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65675,5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5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1401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обеспеченности муниципальных образований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25440,6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25677,5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25174,8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1402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дотации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37736,5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37642,3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38214,6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1403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41108,7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40763,8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40500,7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53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: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906801,3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714351,8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727447,8</a:t>
                      </a:r>
                    </a:p>
                  </a:txBody>
                  <a:tcPr marL="122047" marR="122047" marT="46945" marB="4694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49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ages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10" y="4050407"/>
            <a:ext cx="2307451" cy="203425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3123" y="377999"/>
            <a:ext cx="8438465" cy="1850293"/>
          </a:xfrm>
        </p:spPr>
        <p:txBody>
          <a:bodyPr>
            <a:noAutofit/>
          </a:bodyPr>
          <a:lstStyle/>
          <a:p>
            <a:pPr algn="ctr"/>
            <a:r>
              <a:rPr lang="ru-RU" sz="2808" b="1" dirty="0">
                <a:latin typeface="+mn-lt"/>
                <a:cs typeface="Times New Roman" pitchFamily="18" charset="0"/>
              </a:rPr>
              <a:t>Межбюджетные трансферты общего характера  </a:t>
            </a:r>
            <a:br>
              <a:rPr lang="ru-RU" sz="2808" b="1" dirty="0">
                <a:latin typeface="+mn-lt"/>
                <a:cs typeface="Times New Roman" pitchFamily="18" charset="0"/>
              </a:rPr>
            </a:br>
            <a:r>
              <a:rPr lang="ru-RU" sz="2808" b="1" dirty="0">
                <a:latin typeface="+mn-lt"/>
                <a:cs typeface="Times New Roman" pitchFamily="18" charset="0"/>
              </a:rPr>
              <a:t>сельским и городским поселениям </a:t>
            </a:r>
            <a:br>
              <a:rPr lang="ru-RU" sz="2808" b="1" dirty="0">
                <a:latin typeface="+mn-lt"/>
                <a:cs typeface="Times New Roman" pitchFamily="18" charset="0"/>
              </a:rPr>
            </a:br>
            <a:r>
              <a:rPr lang="ru-RU" sz="2808" b="1" dirty="0">
                <a:latin typeface="+mn-lt"/>
                <a:cs typeface="Times New Roman" pitchFamily="18" charset="0"/>
              </a:rPr>
              <a:t>Сретенского района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37707690"/>
              </p:ext>
            </p:extLst>
          </p:nvPr>
        </p:nvGraphicFramePr>
        <p:xfrm>
          <a:off x="3150022" y="2898279"/>
          <a:ext cx="8052301" cy="401229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79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0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174">
                <a:tc>
                  <a:txBody>
                    <a:bodyPr/>
                    <a:lstStyle/>
                    <a:p>
                      <a:pPr algn="ctr"/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174"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endParaRPr lang="ru-RU" sz="2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66549,3</a:t>
                      </a:r>
                      <a:endParaRPr lang="ru-RU" sz="23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1031"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бюджетной </a:t>
                      </a:r>
                    </a:p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обеспеченности муниципальных </a:t>
                      </a:r>
                    </a:p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образований 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/>
                </a:tc>
                <a:tc>
                  <a:txBody>
                    <a:bodyPr/>
                    <a:lstStyle/>
                    <a:p>
                      <a:pPr algn="ctr"/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22384,6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2460"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на поддержку мер по обеспечению сбалансированности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48750,0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2460"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</a:t>
                      </a:r>
                    </a:p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 характера 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/>
                </a:tc>
                <a:tc>
                  <a:txBody>
                    <a:bodyPr/>
                    <a:lstStyle/>
                    <a:p>
                      <a:pPr algn="ctr"/>
                      <a:endParaRPr lang="ru-RU" sz="23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300" dirty="0" smtClean="0">
                          <a:latin typeface="Times New Roman" pitchFamily="18" charset="0"/>
                          <a:cs typeface="Times New Roman" pitchFamily="18" charset="0"/>
                        </a:rPr>
                        <a:t>19294,8</a:t>
                      </a:r>
                      <a:endParaRPr lang="ru-RU" sz="2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4" marR="91534" marT="46944" marB="4694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48314" y="2222003"/>
            <a:ext cx="1434266" cy="395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59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" name="Рисунок 7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0"/>
            <a:ext cx="936104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168572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046" y="450007"/>
            <a:ext cx="10120911" cy="1918697"/>
          </a:xfrm>
        </p:spPr>
        <p:txBody>
          <a:bodyPr>
            <a:noAutofit/>
          </a:bodyPr>
          <a:lstStyle/>
          <a:p>
            <a:pPr algn="ctr"/>
            <a:r>
              <a:rPr lang="ru-RU" sz="3208" dirty="0">
                <a:latin typeface="Times New Roman" pitchFamily="18" charset="0"/>
                <a:cs typeface="Times New Roman" pitchFamily="18" charset="0"/>
              </a:rPr>
              <a:t>Объем муниципального долга </a:t>
            </a:r>
            <a:br>
              <a:rPr lang="ru-RU" sz="3208" dirty="0">
                <a:latin typeface="Times New Roman" pitchFamily="18" charset="0"/>
                <a:cs typeface="Times New Roman" pitchFamily="18" charset="0"/>
              </a:rPr>
            </a:br>
            <a:r>
              <a:rPr lang="ru-RU" sz="3208" dirty="0">
                <a:latin typeface="Times New Roman" pitchFamily="18" charset="0"/>
                <a:cs typeface="Times New Roman" pitchFamily="18" charset="0"/>
              </a:rPr>
              <a:t>Сретенского района</a:t>
            </a:r>
            <a:br>
              <a:rPr lang="ru-RU" sz="3208" dirty="0">
                <a:latin typeface="Times New Roman" pitchFamily="18" charset="0"/>
                <a:cs typeface="Times New Roman" pitchFamily="18" charset="0"/>
              </a:rPr>
            </a:br>
            <a:endParaRPr lang="ru-RU" sz="3208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026991"/>
              </p:ext>
            </p:extLst>
          </p:nvPr>
        </p:nvGraphicFramePr>
        <p:xfrm>
          <a:off x="2383706" y="1891757"/>
          <a:ext cx="8399164" cy="344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9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484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Тыс. рублей</a:t>
                      </a:r>
                    </a:p>
                  </a:txBody>
                  <a:tcPr marL="91534" marR="91534" marT="46944" marB="46944"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8" name="Рисунок 7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23897"/>
            <a:ext cx="864096" cy="10801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111807"/>
              </p:ext>
            </p:extLst>
          </p:nvPr>
        </p:nvGraphicFramePr>
        <p:xfrm>
          <a:off x="2501950" y="2250207"/>
          <a:ext cx="799288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37397647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599" y="89966"/>
            <a:ext cx="11725503" cy="554388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Перечень районных программ , принимаемых к реализации на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627016"/>
              </p:ext>
            </p:extLst>
          </p:nvPr>
        </p:nvGraphicFramePr>
        <p:xfrm>
          <a:off x="325053" y="1458119"/>
          <a:ext cx="11784284" cy="5878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9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88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7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№ п/п</a:t>
                      </a:r>
                      <a:endParaRPr lang="ru-RU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Наименование программы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20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1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"Реформирования и регулирования земельных и имущественных отношений на территории муниципального района" "Сретенский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район».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2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по молодежной политике МР "Сретенский район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3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"Круглогодичной организации отдыха, оздоровления, занятости детей, подростков и молодежи Сретенского района в каникулярное время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0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4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Программа «Профилактика безнадзорности и правонарушений среди несовершеннолетних»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5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 развития физической культуры и спорта в Сретенском районе на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2021-2023г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6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«Развитие образования" 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муниципальном районе "Сретенский район" 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2300,0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7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"Обеспечение жильем молодых семей Сретенского района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8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«Комплексное развитие сельских территорий Сретенского </a:t>
                      </a: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района"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1680,0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0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 "Доступная среда"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10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«Сохранение, поддержка и развитие культуры и искусства Сретенского района»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48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11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 "Комплексные меры противодействия злоупотребления наркотиками, их незаконному обороту и алкоголизации населения муниципального района Сретенский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район»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3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</a:rPr>
                        <a:t>12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Программа "Модернизация объектов  коммунальной инфраструктуры Сретенского района </a:t>
                      </a: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3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Программа «Территориальное планирование и обеспечение градостроительной деятельности на территории Сретенского района»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250,0</a:t>
                      </a: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09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pic>
        <p:nvPicPr>
          <p:cNvPr id="5" name="Рисунок 4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0"/>
            <a:ext cx="86409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331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51214"/>
              </p:ext>
            </p:extLst>
          </p:nvPr>
        </p:nvGraphicFramePr>
        <p:xfrm>
          <a:off x="845766" y="2034183"/>
          <a:ext cx="10657184" cy="22629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3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0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64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Программа «Развитие субъектов малого предпринимательства»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Программа «Развитие сельского хозяйства и регулирование рынков сельскохозяйственной продукции,сырья и продовольствия»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500,0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</a:rPr>
                        <a:t>16</a:t>
                      </a:r>
                      <a:r>
                        <a:rPr lang="ru-RU" sz="1600" b="0" dirty="0">
                          <a:effectLst/>
                        </a:rPr>
                        <a:t> 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Программа «профилактика правонарушений в МР</a:t>
                      </a:r>
                      <a:r>
                        <a:rPr lang="ru-RU" sz="1600" b="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«Сретенский район»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70,0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Программа «Профилактика терроризма, минимизация и ликвидация последствий его проявлений на территории МР «Сретенский район»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50,0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ru-RU" sz="16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7840,0</a:t>
                      </a:r>
                      <a:endParaRPr lang="ru-RU" sz="16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7804" marR="4780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9157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9862" y="161975"/>
            <a:ext cx="9388884" cy="70416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решения муниципального района  "О бюджете муниципального района 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«Сретенский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район» на 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год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годов" подготовлен с учетом основных направлений бюджетной, налоговой и долговой политики муниципального района 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«Сретенского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района» на 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годов.</a:t>
            </a:r>
          </a:p>
          <a:p>
            <a:pPr marL="0" indent="0">
              <a:buNone/>
              <a:defRPr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формировании </a:t>
            </a: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бюджета муниципального района использовались:</a:t>
            </a:r>
          </a:p>
          <a:p>
            <a:pPr marL="281674" indent="-281674"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муниципального района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«Сретенский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район»;</a:t>
            </a:r>
          </a:p>
          <a:p>
            <a:pPr marL="281674" indent="-281674"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прогнозные показатели поступлений доходов главных администраторов доходов бюджета муниципального района;</a:t>
            </a:r>
          </a:p>
          <a:p>
            <a:pPr marL="281674" indent="-281674"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объемы межбюджетных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трансфертов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определенны проектом закона Забайкальского края " О бюджете Забайкальского края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годов ".</a:t>
            </a:r>
          </a:p>
          <a:p>
            <a:pPr marL="281674" indent="-281674"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реестр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расходных обязательств,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представляющий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собой «инвентаризацию» правовых оснований и методов расчетов всех, включенных в бюджет муниципального района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«Сретенский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район» расходов. </a:t>
            </a:r>
          </a:p>
          <a:p>
            <a:pPr marL="281674" indent="-281674">
              <a:buFont typeface="Wingdings" pitchFamily="2" charset="2"/>
              <a:buChar char="v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реестр источников доходов бюджета муниципального района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«Сретенский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район»</a:t>
            </a:r>
          </a:p>
          <a:p>
            <a:pPr marL="281674" indent="-281674"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30717"/>
            <a:ext cx="1008112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99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750" y="450007"/>
            <a:ext cx="10984231" cy="722961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 исполнения бюджета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4386" y="2368703"/>
            <a:ext cx="8746316" cy="8068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Дефицит бюджета - превышение  расходов бюджета над его доходами.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22030" y="3395624"/>
            <a:ext cx="8744343" cy="88021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Профицит бюджета - превышение  доходов бюджета  над его расходами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Игорь\Desktop\Презентация\03894ba6434a8ec6c75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750" y="5058519"/>
            <a:ext cx="3527903" cy="2202154"/>
          </a:xfrm>
          <a:prstGeom prst="rect">
            <a:avLst/>
          </a:prstGeom>
          <a:noFill/>
        </p:spPr>
      </p:pic>
      <p:pic>
        <p:nvPicPr>
          <p:cNvPr id="8" name="Рисунок 7" descr="proficit-bjudzheta_6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6406" y="4266431"/>
            <a:ext cx="5148894" cy="2997130"/>
          </a:xfrm>
          <a:prstGeom prst="rect">
            <a:avLst/>
          </a:prstGeom>
        </p:spPr>
      </p:pic>
      <p:pic>
        <p:nvPicPr>
          <p:cNvPr id="9" name="Рисунок 8" descr="C:\Users\Sergei1971\Pictures\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6006"/>
            <a:ext cx="1008112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3664521"/>
      </p:ext>
    </p:extLst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>
          <a:xfrm>
            <a:off x="2069902" y="522015"/>
            <a:ext cx="8920970" cy="108092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072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муниципального района на </a:t>
            </a:r>
            <a:r>
              <a:rPr lang="ru-RU" altLang="ru-RU" sz="3072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3072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по разделу Общегосударственные расходы</a:t>
            </a:r>
            <a:endParaRPr lang="ru-RU" altLang="ru-RU" sz="3072" dirty="0">
              <a:solidFill>
                <a:srgbClr val="08B7BF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320999" y="1242095"/>
            <a:ext cx="9641085" cy="6282656"/>
          </a:xfrm>
        </p:spPr>
        <p:txBody>
          <a:bodyPr>
            <a:normAutofit lnSpcReduction="10000"/>
          </a:bodyPr>
          <a:lstStyle/>
          <a:p>
            <a:pPr marL="300984" indent="-300984" algn="ctr">
              <a:buFont typeface="Wingdings 2"/>
              <a:buChar char=""/>
              <a:defRPr/>
            </a:pPr>
            <a:endParaRPr lang="ru-RU" sz="1975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00984" indent="-300984" algn="ctr">
              <a:buFont typeface="Wingdings 2"/>
              <a:buChar char=""/>
              <a:defRPr/>
            </a:pPr>
            <a:endParaRPr lang="ru-RU" sz="1975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00984" indent="-300984" algn="ctr">
              <a:buFont typeface="Wingdings 2"/>
              <a:buChar char=""/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бюджетных ассигнований по данному разделу запланирован в сумме 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42031,1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 Здесь  отражены расходы на функционирование представительного органа местного самоуправления, обеспечение деятельности органов исполнительной власти, осуществление  государственных полномочий: в сфере труда; по созданию административных комиссий, по созданию комиссий по делам несовершеннолетних и защите их прав и организации деятельности этих комиссий; по сбору информации от поселений, входящих в муниципальный район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«Сретенский 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район», необходимой для ведения регистра муниципальных нормативных правовых актов, по расчету и предоставлению дотации бюджетам поселений на выравнивание бюджетной обеспеченности,  прочие общегосударственные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вопросы, на проведение выборов Главы МР «Сретенский район", расходы резервного фонда</a:t>
            </a:r>
          </a:p>
          <a:p>
            <a:pPr marL="0" indent="0" algn="ctr">
              <a:buNone/>
              <a:defRPr/>
            </a:pPr>
            <a:endParaRPr lang="ru-RU" sz="1756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0"/>
            <a:ext cx="1008112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476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82679" y="127156"/>
            <a:ext cx="9639344" cy="94930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194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</a:t>
            </a:r>
            <a:r>
              <a:rPr lang="ru-RU" sz="2194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2194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по разделу Национальная безопасность и правоохранительная деятельность</a:t>
            </a:r>
            <a:endParaRPr lang="ru-RU" sz="2194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413718" y="1476613"/>
            <a:ext cx="9639344" cy="6048137"/>
          </a:xfrm>
        </p:spPr>
        <p:txBody>
          <a:bodyPr>
            <a:normAutofit/>
          </a:bodyPr>
          <a:lstStyle/>
          <a:p>
            <a:pPr marL="300984" indent="-300984">
              <a:buFont typeface="Wingdings 2"/>
              <a:buChar char=""/>
              <a:defRPr/>
            </a:pPr>
            <a:r>
              <a:rPr lang="ru-RU" sz="1975" dirty="0"/>
              <a:t>По данному разделу предусмотрены расходы в сумме </a:t>
            </a:r>
            <a:r>
              <a:rPr lang="ru-RU" sz="1975" dirty="0" smtClean="0"/>
              <a:t>4818,2 </a:t>
            </a:r>
            <a:r>
              <a:rPr lang="ru-RU" sz="1975" dirty="0"/>
              <a:t>тыс.руб. в том числе: функционирование единой диспетчерской службы </a:t>
            </a:r>
            <a:r>
              <a:rPr lang="ru-RU" sz="1975" dirty="0" smtClean="0"/>
              <a:t>3114,2 </a:t>
            </a:r>
            <a:r>
              <a:rPr lang="ru-RU" sz="1975" dirty="0"/>
              <a:t>тыс. руб.</a:t>
            </a:r>
          </a:p>
          <a:p>
            <a:pPr marL="0" indent="0">
              <a:buNone/>
              <a:defRPr/>
            </a:pPr>
            <a:r>
              <a:rPr lang="ru-RU" sz="1975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</a:rPr>
              <a:t>Также предусмотрены средства для реализации программ:</a:t>
            </a:r>
          </a:p>
          <a:p>
            <a:pPr marL="300984" indent="-300984">
              <a:buFont typeface="Wingdings 2"/>
              <a:buChar char=""/>
              <a:defRPr/>
            </a:pPr>
            <a:r>
              <a:rPr lang="ru-RU" sz="1975" dirty="0"/>
              <a:t> - Муниципальная программа «Профилактика правонарушений в  муниципальном районе </a:t>
            </a:r>
            <a:r>
              <a:rPr lang="ru-RU" sz="1975" dirty="0" smtClean="0"/>
              <a:t>«Сретенский район</a:t>
            </a:r>
            <a:r>
              <a:rPr lang="ru-RU" sz="1975" dirty="0"/>
              <a:t>"– в сумме </a:t>
            </a:r>
            <a:r>
              <a:rPr lang="ru-RU" sz="1975" dirty="0" smtClean="0"/>
              <a:t>70,0 </a:t>
            </a:r>
            <a:r>
              <a:rPr lang="ru-RU" sz="1975" dirty="0"/>
              <a:t>тыс.руб. </a:t>
            </a:r>
          </a:p>
          <a:p>
            <a:pPr marL="300984" indent="-300984">
              <a:buFont typeface="Wingdings 2"/>
              <a:buChar char=""/>
              <a:defRPr/>
            </a:pPr>
            <a:r>
              <a:rPr lang="ru-RU" sz="1975" dirty="0"/>
              <a:t>- Муниципальная программа </a:t>
            </a:r>
            <a:r>
              <a:rPr lang="ru-RU" sz="1975" dirty="0" smtClean="0"/>
              <a:t>« Профилактика терроризма, минимизации и ликвидации последствий его проявления на территории МР «Сретенский район»- 50,0 тыс. руб.</a:t>
            </a:r>
          </a:p>
          <a:p>
            <a:pPr marL="300984" indent="-300984">
              <a:buFont typeface="Wingdings 2"/>
              <a:buChar char=""/>
              <a:defRPr/>
            </a:pPr>
            <a:r>
              <a:rPr lang="ru-RU" sz="1975" dirty="0"/>
              <a:t>Муниципальная программа « Профилактика </a:t>
            </a:r>
            <a:r>
              <a:rPr lang="ru-RU" sz="1975" dirty="0" smtClean="0"/>
              <a:t>безнадзорности и правонарушений среди несовершеннолетних» - 90,0 </a:t>
            </a:r>
            <a:r>
              <a:rPr lang="ru-RU" sz="1975" dirty="0"/>
              <a:t>тыс</a:t>
            </a:r>
            <a:r>
              <a:rPr lang="ru-RU" sz="1975" dirty="0" smtClean="0"/>
              <a:t>. руб</a:t>
            </a:r>
            <a:r>
              <a:rPr lang="ru-RU" sz="1975" dirty="0"/>
              <a:t>.</a:t>
            </a:r>
          </a:p>
          <a:p>
            <a:pPr marL="300984" indent="-300984">
              <a:buFont typeface="Wingdings 2"/>
              <a:buChar char=""/>
              <a:defRPr/>
            </a:pPr>
            <a:r>
              <a:rPr lang="ru-RU" sz="1975" dirty="0"/>
              <a:t>Муниципальная программа </a:t>
            </a:r>
            <a:r>
              <a:rPr lang="ru-RU" sz="1975" dirty="0" smtClean="0"/>
              <a:t>«Комплексные меры противодействия употреблению наркотических средств, алкоголя, табака  </a:t>
            </a:r>
            <a:r>
              <a:rPr lang="ru-RU" sz="1975" dirty="0"/>
              <a:t>в  муниципальном районе «Сретенский район"– в сумме </a:t>
            </a:r>
            <a:r>
              <a:rPr lang="ru-RU" sz="1975" dirty="0" smtClean="0"/>
              <a:t>100,0 </a:t>
            </a:r>
            <a:r>
              <a:rPr lang="ru-RU" sz="1975" dirty="0"/>
              <a:t>тыс</a:t>
            </a:r>
            <a:r>
              <a:rPr lang="ru-RU" sz="1975" dirty="0" smtClean="0"/>
              <a:t>. руб</a:t>
            </a:r>
            <a:r>
              <a:rPr lang="ru-RU" sz="1975" dirty="0"/>
              <a:t>. </a:t>
            </a:r>
          </a:p>
          <a:p>
            <a:pPr marL="300984" indent="-300984">
              <a:buFont typeface="Wingdings 2"/>
              <a:buChar char=""/>
              <a:defRPr/>
            </a:pPr>
            <a:r>
              <a:rPr lang="ru-RU" sz="1975" dirty="0" smtClean="0"/>
              <a:t>Муниципальная программа «Обеспечение первичных мер </a:t>
            </a:r>
          </a:p>
          <a:p>
            <a:pPr marL="0" indent="0">
              <a:buNone/>
              <a:defRPr/>
            </a:pPr>
            <a:r>
              <a:rPr lang="ru-RU" sz="1975" dirty="0"/>
              <a:t> </a:t>
            </a:r>
            <a:r>
              <a:rPr lang="ru-RU" sz="1975" dirty="0" smtClean="0"/>
              <a:t>  пожарной безопасности на территории Сретенского района</a:t>
            </a:r>
          </a:p>
          <a:p>
            <a:pPr marL="300984" indent="-300984">
              <a:buFont typeface="Wingdings 2"/>
              <a:buChar char=""/>
              <a:defRPr/>
            </a:pPr>
            <a:endParaRPr lang="ru-RU" sz="1975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9198694" y="3474343"/>
            <a:ext cx="3222030" cy="266119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8" name="Рисунок 7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0"/>
            <a:ext cx="936104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0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974558" y="4482455"/>
            <a:ext cx="3419076" cy="2735261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rot="562127">
            <a:off x="8101862" y="1306509"/>
            <a:ext cx="3670730" cy="274950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Заголовок 4"/>
          <p:cNvSpPr>
            <a:spLocks noGrp="1"/>
          </p:cNvSpPr>
          <p:nvPr>
            <p:ph type="title"/>
          </p:nvPr>
        </p:nvSpPr>
        <p:spPr>
          <a:xfrm>
            <a:off x="1282679" y="127156"/>
            <a:ext cx="9639344" cy="949302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633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Расходы бюджета муниципального района на </a:t>
            </a:r>
            <a:r>
              <a:rPr lang="ru-RU" sz="2633" b="1" dirty="0" smtClean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2023 </a:t>
            </a:r>
            <a:r>
              <a:rPr lang="ru-RU" sz="2633" b="1" dirty="0">
                <a:solidFill>
                  <a:schemeClr val="bg2">
                    <a:lumMod val="25000"/>
                  </a:schemeClr>
                </a:solidFill>
                <a:latin typeface="Arial Black" pitchFamily="34" charset="0"/>
                <a:cs typeface="Times New Roman" pitchFamily="18" charset="0"/>
              </a:rPr>
              <a:t>год по разделу Национальная экономика</a:t>
            </a:r>
          </a:p>
        </p:txBody>
      </p:sp>
      <p:sp>
        <p:nvSpPr>
          <p:cNvPr id="41988" name="Объект 2"/>
          <p:cNvSpPr>
            <a:spLocks noGrp="1"/>
          </p:cNvSpPr>
          <p:nvPr>
            <p:ph idx="1"/>
          </p:nvPr>
        </p:nvSpPr>
        <p:spPr>
          <a:xfrm>
            <a:off x="125686" y="1530127"/>
            <a:ext cx="7344816" cy="6401891"/>
          </a:xfrm>
        </p:spPr>
        <p:txBody>
          <a:bodyPr/>
          <a:lstStyle/>
          <a:p>
            <a:pPr marL="376230" indent="-376230" algn="ctr">
              <a:buClrTx/>
              <a:buNone/>
            </a:pPr>
            <a:r>
              <a:rPr lang="ru-RU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По данному разделу в бюджете муниципального</a:t>
            </a:r>
            <a:r>
              <a:rPr lang="en-US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района предусмотрены расходы муниципального дорожного фонда это средства бюджета, подлежащие использованию в целях финансового обеспечения дорожной деятельности в отношении автомобильных дорог общего пользования местного значения вне границ населённых пунктов в границах муниципального района. Объём муниципального дорожного фонда на </a:t>
            </a:r>
            <a:r>
              <a:rPr lang="ru-RU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2023год </a:t>
            </a:r>
            <a:r>
              <a:rPr lang="ru-RU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предусмотрен в сумме </a:t>
            </a:r>
            <a:r>
              <a:rPr lang="ru-RU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26553,9 </a:t>
            </a:r>
            <a:r>
              <a:rPr lang="ru-RU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тыс</a:t>
            </a:r>
            <a:r>
              <a:rPr lang="ru-RU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рублей </a:t>
            </a:r>
            <a:r>
              <a:rPr lang="ru-RU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в т</a:t>
            </a:r>
            <a:r>
              <a:rPr lang="ru-RU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ч </a:t>
            </a:r>
            <a:r>
              <a:rPr lang="ru-RU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за счет акцизов в сумме </a:t>
            </a:r>
            <a:r>
              <a:rPr lang="ru-RU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13772,1 </a:t>
            </a:r>
            <a:r>
              <a:rPr lang="ru-RU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тыс</a:t>
            </a:r>
            <a:r>
              <a:rPr lang="ru-RU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руб</a:t>
            </a:r>
            <a:r>
              <a:rPr lang="ru-RU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  <a:r>
              <a:rPr lang="en-US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также по разделу предусмотрены средства для реализации  муниципальной </a:t>
            </a:r>
            <a:r>
              <a:rPr lang="ru-RU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программы:  </a:t>
            </a:r>
          </a:p>
          <a:p>
            <a:pPr marL="376230" indent="-376230" algn="ctr">
              <a:buClrTx/>
              <a:buNone/>
            </a:pPr>
            <a:r>
              <a:rPr lang="ru-RU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</a:t>
            </a:r>
            <a:r>
              <a:rPr lang="ru-RU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Развитие малого и среднего предпринимательства муниципального района </a:t>
            </a:r>
            <a:r>
              <a:rPr lang="ru-RU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«Сретенский район</a:t>
            </a:r>
            <a:r>
              <a:rPr lang="ru-RU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» в сумме </a:t>
            </a:r>
            <a:r>
              <a:rPr lang="ru-RU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100,0 </a:t>
            </a:r>
            <a:r>
              <a:rPr lang="ru-RU" altLang="ru-RU" sz="1756" dirty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тыс</a:t>
            </a:r>
            <a:r>
              <a:rPr lang="ru-RU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 руб.</a:t>
            </a:r>
          </a:p>
          <a:p>
            <a:pPr marL="376230" indent="-376230" algn="ctr">
              <a:buClrTx/>
              <a:buNone/>
            </a:pPr>
            <a:r>
              <a:rPr lang="ru-RU" altLang="ru-RU" sz="1756" dirty="0" smtClean="0">
                <a:solidFill>
                  <a:srgbClr val="00206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«Реформирование и регулирование земельных и имущественных отношений на территории МР «Сретенский район» в сумме 400,0 тыс. руб.</a:t>
            </a:r>
          </a:p>
          <a:p>
            <a:pPr marL="376230" indent="-376230" algn="ctr">
              <a:buClrTx/>
              <a:buNone/>
            </a:pPr>
            <a:endParaRPr lang="ru-RU" altLang="ru-RU" sz="1756" dirty="0" smtClean="0">
              <a:solidFill>
                <a:srgbClr val="00206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376230" indent="-376230" algn="ctr">
              <a:buClrTx/>
              <a:buNone/>
            </a:pPr>
            <a:endParaRPr lang="ru-RU" altLang="ru-RU" sz="2633" dirty="0">
              <a:latin typeface="Arial Black" panose="020B0A04020102020204" pitchFamily="34" charset="0"/>
            </a:endParaRPr>
          </a:p>
        </p:txBody>
      </p:sp>
      <p:pic>
        <p:nvPicPr>
          <p:cNvPr id="8" name="Рисунок 7" descr="C:\Users\Sergei1971\Pictures\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161975"/>
            <a:ext cx="936104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17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9918">
            <a:off x="673901" y="5107958"/>
            <a:ext cx="2204750" cy="195853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90" y="4914503"/>
            <a:ext cx="7309683" cy="2448272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Динамика поступлений акцизов на </a:t>
            </a:r>
            <a:r>
              <a:rPr lang="ru-RU" dirty="0" smtClean="0"/>
              <a:t>нефтепродукты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 descr="C:\Users\Sergei1971\Pictures\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6006"/>
            <a:ext cx="936104" cy="10801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9290017"/>
              </p:ext>
            </p:extLst>
          </p:nvPr>
        </p:nvGraphicFramePr>
        <p:xfrm>
          <a:off x="3168452" y="1530127"/>
          <a:ext cx="7974458" cy="4805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9884813" y="1738470"/>
            <a:ext cx="89805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</a:rPr>
              <a:t>тыс</a:t>
            </a:r>
            <a:r>
              <a:rPr lang="ru-RU" sz="1200" dirty="0" smtClean="0">
                <a:latin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</a:rPr>
              <a:t>руб</a:t>
            </a:r>
            <a:endParaRPr lang="ru-RU" sz="1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2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041" y="681032"/>
            <a:ext cx="10984230" cy="6195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900" b="1" dirty="0"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668672"/>
              </p:ext>
            </p:extLst>
          </p:nvPr>
        </p:nvGraphicFramePr>
        <p:xfrm>
          <a:off x="239599" y="1392113"/>
          <a:ext cx="11725503" cy="6004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2" y="30717"/>
            <a:ext cx="936104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808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3758" y="450007"/>
            <a:ext cx="10921561" cy="5440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0526476"/>
              </p:ext>
            </p:extLst>
          </p:nvPr>
        </p:nvGraphicFramePr>
        <p:xfrm>
          <a:off x="248464" y="1787155"/>
          <a:ext cx="11629391" cy="54092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921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4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2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4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99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54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Подразделы</a:t>
                      </a:r>
                      <a:endParaRPr lang="ru-RU" sz="2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 г</a:t>
                      </a:r>
                      <a:endParaRPr lang="ru-RU" sz="26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 г</a:t>
                      </a:r>
                      <a:endParaRPr lang="ru-RU" sz="26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 г</a:t>
                      </a:r>
                      <a:endParaRPr lang="ru-RU" sz="26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г</a:t>
                      </a:r>
                      <a:endParaRPr lang="ru-RU" sz="26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6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468606,4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520984,8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430768,7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497719,1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0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145785,9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156038,2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128193,9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149873,0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1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Дополнительное образование</a:t>
                      </a:r>
                      <a:endParaRPr lang="ru-RU" sz="2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68368,3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36641,4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33256,7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35291,7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60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3833,6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3933,6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3069,6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3764,1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70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  <a:endParaRPr lang="ru-RU" sz="2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19101,3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21141,6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18756,9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20193,3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47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6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разделу</a:t>
                      </a:r>
                      <a:endParaRPr lang="ru-RU" sz="2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705745,5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738739,6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614045,8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706841,2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011674" y="1188894"/>
            <a:ext cx="2193026" cy="414368"/>
          </a:xfrm>
          <a:prstGeom prst="rect">
            <a:avLst/>
          </a:prstGeom>
        </p:spPr>
        <p:txBody>
          <a:bodyPr wrap="square" lIns="112736" tIns="56368" rIns="112736" bIns="56368">
            <a:spAutoFit/>
          </a:bodyPr>
          <a:lstStyle/>
          <a:p>
            <a:r>
              <a:rPr lang="ru-RU" b="1" dirty="0" smtClean="0"/>
              <a:t>тыс. рублей</a:t>
            </a:r>
            <a:endParaRPr lang="ru-RU" dirty="0"/>
          </a:p>
        </p:txBody>
      </p:sp>
      <p:pic>
        <p:nvPicPr>
          <p:cNvPr id="8" name="Рисунок 7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1"/>
            <a:ext cx="936104" cy="1170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760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Елена\Desktop\Документы\бюджет на 2020\дет с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544848">
            <a:off x="6603808" y="2340189"/>
            <a:ext cx="3127282" cy="204041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со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79472">
            <a:off x="9107529" y="-93233"/>
            <a:ext cx="2999077" cy="298057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 descr="6cRnc2oxi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74557" y="4327347"/>
            <a:ext cx="4230143" cy="317260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8134" name="Объект 2"/>
          <p:cNvSpPr>
            <a:spLocks noGrp="1"/>
          </p:cNvSpPr>
          <p:nvPr>
            <p:ph idx="1"/>
          </p:nvPr>
        </p:nvSpPr>
        <p:spPr>
          <a:xfrm>
            <a:off x="1085850" y="0"/>
            <a:ext cx="5486797" cy="752475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633" b="1" dirty="0">
                <a:solidFill>
                  <a:srgbClr val="00206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За счёт средств местного бюджета и бюджета края осуществляется обеспечение деятельности следующих учреждений:</a:t>
            </a:r>
            <a: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/>
            </a:r>
            <a:b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- </a:t>
            </a:r>
            <a:r>
              <a:rPr lang="ru-RU" altLang="ru-RU" sz="2633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5 </a:t>
            </a:r>
            <a: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учреждений дошкольного образования;</a:t>
            </a:r>
            <a:b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- </a:t>
            </a:r>
            <a:r>
              <a:rPr lang="ru-RU" altLang="ru-RU" sz="2633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19 </a:t>
            </a:r>
            <a: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общеобразовательных учреждений;</a:t>
            </a:r>
            <a:b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- </a:t>
            </a:r>
            <a:r>
              <a:rPr lang="ru-RU" altLang="ru-RU" sz="2633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3 </a:t>
            </a:r>
            <a: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учреждения дополнительного образования детей;</a:t>
            </a:r>
            <a:b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altLang="ru-RU" sz="2633" b="1" dirty="0">
                <a:solidFill>
                  <a:srgbClr val="00206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-расходы на осуществление управленческой, бухгалтерской и хозяйственной деятельности учреждений образования, мероприятия по оздоровлению детей</a:t>
            </a:r>
            <a:endParaRPr lang="ru-RU" altLang="ru-RU" sz="2633" b="1" dirty="0">
              <a:solidFill>
                <a:srgbClr val="002060"/>
              </a:solidFill>
              <a:cs typeface="Aharoni" panose="02010803020104030203" pitchFamily="2" charset="-79"/>
            </a:endParaRPr>
          </a:p>
          <a:p>
            <a:pPr eaLnBrk="1" hangingPunct="1"/>
            <a:endParaRPr lang="ru-RU" altLang="ru-RU" sz="2633" b="1" dirty="0">
              <a:solidFill>
                <a:srgbClr val="002060"/>
              </a:solidFill>
              <a:cs typeface="Aharoni" panose="02010803020104030203" pitchFamily="2" charset="-79"/>
            </a:endParaRPr>
          </a:p>
        </p:txBody>
      </p:sp>
      <p:pic>
        <p:nvPicPr>
          <p:cNvPr id="8" name="Рисунок 7" descr="C:\Users\Sergei1971\Pictures\2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1"/>
            <a:ext cx="864096" cy="1098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142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934" y="4862"/>
            <a:ext cx="9158662" cy="120467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511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Расходы бюджета муниципального района на </a:t>
            </a:r>
            <a:r>
              <a:rPr lang="ru-RU" sz="3511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2023 </a:t>
            </a:r>
            <a:r>
              <a:rPr lang="ru-RU" sz="3511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год в сфере культуры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9157" name="Рисунок 3" descr="b699355b60194bb8d5c140add72ff3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591" y="1674143"/>
            <a:ext cx="3942110" cy="417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10" y="1"/>
            <a:ext cx="864096" cy="11700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721362"/>
              </p:ext>
            </p:extLst>
          </p:nvPr>
        </p:nvGraphicFramePr>
        <p:xfrm>
          <a:off x="557734" y="1818159"/>
          <a:ext cx="7632847" cy="4752527"/>
        </p:xfrm>
        <a:graphic>
          <a:graphicData uri="http://schemas.openxmlformats.org/drawingml/2006/table">
            <a:tbl>
              <a:tblPr firstRow="1" firstCol="1" bandRow="1"/>
              <a:tblGrid>
                <a:gridCol w="2991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5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52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5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9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84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8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Дворцы и дома культуры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7802,3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7804,9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7127,7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7517,9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8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Музеи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3726,5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2419,9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2209,9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2330,9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8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Библиотеки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10645,6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9712,8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8870,0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9355,5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78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Межбюджетные трансферты по библиотекам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7901,9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8042,4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8042,4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8042,4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88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вопросы в области культуры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5068,6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5790,4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5306,3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5585,2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85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35144,9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33770,4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31556,3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32831,9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737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2065">
            <a:off x="8444630" y="760875"/>
            <a:ext cx="3313904" cy="23404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5188">
            <a:off x="8405218" y="3712826"/>
            <a:ext cx="3204698" cy="3331870"/>
          </a:xfrm>
          <a:prstGeom prst="rect">
            <a:avLst/>
          </a:prstGeom>
        </p:spPr>
      </p:pic>
      <p:pic>
        <p:nvPicPr>
          <p:cNvPr id="6" name="Рисунок 5" descr="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07616" y="4398569"/>
            <a:ext cx="4703002" cy="312618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127" name="Заголовок 6"/>
          <p:cNvSpPr>
            <a:spLocks noGrp="1"/>
          </p:cNvSpPr>
          <p:nvPr>
            <p:ph type="title"/>
          </p:nvPr>
        </p:nvSpPr>
        <p:spPr>
          <a:xfrm>
            <a:off x="1416800" y="-156766"/>
            <a:ext cx="9364133" cy="705446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mtClean="0">
                <a:solidFill>
                  <a:srgbClr val="08B7BF"/>
                </a:solidFill>
              </a:rPr>
              <a:t>.</a:t>
            </a:r>
          </a:p>
        </p:txBody>
      </p:sp>
      <p:sp>
        <p:nvSpPr>
          <p:cNvPr id="5128" name="Объект 2"/>
          <p:cNvSpPr>
            <a:spLocks noGrp="1"/>
          </p:cNvSpPr>
          <p:nvPr>
            <p:ph idx="1"/>
          </p:nvPr>
        </p:nvSpPr>
        <p:spPr>
          <a:xfrm>
            <a:off x="3123804" y="0"/>
            <a:ext cx="6740922" cy="4389438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3072" b="1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.</a:t>
            </a:r>
            <a:endParaRPr lang="ru-RU" altLang="ru-RU" smtClean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3168997"/>
              </p:ext>
            </p:extLst>
          </p:nvPr>
        </p:nvGraphicFramePr>
        <p:xfrm>
          <a:off x="-255174" y="66153"/>
          <a:ext cx="9774634" cy="366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7597">
            <a:off x="695035" y="3919141"/>
            <a:ext cx="3679123" cy="3240360"/>
          </a:xfrm>
          <a:prstGeom prst="rect">
            <a:avLst/>
          </a:prstGeom>
        </p:spPr>
      </p:pic>
      <p:pic>
        <p:nvPicPr>
          <p:cNvPr id="10" name="Рисунок 9" descr="C:\Users\Sergei1971\Pictures\2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1"/>
            <a:ext cx="936104" cy="1170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821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933998" y="4338439"/>
            <a:ext cx="6728215" cy="330527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592101" y="360535"/>
            <a:ext cx="8947149" cy="43974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951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бюджета осуществлялось на три  финансовых года (на очередной финансовый год и плановый период </a:t>
            </a:r>
            <a:r>
              <a:rPr lang="ru-RU" sz="1951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2023-2025гг</a:t>
            </a:r>
            <a:r>
              <a:rPr lang="ru-RU" sz="1951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.). Проект решения подготовлен в соответствии с требованиями Бюджетного кодекса Российской  Федерации,  Налогового кодекса Российской Федерации, Решения Совета муниципального района «Сретенский район» от </a:t>
            </a:r>
            <a:r>
              <a:rPr lang="ru-RU" sz="1951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27.09.2016 </a:t>
            </a:r>
            <a:r>
              <a:rPr lang="ru-RU" sz="1951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951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73-РНП </a:t>
            </a:r>
            <a:r>
              <a:rPr lang="ru-RU" sz="1951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бюджетном процессе в муниципальном районе «Сретенский район», Постановления администрации муниципального района </a:t>
            </a:r>
            <a:r>
              <a:rPr lang="ru-RU" sz="1951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«Сретенский </a:t>
            </a:r>
            <a:r>
              <a:rPr lang="ru-RU" sz="1951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район» от 11.06.2020</a:t>
            </a:r>
            <a:r>
              <a:rPr lang="ru-RU" sz="1951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51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№ 289 «Об утверждении Плана мероприятий по разработке прогноза социально-экономического развития муниципального района «Сретенский район» на </a:t>
            </a:r>
            <a:r>
              <a:rPr lang="ru-RU" sz="1951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951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год, формирования бюджета муниципального района «Сретенский район» на </a:t>
            </a:r>
            <a:r>
              <a:rPr lang="ru-RU" sz="1951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2023год </a:t>
            </a:r>
            <a:r>
              <a:rPr lang="ru-RU" sz="1951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1951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2024-2025годов</a:t>
            </a:r>
            <a:r>
              <a:rPr lang="ru-RU" sz="1951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иных законодательных и нормативных правовых актов Российской Федерации, Забайкальского края муниципального района Сретенский района. </a:t>
            </a:r>
          </a:p>
        </p:txBody>
      </p:sp>
      <p:pic>
        <p:nvPicPr>
          <p:cNvPr id="6" name="Рисунок 5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32843"/>
            <a:ext cx="936104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350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381" y="0"/>
            <a:ext cx="10031561" cy="130289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95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на </a:t>
            </a:r>
            <a:r>
              <a:rPr lang="ru-RU" sz="395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395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по разделу Социальная политика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0181" name="Объект 2"/>
          <p:cNvSpPr>
            <a:spLocks noGrp="1"/>
          </p:cNvSpPr>
          <p:nvPr>
            <p:ph idx="1"/>
          </p:nvPr>
        </p:nvSpPr>
        <p:spPr>
          <a:xfrm>
            <a:off x="917774" y="1602135"/>
            <a:ext cx="5408415" cy="5800328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2524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altLang="ru-RU" sz="252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данному разделу запланированы расходы в сумме  </a:t>
            </a:r>
            <a:r>
              <a:rPr lang="ru-RU" altLang="ru-RU" sz="2524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20668,2 </a:t>
            </a:r>
            <a:r>
              <a:rPr lang="ru-RU" altLang="ru-RU" sz="252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altLang="ru-RU" sz="2524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</a:t>
            </a:r>
            <a:r>
              <a:rPr lang="ru-RU" altLang="ru-RU" sz="252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составе затрат предусмотрены расходы по социальным выплатам, пенсиям, организации и осуществлению деятельности по опеке и попечительству над несовершеннолетними, на приобретение жилых помещений </a:t>
            </a:r>
            <a:r>
              <a:rPr lang="ru-RU" altLang="ru-RU" sz="2524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молодым семьям, </a:t>
            </a:r>
            <a:r>
              <a:rPr lang="ru-RU" altLang="ru-RU" sz="2524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предоставление компенсации части платы, за присмотр и уход за детьми в дошкольных учреждениях.</a:t>
            </a:r>
            <a:endParaRPr lang="ru-RU" altLang="ru-RU" sz="2524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566" y="1314103"/>
            <a:ext cx="3312368" cy="25834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526" y="4122415"/>
            <a:ext cx="4086126" cy="3037516"/>
          </a:xfrm>
          <a:prstGeom prst="rect">
            <a:avLst/>
          </a:prstGeom>
        </p:spPr>
      </p:pic>
      <p:pic>
        <p:nvPicPr>
          <p:cNvPr id="7" name="Рисунок 6" descr="C:\Users\Sergei1971\Pictures\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1"/>
            <a:ext cx="936104" cy="11700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92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02" y="1410891"/>
            <a:ext cx="3417893" cy="1991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7" y="1722169"/>
            <a:ext cx="3527226" cy="23514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870" y="156765"/>
            <a:ext cx="9865096" cy="1254126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95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района по разделу «Физическая культура и спорт»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8454" y="1410891"/>
            <a:ext cx="4752528" cy="5878711"/>
          </a:xfrm>
        </p:spPr>
        <p:txBody>
          <a:bodyPr>
            <a:normAutofit fontScale="77500" lnSpcReduction="20000"/>
          </a:bodyPr>
          <a:lstStyle/>
          <a:p>
            <a:pPr marL="300984" indent="-300984" algn="ctr">
              <a:buNone/>
              <a:defRPr/>
            </a:pPr>
            <a:r>
              <a:rPr lang="ru-RU" sz="3072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данному разделу предусмотрены средства в сумме </a:t>
            </a:r>
            <a:r>
              <a:rPr lang="ru-RU" sz="3072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400,0 </a:t>
            </a:r>
            <a:r>
              <a:rPr lang="ru-RU" sz="3072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 на реализацию мероприятий  по развитию физической культуры и спорта в муниципальном районе </a:t>
            </a:r>
            <a:r>
              <a:rPr lang="ru-RU" sz="3072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«Сретенский </a:t>
            </a:r>
            <a:r>
              <a:rPr lang="ru-RU" sz="3072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район» в рамках программы «Развитие физкультуры и спорта в муниципальном районе </a:t>
            </a:r>
            <a:r>
              <a:rPr lang="ru-RU" sz="3072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«Сретенский </a:t>
            </a:r>
            <a:r>
              <a:rPr lang="ru-RU" sz="3072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район». Расходы предусмотрены на реализацию мероприятий по созданию условий для укрепления здоровья, занятия спортом, пропаганды здорового образа жизни  среди населения района</a:t>
            </a:r>
          </a:p>
          <a:p>
            <a:pPr marL="300984" indent="-300984" algn="ctr">
              <a:buNone/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7" y="4698480"/>
            <a:ext cx="3573696" cy="26802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161" y="4333954"/>
            <a:ext cx="3384833" cy="2351469"/>
          </a:xfrm>
          <a:prstGeom prst="rect">
            <a:avLst/>
          </a:prstGeom>
        </p:spPr>
      </p:pic>
      <p:pic>
        <p:nvPicPr>
          <p:cNvPr id="11" name="Рисунок 10" descr="C:\Users\Sergei1971\Pictures\2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1"/>
            <a:ext cx="936104" cy="1098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392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1259" y="206980"/>
            <a:ext cx="8965906" cy="55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653628"/>
              </p:ext>
            </p:extLst>
          </p:nvPr>
        </p:nvGraphicFramePr>
        <p:xfrm>
          <a:off x="414300" y="1175725"/>
          <a:ext cx="11629393" cy="61976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286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7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38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7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0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endParaRPr lang="ru-RU" sz="2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535" marR="91535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2022 г</a:t>
                      </a:r>
                      <a:endParaRPr lang="ru-RU" sz="2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2023г</a:t>
                      </a:r>
                      <a:endParaRPr lang="ru-RU" sz="2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2024 г</a:t>
                      </a:r>
                      <a:endParaRPr lang="ru-RU" sz="2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2025 г</a:t>
                      </a:r>
                      <a:endParaRPr lang="ru-RU" sz="2600" b="1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 anchor="ctr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81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Дотации на выравнивание уровня бюджетной обеспеченности поселений за счет средств краевого бюджета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3099,0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3056,0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3056,0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3056,0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61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Дотации на выравнивание уровня бюджетной обеспеченности из районного фонда финансовой поддержки поселений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18572,5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22384,6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22621,5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22118,8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dirty="0">
                          <a:effectLst/>
                        </a:rPr>
                        <a:t> Дотация на поддержку мер по обеспечению сбалансированности бюджетов</a:t>
                      </a:r>
                      <a:endParaRPr lang="ru-RU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37736,5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41108,7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40763,8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40500,7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6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600" b="1" dirty="0">
                          <a:solidFill>
                            <a:schemeClr val="bg1"/>
                          </a:solidFill>
                          <a:effectLst/>
                        </a:rPr>
                        <a:t>итого</a:t>
                      </a:r>
                      <a:endParaRPr lang="ru-RU" sz="2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535" marR="91535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200" b="1" dirty="0" smtClean="0"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59408,0</a:t>
                      </a:r>
                      <a:endParaRPr lang="ru-RU" sz="2200" b="1" dirty="0"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1535" marR="91535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66549,3</a:t>
                      </a:r>
                    </a:p>
                  </a:txBody>
                  <a:tcPr marL="91535" marR="91535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66441,3</a:t>
                      </a:r>
                      <a:endParaRPr lang="ru-RU" sz="22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65675,5</a:t>
                      </a:r>
                      <a:endParaRPr lang="ru-RU" sz="2200" b="1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535" marR="91535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658445" y="759980"/>
            <a:ext cx="2210546" cy="414368"/>
          </a:xfrm>
          <a:prstGeom prst="rect">
            <a:avLst/>
          </a:prstGeom>
        </p:spPr>
        <p:txBody>
          <a:bodyPr wrap="square" lIns="112736" tIns="56368" rIns="112736" bIns="56368">
            <a:spAutoFit/>
          </a:bodyPr>
          <a:lstStyle/>
          <a:p>
            <a:r>
              <a:rPr lang="ru-RU" b="1" dirty="0" smtClean="0"/>
              <a:t>тыс. рублей</a:t>
            </a:r>
            <a:endParaRPr lang="ru-RU" dirty="0"/>
          </a:p>
        </p:txBody>
      </p:sp>
      <p:pic>
        <p:nvPicPr>
          <p:cNvPr id="7" name="Рисунок 6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10" y="1"/>
            <a:ext cx="864096" cy="1098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1328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4" descr="долг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1143944">
            <a:off x="6279621" y="1032924"/>
            <a:ext cx="5896266" cy="524962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2228" name="Заголовок 1"/>
          <p:cNvSpPr>
            <a:spLocks noGrp="1"/>
          </p:cNvSpPr>
          <p:nvPr>
            <p:ph type="title"/>
          </p:nvPr>
        </p:nvSpPr>
        <p:spPr>
          <a:xfrm>
            <a:off x="1242616" y="0"/>
            <a:ext cx="9876234" cy="832600"/>
          </a:xfrm>
        </p:spPr>
        <p:txBody>
          <a:bodyPr/>
          <a:lstStyle/>
          <a:p>
            <a:pPr eaLnBrk="1" hangingPunct="1"/>
            <a:r>
              <a:rPr lang="ru-RU" altLang="ru-RU" sz="3950" b="1" dirty="0" smtClean="0">
                <a:solidFill>
                  <a:srgbClr val="008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        Муниципальный </a:t>
            </a:r>
            <a:r>
              <a:rPr lang="ru-RU" altLang="ru-RU" sz="3950" b="1" dirty="0">
                <a:solidFill>
                  <a:srgbClr val="008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долг</a:t>
            </a:r>
            <a:endParaRPr lang="ru-RU" altLang="ru-RU" sz="395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845766" y="1962175"/>
            <a:ext cx="5976664" cy="525658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  <a:defRPr/>
            </a:pP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Муниципальный долг возникает в силу    осуществления заимствований. Заимствования в свою очередь необходимы для:</a:t>
            </a:r>
          </a:p>
          <a:p>
            <a:pPr marL="300984" indent="-300984" algn="ctr">
              <a:buFont typeface="Wingdings 2"/>
              <a:buChar char=""/>
              <a:defRPr/>
            </a:pP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Погашения долговых обязательств</a:t>
            </a:r>
          </a:p>
          <a:p>
            <a:pPr marL="300984" indent="-300984" algn="ctr">
              <a:buFont typeface="Wingdings 2"/>
              <a:buChar char=""/>
              <a:defRPr/>
            </a:pP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Финансирования дефицита </a:t>
            </a: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бюджета</a:t>
            </a:r>
            <a:endParaRPr lang="ru-RU" sz="2633" b="1" dirty="0">
              <a:solidFill>
                <a:srgbClr val="336600"/>
              </a:solidFill>
              <a:latin typeface="Arial Black" pitchFamily="34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В проекте Решения о бюджете муниципального </a:t>
            </a: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района «Сретенский </a:t>
            </a: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район» на </a:t>
            </a: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2023 </a:t>
            </a: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год и плановый период </a:t>
            </a: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2024-2025 </a:t>
            </a: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годов, предусмотрено погашение </a:t>
            </a: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кредитов </a:t>
            </a: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бюджету Забайкальского края </a:t>
            </a: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в</a:t>
            </a:r>
          </a:p>
          <a:p>
            <a:pPr marL="0" indent="0" algn="ctr">
              <a:buNone/>
              <a:defRPr/>
            </a:pPr>
            <a:r>
              <a:rPr lang="ru-RU" sz="2633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2022</a:t>
            </a: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году в сумме </a:t>
            </a: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23,9тыс. руб. </a:t>
            </a:r>
          </a:p>
          <a:p>
            <a:pPr marL="514350" indent="-514350" algn="ctr">
              <a:buAutoNum type="arabicPlain" startAt="2023"/>
              <a:defRPr/>
            </a:pP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 году </a:t>
            </a: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в сумме </a:t>
            </a: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23,9 </a:t>
            </a: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тыс. </a:t>
            </a:r>
            <a:r>
              <a:rPr lang="ru-RU" sz="2633" b="1" dirty="0" err="1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руб</a:t>
            </a:r>
            <a:endParaRPr lang="ru-RU" sz="2633" b="1" dirty="0" smtClean="0">
              <a:solidFill>
                <a:srgbClr val="336600"/>
              </a:solidFill>
              <a:latin typeface="Arial Black" pitchFamily="34" charset="0"/>
              <a:cs typeface="Times New Roman" pitchFamily="18" charset="0"/>
            </a:endParaRPr>
          </a:p>
          <a:p>
            <a:pPr marL="514350" indent="-514350" algn="ctr">
              <a:buAutoNum type="arabicPlain" startAt="2023"/>
              <a:defRPr/>
            </a:pP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 году </a:t>
            </a: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в сумме </a:t>
            </a:r>
            <a:r>
              <a:rPr lang="ru-RU" sz="2633" b="1" dirty="0" smtClean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23,9 </a:t>
            </a: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тыс. </a:t>
            </a:r>
            <a:r>
              <a:rPr lang="ru-RU" sz="2633" b="1" dirty="0" err="1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руб</a:t>
            </a:r>
            <a:r>
              <a:rPr lang="ru-RU" sz="2633" b="1" dirty="0">
                <a:solidFill>
                  <a:srgbClr val="336600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 marL="300984" indent="-300984">
              <a:buFont typeface="Wingdings 2"/>
              <a:buChar char=""/>
              <a:defRPr/>
            </a:pPr>
            <a:endParaRPr lang="ru-RU" sz="3072" dirty="0">
              <a:latin typeface="Arial Black" pitchFamily="34" charset="0"/>
            </a:endParaRPr>
          </a:p>
        </p:txBody>
      </p:sp>
      <p:pic>
        <p:nvPicPr>
          <p:cNvPr id="7" name="Рисунок 6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02" y="1"/>
            <a:ext cx="864096" cy="10980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25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9"/>
          <p:cNvSpPr txBox="1">
            <a:spLocks noChangeArrowheads="1"/>
          </p:cNvSpPr>
          <p:nvPr/>
        </p:nvSpPr>
        <p:spPr bwMode="auto">
          <a:xfrm>
            <a:off x="1726885" y="1618911"/>
            <a:ext cx="222172" cy="49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979" tIns="54989" rIns="109979" bIns="54989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7" b="1">
              <a:latin typeface="Arial Cyr" charset="-52"/>
              <a:cs typeface="Arial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4632" y="1474849"/>
            <a:ext cx="11800502" cy="8827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lIns="109979" tIns="54989" rIns="109979" bIns="54989" anchor="ctr"/>
          <a:lstStyle/>
          <a:p>
            <a:pPr algn="ctr">
              <a:defRPr/>
            </a:pPr>
            <a:r>
              <a:rPr lang="ru-RU" sz="2908" dirty="0"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</a:rPr>
              <a:t>Контактная информация</a:t>
            </a: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334786" y="2948999"/>
            <a:ext cx="11340200" cy="352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979" tIns="54989" rIns="109979" bIns="54989">
            <a:spAutoFit/>
          </a:bodyPr>
          <a:lstStyle/>
          <a:p>
            <a:pPr algn="ctr">
              <a:defRPr/>
            </a:pPr>
            <a:r>
              <a:rPr lang="ru-RU" altLang="en-US" sz="240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algn="ctr">
              <a:defRPr/>
            </a:pPr>
            <a:r>
              <a:rPr lang="ru-RU" altLang="en-US" sz="240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Комитетом по финансам администрации муниципального района «Сретенский район» </a:t>
            </a:r>
          </a:p>
          <a:p>
            <a:pPr algn="ctr">
              <a:defRPr/>
            </a:pPr>
            <a:r>
              <a:rPr lang="ru-RU" altLang="en-US" sz="240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Забайкальского края</a:t>
            </a:r>
            <a:endParaRPr lang="en-US" sz="2407" b="1" dirty="0"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algn="ctr">
              <a:defRPr/>
            </a:pPr>
            <a:endParaRPr lang="ru-RU" altLang="en-US" sz="2407" b="1" dirty="0">
              <a:latin typeface="Constantia" pitchFamily="18" charset="0"/>
            </a:endParaRPr>
          </a:p>
          <a:p>
            <a:pPr algn="ctr">
              <a:defRPr/>
            </a:pPr>
            <a:endParaRPr lang="ru-RU" altLang="en-US" sz="2407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en-US" sz="240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40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673500</a:t>
            </a:r>
            <a:r>
              <a:rPr lang="ru-RU" altLang="en-US" sz="2407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en-US" sz="2407" b="1" dirty="0" smtClean="0">
                <a:latin typeface="Times New Roman" pitchFamily="18" charset="0"/>
                <a:cs typeface="Times New Roman" pitchFamily="18" charset="0"/>
              </a:rPr>
              <a:t>г. Сретенск</a:t>
            </a:r>
            <a:r>
              <a:rPr lang="ru-RU" altLang="en-US" sz="2407" b="1" dirty="0">
                <a:latin typeface="Times New Roman" pitchFamily="18" charset="0"/>
                <a:cs typeface="Times New Roman" pitchFamily="18" charset="0"/>
              </a:rPr>
              <a:t>, Забайкальский край, ул. Кочеткова, д.6 , </a:t>
            </a:r>
          </a:p>
          <a:p>
            <a:pPr algn="ctr">
              <a:defRPr/>
            </a:pPr>
            <a:r>
              <a:rPr lang="ru-RU" altLang="en-US" sz="240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40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407" b="1" dirty="0">
                <a:latin typeface="Times New Roman" pitchFamily="18" charset="0"/>
                <a:cs typeface="Times New Roman" pitchFamily="18" charset="0"/>
              </a:rPr>
              <a:t>(30246)</a:t>
            </a:r>
            <a:r>
              <a:rPr lang="en-US" altLang="en-US" sz="2407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407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407" b="1" dirty="0">
                <a:latin typeface="Times New Roman" pitchFamily="18" charset="0"/>
                <a:cs typeface="Times New Roman" pitchFamily="18" charset="0"/>
              </a:rPr>
              <a:t>-13-</a:t>
            </a:r>
            <a:r>
              <a:rPr lang="ru-RU" altLang="en-US" sz="2407" b="1" dirty="0">
                <a:latin typeface="Times New Roman" pitchFamily="18" charset="0"/>
                <a:cs typeface="Times New Roman" pitchFamily="18" charset="0"/>
              </a:rPr>
              <a:t>36 , 2-14-44, </a:t>
            </a:r>
          </a:p>
          <a:p>
            <a:pPr algn="ctr">
              <a:defRPr/>
            </a:pPr>
            <a:r>
              <a:rPr lang="ru-RU" altLang="en-US" sz="240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altLang="en-US" sz="2407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finsretensk</a:t>
            </a:r>
            <a:r>
              <a:rPr lang="en-US" sz="2407" b="1" dirty="0">
                <a:latin typeface="Times New Roman" pitchFamily="18" charset="0"/>
                <a:cs typeface="Times New Roman" pitchFamily="18" charset="0"/>
              </a:rPr>
              <a:t>@mail.ru</a:t>
            </a:r>
            <a:endParaRPr lang="ru-RU" altLang="en-US" sz="2407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1"/>
            <a:ext cx="936104" cy="1091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20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782" y="305991"/>
            <a:ext cx="10604686" cy="114551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Основные термины и понятия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7068" y="1451509"/>
            <a:ext cx="9499724" cy="5342693"/>
          </a:xfrm>
        </p:spPr>
        <p:txBody>
          <a:bodyPr>
            <a:noAutofit/>
          </a:bodyPr>
          <a:lstStyle/>
          <a:p>
            <a:pPr marL="281674" indent="-281674">
              <a:buFont typeface="Wingdings" pitchFamily="2" charset="2"/>
              <a:buChar char="q"/>
              <a:defRPr/>
            </a:pPr>
            <a:r>
              <a:rPr lang="ru-RU" sz="1797" b="1" u="sng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Бюджет</a:t>
            </a:r>
            <a:r>
              <a:rPr lang="ru-RU" sz="1797" b="1" dirty="0">
                <a:latin typeface="Times New Roman" pitchFamily="18" charset="0"/>
                <a:cs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marL="281674" indent="-281674">
              <a:buFont typeface="Wingdings" pitchFamily="2" charset="2"/>
              <a:buChar char="q"/>
              <a:defRPr/>
            </a:pPr>
            <a:r>
              <a:rPr lang="ru-RU" sz="1797" b="1" u="sng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Консолидированный бюджет </a:t>
            </a:r>
            <a:r>
              <a:rPr lang="ru-RU" sz="1797" b="1" dirty="0"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бюджетами.</a:t>
            </a:r>
          </a:p>
          <a:p>
            <a:pPr marL="281674" indent="-281674">
              <a:buFont typeface="Wingdings" pitchFamily="2" charset="2"/>
              <a:buChar char="q"/>
              <a:defRPr/>
            </a:pPr>
            <a:r>
              <a:rPr lang="ru-RU" sz="1797" b="1" u="sng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Бюджетная система</a:t>
            </a:r>
            <a:r>
              <a:rPr lang="en-US" sz="1797" b="1" u="sng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1797" b="1" dirty="0"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 совокупность бюджетов и бюджетов государственных внебюджетных фондов. </a:t>
            </a:r>
          </a:p>
          <a:p>
            <a:pPr marL="281674" indent="-281674">
              <a:buFont typeface="Wingdings" pitchFamily="2" charset="2"/>
              <a:buChar char="q"/>
              <a:defRPr/>
            </a:pPr>
            <a:r>
              <a:rPr lang="ru-RU" sz="1797" b="1" u="sng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Доходы бюджета </a:t>
            </a:r>
            <a:r>
              <a:rPr lang="ru-RU" sz="1797" b="1" dirty="0">
                <a:latin typeface="Times New Roman" pitchFamily="18" charset="0"/>
                <a:cs typeface="Times New Roman" pitchFamily="18" charset="0"/>
              </a:rPr>
              <a:t>– поступающие в бюджет денежные средства, за исключением средств, являющихся источниками финансирования дефицита бюджета. </a:t>
            </a:r>
          </a:p>
          <a:p>
            <a:pPr marL="281674" indent="-281674">
              <a:buFont typeface="Wingdings" pitchFamily="2" charset="2"/>
              <a:buChar char="q"/>
              <a:defRPr/>
            </a:pPr>
            <a:r>
              <a:rPr lang="ru-RU" sz="1797" b="1" u="sng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Расходы бюджета </a:t>
            </a:r>
            <a:r>
              <a:rPr lang="ru-RU" sz="1797" b="1" dirty="0">
                <a:latin typeface="Times New Roman" pitchFamily="18" charset="0"/>
                <a:cs typeface="Times New Roman" pitchFamily="18" charset="0"/>
              </a:rPr>
              <a:t>– выплачиваемые из бюджета денежные средства, за исключением средств, являющихся источниками финансирования дефицита бюджета. </a:t>
            </a:r>
          </a:p>
          <a:p>
            <a:pPr marL="281674" indent="-281674">
              <a:buFont typeface="Wingdings" pitchFamily="2" charset="2"/>
              <a:buChar char="q"/>
              <a:defRPr/>
            </a:pPr>
            <a:r>
              <a:rPr lang="ru-RU" sz="1797" b="1" u="sng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Дефицит бюджета </a:t>
            </a:r>
            <a:r>
              <a:rPr lang="ru-RU" sz="1797" b="1" dirty="0">
                <a:latin typeface="Times New Roman" pitchFamily="18" charset="0"/>
                <a:cs typeface="Times New Roman" pitchFamily="18" charset="0"/>
              </a:rPr>
              <a:t>– превышение расходов над доходами. </a:t>
            </a:r>
          </a:p>
          <a:p>
            <a:pPr marL="281674" indent="-281674">
              <a:buFont typeface="Wingdings" pitchFamily="2" charset="2"/>
              <a:buChar char="q"/>
              <a:defRPr/>
            </a:pPr>
            <a:r>
              <a:rPr lang="ru-RU" sz="1797" b="1" u="sng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Профицит бюджета </a:t>
            </a:r>
            <a:r>
              <a:rPr lang="ru-RU" sz="1797" b="1" dirty="0">
                <a:latin typeface="Times New Roman" pitchFamily="18" charset="0"/>
                <a:cs typeface="Times New Roman" pitchFamily="18" charset="0"/>
              </a:rPr>
              <a:t>– превышение доходов над расходами. </a:t>
            </a:r>
          </a:p>
          <a:p>
            <a:pPr marL="281674" indent="-281674">
              <a:buFont typeface="Wingdings" pitchFamily="2" charset="2"/>
              <a:buChar char="q"/>
              <a:defRPr/>
            </a:pPr>
            <a:endParaRPr lang="ru-RU" sz="1797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Sergei1971\Pictures\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0"/>
            <a:ext cx="936104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678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974558" y="1098079"/>
            <a:ext cx="4418970" cy="5175550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1565846" y="233983"/>
            <a:ext cx="6580369" cy="689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1951" b="1" u="sng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Бюджетные ассигнования </a:t>
            </a:r>
            <a:r>
              <a:rPr lang="ru-RU" altLang="ru-RU" sz="205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предельные объемы денежных средств, предусмотренные в соответствующем финансовом году для исполнения бюджетных обязательств.</a:t>
            </a:r>
            <a:endParaRPr lang="en-US" altLang="ru-RU" sz="2054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1951" b="1" u="sng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Межбюджетные трансферты </a:t>
            </a:r>
            <a:r>
              <a:rPr lang="ru-RU" altLang="ru-RU" sz="205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endParaRPr lang="en-US" altLang="ru-RU" sz="2054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1951" b="1" u="sng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Дотации</a:t>
            </a:r>
            <a:r>
              <a:rPr lang="ru-RU" altLang="ru-RU" sz="205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межбюджетные трансферты, предоставляемые на безвозмездной основе без установления направлений и (или) условий их использования.</a:t>
            </a:r>
            <a:endParaRPr lang="en-US" altLang="ru-RU" sz="2054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1951" b="1" u="sng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Субсидии</a:t>
            </a:r>
            <a:r>
              <a:rPr lang="ru-RU" altLang="ru-RU" sz="205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денежные средства, предоставляемые на условиях долевого финансирования нижестоящим бюджетам для осуществления их расходных обязательств по вопросам местного значения. </a:t>
            </a:r>
            <a:endParaRPr lang="en-US" altLang="ru-RU" sz="2054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ru-RU" altLang="ru-RU" sz="1951" b="1" u="sng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Субвенции </a:t>
            </a:r>
            <a:r>
              <a:rPr lang="ru-RU" altLang="ru-RU" sz="2054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денежные средства, предоставляемые местным бюджетам на выполнение переданных полномочий государственных органов власти. </a:t>
            </a:r>
          </a:p>
        </p:txBody>
      </p:sp>
      <p:pic>
        <p:nvPicPr>
          <p:cNvPr id="5" name="Рисунок 4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0"/>
            <a:ext cx="936104" cy="1152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53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740568259"/>
              </p:ext>
            </p:extLst>
          </p:nvPr>
        </p:nvGraphicFramePr>
        <p:xfrm>
          <a:off x="1421830" y="3042295"/>
          <a:ext cx="9390063" cy="469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853878" y="161975"/>
            <a:ext cx="9095482" cy="933999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ru-RU" sz="2464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r>
              <a:rPr lang="ru-RU" sz="1848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r>
              <a:rPr lang="ru-RU" sz="1848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48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48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48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48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7854" y="2610247"/>
            <a:ext cx="9095482" cy="4830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64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ЭТАПЫ БЮДЖЕТНОГО ПРОЦЕССА</a:t>
            </a:r>
            <a:endParaRPr lang="ru-RU" sz="2464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Рисунок 7" descr="C:\Users\Sergei1971\Pictures\2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0"/>
            <a:ext cx="86409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852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294038" y="1170087"/>
            <a:ext cx="5693105" cy="2790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9" name="Заголовок 1"/>
          <p:cNvSpPr>
            <a:spLocks noGrp="1"/>
          </p:cNvSpPr>
          <p:nvPr>
            <p:ph type="title"/>
          </p:nvPr>
        </p:nvSpPr>
        <p:spPr>
          <a:xfrm>
            <a:off x="1853878" y="0"/>
            <a:ext cx="9020501" cy="103669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054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бюджетной и налоговой политики муниципального района </a:t>
            </a:r>
            <a:r>
              <a:rPr lang="ru-RU" altLang="ru-RU" sz="2054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«Сретенский </a:t>
            </a:r>
            <a:r>
              <a:rPr lang="ru-RU" altLang="ru-RU" sz="2054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район» на </a:t>
            </a:r>
            <a:r>
              <a:rPr lang="ru-RU" altLang="ru-RU" sz="2054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altLang="ru-RU" sz="2054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altLang="ru-RU" sz="2054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2054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054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altLang="ru-RU" sz="2054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lang="ru-RU" altLang="ru-RU" sz="2054" dirty="0">
              <a:solidFill>
                <a:srgbClr val="7030A0"/>
              </a:solidFill>
            </a:endParaRPr>
          </a:p>
        </p:txBody>
      </p:sp>
      <p:sp>
        <p:nvSpPr>
          <p:cNvPr id="26628" name="Объект 2"/>
          <p:cNvSpPr>
            <a:spLocks noGrp="1"/>
          </p:cNvSpPr>
          <p:nvPr>
            <p:ph idx="1"/>
          </p:nvPr>
        </p:nvSpPr>
        <p:spPr>
          <a:xfrm>
            <a:off x="1592101" y="4057413"/>
            <a:ext cx="9020501" cy="3328490"/>
          </a:xfrm>
        </p:spPr>
        <p:txBody>
          <a:bodyPr>
            <a:normAutofit/>
          </a:bodyPr>
          <a:lstStyle/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ru-RU" sz="164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94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бюджетной политике муниципального района </a:t>
            </a:r>
            <a:r>
              <a:rPr lang="ru-RU" sz="1694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«Сретенский </a:t>
            </a:r>
            <a:r>
              <a:rPr lang="ru-RU" sz="1694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район» на долгосрочную перспективу сохранена преемственность в достижении поставленных ранее целей и задач, предусматривающих повышение эффективности использования доходного потенциала для обеспечения экономического роста, выполнения  социальных гарантий.    При этом, сохранение консервативного подхода к формированию бюджетных расходов на </a:t>
            </a:r>
            <a:r>
              <a:rPr lang="ru-RU" sz="1694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694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94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годы </a:t>
            </a:r>
            <a:r>
              <a:rPr lang="ru-RU" sz="1694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принципиально важно для долгосрочной финансовой устойчивости бюджета района.</a:t>
            </a:r>
            <a:endParaRPr lang="en-US" sz="1694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 typeface="Wingdings 2" panose="05020102010507070707" pitchFamily="18" charset="2"/>
              <a:buNone/>
              <a:defRPr/>
            </a:pPr>
            <a:r>
              <a:rPr lang="ru-RU" sz="1694" b="1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Основными  направлениями Налоговой  политики являются создание условий для развития инноваций, стимулирование инвестиций в социальную сферу, что соответствует сохранению преемственности в отношении основных направлений налоговой политики.</a:t>
            </a:r>
            <a:endParaRPr lang="ru-RU" sz="1694" dirty="0"/>
          </a:p>
        </p:txBody>
      </p:sp>
      <p:pic>
        <p:nvPicPr>
          <p:cNvPr id="6" name="Рисунок 5" descr="C:\Users\Sergei1971\Pictures\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" y="0"/>
            <a:ext cx="86409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022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746051"/>
              </p:ext>
            </p:extLst>
          </p:nvPr>
        </p:nvGraphicFramePr>
        <p:xfrm>
          <a:off x="1554583" y="1195088"/>
          <a:ext cx="9095545" cy="59414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565846" y="0"/>
            <a:ext cx="9499725" cy="733507"/>
          </a:xfrm>
          <a:prstGeom prst="rect">
            <a:avLst/>
          </a:prstGeom>
        </p:spPr>
        <p:txBody>
          <a:bodyPr/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97" b="1" u="sng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</a:t>
            </a:r>
          </a:p>
        </p:txBody>
      </p:sp>
      <p:pic>
        <p:nvPicPr>
          <p:cNvPr id="7" name="Рисунок 6" descr="C:\Users\Sergei1971\Pictures\2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86" y="0"/>
            <a:ext cx="864096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940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6599</TotalTime>
  <Words>3249</Words>
  <Application>Microsoft Office PowerPoint</Application>
  <PresentationFormat>Произвольный</PresentationFormat>
  <Paragraphs>745</Paragraphs>
  <Slides>44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60" baseType="lpstr">
      <vt:lpstr>Aharoni</vt:lpstr>
      <vt:lpstr>Angsana New</vt:lpstr>
      <vt:lpstr>Antique Olive Compact</vt:lpstr>
      <vt:lpstr>Arial</vt:lpstr>
      <vt:lpstr>Arial Black</vt:lpstr>
      <vt:lpstr>Arial Cyr</vt:lpstr>
      <vt:lpstr>Calibri</vt:lpstr>
      <vt:lpstr>Century</vt:lpstr>
      <vt:lpstr>Century Gothic</vt:lpstr>
      <vt:lpstr>Constantia</vt:lpstr>
      <vt:lpstr>Times New Roman</vt:lpstr>
      <vt:lpstr>Wingdings</vt:lpstr>
      <vt:lpstr>Wingdings 2</vt:lpstr>
      <vt:lpstr>Wingdings 3</vt:lpstr>
      <vt:lpstr>Легкий дым</vt:lpstr>
      <vt:lpstr>Лист</vt:lpstr>
      <vt:lpstr>Проект бюджета муниципального района «Сретенский район»  на 2023 год и на плановый период 2024 и 2025 годов </vt:lpstr>
      <vt:lpstr>«В целях повышения прозрачности бюджета и бюджетного процесса Комитетом по финансам администрации муниципального района «Сретенский район» разработан информационный ресурс «Бюджет для граждан».   «Бюджет для граждан» познакомит Вас с положениями основного финансового документа бюджета муниципального района «Сретенский район» на 2023 год и плановый период 2024 и 2025 года и позволит в доступной форме разъяснить все тонкости сложных механизмов бюджетного процесса.</vt:lpstr>
      <vt:lpstr>Презентация PowerPoint</vt:lpstr>
      <vt:lpstr>Презентация PowerPoint</vt:lpstr>
      <vt:lpstr>Основные термины и понятия</vt:lpstr>
      <vt:lpstr>Презентация PowerPoint</vt:lpstr>
      <vt:lpstr>Презентация PowerPoint</vt:lpstr>
      <vt:lpstr>Основные направления бюджетной и налоговой политики муниципального района «Сретенский район» на 2023 год и плановый период 2024 и 2025 годов</vt:lpstr>
      <vt:lpstr>Презентация PowerPoint</vt:lpstr>
      <vt:lpstr>Основные направления налоговой политики </vt:lpstr>
      <vt:lpstr>Презентация PowerPoint</vt:lpstr>
      <vt:lpstr>Основные характеристики бюджета муниципального района «Сретенский район на 2023 год и плановый период 2024-2025гг.</vt:lpstr>
      <vt:lpstr>Доходы бюджета   </vt:lpstr>
      <vt:lpstr>Параметры доходной части бюджета муниципального района на 2023 год</vt:lpstr>
      <vt:lpstr>Структура налоговых и неналоговых доходов на 2023 год</vt:lpstr>
      <vt:lpstr>Презентация PowerPoint</vt:lpstr>
      <vt:lpstr>Презентация PowerPoint</vt:lpstr>
      <vt:lpstr>Презентация PowerPoint</vt:lpstr>
      <vt:lpstr>Безвозмездные поступления из других бюджетов бюджетной системы</vt:lpstr>
      <vt:lpstr>Презентация PowerPoint</vt:lpstr>
      <vt:lpstr>Расходы бюджета   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трансферты общего характера   сельским и городским поселениям  Сретенского района</vt:lpstr>
      <vt:lpstr>Объем муниципального долга  Сретенского района </vt:lpstr>
      <vt:lpstr>Перечень районных программ , принимаемых к реализации на 2023 год</vt:lpstr>
      <vt:lpstr>Презентация PowerPoint</vt:lpstr>
      <vt:lpstr>Результат исполнения бюджета</vt:lpstr>
      <vt:lpstr>Расходы бюджета муниципального района на 2023 год по разделу Общегосударственные расходы</vt:lpstr>
      <vt:lpstr>Расходы бюджета муниципального района на 2023 год по разделу Национальная безопасность и правоохранительная деятельность</vt:lpstr>
      <vt:lpstr>Расходы бюджета муниципального района на 2023 год по разделу Национальная экономика</vt:lpstr>
      <vt:lpstr>Динамика поступлений акцизов на нефтепродукты </vt:lpstr>
      <vt:lpstr>Жилищно-коммунальное хозяйство</vt:lpstr>
      <vt:lpstr>Образование</vt:lpstr>
      <vt:lpstr>Презентация PowerPoint</vt:lpstr>
      <vt:lpstr>Расходы бюджета муниципального района на 2023 год в сфере культуры</vt:lpstr>
      <vt:lpstr>.</vt:lpstr>
      <vt:lpstr>Расходы бюджета муниципального района на 2023 год по разделу Социальная политика</vt:lpstr>
      <vt:lpstr>Расходы бюджета муниципального района по разделу «Физическая культура и спорт»</vt:lpstr>
      <vt:lpstr>Межбюджетные трансферты</vt:lpstr>
      <vt:lpstr>         Муниципальный долг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Публичные слушания по проекту бюджета муниципального района «Чернышевский район»  на 2019 год и на плановый период 2020 и 2021 годов</dc:title>
  <dc:creator>Ирина</dc:creator>
  <cp:lastModifiedBy>admin</cp:lastModifiedBy>
  <cp:revision>326</cp:revision>
  <cp:lastPrinted>2021-12-23T23:24:27Z</cp:lastPrinted>
  <dcterms:created xsi:type="dcterms:W3CDTF">2018-11-22T01:05:41Z</dcterms:created>
  <dcterms:modified xsi:type="dcterms:W3CDTF">2022-12-21T08:17:43Z</dcterms:modified>
</cp:coreProperties>
</file>