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6" r:id="rId1"/>
  </p:sldMasterIdLst>
  <p:notesMasterIdLst>
    <p:notesMasterId r:id="rId57"/>
  </p:notesMasterIdLst>
  <p:sldIdLst>
    <p:sldId id="256" r:id="rId2"/>
    <p:sldId id="257" r:id="rId3"/>
    <p:sldId id="485" r:id="rId4"/>
    <p:sldId id="496" r:id="rId5"/>
    <p:sldId id="387" r:id="rId6"/>
    <p:sldId id="386" r:id="rId7"/>
    <p:sldId id="259" r:id="rId8"/>
    <p:sldId id="488" r:id="rId9"/>
    <p:sldId id="489" r:id="rId10"/>
    <p:sldId id="490" r:id="rId11"/>
    <p:sldId id="391" r:id="rId12"/>
    <p:sldId id="392" r:id="rId13"/>
    <p:sldId id="394" r:id="rId14"/>
    <p:sldId id="395" r:id="rId15"/>
    <p:sldId id="396" r:id="rId16"/>
    <p:sldId id="397" r:id="rId17"/>
    <p:sldId id="398" r:id="rId18"/>
    <p:sldId id="399" r:id="rId19"/>
    <p:sldId id="388" r:id="rId20"/>
    <p:sldId id="390" r:id="rId21"/>
    <p:sldId id="400" r:id="rId22"/>
    <p:sldId id="419" r:id="rId23"/>
    <p:sldId id="420" r:id="rId24"/>
    <p:sldId id="535" r:id="rId25"/>
    <p:sldId id="534" r:id="rId26"/>
    <p:sldId id="533" r:id="rId27"/>
    <p:sldId id="532" r:id="rId28"/>
    <p:sldId id="512" r:id="rId29"/>
    <p:sldId id="554" r:id="rId30"/>
    <p:sldId id="536" r:id="rId31"/>
    <p:sldId id="514" r:id="rId32"/>
    <p:sldId id="515" r:id="rId33"/>
    <p:sldId id="516" r:id="rId34"/>
    <p:sldId id="511" r:id="rId35"/>
    <p:sldId id="513" r:id="rId36"/>
    <p:sldId id="523" r:id="rId37"/>
    <p:sldId id="524" r:id="rId38"/>
    <p:sldId id="519" r:id="rId39"/>
    <p:sldId id="520" r:id="rId40"/>
    <p:sldId id="521" r:id="rId41"/>
    <p:sldId id="491" r:id="rId42"/>
    <p:sldId id="492" r:id="rId43"/>
    <p:sldId id="493" r:id="rId44"/>
    <p:sldId id="494" r:id="rId45"/>
    <p:sldId id="538" r:id="rId46"/>
    <p:sldId id="539" r:id="rId47"/>
    <p:sldId id="540" r:id="rId48"/>
    <p:sldId id="541" r:id="rId49"/>
    <p:sldId id="542" r:id="rId50"/>
    <p:sldId id="543" r:id="rId51"/>
    <p:sldId id="552" r:id="rId52"/>
    <p:sldId id="545" r:id="rId53"/>
    <p:sldId id="546" r:id="rId54"/>
    <p:sldId id="547" r:id="rId55"/>
    <p:sldId id="265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7" autoAdjust="0"/>
    <p:restoredTop sz="99645" autoAdjust="0"/>
  </p:normalViewPr>
  <p:slideViewPr>
    <p:cSldViewPr>
      <p:cViewPr>
        <p:scale>
          <a:sx n="90" d="100"/>
          <a:sy n="90" d="100"/>
        </p:scale>
        <p:origin x="-636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Documents\&#1052;&#1054;&#1042;_&#1076;&#1086;&#1082;&#1091;&#1084;&#1077;&#1085;&#1090;&#1099;\2013\&#1086;&#1090;&#1095;&#1077;&#1090;&#1099;\&#1044;&#1086;&#1082;&#1083;&#1072;&#1076;%20&#1079;&#1072;%204%20&#1075;&#1086;&#1076;&#1072;\&#1051;&#1080;&#1089;&#1090;%20Microsoft%20Office%20Excel%2097-2003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532589676290463E-2"/>
          <c:y val="5.4563760546570812E-2"/>
          <c:w val="0.57827037245344448"/>
          <c:h val="0.899730004144218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</c:dPt>
          <c:cat>
            <c:strRef>
              <c:f>Лист1!$A$2:$A$6</c:f>
              <c:strCache>
                <c:ptCount val="5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Сельское хозяйство</c:v>
                </c:pt>
                <c:pt idx="3">
                  <c:v>Строительство</c:v>
                </c:pt>
                <c:pt idx="4">
                  <c:v>Торговля, транспорт, связь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4767.3</c:v>
                </c:pt>
                <c:pt idx="1">
                  <c:v>98.7</c:v>
                </c:pt>
                <c:pt idx="2">
                  <c:v>16.2</c:v>
                </c:pt>
                <c:pt idx="3">
                  <c:v>38.299999999999997</c:v>
                </c:pt>
                <c:pt idx="4">
                  <c:v>2277.6999999999998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720064"/>
        <c:axId val="123794944"/>
        <c:axId val="0"/>
      </c:bar3DChart>
      <c:catAx>
        <c:axId val="123720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794944"/>
        <c:crosses val="autoZero"/>
        <c:auto val="1"/>
        <c:lblAlgn val="ctr"/>
        <c:lblOffset val="100"/>
        <c:noMultiLvlLbl val="0"/>
      </c:catAx>
      <c:valAx>
        <c:axId val="123794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720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Структура видов экономической деятельности субъектов малого предпринимательства</a:t>
            </a:r>
          </a:p>
        </c:rich>
      </c:tx>
      <c:layout>
        <c:manualLayout>
          <c:xMode val="edge"/>
          <c:yMode val="edge"/>
          <c:x val="0.11479924849619896"/>
          <c:y val="3.4525200285994259E-3"/>
        </c:manualLayout>
      </c:layout>
      <c:overlay val="0"/>
    </c:title>
    <c:autoTitleDeleted val="0"/>
    <c:view3D>
      <c:rotX val="30"/>
      <c:rotY val="0"/>
      <c:depthPercent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57490338375101"/>
          <c:y val="0.2653545926501083"/>
          <c:w val="0.65425098425196848"/>
          <c:h val="0.6735312500000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предпринимательства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25"/>
          <c:dPt>
            <c:idx val="1"/>
            <c:bubble3D val="0"/>
            <c:spPr>
              <a:solidFill>
                <a:srgbClr val="7030A0"/>
              </a:solidFill>
              <a:ln w="38100">
                <a:solidFill>
                  <a:srgbClr val="FFFF00"/>
                </a:solidFill>
              </a:ln>
            </c:spPr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rgbClr val="FFFF00"/>
                </a:solidFill>
              </a:ln>
            </c:spPr>
          </c:dPt>
          <c:cat>
            <c:strRef>
              <c:f>Лист1!$A$2:$A$8</c:f>
              <c:strCache>
                <c:ptCount val="7"/>
                <c:pt idx="0">
                  <c:v>предприятие оптово-розничной торговли</c:v>
                </c:pt>
                <c:pt idx="1">
                  <c:v>сельское хозяйство</c:v>
                </c:pt>
                <c:pt idx="2">
                  <c:v>бытовое обслуживание</c:v>
                </c:pt>
                <c:pt idx="3">
                  <c:v>общественное питание</c:v>
                </c:pt>
                <c:pt idx="4">
                  <c:v>транспортные услуги</c:v>
                </c:pt>
                <c:pt idx="5">
                  <c:v>прочие</c:v>
                </c:pt>
                <c:pt idx="6">
                  <c:v>лесозаготовки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92</c:v>
                </c:pt>
                <c:pt idx="1">
                  <c:v>21</c:v>
                </c:pt>
                <c:pt idx="2">
                  <c:v>34</c:v>
                </c:pt>
                <c:pt idx="3">
                  <c:v>6</c:v>
                </c:pt>
                <c:pt idx="4">
                  <c:v>16</c:v>
                </c:pt>
                <c:pt idx="5">
                  <c:v>31</c:v>
                </c:pt>
                <c:pt idx="6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2.42741309844965E-2"/>
          <c:y val="0.27492408735255669"/>
          <c:w val="0.32847038838039838"/>
          <c:h val="0.72507591264744331"/>
        </c:manualLayout>
      </c:layout>
      <c:overlay val="0"/>
      <c:txPr>
        <a:bodyPr/>
        <a:lstStyle/>
        <a:p>
          <a:pPr>
            <a:defRPr sz="1400" cap="small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057650" cy="30480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09A5FC-A2FC-423C-AD32-4AF4F5436032}" type="datetimeFigureOut">
              <a:rPr lang="ru-RU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16DC5-302D-43D3-BA2E-2A60C1BD4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8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9FC5-7269-43FB-9CFA-BD1017909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88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2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A9EB1-DFFC-4145-A52C-7FD3E12F1A0C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17CF1-A5F5-469A-90B5-CC6C8C8A6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6D8DB-8C0A-4D32-8A84-8D90F71A6659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344E2-4C36-4E45-8DB3-2723E65EC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80D4-B2F1-4E62-8B02-CF99AD297A09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8C029-2415-4040-A17E-23BEB473F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E35A1-CE3D-44DA-848B-6E614F146667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4B857-C92F-468A-85A5-2DC7FFFD99C5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C3FB8-4BAA-410B-A3BE-D576864F4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38492-49FC-466F-A481-79FCD6C0B7E3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FEED0-32BA-43B5-9F6E-3BD456BACFDA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9444A-6C27-47B6-822E-0D1F58F963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24776-6A6C-460D-A0A5-128F73CB429B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7B6C3-FAFA-4D8B-8D47-89A2DF7B11EA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F8B3B-D0C3-458E-9C24-D3C694A2AC0A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5AC2-83D8-4765-A907-FA2FE5E80F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0CE99-52C8-474B-8A9D-7E2958E6C5DC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61A13-08A6-494F-8BFE-F2297742F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E84B479-EBDD-4BF6-99B7-48706E94BE5E}" type="datetime1">
              <a:rPr lang="ru-RU" smtClean="0"/>
              <a:pPr>
                <a:defRPr/>
              </a:pPr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23BA08-8180-41FF-81E5-D732D0FC9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91%D0%B5%D1%80%D1%91%D0%B7%D0%B0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ru.wikipedia.org/wiki/%D0%A8%D0%B8%D0%BB%D0%BA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ru.wikipedia.org/wiki/%D0%91%D0%B5%D1%80%D1%91%D0%B7%D0%B0_%D0%B4%D0%B0%D1%83%D1%80%D1%81%D0%BA%D0%B0%D1%8F" TargetMode="External"/><Relationship Id="rId4" Type="http://schemas.openxmlformats.org/officeDocument/2006/relationships/hyperlink" Target="https://ru.wikipedia.org/wiki/%D0%A0%D0%BE%D0%B4%D0%BE%D0%B4%D0%B5%D0%BD%D0%B4%D1%80%D0%BE%D0%BD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://ez.chita.ru/encycl/concepts/?id=2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921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60648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муниципального района </a:t>
            </a:r>
            <a:b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«Сретенский район»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05835"/>
            <a:ext cx="3744415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54130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Сретенск</a:t>
            </a:r>
          </a:p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дом\Desktop\h-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5545"/>
            <a:ext cx="439248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43400" y="1124744"/>
            <a:ext cx="4800600" cy="288032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ЧУДЕЙСКИЙ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УТЁС, городище. Относится к раннему средневековью. Располагается на лев. берегу р. Черная (приток р. Шилка), в 7 км выше устья, на поверхности одноименного утеса высотой 60 м г. Широкая. Городище по типу относится к горно-мысовым, с использованием естественной скальной защиты.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2832"/>
            <a:ext cx="3587824" cy="2109987"/>
          </a:xfrm>
        </p:spPr>
      </p:pic>
      <p:sp>
        <p:nvSpPr>
          <p:cNvPr id="8" name="Прямоугольник 7"/>
          <p:cNvSpPr/>
          <p:nvPr/>
        </p:nvSpPr>
        <p:spPr>
          <a:xfrm>
            <a:off x="3515450" y="3992819"/>
            <a:ext cx="5499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ПОЛОСАТИК, утес, скала, памятник природы (Решение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14.7.1983). Расположен в правобережье р. Шилка в Сретенском р-не между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Усть-Карск и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в литературе с кон.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находками агатов и халцедонов, выполняющих миндалины в пузырчатой андезитобазальтовой лаве нижнемелового возраста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" y="4374181"/>
            <a:ext cx="3346140" cy="21839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86800" cy="6477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388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месторождения полезных ископаемых.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73322"/>
            <a:ext cx="1944216" cy="15144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5261"/>
            <a:ext cx="2016224" cy="147844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дом\Desktop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8" y="4276106"/>
            <a:ext cx="3440886" cy="24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5c086b.k9zgyk.fvfx.xc.i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581129" cy="19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6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5389"/>
              </p:ext>
            </p:extLst>
          </p:nvPr>
        </p:nvGraphicFramePr>
        <p:xfrm>
          <a:off x="179512" y="260648"/>
          <a:ext cx="8784978" cy="616274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080119"/>
                <a:gridCol w="1440160"/>
                <a:gridCol w="1872210"/>
              </a:tblGrid>
              <a:tr h="42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Пильненское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Сосновское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5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Pb, Zn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свинец, цинк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43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Карийское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рудное золото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464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.; золота 2,3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: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руды 131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золота 2,06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золота 19 кг. 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Амурская дайка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Ургунское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Ушумунское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золото, висмут, теллур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Кулиндинское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плавиковый шпат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04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55027"/>
              </p:ext>
            </p:extLst>
          </p:nvPr>
        </p:nvGraphicFramePr>
        <p:xfrm>
          <a:off x="179510" y="188642"/>
          <a:ext cx="8712972" cy="65088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2"/>
                <a:gridCol w="1452162"/>
                <a:gridCol w="1452162"/>
                <a:gridCol w="1044116"/>
                <a:gridCol w="1512168"/>
                <a:gridCol w="1800202"/>
              </a:tblGrid>
              <a:tr h="69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Горбичанское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Mo, W, 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олибден,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вольфрам, золото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Ларгинское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магнезит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650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Верхнее-Петровское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Таратушиха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данных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Бурукай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Русалева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Андрюхина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Ключевая Пильная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69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563"/>
              </p:ext>
            </p:extLst>
          </p:nvPr>
        </p:nvGraphicFramePr>
        <p:xfrm>
          <a:off x="179512" y="260646"/>
          <a:ext cx="8712966" cy="659723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88133"/>
                <a:gridCol w="1368152"/>
                <a:gridCol w="1800198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терраса Золотая Елань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Богоча-Лубия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р., терраса Токоушка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3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02081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Волчематиха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Курлыч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Могильный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Ильгичинское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4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62690"/>
              </p:ext>
            </p:extLst>
          </p:nvPr>
        </p:nvGraphicFramePr>
        <p:xfrm>
          <a:off x="179514" y="260644"/>
          <a:ext cx="8784972" cy="65257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152128"/>
                <a:gridCol w="1512168"/>
                <a:gridCol w="1728190"/>
              </a:tblGrid>
              <a:tr h="432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Петровская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Аникина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marL="144780" indent="-144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Дмитриевский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Красниха падь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Алгасуй Мал. руч.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0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Буторинская-Андрюхинская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41331"/>
              </p:ext>
            </p:extLst>
          </p:nvPr>
        </p:nvGraphicFramePr>
        <p:xfrm>
          <a:off x="179514" y="260646"/>
          <a:ext cx="8878027" cy="63367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16123"/>
                <a:gridCol w="1512168"/>
                <a:gridCol w="1893253"/>
              </a:tblGrid>
              <a:tr h="48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Дагиня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3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р.(уч.Ороченка-Лабазная)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01076 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Мал.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Елань терраса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ниже Давенды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Верхняя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Усть-Богоча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71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24492"/>
              </p:ext>
            </p:extLst>
          </p:nvPr>
        </p:nvGraphicFramePr>
        <p:xfrm>
          <a:off x="179510" y="260648"/>
          <a:ext cx="8962041" cy="675964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88167"/>
                <a:gridCol w="1440159"/>
                <a:gridCol w="1152129"/>
                <a:gridCol w="1584176"/>
                <a:gridCol w="1833247"/>
              </a:tblGrid>
              <a:tr h="40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Иликан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Сред.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Сред.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Шанхой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4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Желтуги р. правобережная терраса напротив устья кл. Верх. Тамбека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Дюлюшма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01303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правобережная терраса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Дыгиня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01141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Мыгжа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Сивачуканское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Матакан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34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73817"/>
              </p:ext>
            </p:extLst>
          </p:nvPr>
        </p:nvGraphicFramePr>
        <p:xfrm>
          <a:off x="179512" y="315946"/>
          <a:ext cx="8784972" cy="4088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008114"/>
                <a:gridCol w="1920210"/>
                <a:gridCol w="1464162"/>
              </a:tblGrid>
              <a:tr h="55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месторождения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открытия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лицензии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Зергун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0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Шилкинско-Заводское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охра, мумие (краски)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3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Горбица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ЧИТ01888БЭ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46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4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сырье), песок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Users\дом\Desktop\SAM_5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4988"/>
            <a:ext cx="3022700" cy="23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3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62" y="4550550"/>
            <a:ext cx="2723679" cy="20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ом\Desktop\15568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549"/>
            <a:ext cx="2836466" cy="21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ekonomika3\Рабочий стол\флэшка\фото на район\Боты природа\Изображение 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338"/>
            <a:ext cx="8712968" cy="6540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38" y="1693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Земельные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733856"/>
              </p:ext>
            </p:extLst>
          </p:nvPr>
        </p:nvGraphicFramePr>
        <p:xfrm>
          <a:off x="537838" y="798559"/>
          <a:ext cx="8066610" cy="57228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4002"/>
                <a:gridCol w="1152128"/>
                <a:gridCol w="864096"/>
                <a:gridCol w="1296144"/>
                <a:gridCol w="992860"/>
                <a:gridCol w="1167380"/>
              </a:tblGrid>
              <a:tr h="622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ПОСЕЛЕНИЕ / КАТЕГОРИЯ ЗЕМЛИ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ОФИЦИАЛЬНО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(КВ.КМ.)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ФАКТИЧЕСКИ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 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СВОБОДНЫЕ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ЗЕМЛИ (КВ.КМ)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МУНИЦИПАЛЬНОЕ ОБРАЗОВАНИЕ «СРЕТЕНСКИЙ РАЙОН», В ТОМ ЧИСЛЕ: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5149,35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466,46</a:t>
                      </a:r>
                      <a:endParaRPr lang="ru-RU" sz="14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13537,42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86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13537,42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4372,1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ПОСЕЛЕНИЙ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3,39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ТРАНСПОРТА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ПРОМЫШЛЕННОСТИ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СПЕЦИАЛЬНОГО НАЗНАЧЕНИЯ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ЗЕМЛИ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СВЯЗИ, РАДИОВЕЩАНИЯ, ТЕЛЕВИДЕНИЯ ИНФОРМАТИКИ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3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5005388"/>
            <a:ext cx="8497888" cy="1871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Представляю 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вашему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вниманию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инвестиционный паспорт Сретенского муниципального района Забайкальского края, в котором собран информационный материал, направленный на создание продуктивной основы диалога местной власти и инвестора.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3" y="5783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инвесторы!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89663" cy="4145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822839"/>
              </p:ext>
            </p:extLst>
          </p:nvPr>
        </p:nvGraphicFramePr>
        <p:xfrm>
          <a:off x="301750" y="978990"/>
          <a:ext cx="8518720" cy="4250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3744"/>
                <a:gridCol w="1703744"/>
                <a:gridCol w="1703744"/>
                <a:gridCol w="1703744"/>
                <a:gridCol w="1703744"/>
              </a:tblGrid>
              <a:tr h="497442"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Куда впадает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Общая длина реки, км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Протяженность реки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Модуль стока (л/с/км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Амур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560 (от слияния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Онона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и Ингоды)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Куренга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Куэнга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Чача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Кара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76 (от слияния Белого и Черного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Урюма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Желтуга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р. Аргунь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2213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+mj-lt"/>
              </a:rPr>
              <a:t>Среди подземных вод  встречаются на территории района и минеральные. Из них три относятся к наиболее значительным: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Епифанцевский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Верхний,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Аркиинский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и Сретенский. Все они относятся по  гидрохимическому типу к холодным углекислым,  но используются только местными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жителями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40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 descr="C:\Documents and Settings\ekonomika3\Мои документы\2010\2010\инвест паспорт на 2012\мин руч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" y="144076"/>
            <a:ext cx="8856984" cy="66247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Минеральные источники.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Лечебные источники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следующим образом: источник №</a:t>
            </a:r>
            <a:r>
              <a:rPr lang="ru-RU" sz="1400" b="1" dirty="0">
                <a:solidFill>
                  <a:schemeClr val="bg1"/>
                </a:solidFill>
              </a:rPr>
              <a:t>1 в 3,5 км северо-западнее от  с. </a:t>
            </a:r>
            <a:r>
              <a:rPr lang="ru-RU" sz="1400" b="1" dirty="0" smtClean="0">
                <a:solidFill>
                  <a:schemeClr val="bg1"/>
                </a:solidFill>
              </a:rPr>
              <a:t>Нижняя </a:t>
            </a:r>
            <a:r>
              <a:rPr lang="ru-RU" sz="1400" b="1" dirty="0" err="1">
                <a:solidFill>
                  <a:schemeClr val="bg1"/>
                </a:solidFill>
              </a:rPr>
              <a:t>Куэнга</a:t>
            </a:r>
            <a:r>
              <a:rPr lang="ru-RU" sz="1400" b="1" dirty="0">
                <a:solidFill>
                  <a:schemeClr val="bg1"/>
                </a:solidFill>
              </a:rPr>
              <a:t> в устьях падей Катина и </a:t>
            </a:r>
            <a:r>
              <a:rPr lang="ru-RU" sz="1400" b="1" dirty="0" err="1">
                <a:solidFill>
                  <a:schemeClr val="bg1"/>
                </a:solidFill>
              </a:rPr>
              <a:t>Осиповая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 вокруг источника на площади 550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№2 расположен </a:t>
            </a:r>
            <a:r>
              <a:rPr lang="ru-RU" sz="1400" b="1" dirty="0">
                <a:solidFill>
                  <a:schemeClr val="bg1"/>
                </a:solidFill>
              </a:rPr>
              <a:t>на территории </a:t>
            </a:r>
            <a:r>
              <a:rPr lang="ru-RU" sz="1400" b="1" dirty="0" smtClean="0">
                <a:solidFill>
                  <a:schemeClr val="bg1"/>
                </a:solidFill>
              </a:rPr>
              <a:t> чересполосного участка </a:t>
            </a:r>
            <a:r>
              <a:rPr lang="ru-RU" sz="1400" b="1" dirty="0">
                <a:solidFill>
                  <a:schemeClr val="bg1"/>
                </a:solidFill>
              </a:rPr>
              <a:t>«Кислый </a:t>
            </a:r>
            <a:r>
              <a:rPr lang="ru-RU" sz="1400" b="1" dirty="0" smtClean="0">
                <a:solidFill>
                  <a:schemeClr val="bg1"/>
                </a:solidFill>
              </a:rPr>
              <a:t>Ключ»  </a:t>
            </a:r>
            <a:r>
              <a:rPr lang="ru-RU" sz="1400" b="1" dirty="0">
                <a:solidFill>
                  <a:schemeClr val="bg1"/>
                </a:solidFill>
              </a:rPr>
              <a:t>с охранной зоной 100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№3 </a:t>
            </a:r>
            <a:r>
              <a:rPr lang="ru-RU" sz="1400" b="1" dirty="0">
                <a:solidFill>
                  <a:schemeClr val="bg1"/>
                </a:solidFill>
              </a:rPr>
              <a:t>располагается чересполосном участке Березовка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урочище </a:t>
            </a:r>
            <a:r>
              <a:rPr lang="ru-RU" sz="1400" b="1" dirty="0" err="1">
                <a:solidFill>
                  <a:schemeClr val="bg1"/>
                </a:solidFill>
              </a:rPr>
              <a:t>Епифанцева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17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№4 </a:t>
            </a:r>
            <a:r>
              <a:rPr lang="ru-RU" sz="1400" b="1" dirty="0">
                <a:solidFill>
                  <a:schemeClr val="bg1"/>
                </a:solidFill>
              </a:rPr>
              <a:t>расположен в </a:t>
            </a:r>
            <a:r>
              <a:rPr lang="ru-RU" sz="1400" b="1" dirty="0" smtClean="0">
                <a:solidFill>
                  <a:schemeClr val="bg1"/>
                </a:solidFill>
              </a:rPr>
              <a:t>сельском поселении  «</a:t>
            </a:r>
            <a:r>
              <a:rPr lang="ru-RU" sz="1400" b="1" dirty="0" err="1" smtClean="0">
                <a:solidFill>
                  <a:schemeClr val="bg1"/>
                </a:solidFill>
              </a:rPr>
              <a:t>Ломовское</a:t>
            </a:r>
            <a:r>
              <a:rPr lang="ru-RU" sz="1400" b="1" dirty="0" smtClean="0">
                <a:solidFill>
                  <a:schemeClr val="bg1"/>
                </a:solidFill>
              </a:rPr>
              <a:t>» </a:t>
            </a:r>
            <a:r>
              <a:rPr lang="ru-RU" sz="1400" b="1" dirty="0">
                <a:solidFill>
                  <a:schemeClr val="bg1"/>
                </a:solidFill>
              </a:rPr>
              <a:t>в устье сходящихся падей Ключевая, Кривая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, Прямая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 с общей охранной зоной 220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Шесть минеральных источников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 реке </a:t>
            </a:r>
            <a:r>
              <a:rPr lang="ru-RU" sz="1400" b="1" dirty="0" err="1">
                <a:solidFill>
                  <a:schemeClr val="bg1"/>
                </a:solidFill>
              </a:rPr>
              <a:t>Куренга</a:t>
            </a:r>
            <a:r>
              <a:rPr lang="ru-RU" sz="1400" b="1" dirty="0">
                <a:solidFill>
                  <a:schemeClr val="bg1"/>
                </a:solidFill>
              </a:rPr>
              <a:t> в падях </a:t>
            </a:r>
            <a:r>
              <a:rPr lang="ru-RU" sz="1400" b="1" dirty="0" err="1">
                <a:solidFill>
                  <a:schemeClr val="bg1"/>
                </a:solidFill>
              </a:rPr>
              <a:t>Бармашей</a:t>
            </a:r>
            <a:r>
              <a:rPr lang="ru-RU" sz="1400" b="1" dirty="0">
                <a:solidFill>
                  <a:schemeClr val="bg1"/>
                </a:solidFill>
              </a:rPr>
              <a:t>, Сухая около лесопитомника; по реке </a:t>
            </a:r>
            <a:r>
              <a:rPr lang="ru-RU" sz="1400" b="1" dirty="0" err="1">
                <a:solidFill>
                  <a:schemeClr val="bg1"/>
                </a:solidFill>
              </a:rPr>
              <a:t>Ералга</a:t>
            </a:r>
            <a:r>
              <a:rPr lang="ru-RU" sz="1400" b="1" dirty="0">
                <a:solidFill>
                  <a:schemeClr val="bg1"/>
                </a:solidFill>
              </a:rPr>
              <a:t> падь кислый Ключ; в верховья ручья и пади </a:t>
            </a:r>
            <a:r>
              <a:rPr lang="ru-RU" sz="1400" b="1" dirty="0" err="1">
                <a:solidFill>
                  <a:schemeClr val="bg1"/>
                </a:solidFill>
              </a:rPr>
              <a:t>Калтыкан</a:t>
            </a:r>
            <a:r>
              <a:rPr lang="ru-RU" sz="1400" b="1" dirty="0">
                <a:solidFill>
                  <a:schemeClr val="bg1"/>
                </a:solidFill>
              </a:rPr>
              <a:t>; в верховьях ручья и пади Большой </a:t>
            </a:r>
            <a:r>
              <a:rPr lang="ru-RU" sz="1400" b="1" dirty="0" err="1">
                <a:solidFill>
                  <a:schemeClr val="bg1"/>
                </a:solidFill>
              </a:rPr>
              <a:t>Алгастуй</a:t>
            </a:r>
            <a:r>
              <a:rPr lang="ru-RU" sz="1400" b="1" dirty="0">
                <a:solidFill>
                  <a:schemeClr val="bg1"/>
                </a:solidFill>
              </a:rPr>
              <a:t>; по реке </a:t>
            </a:r>
            <a:r>
              <a:rPr lang="ru-RU" sz="1400" b="1" dirty="0" err="1">
                <a:solidFill>
                  <a:schemeClr val="bg1"/>
                </a:solidFill>
              </a:rPr>
              <a:t>Шалдымар</a:t>
            </a:r>
            <a:r>
              <a:rPr lang="ru-RU" sz="1400" b="1" dirty="0">
                <a:solidFill>
                  <a:schemeClr val="bg1"/>
                </a:solidFill>
              </a:rPr>
              <a:t> и у слияния ручьев </a:t>
            </a:r>
            <a:r>
              <a:rPr lang="ru-RU" sz="1400" b="1" dirty="0" err="1">
                <a:solidFill>
                  <a:schemeClr val="bg1"/>
                </a:solidFill>
              </a:rPr>
              <a:t>Депокая</a:t>
            </a:r>
            <a:r>
              <a:rPr lang="ru-RU" sz="1400" b="1" dirty="0">
                <a:solidFill>
                  <a:schemeClr val="bg1"/>
                </a:solidFill>
              </a:rPr>
              <a:t> и Поворотная.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Общая площадь охранных зон вокруг минеральных источников расположенных на территориях </a:t>
            </a:r>
            <a:r>
              <a:rPr lang="ru-RU" sz="1400" b="1" dirty="0" smtClean="0">
                <a:solidFill>
                  <a:schemeClr val="bg1"/>
                </a:solidFill>
              </a:rPr>
              <a:t>МР «Сретенский район» </a:t>
            </a:r>
            <a:r>
              <a:rPr lang="ru-RU" sz="1400" b="1" dirty="0">
                <a:solidFill>
                  <a:schemeClr val="bg1"/>
                </a:solidFill>
              </a:rPr>
              <a:t>составляет 687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Всего на территории Сретенского района </a:t>
            </a:r>
            <a:r>
              <a:rPr lang="ru-RU" sz="1400" b="1" dirty="0" smtClean="0">
                <a:solidFill>
                  <a:schemeClr val="bg1"/>
                </a:solidFill>
              </a:rPr>
              <a:t>имеется </a:t>
            </a:r>
            <a:r>
              <a:rPr lang="ru-RU" sz="1400" b="1" dirty="0">
                <a:solidFill>
                  <a:schemeClr val="bg1"/>
                </a:solidFill>
              </a:rPr>
              <a:t>10 минеральных источников, бальнеологические особенности которых </a:t>
            </a:r>
            <a:r>
              <a:rPr lang="ru-RU" b="1" u="sng" dirty="0">
                <a:solidFill>
                  <a:schemeClr val="bg1"/>
                </a:solidFill>
              </a:rPr>
              <a:t>неизвестны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65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54867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Лесной фонд.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96952"/>
            <a:ext cx="415863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9" y="4321768"/>
            <a:ext cx="3150169" cy="2480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2132856"/>
            <a:ext cx="32091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01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37147"/>
              </p:ext>
            </p:extLst>
          </p:nvPr>
        </p:nvGraphicFramePr>
        <p:xfrm>
          <a:off x="276228" y="24828"/>
          <a:ext cx="8640961" cy="68117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41488"/>
                <a:gridCol w="1076875"/>
                <a:gridCol w="625526"/>
                <a:gridCol w="625526"/>
                <a:gridCol w="625526"/>
                <a:gridCol w="625526"/>
                <a:gridCol w="1004022"/>
                <a:gridCol w="704240"/>
                <a:gridCol w="704240"/>
                <a:gridCol w="653996"/>
                <a:gridCol w="653996"/>
              </a:tblGrid>
              <a:tr h="627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РАСПРЕДЕЛЕНИЕ </a:t>
                      </a:r>
                      <a:r>
                        <a:rPr lang="ru-RU" sz="1400" dirty="0">
                          <a:effectLst/>
                        </a:rPr>
                        <a:t>ПЛОЩАДИ И ЗАПАСА НАСАЖДЕНИЙ ПО ГРУППАМ ПОРОД И ГРУППАМ ВОЗРАСТОВ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га, млн.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Породы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Покрытые лесом земли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Общий запас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Молодняки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</a:t>
                      </a:r>
                      <a:r>
                        <a:rPr lang="ru-RU" sz="1400" b="1" dirty="0" smtClean="0">
                          <a:effectLst/>
                        </a:rPr>
                        <a:t>-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ющие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молодняки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Приспева-ющие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лесов </a:t>
                      </a: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151,7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114,1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290,7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89,1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31,6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Лиственница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713,8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130,6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226,6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104,0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252,6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78,9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28,3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Сосна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98,4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488,0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128,5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266,0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30,4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Береза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456,1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1300,2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 280,2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521,6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158,0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340,3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119,5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19,3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42,6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21,5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40,1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26,2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42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16,2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35,7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леса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групп, возможные для эксплуатации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729,1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139,0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222,6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264,7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79,8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27,6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350,8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86,0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194,7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35,4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1079,9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225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417,3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137,5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300,1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101,1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6,0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20,8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38,7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27,8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5617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33536"/>
              </p:ext>
            </p:extLst>
          </p:nvPr>
        </p:nvGraphicFramePr>
        <p:xfrm>
          <a:off x="323529" y="908720"/>
          <a:ext cx="8424935" cy="561662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3024335"/>
                <a:gridCol w="1008112"/>
                <a:gridCol w="1800200"/>
                <a:gridCol w="1247129"/>
                <a:gridCol w="1345159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население , человек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21103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20875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20586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Городское население, человек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15149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14975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14922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население, человек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5954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5664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Мужчин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9958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9865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Женщин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10820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Лица, моложе трудоспособного возраста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5206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 трудоспособного возраста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11142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11036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11092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00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 старше трудоспособного возраста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4755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79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прибывших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выбывших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931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родившихся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умерших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9575" y="15033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334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Демография.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6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661191"/>
              </p:ext>
            </p:extLst>
          </p:nvPr>
        </p:nvGraphicFramePr>
        <p:xfrm>
          <a:off x="500034" y="1357298"/>
          <a:ext cx="8064896" cy="30718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17564"/>
                <a:gridCol w="857256"/>
                <a:gridCol w="1540286"/>
                <a:gridCol w="1663316"/>
                <a:gridCol w="186474"/>
              </a:tblGrid>
              <a:tr h="11817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01.01.2022г.</a:t>
                      </a:r>
                      <a:endParaRPr kumimoji="0" lang="ru-RU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01.01.2023г.</a:t>
                      </a:r>
                      <a:endParaRPr kumimoji="0" lang="ru-RU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935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не занятых трудовой деятельностью  граждан,  ищущих работу и зарегистрированных в службе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860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официально зарегистрированных безработных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563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17912">
                <a:tc>
                  <a:txBody>
                    <a:bodyPr/>
                    <a:lstStyle/>
                    <a:p>
                      <a:pPr algn="l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зарегистрированной безработицы к трудоспособному населению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240" y="282704"/>
            <a:ext cx="872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Рынок труда.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068">
            <a:off x="82396" y="46302"/>
            <a:ext cx="1858648" cy="142406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43446"/>
            <a:ext cx="2808312" cy="186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43445"/>
            <a:ext cx="3024336" cy="20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58618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3"/>
            <a:ext cx="7772400" cy="43814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Промышленное производство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51175366"/>
              </p:ext>
            </p:extLst>
          </p:nvPr>
        </p:nvGraphicFramePr>
        <p:xfrm>
          <a:off x="0" y="1357298"/>
          <a:ext cx="9144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Documents and Settings\ekonomika3\Рабочий стол\флэшка\ФОТО НА ОТКРЫТКИ\ФОТО НА ОТКРЫТКИ\P101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13903"/>
            <a:ext cx="2381285" cy="180845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22153"/>
            <a:ext cx="2500330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23308"/>
            <a:ext cx="2520280" cy="1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252520" cy="6741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536727"/>
              </p:ext>
            </p:extLst>
          </p:nvPr>
        </p:nvGraphicFramePr>
        <p:xfrm>
          <a:off x="971600" y="1000108"/>
          <a:ext cx="7529490" cy="519073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02583"/>
                <a:gridCol w="1092377"/>
                <a:gridCol w="1310853"/>
                <a:gridCol w="1238027"/>
                <a:gridCol w="1185650"/>
              </a:tblGrid>
              <a:tr h="3406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"Прииск </a:t>
                      </a:r>
                      <a:r>
                        <a:rPr lang="ru-RU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</a:t>
                      </a:r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-Кара»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1224,1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1264,4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20909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4674081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5735148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3662135,5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Нергеопром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184,7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9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342650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877800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707000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«Андреевский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Кочей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110,5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80,858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434025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408200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268650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«Вымпел»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5,57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10,25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5514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23416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37884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77427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«Вектор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Голд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15,318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52081,2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Газимур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25,281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108850,12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125400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7789" y="39928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Добыча полезных ископаемых.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36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 smtClean="0"/>
              <a:t>Инженерная инфраструктура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359" y="1371600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685800" algn="l"/>
              </a:tabLs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инфраструктура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района  «Сретенский район» 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представлена: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85800" algn="l"/>
              </a:tabLst>
            </a:pPr>
            <a:endParaRPr lang="ru-RU" sz="1600" b="1" dirty="0" smtClean="0">
              <a:solidFill>
                <a:srgbClr val="CC99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теплоснабжения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муниципальном районе инфраструктуру теплоснабжения обслуживают четыре основных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 - ООО «Альянс», ООО «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Тепловодоканал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ООО «Регион», ООО «Благоустройство+». Всего котельных на территории района 41 единица. Ежегодная потребность муниципального района «Сретенский район» в тепловой энергии составляет  63,4 тыс. Гкал в год.</a:t>
            </a: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водоснабжения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Водоснабжение всех потребителей питьевой водой на территории городских поселений и сельского поселения «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Дунаевское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осуществляется из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подрусловых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водозаборов (насосных станций). Водоснабжение сельских населенных пунктов осуществляется из скважин и открытых источников водоснабжения. Производительность всех объектов водоснабжения составляет 1266,470 м3/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9359" y="4911030"/>
            <a:ext cx="83974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энергетическим комплексом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района обслуживание энергетического комплекса (линии электропередач, подстанции) осуществляют структурное подразделения «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Россети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Сибири» Сретенский РЭС и филиал ОАО «РЖД»</a:t>
            </a:r>
            <a:r>
              <a:rPr lang="ru-RU" sz="1600" dirty="0">
                <a:solidFill>
                  <a:prstClr val="black"/>
                </a:solidFill>
                <a:ea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5063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Социальная сфера.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29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4320479" cy="5184576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системе  образования МР «Сретенский район» осуществляют образовательную деятельность: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учреждения:</a:t>
            </a:r>
          </a:p>
          <a:p>
            <a:pPr marL="0" indent="0" algn="just" eaLnBrk="0" hangingPunct="0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- 5 дошкольных образовательных организаций, в состав которых входит 4 структурных подразделения;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- 10 средних общеобразовательных организаций, в  состав которых входит 7 филиалов (6 школ и 1 детский сад)  и  4 структурных подразделения (4 детских сада). </a:t>
            </a:r>
          </a:p>
          <a:p>
            <a:pPr marL="0" lvl="0" indent="0" algn="just" eaLnBrk="0" hangingPunct="0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- 8 основных общеобразовательных организаций, в состав которых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входит 2 филиала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(начальные школы) и 3 структурных подразделения (детские сады);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организации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дополнительного</a:t>
            </a:r>
            <a:r>
              <a:rPr lang="en-GB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состав которых входит 1 филиал.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Государственные учреждения: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средняя общеобразовательная организация закрытого типа;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 учреждения среднего профессионального образования.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Дошкольным образованием охвачено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960 детей, 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школах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обучается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2705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уч-ся,  учреждения дополнительного образования посещает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1156 детей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. Образовательный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процесс в школах осуществляют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332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педагога, из них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68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20,5%)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имеют высшую и первую категории.</a:t>
            </a:r>
          </a:p>
          <a:p>
            <a:pPr marL="0" indent="0" algn="just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248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выпускника 9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53 выпускника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получили аттестаты об окончании школы. Окончили школу с золотой медалью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выпускника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МОУ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«Кокуйская СОШ №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2»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- 1 чел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они также стали лауреатами гранта депутата Законодательного собрания Забайкальского края Нагель И.К. </a:t>
            </a:r>
          </a:p>
          <a:p>
            <a:pPr marL="0" indent="0" algn="just" eaLnBrk="0" hangingPunc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выпускница  получила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серебрянную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медаль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успехи в обучении «Гордость Забайкалья».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24944"/>
            <a:ext cx="2537591" cy="201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42" y="4509120"/>
            <a:ext cx="3002834" cy="200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81" y="1340768"/>
            <a:ext cx="2488431" cy="224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0136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51520" y="1268760"/>
            <a:ext cx="8720137" cy="698341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инвестиций – одно из основных направлений деятельности Администрации муниципального района. Мы придаем огромное значение экономической стабильности, повышению уровня и качества жизни населения, обеспечению комфортных условий его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</a:t>
            </a: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Природных  и трудовых  ресурсов в районе достаточно! Определены цели. Намечены пути их реализации. Нужны инвестиции. Приглашаем к диалогу инвесторов и партнеров: я уверен, что с вашей помощью Сретенский  район продолжит свое развитие и станет процветающей территорией Забайкальского края. Мы открыты для партнерства и приглашаем всех к сотрудничеству!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Добро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пожаловать в Сретенский район Забайкальского края!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уважением,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Глава района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Алексей  Сергеевич  Закурдаев.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215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5040560" cy="6165304"/>
          </a:xfrm>
        </p:spPr>
        <p:txBody>
          <a:bodyPr>
            <a:noAutofit/>
          </a:bodyPr>
          <a:lstStyle/>
          <a:p>
            <a:pPr marL="0" lvl="0" indent="0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качество образования существенно влияет создание условий для ведения образовательного процесса.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2022 году, благодаря национальному проекту «Образование» в школах Сретенского района появилось новое оборудование, современное оформление школьных пространств, новые инфраструктурные объекты.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территории Сретенского района на базе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Кокуйской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 № 2» начал работать Центр цифрового образования «IT-куб». На эти цели из средств федерального бюджета было направлено 17,4 миллионов рублей. Кроме того из краевого бюджета выделено 10,5 миллионов рублей, из местного бюджета 106,5 тысяч рублей.  На базе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Ботовская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 создан центр «Точка Роста» (поступило оборудование на 1.4 млн. рублей). Также поступило компьютерное оборудование в филиал МОУ «Сретенская СОШ № 1» - Сретенскую ООШ №1 в рамках Федерального проекта «Цифровая образовательная среда» на сумму </a:t>
            </a:r>
            <a:r>
              <a:rPr lang="ru-RU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977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524 рубля 99 копеек.</a:t>
            </a:r>
          </a:p>
          <a:p>
            <a:pPr marL="0" lvl="0" indent="0" algn="just" eaLnBrk="0" hangingPunct="0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целях обновления парка в рамках программы «Школьный автобус» за счет средств федерального бюджета в 2022 г. был получены автобусы в 3 общеобразовательные организации (МОУ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Верхнекуэнгинская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ООШ», МОУ «Сретенская ООШ № 2», МОУ «Сретенская СОШ № 1»).</a:t>
            </a:r>
          </a:p>
          <a:p>
            <a:pPr marL="0" lvl="0" indent="0" algn="just" eaLnBrk="0" hangingPunct="0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2022 году в рамках мероприятий по капитальному ремонту объектов образования, поврежденных в результате чрезвычайной ситуации, вызванной прохождением комплекса неблагоприятных метрологических явлений, связанных с выпадением обильных осадков на территории Забайкальского края в 2021 году проведены работы по замене оконных блоков (МДОУ детский сад № 4 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Кокуй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Сретенского района) и капитальному ремонту кровельного покрытия  (МОУ «Сретенская СОШ № 1»,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-Карская СОШ»,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Нижнекуэнгинская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ООШ»,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Фирсовская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СОШ», структурное подразделение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Фирсовская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 - детский сад. с Фирсово) на 10 094 300 рублей.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рамках регионального проекта «Успех каждого ребенка» подпрограммы «Развитие  общего образования» государственной программы Забайкальского края «Развитие образования Забайкальского края на 2014-2025 годы» осуществлен ремонт спортивного зала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Нижнекуэнгинская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ООШ». Все работы выполнены в срок в полном объеме на сумму 2 345 517,68 рублей.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мероприятий «Создание новых мест в образовательных организациях различных типов  для реализации дополнительных общеразвивающих программ всех направленностей» в рамках регионального проекта «Успех каждого ребенка» национального проекта «Образование»   с целью увеличения показателя вовлеченности детей в систему дополнительного образования детей создано в МУДО «Сретенский ДДТ» 246 мест различных направленностей.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Поступило оборудование на сумму три миллиона двадцать девять тысяч рублей.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МУДО «Сретенская ДЮСШ» было доведено 3,5 ставки, на которые оформили тренеров-преподавателей в сельских поселениях, где построены модульные спортивные площадки. В 2022 году на базе МУДО «Сретенская ДЮСШ» начала реализацию спортивная секция «Бокс», на которую была доведена 1 ставка преподавателя, на сегодняшний день секцию посещает 45 человек. В дальнейшем планируется организовать работу и в других населенных пунктах.</a:t>
            </a:r>
          </a:p>
          <a:p>
            <a:pPr marL="0" lvl="0" indent="0" algn="just" eaLnBrk="0" hangingPunct="0">
              <a:buClr>
                <a:srgbClr val="4F81BD"/>
              </a:buClr>
              <a:buNone/>
            </a:pPr>
            <a:endParaRPr lang="ru-RU" sz="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4704"/>
            <a:ext cx="2268964" cy="158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18" y="3933056"/>
            <a:ext cx="2190867" cy="154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21" y="2062933"/>
            <a:ext cx="2189110" cy="211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20431"/>
            <a:ext cx="1779343" cy="170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1814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892550" y="2685817"/>
            <a:ext cx="3240360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3129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Сеть учреждений культуры включает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61 единица</a:t>
            </a:r>
            <a:endParaRPr lang="ru-RU" sz="24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568" y="1988840"/>
            <a:ext cx="194421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134597"/>
            <a:ext cx="1512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Monotype Corsiva" pitchFamily="66" charset="0"/>
              </a:rPr>
              <a:t>культурно-досуговых учреждения</a:t>
            </a:r>
            <a:endParaRPr lang="ru-RU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04248" y="2180763"/>
            <a:ext cx="1728192" cy="1549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2334652"/>
            <a:ext cx="1440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муниципальных библиотек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75656" y="5085184"/>
            <a:ext cx="16561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390" y="5214972"/>
            <a:ext cx="1322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1 краеведческий музей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60232" y="4941168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5085184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учреждения дополнительного образования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3129768"/>
            <a:ext cx="864096" cy="227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40152" y="4330097"/>
            <a:ext cx="864096" cy="884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2" idx="3"/>
          </p:cNvCxnSpPr>
          <p:nvPr/>
        </p:nvCxnSpPr>
        <p:spPr>
          <a:xfrm flipV="1">
            <a:off x="2627784" y="4468235"/>
            <a:ext cx="739306" cy="746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627784" y="3129768"/>
            <a:ext cx="369653" cy="113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1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9743" y="860297"/>
            <a:ext cx="851872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учреждений  культуры ведется по приоритетным направлениям: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ЗОЖ, патриотическое направление, правовое, нравственно – эстетическое, краеведение и др. 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Ежегодно в учреждениях культуры проводится более 3000 мероприятий с количеством охваченного населения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106762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человек. Количество клубных формирований составляет - 180  с охватом 2210 человек.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Муниципальными общедоступными библиотеками обслужено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14555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человек, книговыдача за 2022 г. составила 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301686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экз., общий библиотечный фонд составляет 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251754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экз.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Краеведческими музеями обслужено 8284 человек, общее число предметов основного фонда составило – 9124, число посещений музея – 3334 человек, проведено экскурсии – 247, э</a:t>
            </a: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кспонировалось </a:t>
            </a:r>
            <a:r>
              <a:rPr lang="ru-RU" sz="1600" dirty="0">
                <a:latin typeface="Times New Roman" pitchFamily="18" charset="0"/>
                <a:ea typeface="Times New Roman"/>
                <a:cs typeface="Times New Roman" pitchFamily="18" charset="0"/>
              </a:rPr>
              <a:t>предметов основного </a:t>
            </a: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фонда - 2028 </a:t>
            </a:r>
            <a:r>
              <a:rPr lang="ru-RU" sz="1600" dirty="0">
                <a:latin typeface="Times New Roman" pitchFamily="18" charset="0"/>
                <a:ea typeface="Times New Roman"/>
                <a:cs typeface="Times New Roman" pitchFamily="18" charset="0"/>
              </a:rPr>
              <a:t>ед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5423" y="73881"/>
            <a:ext cx="8229600" cy="7864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47" y="4444210"/>
            <a:ext cx="3406152" cy="21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042">
            <a:off x="245143" y="4763061"/>
            <a:ext cx="2370980" cy="158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736">
            <a:off x="6491767" y="4717624"/>
            <a:ext cx="2362875" cy="155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6221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664"/>
            <a:ext cx="8295457" cy="124293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ДОПОЛНИТЕЛЬНОЕ ОБРАЗОВАНИЕ</a:t>
            </a:r>
            <a:endParaRPr lang="ru-RU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99" y="1600200"/>
            <a:ext cx="4876801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муниципальной системе образования действуют 2 учреждения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образования детей: 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«Детская школа искусств» г. Сретенск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ведет педагогическую деятельность по следующим направлениям: изобразительное искусство , музыкальное искусство;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 направлениям деятельности: хореографическое искусство, музыкальное искусство, изобразительное искусство, народное творчество и т.д.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91279"/>
              </p:ext>
            </p:extLst>
          </p:nvPr>
        </p:nvGraphicFramePr>
        <p:xfrm>
          <a:off x="3851920" y="3717032"/>
          <a:ext cx="4941506" cy="2917973"/>
        </p:xfrm>
        <a:graphic>
          <a:graphicData uri="http://schemas.openxmlformats.org/drawingml/2006/table">
            <a:tbl>
              <a:tblPr/>
              <a:tblGrid>
                <a:gridCol w="1512506"/>
                <a:gridCol w="1032181"/>
                <a:gridCol w="1068842"/>
                <a:gridCol w="1327977"/>
              </a:tblGrid>
              <a:tr h="46558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обучаемых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62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2019-2020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2020-2021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2021-2022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уч. год</a:t>
                      </a:r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г. Сретенск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пгт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Кокуй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2" name="Picture 4" descr="C:\Users\User\Desktop\Инвест паспорт\2023г\Ответы\Attachments_kultura_srtadm@mail.ru_2023-04-05_11-49-07\IMG-20230313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456384" cy="23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388144" cy="21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9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96370"/>
            <a:ext cx="862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района функционируют 34 спортивных сооружений, в том числе: 13 плоскостных спортивных сооружений; 2 стадиона; 19 спортивных залов,  2  МУДО «Детско-Юношеская спортивная школа», 2 филиала ОСДЮШОР по биатлону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г.Чита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88568" y="2076017"/>
            <a:ext cx="86439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20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видах спорта и физической культурой занимается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5401 человек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2912" y="2564904"/>
            <a:ext cx="87129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рамках федерального проекта «Бизнес-спринт» (Я выбираю спорт»)  в 2022  приобретен «умный стадион» со спортивными площадками и тренажерами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г.Сретенск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введена в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эксплуатацию хоккейная коробка в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Развиваются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успешно виды спорта: гиревой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спорт, баскетбол, самбо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бокс, лыжные 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гонки, шахматы, волейбол, пауэрлифтинг  и др.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5475"/>
            <a:ext cx="3530567" cy="264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42" y="3792326"/>
            <a:ext cx="2304256" cy="153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75" y="5224240"/>
            <a:ext cx="2462590" cy="147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2876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356" y="1196752"/>
            <a:ext cx="8793573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ГУЗ «Сретенская центральная районная больница» - лечебно-профилактическое учреждение   мощностью 102 круглосуточных и 38 коек дневного стационара, поликлиникой на  550 посещений в смену. В больнице функционирует 3 лечебно-диагностических подразделения - оказывающих медицинскую помощь в амбулаторных условиях и 26 ФАП,  в стационарных условиях – 7, скорую медицинскую помощь – 1, медицинскую помощь в условиях дневного стационара – 3, обособленные подразделения - 30.</a:t>
            </a:r>
          </a:p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больнице трудятся 326 работников, из них врачей - 38, средних медицинских работников – 135, младшего медицинского персонала – 6, прочего персонала - 147.</a:t>
            </a:r>
          </a:p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текущем году в рамках реализации мероприятий  ЦЭР закуплен 1 автомобиль скорой помощи, по программе модернизации первичного звена здравоохранения приобретены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 для обслуживания амбулаторных пациентов, обновлено медицинское оборудование, проведен капитальный ремонт поликлинического отделения </a:t>
            </a:r>
            <a:r>
              <a:rPr lang="ru-RU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г.Сретенска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C:\Users\дом\Desktop\IMG_4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6" y="3717032"/>
            <a:ext cx="5350553" cy="27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8613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Экономическая ситуация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795064"/>
              </p:ext>
            </p:extLst>
          </p:nvPr>
        </p:nvGraphicFramePr>
        <p:xfrm>
          <a:off x="251520" y="1556793"/>
          <a:ext cx="8136904" cy="51365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5076"/>
                <a:gridCol w="3160497"/>
                <a:gridCol w="1769269"/>
                <a:gridCol w="1053870"/>
                <a:gridCol w="936104"/>
                <a:gridCol w="792088"/>
              </a:tblGrid>
              <a:tr h="4302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Индикаторы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2020г.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2021г.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2022г.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Численность населения 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на конец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года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Индекс промышленного производства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188,9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112,5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Доля собственных доходов бюджета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24,46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18,73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Темп роста объема инвестиций в основной капитал за счет всех источников финансирования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46,4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160,5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Объем инвестиций в основной капитал за счет всех источников финансирования на душу населения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13,99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14,15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177,2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90,7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7,02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7,03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1110734"/>
            <a:ext cx="54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Индикаторы социально-экономического развития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391885"/>
              </p:ext>
            </p:extLst>
          </p:nvPr>
        </p:nvGraphicFramePr>
        <p:xfrm>
          <a:off x="251520" y="1916832"/>
          <a:ext cx="8640960" cy="4145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50187"/>
                <a:gridCol w="3347196"/>
                <a:gridCol w="1747233"/>
                <a:gridCol w="1008112"/>
                <a:gridCol w="1008112"/>
                <a:gridCol w="1080120"/>
              </a:tblGrid>
              <a:tr h="68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Общая площадь жилых помещений, приходящихся в среднем на одного жителя, всего  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20,87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21,22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введенная в действие за год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Количество созданных рабочих мест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34788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47359,1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61579,2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Оборот розничной торговли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90940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98289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110643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Объем платных услуг населению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5919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6223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5792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836137"/>
              </p:ext>
            </p:extLst>
          </p:nvPr>
        </p:nvGraphicFramePr>
        <p:xfrm>
          <a:off x="251520" y="1225170"/>
          <a:ext cx="8620024" cy="6309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50315"/>
                <a:gridCol w="3348149"/>
                <a:gridCol w="1746152"/>
                <a:gridCol w="1008112"/>
                <a:gridCol w="987175"/>
                <a:gridCol w="1080121"/>
              </a:tblGrid>
              <a:tr h="3137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Индикаторы социально-экономического развития </a:t>
                      </a: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2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2020г.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2021г.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2022г.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68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P105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" y="123737"/>
            <a:ext cx="8784976" cy="64361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38" y="1612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148" y="1052736"/>
            <a:ext cx="87129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входит в центральную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лесостепной зоны области, отличается в целом благоприятными для области агроклиматическими условиями для развития сельскохозяйственного производства. Основное производство сельскохозяйственной продукции  в районе приходится на 3 сельскохозяйственных предприятия, 2 сельскохозяйственных потребительских кооперативов, 8 КФХ, 1 ЛПХ, занимающихся производством животноводческой продукции и возделыванием зерновых культур: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ПСК «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Ломовской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ООО «Агрофирма Сретенская»;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Артель «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Куларки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СПК  «Рассвет»;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крупных  КФХ;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1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крупное ЛПХ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367478"/>
              </p:ext>
            </p:extLst>
          </p:nvPr>
        </p:nvGraphicFramePr>
        <p:xfrm>
          <a:off x="841814" y="4149080"/>
          <a:ext cx="7307208" cy="22719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4002"/>
                <a:gridCol w="1008112"/>
                <a:gridCol w="1080120"/>
                <a:gridCol w="1080120"/>
                <a:gridCol w="1008112"/>
                <a:gridCol w="1056742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7388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7035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5964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Овцы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2437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1261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60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Свиньи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1697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1526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1306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Лошади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1333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1588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377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14142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15415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11676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11751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4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4114-C1B4-4716-A381-48ED1FC7A25A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819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изические показатели производства продукции растениеводства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86109"/>
              </p:ext>
            </p:extLst>
          </p:nvPr>
        </p:nvGraphicFramePr>
        <p:xfrm>
          <a:off x="1403648" y="836712"/>
          <a:ext cx="5378203" cy="104394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51202"/>
                <a:gridCol w="627077"/>
                <a:gridCol w="717837"/>
                <a:gridCol w="694029"/>
                <a:gridCol w="694029"/>
                <a:gridCol w="694029"/>
              </a:tblGrid>
              <a:tr h="34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51435" marR="51435" marT="0" marB="0" anchor="ctr" horzOverflow="overflow"/>
                </a:tc>
              </a:tr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сбор зерна (тонн)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5020,4</a:t>
                      </a:r>
                    </a:p>
                    <a:p>
                      <a:endParaRPr lang="ru-RU" dirty="0"/>
                    </a:p>
                  </a:txBody>
                  <a:tcPr marL="51435" marR="51435" marT="0" marB="0" anchor="b" horzOverflow="overflow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13057"/>
              </p:ext>
            </p:extLst>
          </p:nvPr>
        </p:nvGraphicFramePr>
        <p:xfrm>
          <a:off x="611561" y="5157192"/>
          <a:ext cx="6516929" cy="136815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43039"/>
                <a:gridCol w="769979"/>
                <a:gridCol w="787882"/>
                <a:gridCol w="834211"/>
                <a:gridCol w="894512"/>
                <a:gridCol w="787306"/>
              </a:tblGrid>
              <a:tr h="431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  <a:tr h="504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мяса (ц.)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1615,2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1319,5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1383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865,3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1652,0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 (тонн)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3904,2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4194,8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4252,7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3337,6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5197,2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65892007"/>
              </p:ext>
            </p:extLst>
          </p:nvPr>
        </p:nvGraphicFramePr>
        <p:xfrm>
          <a:off x="755576" y="1988840"/>
          <a:ext cx="417646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106">
            <a:off x="5247705" y="2749433"/>
            <a:ext cx="334117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9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15130" y="6208095"/>
            <a:ext cx="1161826" cy="365125"/>
          </a:xfrm>
        </p:spPr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24373" y="314901"/>
            <a:ext cx="6096000" cy="5635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en-US" sz="3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gray">
          <a:xfrm>
            <a:off x="873477" y="842040"/>
            <a:ext cx="4763153" cy="34211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История	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gray">
          <a:xfrm>
            <a:off x="1022638" y="1238202"/>
            <a:ext cx="4763153" cy="34320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b="1" dirty="0" smtClean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/>
              <a:t>Географическое </a:t>
            </a:r>
            <a:r>
              <a:rPr lang="ru-RU" sz="1600" b="1" dirty="0"/>
              <a:t>местоположение</a:t>
            </a:r>
            <a:endParaRPr lang="en-US" sz="1600" b="1" dirty="0"/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20542" y="770781"/>
            <a:ext cx="715702" cy="413372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22420" y="1163795"/>
            <a:ext cx="715702" cy="41337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96240" y="1972405"/>
            <a:ext cx="715702" cy="41337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gray">
          <a:xfrm>
            <a:off x="1280788" y="2038842"/>
            <a:ext cx="5236644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Памятники природы.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Природные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773039" y="2757492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48"/>
          <p:cNvSpPr>
            <a:spLocks noChangeArrowheads="1"/>
          </p:cNvSpPr>
          <p:nvPr/>
        </p:nvSpPr>
        <p:spPr bwMode="gray">
          <a:xfrm>
            <a:off x="1366191" y="2461610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Демография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621251" y="2352632"/>
            <a:ext cx="715702" cy="413372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48"/>
          <p:cNvSpPr>
            <a:spLocks noChangeArrowheads="1"/>
          </p:cNvSpPr>
          <p:nvPr/>
        </p:nvSpPr>
        <p:spPr bwMode="gray">
          <a:xfrm>
            <a:off x="1569793" y="2901299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Трудовые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979102" y="3167240"/>
            <a:ext cx="715702" cy="41337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48"/>
          <p:cNvSpPr>
            <a:spLocks noChangeArrowheads="1"/>
          </p:cNvSpPr>
          <p:nvPr/>
        </p:nvSpPr>
        <p:spPr bwMode="gray">
          <a:xfrm>
            <a:off x="1788904" y="3266523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Промышленное производство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1211942" y="3570037"/>
            <a:ext cx="715702" cy="413372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gray">
          <a:xfrm>
            <a:off x="2022870" y="3622692"/>
            <a:ext cx="4509624" cy="30806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Инженерная инфраструктура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1366191" y="3957717"/>
            <a:ext cx="715702" cy="41337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gray">
          <a:xfrm>
            <a:off x="2764499" y="5589240"/>
            <a:ext cx="4896544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Малое и среднее предпринимательство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>
            <a:off x="1738165" y="4697042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AutoShape 48"/>
          <p:cNvSpPr>
            <a:spLocks noChangeArrowheads="1"/>
          </p:cNvSpPr>
          <p:nvPr/>
        </p:nvSpPr>
        <p:spPr bwMode="gray">
          <a:xfrm>
            <a:off x="2569045" y="5164390"/>
            <a:ext cx="6323435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Муниципальная поддержка инвестиционной деятельности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1539709" y="4330382"/>
            <a:ext cx="715702" cy="413372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340135" y="1557346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gray">
          <a:xfrm>
            <a:off x="1130890" y="1657055"/>
            <a:ext cx="4500768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Климатические условия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AutoShape 49"/>
          <p:cNvSpPr>
            <a:spLocks noChangeArrowheads="1"/>
          </p:cNvSpPr>
          <p:nvPr/>
        </p:nvSpPr>
        <p:spPr bwMode="gray">
          <a:xfrm>
            <a:off x="2197910" y="4002735"/>
            <a:ext cx="6029722" cy="32333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Социальная сфера. Образование. Культура. Спорт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AutoShape 48"/>
          <p:cNvSpPr>
            <a:spLocks noChangeArrowheads="1"/>
          </p:cNvSpPr>
          <p:nvPr/>
        </p:nvSpPr>
        <p:spPr bwMode="gray">
          <a:xfrm>
            <a:off x="2259992" y="4355889"/>
            <a:ext cx="4593770" cy="3668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Здравоохранение</a:t>
            </a:r>
            <a:endParaRPr lang="en-US" sz="1600" b="1" dirty="0"/>
          </a:p>
        </p:txBody>
      </p:sp>
      <p:sp>
        <p:nvSpPr>
          <p:cNvPr id="38" name="AutoShape 48"/>
          <p:cNvSpPr>
            <a:spLocks noChangeArrowheads="1"/>
          </p:cNvSpPr>
          <p:nvPr/>
        </p:nvSpPr>
        <p:spPr bwMode="gray">
          <a:xfrm>
            <a:off x="2453867" y="4751018"/>
            <a:ext cx="44958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Экономическая ситуация</a:t>
            </a:r>
            <a:endParaRPr lang="en-US" sz="1600" b="1" dirty="0"/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1840059" y="5071153"/>
            <a:ext cx="715702" cy="413372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с вырезом 39"/>
          <p:cNvSpPr/>
          <p:nvPr/>
        </p:nvSpPr>
        <p:spPr>
          <a:xfrm>
            <a:off x="1992459" y="5484525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6" y="5921359"/>
            <a:ext cx="7556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AutoShape 48"/>
          <p:cNvSpPr>
            <a:spLocks noChangeArrowheads="1"/>
          </p:cNvSpPr>
          <p:nvPr/>
        </p:nvSpPr>
        <p:spPr bwMode="gray">
          <a:xfrm>
            <a:off x="3000773" y="5996241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Инвестиционная деятельность</a:t>
            </a:r>
            <a:endParaRPr lang="en-US" sz="1600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2332558" y="6331581"/>
            <a:ext cx="715702" cy="413372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AutoShape 48"/>
          <p:cNvSpPr>
            <a:spLocks noChangeArrowheads="1"/>
          </p:cNvSpPr>
          <p:nvPr/>
        </p:nvSpPr>
        <p:spPr bwMode="gray">
          <a:xfrm>
            <a:off x="3241443" y="6378199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Контактная информация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4959449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C5C6F-71F2-4A19-BCE7-4C7CC717A5B6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3" y="908720"/>
            <a:ext cx="8686800" cy="5000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Объемы финансовой поддержки в агропромышленном секторе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637162"/>
              </p:ext>
            </p:extLst>
          </p:nvPr>
        </p:nvGraphicFramePr>
        <p:xfrm>
          <a:off x="554049" y="1916832"/>
          <a:ext cx="7546343" cy="216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7751"/>
                <a:gridCol w="1152128"/>
                <a:gridCol w="1080120"/>
                <a:gridCol w="1080120"/>
                <a:gridCol w="936104"/>
                <a:gridCol w="1080120"/>
              </a:tblGrid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562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организации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7231,00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5519,00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2980,00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4290,00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2343,00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1811,00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1292,00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1066,00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9042,00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7421,00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4272,00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4680,00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3409,00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6048672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85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786">
            <a:off x="138422" y="265789"/>
            <a:ext cx="2060647" cy="12241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124744"/>
            <a:ext cx="8686800" cy="5349208"/>
          </a:xfrm>
        </p:spPr>
        <p:txBody>
          <a:bodyPr>
            <a:normAutofit fontScale="92500" lnSpcReduction="10000"/>
          </a:bodyPr>
          <a:lstStyle/>
          <a:p>
            <a:pPr lvl="0" indent="449263" algn="ctr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27.12.2022 г. № 499 административный регламент по предоставлению муниципальной услуги «Предоставление разрешения на строительство».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ru-RU" sz="1400" b="1" u="sng" dirty="0">
                <a:solidFill>
                  <a:prstClr val="black"/>
                </a:solidFill>
              </a:rPr>
              <a:t>https://sretensk.75.ru</a:t>
            </a:r>
            <a:r>
              <a:rPr lang="ru-RU" sz="1400" dirty="0">
                <a:solidFill>
                  <a:prstClr val="black"/>
                </a:solidFill>
              </a:rPr>
              <a:t>) в разделе «Муниципальные услуги».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endParaRPr lang="ru-RU" sz="1400" b="1" dirty="0" smtClean="0">
              <a:solidFill>
                <a:prstClr val="black"/>
              </a:solidFill>
            </a:endParaRP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Перечень </a:t>
            </a:r>
            <a:r>
              <a:rPr lang="ru-RU" sz="1400" b="1" dirty="0">
                <a:solidFill>
                  <a:prstClr val="black"/>
                </a:solidFill>
              </a:rPr>
              <a:t>необходимых документов: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2. Материалы, содержащиеся в проектной документации: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пояснительная записка;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выполненная в соответствии с градостроительным планом земельного участка, с обозначением места размещения объекта капитального строительства, подъездов и проходов к нему, границ зон действия публичных сервитутов, объектов археологического наследия;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подтверждающая расположение линейного объекта в пределах красных линий, утвержденных в составе документации по планировке территории применительно к линейным объектам;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схемы, отображающие архитектурные решения;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сведения об инженерном оборудовании, сводный план сетей инженерно-технического обеспечения с обозначением мест подключения (технологического подключения) проектируемого объекта капитального строительства к сетям инженерно-технического обеспечения;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строительства объекта капитального строительства;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работ по сносу или демонтажу объектов капитального строительства, их частей;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перечень мероприятий по обеспечению доступа инвалидов к объектам здравоохранения, образования, культуры, отдыха, спорта, и иными объектами социально-культурного и </a:t>
            </a:r>
            <a:r>
              <a:rPr lang="ru-RU" sz="1400" dirty="0" err="1">
                <a:solidFill>
                  <a:prstClr val="black"/>
                </a:solidFill>
              </a:rPr>
              <a:t>коммунально</a:t>
            </a:r>
            <a:r>
              <a:rPr lang="ru-RU" sz="1400" dirty="0">
                <a:solidFill>
                  <a:prstClr val="black"/>
                </a:solidFill>
              </a:rPr>
              <a:t>–бытового назначения.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38200"/>
          </a:xfrm>
        </p:spPr>
        <p:txBody>
          <a:bodyPr/>
          <a:lstStyle/>
          <a:p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ФОРМЫ МУНИЦИПАЛЬНОЙ ПОДДЕРЖКИ</a:t>
            </a:r>
            <a:b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ИНВЕСТИЦИОННОЙ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73599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686800" cy="2016223"/>
          </a:xfrm>
        </p:spPr>
        <p:txBody>
          <a:bodyPr>
            <a:normAutofit fontScale="92500" lnSpcReduction="10000"/>
          </a:bodyPr>
          <a:lstStyle/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3. Положительное заключение экспертизы проектной документации объекта капитального строительства (применительно к отдельным этапам строительства), положительное заключение государственной экспертизы проектной документации, положительное заключение государственной экологической экспертизы проектной документации.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Согласие всех правообладателей объекта капитального строительства в случае реконструкции такого объекта.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Копия свидетельства об аккредитации юридического лица, выдавшего положительное заключение негосударственной экспертизы проектной документации, в случае, если представлено заключение негосударственной  экспертизы проектной документации. </a:t>
            </a: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endParaRPr lang="ru-RU" sz="1400" dirty="0">
              <a:solidFill>
                <a:prstClr val="black"/>
              </a:solidFill>
              <a:latin typeface="Calibri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4464" y="2753983"/>
            <a:ext cx="5889773" cy="42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 и регистрация пакета документов на предоставление </a:t>
            </a:r>
          </a:p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муниципальной услуги  (1 день)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920" y="1976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Схема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по предоставлению муниципальной услуги 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Выдача разрешения на строительство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9117" y="3419730"/>
            <a:ext cx="5904656" cy="5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заявления и проверка документов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 день)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022" y="4182035"/>
            <a:ext cx="5904656" cy="3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  (3 дня)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889179"/>
            <a:ext cx="314325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разрешения на строительство и подписание его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4" y="5597241"/>
            <a:ext cx="158510" cy="29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4672"/>
            <a:ext cx="158510" cy="2926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05" y="3961226"/>
            <a:ext cx="158510" cy="2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41541"/>
            <a:ext cx="158510" cy="2926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1" y="5779754"/>
            <a:ext cx="324335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889179"/>
            <a:ext cx="3164098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44" y="4606472"/>
            <a:ext cx="158510" cy="2926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05" y="5915662"/>
            <a:ext cx="3164098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98" y="5633437"/>
            <a:ext cx="15851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968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76">
            <a:off x="165598" y="236207"/>
            <a:ext cx="2808312" cy="1811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6" y="319014"/>
            <a:ext cx="5535648" cy="8413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80000" lvl="0" indent="449263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Порядок предоставления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градостроительного плана земельного участка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499 г. № 511 </a:t>
            </a: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административный регламент по предоставлению муниципальной услуги «Предоставление градостроительного плана земельного участка».</a:t>
            </a: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700" b="1" u="sng" dirty="0">
                <a:solidFill>
                  <a:prstClr val="black"/>
                </a:solidFill>
                <a:cs typeface="Times New Roman" pitchFamily="18" charset="0"/>
              </a:rPr>
              <a:t>https://sretensk.75.ru </a:t>
            </a:r>
            <a:r>
              <a:rPr lang="ru-RU" sz="17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) в разделе «Муниципальные услуги».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Срок предоставления муниципальной услуги – не более 14 дней.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2. Документ, удостоверяющий личность заявителя (для физического лица);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3. Документ, подтверждающий личность и полномочия представителя (если с заявлением обращается представитель);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4. В рамках межведомственного информационного взаимодействия запрашиваются: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юридических лиц;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прав на недвижимое имущество и  сделок с ни;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кадастровая выписка о земельном участке;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кадастровый план территории.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 Заявитель вправе представить документы, указанные в пункте 4, по собственной инициативе.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648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57188" y="1"/>
            <a:ext cx="85725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600" b="1" dirty="0" smtClean="0">
              <a:cs typeface="Times New Roman" panose="02020603050405020304" pitchFamily="18" charset="0"/>
            </a:endParaRP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Схема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по предоставлению муниципальной услуги 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Выдача градостроительных планов земельных участков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12474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3" y="184482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38470"/>
            <a:ext cx="457200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Соответствует требованиям административного регламента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3786188"/>
            <a:ext cx="4572000" cy="9286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градостроительного плана земельного участка и проекта распоряжения об утверждении градостроительного плана земельного участка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4929188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5883021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00" y="3571875"/>
            <a:ext cx="2714625" cy="1071563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соответствует требованиям административного регламента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5357813"/>
            <a:ext cx="2714625" cy="1143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Отказ в предоставлении муниципальной услуги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857750" y="2525763"/>
            <a:ext cx="3170634" cy="104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7286625" y="5000626"/>
            <a:ext cx="71437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>
            <a:off x="3885009" y="2535295"/>
            <a:ext cx="17884" cy="3974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90932"/>
            <a:ext cx="15851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31144"/>
            <a:ext cx="158510" cy="298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5630583"/>
            <a:ext cx="15851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249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52728"/>
          </a:xfrm>
        </p:spPr>
        <p:txBody>
          <a:bodyPr>
            <a:noAutofit/>
          </a:bodyPr>
          <a:lstStyle/>
          <a:p>
            <a: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Малый и средний бизнес.</a:t>
            </a:r>
            <a:b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60397311"/>
              </p:ext>
            </p:extLst>
          </p:nvPr>
        </p:nvGraphicFramePr>
        <p:xfrm>
          <a:off x="395536" y="2348880"/>
          <a:ext cx="8424936" cy="420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595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" y="253822"/>
            <a:ext cx="8784976" cy="64155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4" y="3064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малого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72" y="956778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«Сретенский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район» действует  районная целевая программа «Развитие субъектов малого и среднего предпринимательства в Сретенском районе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2022-2024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Направление предусматривает реализацию следующих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конкуров, выставок  и иных мероприятий с субъектами малого и среднего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</a:p>
          <a:p>
            <a:pPr marL="285750" indent="-285750" algn="just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целях поддержки малого предпринимательства утверждены муниципальные нормативно - правовые акты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муниципальной поддержке инвестиционной деятельности на территории муниципального района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от 28.06.2011 г. № 42 – РНП).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порядке предоставление земельных участков на территории МР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 от 17.12.2009 г. № 22 – РНП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10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«Создание комплексной зоны отдыха на базе населенного пункта Дома отдыха «</a:t>
            </a:r>
            <a:r>
              <a:rPr lang="ru-RU" sz="2700" b="1" cap="none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Чалбучи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81536" y="2192769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Инициатор проекта:</a:t>
            </a:r>
          </a:p>
          <a:p>
            <a:r>
              <a:rPr lang="ru-RU" b="1" dirty="0" smtClean="0"/>
              <a:t>       ООО «</a:t>
            </a:r>
            <a:r>
              <a:rPr lang="ru-RU" b="1" dirty="0" err="1" smtClean="0"/>
              <a:t>Русуниверсал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57500" y="306896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6,0 млн.руб., из них: собственные средства – 1,4 млн</a:t>
            </a:r>
            <a:r>
              <a:rPr lang="ru-RU" dirty="0"/>
              <a:t>. </a:t>
            </a:r>
            <a:r>
              <a:rPr lang="ru-RU" dirty="0" smtClean="0"/>
              <a:t>рублей, заемные средства – 4,6 </a:t>
            </a:r>
            <a:r>
              <a:rPr lang="ru-RU" dirty="0" err="1" smtClean="0"/>
              <a:t>млн.руб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68443" y="4254081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3 года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" y="4438747"/>
            <a:ext cx="3838563" cy="239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i.mycdn.me/i?r=AzFIxPtkV78jcmdRfpoIOyaJRqnhnc0JtAs1eroadu5AczO7EuABt8t6j6ROsg0SwU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" y="1700808"/>
            <a:ext cx="3845169" cy="25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943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69788"/>
              </p:ext>
            </p:extLst>
          </p:nvPr>
        </p:nvGraphicFramePr>
        <p:xfrm>
          <a:off x="0" y="0"/>
          <a:ext cx="9036496" cy="413224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86646"/>
                <a:gridCol w="5949850"/>
              </a:tblGrid>
              <a:tr h="499591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b="1" cap="none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Создание комплексной зоны отдыха на базе населенного пункта Дома отдыха «</a:t>
                      </a:r>
                      <a:r>
                        <a:rPr lang="ru-RU" sz="1400" b="1" cap="none" dirty="0" err="1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Чалбучи</a:t>
                      </a:r>
                      <a:r>
                        <a:rPr lang="ru-RU" sz="1400" b="1" cap="none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Предоставление услуг населению 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284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 населенный пункт 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Дом Отдыха </a:t>
                      </a:r>
                      <a:r>
                        <a:rPr lang="ru-RU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3198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 ООО «</a:t>
                      </a:r>
                      <a:r>
                        <a:rPr lang="ru-RU" sz="1400" b="1" dirty="0" err="1" smtClean="0">
                          <a:effectLst/>
                          <a:latin typeface="+mn-lt"/>
                          <a:cs typeface="Times New Roman" pitchFamily="18" charset="0"/>
                        </a:rPr>
                        <a:t>Русуниверсал</a:t>
                      </a: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463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Почтовый адрес, телефон, факс, </a:t>
                      </a:r>
                      <a:endParaRPr lang="ru-RU" sz="1400" b="1" dirty="0" smtClean="0"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+mn-lt"/>
                          <a:cs typeface="Times New Roman" pitchFamily="18" charset="0"/>
                        </a:rPr>
                        <a:t>e-mail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населенный пункт 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Дом Отдыха </a:t>
                      </a:r>
                      <a:r>
                        <a:rPr lang="ru-RU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312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Цель проекта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Создание комплексной зоны отдыха на территории Сретенского района на базе населенного пункта Дома отдыха  "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". 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/>
                </a:tc>
              </a:tr>
              <a:tr h="1193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Описание проекта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Создание модульных не - капитальных  средств размещений: объектов кемпинг –размещения, обустройство жилой и рекреационной зон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 жилых отдельно стоящих помещений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, 2 служебных помещения , 1 помещение для ранения хозяйственного инвентаря , 1 пищеблок.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=10 га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183944"/>
              </p:ext>
            </p:extLst>
          </p:nvPr>
        </p:nvGraphicFramePr>
        <p:xfrm>
          <a:off x="32562" y="4221088"/>
          <a:ext cx="9000999" cy="22583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188035"/>
                <a:gridCol w="5812964"/>
              </a:tblGrid>
              <a:tr h="936103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Необходимый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проекта оценивается в сумме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,0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млн.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рублей.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Финансирование за счет собственных средств предприятия составит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1,4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млн. рублей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, заемные средства 4,6 млн. руб.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Собственные, заемные средства </a:t>
                      </a:r>
                      <a:r>
                        <a:rPr lang="ru-RU" sz="1400" dirty="0" smtClean="0">
                          <a:effectLst/>
                        </a:rPr>
                        <a:t>. Планируется приобрести</a:t>
                      </a:r>
                      <a:r>
                        <a:rPr lang="ru-RU" sz="1400" baseline="0" dirty="0" smtClean="0">
                          <a:effectLst/>
                        </a:rPr>
                        <a:t> статус НИП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 </a:t>
                      </a:r>
                      <a:r>
                        <a:rPr lang="ru-RU" sz="1400" dirty="0">
                          <a:effectLst/>
                        </a:rPr>
                        <a:t>года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5 рабочих </a:t>
                      </a:r>
                      <a:r>
                        <a:rPr lang="ru-RU" sz="1400" dirty="0">
                          <a:effectLst/>
                        </a:rPr>
                        <a:t>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2023-2024</a:t>
                      </a:r>
                      <a:r>
                        <a:rPr lang="ru-RU" sz="1400" baseline="0" dirty="0" smtClean="0">
                          <a:effectLst/>
                        </a:rPr>
                        <a:t> гг.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75065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3" y="211488"/>
            <a:ext cx="8686800" cy="84124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/>
              <a:t>Создание комплексного развивающего детского центра для организации досуга </a:t>
            </a:r>
            <a:r>
              <a:rPr lang="ru-RU" sz="2000" dirty="0" smtClean="0"/>
              <a:t>детей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1052736"/>
            <a:ext cx="284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Инициатор проекта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ООО «</a:t>
            </a:r>
            <a:r>
              <a:rPr lang="ru-RU" b="1" dirty="0" err="1" smtClean="0">
                <a:solidFill>
                  <a:schemeClr val="bg1"/>
                </a:solidFill>
              </a:rPr>
              <a:t>Стройсервис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2839100"/>
            <a:ext cx="4925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12,5 млн.руб., из них: собственные средства – 7,72 млн</a:t>
            </a:r>
            <a:r>
              <a:rPr lang="ru-RU" dirty="0"/>
              <a:t>. </a:t>
            </a:r>
            <a:r>
              <a:rPr lang="ru-RU" dirty="0" smtClean="0"/>
              <a:t>рублей, заемные средства – 4,78 </a:t>
            </a:r>
            <a:r>
              <a:rPr lang="ru-RU" dirty="0" err="1" smtClean="0"/>
              <a:t>млн.руб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81536" y="3836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4,5  года</a:t>
            </a:r>
            <a:endParaRPr lang="ru-RU" dirty="0"/>
          </a:p>
        </p:txBody>
      </p:sp>
      <p:pic>
        <p:nvPicPr>
          <p:cNvPr id="5122" name="Picture 2" descr="https://idei.club/uploads/posts/2021-10/1634267382_61-idei-club-p-dizain-detskogo-kluba-interer-krasivo-foto-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2330"/>
            <a:ext cx="3600400" cy="23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o-rabote.ru/wp-content/uploads/9/e/5/9e52eefe337688cc27efbed08567f7f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6004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3.photo.2gis.com/images/branch/78/10977524112797741_bfd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09" y="4467908"/>
            <a:ext cx="3734435" cy="227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650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2" y="1196752"/>
            <a:ext cx="3920498" cy="2450613"/>
          </a:xfrm>
          <a:prstGeom prst="rect">
            <a:avLst/>
          </a:prstGeom>
        </p:spPr>
      </p:pic>
      <p:pic>
        <p:nvPicPr>
          <p:cNvPr id="77826" name="Picture 2" descr="C:\Documents and Settings\ekonomika3\Мои документы\2010\2010\инвест паспорт на 2012\карта с точным положением сретенского рай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6636"/>
            <a:ext cx="2120080" cy="202812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861266"/>
            <a:ext cx="4248472" cy="5678865"/>
          </a:xfrm>
        </p:spPr>
        <p:txBody>
          <a:bodyPr/>
          <a:lstStyle/>
          <a:p>
            <a:pPr algn="just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Сретенский район образован в соответствии с Постановлением ВЦИК СССР от 04 января 1926 года. В 2022 году МР «Сретенский район» исполнилось 96 лет.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30816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 образования  МР  «Сретенский район»</a:t>
            </a:r>
            <a:endParaRPr lang="ru-RU" sz="32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383987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Забайкальский край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3586" y="3888359"/>
            <a:ext cx="432048" cy="180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179567"/>
            <a:ext cx="432048" cy="216024"/>
          </a:xfrm>
          <a:prstGeom prst="rect">
            <a:avLst/>
          </a:prstGeom>
          <a:solidFill>
            <a:srgbClr val="64F6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41490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Сретенский район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4751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89014"/>
              </p:ext>
            </p:extLst>
          </p:nvPr>
        </p:nvGraphicFramePr>
        <p:xfrm>
          <a:off x="0" y="0"/>
          <a:ext cx="9036496" cy="6972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3870"/>
                <a:gridCol w="5792626"/>
              </a:tblGrid>
              <a:tr h="837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инвестиционного проекта 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комплексного развивающего детского центра для организации досуга детей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Оказание социально-значимых услуг 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1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Сретенск ул. Луначарского , 226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Стройсервис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954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Забайкальский край, Сретенский район, г. Сретенск</a:t>
                      </a:r>
                    </a:p>
                    <a:p>
                      <a:pPr algn="just"/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Клубная, 45 Б 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 89145267222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6656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«Создание комплексного развивающего детского центра для организации досуга детей» позволяет решить несколько важных задач: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создание условий для повышения инвестиционной привлекательности территории  г. Сретенск;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создание новых рабочих мест;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развитие комфортной деловой, развлекательной среды г. Сретенск;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привлечению и развитию  туризма;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пополнение бюджетов различных уровней.</a:t>
                      </a:r>
                    </a:p>
                  </a:txBody>
                  <a:tcPr marL="44664" marR="44664" marT="0" marB="0"/>
                </a:tc>
              </a:tr>
              <a:tr h="1606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реализации проекта :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 Приобретено здание,  земельный участка (аренда);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-Выбор поставщика оборудования и подписание договора поставки; 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Получение всех необходимых разрешений на строительство и эксплуатацию.</a:t>
                      </a:r>
                    </a:p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стоимость проекта составит 12,5 млн. рублей из них: собственные средства 7,72  млн. рублей и 4,78 млн. рублей  на создание объекта инфраструктуры за счет высвобождаемых средств на 2021-2024 годы. 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ходе реализации проекта будет создано </a:t>
                      </a: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рабочих мест.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разработки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7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31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51</a:t>
            </a:fld>
            <a:endParaRPr lang="ru-RU">
              <a:solidFill>
                <a:srgbClr val="1F497D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2039"/>
              </p:ext>
            </p:extLst>
          </p:nvPr>
        </p:nvGraphicFramePr>
        <p:xfrm>
          <a:off x="142844" y="142852"/>
          <a:ext cx="8786874" cy="3601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770178"/>
                <a:gridCol w="4016696"/>
              </a:tblGrid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12,5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млн.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рублей                                                                       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предполагается за счет собственных средств.</a:t>
                      </a:r>
                      <a:r>
                        <a:rPr kumimoji="0"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Получение субсидии за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фактически произведенные   затраты  на создание, модернизацию и (или) реконструкцию объектов инфраструктуры, необходимых для реализации НИП 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2" marR="64452" marT="0" marB="0"/>
                </a:tc>
              </a:tr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окупаемости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4,5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 года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376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585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61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1444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производства и реализация металлоконструкций». Изготовление алюминиевых лодок.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1134" y="1412776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1500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мес.</a:t>
            </a:r>
          </a:p>
          <a:p>
            <a:pPr algn="ctr"/>
            <a:endParaRPr lang="ru-RU" dirty="0"/>
          </a:p>
        </p:txBody>
      </p:sp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8" y="1461773"/>
            <a:ext cx="3265658" cy="2136717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56" y="3023656"/>
            <a:ext cx="3786214" cy="257181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69" y="4381468"/>
            <a:ext cx="4053120" cy="240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Ekonomika\AppData\Local\Temp\Rar$DIa3796.35583\20170914_160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0" y="4077072"/>
            <a:ext cx="3559058" cy="2526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67553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814585"/>
              </p:ext>
            </p:extLst>
          </p:nvPr>
        </p:nvGraphicFramePr>
        <p:xfrm>
          <a:off x="179512" y="260647"/>
          <a:ext cx="8712968" cy="60280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80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 Изготовление металлоконструкций, бетонных изделий – тротуарная плитка, бордюры. Предоставление услуг населению.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Проект реализуется с 2021 года.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49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9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9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разработан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50109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172963"/>
              </p:ext>
            </p:extLst>
          </p:nvPr>
        </p:nvGraphicFramePr>
        <p:xfrm>
          <a:off x="357158" y="332653"/>
          <a:ext cx="8535322" cy="57590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998818"/>
                <a:gridCol w="4536504"/>
              </a:tblGrid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1500,0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 средства в размере </a:t>
                      </a:r>
                      <a:r>
                        <a:rPr lang="ru-RU" sz="1400" dirty="0" smtClean="0">
                          <a:effectLst/>
                        </a:rPr>
                        <a:t>500,0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smtClean="0">
                          <a:effectLst/>
                        </a:rPr>
                        <a:t>заемные 1000,0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 мес.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3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21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Белозеров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=800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Проект на изготовление лодок разрабатывал 2 года.   Принимал участие в облагораживании зданий Сретенского района: Краеведческий музей в г. Сретенск, музыкальная школа в </a:t>
                      </a:r>
                      <a:r>
                        <a:rPr lang="ru-RU" sz="1400" dirty="0" err="1" smtClean="0">
                          <a:latin typeface="+mn-lt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dirty="0" err="1" smtClean="0">
                          <a:latin typeface="+mn-lt"/>
                          <a:cs typeface="Times New Roman" panose="02020603050405020304" pitchFamily="18" charset="0"/>
                        </a:rPr>
                        <a:t>Кокуи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. Ограждение городского сада в г. Сретенск и т.д.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22203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0"/>
            <a:ext cx="88582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Администрация 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муниципального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района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«Сретенский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район» Забайкальского края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Адрес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673500,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Забайкальский край,</a:t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Сретенский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район,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г. Сретенск, ул. Кочеткова, 6,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e-mail: 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srtadm@mail.ru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/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> 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Сидорова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Ольга Анатольевна </a:t>
            </a:r>
            <a:r>
              <a:rPr lang="ru-RU" sz="1600" dirty="0">
                <a:latin typeface="+mj-lt"/>
              </a:rPr>
              <a:t>– Начальник отдела экономики и инвестиционной политики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latin typeface="+mj-lt"/>
              </a:rPr>
              <a:t>муниципального района «Карымский район»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B0303-183E-4B10-803E-816E99F9DCC7}" type="slidenum">
              <a:rPr lang="ru-RU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459168"/>
              </p:ext>
            </p:extLst>
          </p:nvPr>
        </p:nvGraphicFramePr>
        <p:xfrm>
          <a:off x="179512" y="1196752"/>
          <a:ext cx="8784976" cy="525658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024336"/>
                <a:gridCol w="3911172"/>
                <a:gridCol w="18494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Телефон </a:t>
                      </a:r>
                      <a:endParaRPr lang="ru-RU" dirty="0"/>
                    </a:p>
                  </a:txBody>
                  <a:tcPr/>
                </a:tc>
              </a:tr>
              <a:tr h="714360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Закурдаев</a:t>
                      </a:r>
                      <a:r>
                        <a:rPr kumimoji="0" lang="ru-RU" sz="1400" kern="1200" dirty="0" smtClean="0"/>
                        <a:t> Алексей Сергеевич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Глава муниципального района «Сретенский район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Верхотуров Валерий Валентинович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Председатель Совета МР «Сретенский район»</a:t>
                      </a:r>
                      <a:br>
                        <a:rPr kumimoji="0" lang="ru-RU" sz="1400" kern="1200" dirty="0" smtClean="0"/>
                      </a:b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8-30(246)2-13-28</a:t>
                      </a:r>
                      <a:endParaRPr lang="ru-RU" sz="1400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Альбина Александровна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Комитета по финансам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8-30(246)2-13-36</a:t>
                      </a:r>
                      <a:endParaRPr lang="ru-RU" sz="1400" dirty="0"/>
                    </a:p>
                  </a:txBody>
                  <a:tcPr anchor="ctr"/>
                </a:tc>
              </a:tr>
              <a:tr h="8382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Скворцов Сергей Анатольевич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effectLst/>
                        </a:rPr>
                        <a:t>Заместитель Главы по вопросам территориального планирования, Начальник Управления территориального</a:t>
                      </a:r>
                      <a:r>
                        <a:rPr kumimoji="0" lang="ru-RU" sz="1400" kern="1200" baseline="0" dirty="0" smtClean="0">
                          <a:effectLst/>
                        </a:rPr>
                        <a:t> развития</a:t>
                      </a:r>
                      <a:r>
                        <a:rPr kumimoji="0" lang="ru-RU" sz="1400" kern="1200" dirty="0" smtClean="0">
                          <a:effectLst/>
                        </a:rPr>
                        <a:t> администрации МР «Сретенский район»</a:t>
                      </a:r>
                    </a:p>
                    <a:p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8-30(246)2-13-47</a:t>
                      </a:r>
                      <a:endParaRPr lang="ru-RU" sz="1400" dirty="0"/>
                    </a:p>
                  </a:txBody>
                  <a:tcPr anchor="ctr"/>
                </a:tc>
              </a:tr>
              <a:tr h="8579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Анна Николаевна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Управляющий</a:t>
                      </a:r>
                      <a:r>
                        <a:rPr lang="ru-RU" sz="1400" baseline="0" dirty="0" smtClean="0"/>
                        <a:t> Делами администрации МР «Сретенский район»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8-30(246)2-13-26</a:t>
                      </a:r>
                      <a:endParaRPr lang="ru-RU" sz="1400" dirty="0"/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Приемная:</a:t>
                      </a:r>
                    </a:p>
                    <a:p>
                      <a:r>
                        <a:rPr lang="ru-RU" sz="1400" dirty="0" err="1" smtClean="0"/>
                        <a:t>Шайдурова</a:t>
                      </a:r>
                      <a:r>
                        <a:rPr lang="ru-RU" sz="1400" dirty="0" smtClean="0"/>
                        <a:t> Анна Алексеевна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Секретарь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8-30(246)2-14-57</a:t>
                      </a:r>
                    </a:p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1093"/>
            <a:ext cx="1947018" cy="11548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6949B-E02E-4F4E-BE57-B12E9A2583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деление МР «Сретенский район»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53650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" y="5536202"/>
            <a:ext cx="2000748" cy="127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40" y="1779560"/>
            <a:ext cx="4536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1.  ГП «Сретенское»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2.  ГП «»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Кокуйское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3.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ГП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«Усть-Карское»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4.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Алиянское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5.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Ботовское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6. 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Куларкинское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7.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Дунаевское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8.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Молодовское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9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Наринзорское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10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Фирсовское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11.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Чикичейское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12.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Шилкинско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-Заводское»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13.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Куэнгинское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14.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Начинское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5085184"/>
            <a:ext cx="2274853" cy="13293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Географическое положение.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80668-0D34-4B5F-AEF6-F5106EFCA73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829069" cy="6021288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Сретенский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расположен на востоке Забайкальского края, занимая территорию в 15 739 км2 . По данному показателю он стоит на девятом месте среди районов края (без учета районов Агинского округа). Граничит с шестью районами Забайкальского края, имея общую протяженность границ 832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северная точка района расположена в устье реки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Кудеча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при её впадении в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Желтугу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53°25?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южная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точка находится в близи истока р.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Удыча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(правый приток реки Шилка) на 51°53?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восточная точка района расположена на стыке границы Сретенского,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-Заводского 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районов, на водоразделе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Борщовочного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хребта, у истока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р.Верхняя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Лубия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119°52?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Крайняя западная точка района расположена на стыке границ Нерчинского, Чернышевского и Сретенского районов, в 6 км к западу от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г.Лысой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116°52?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Территория района вытянута с юго-запада на северо-восток, имея максимальную протяженность 240 км. С запада на восток район имеет максимальную протяженность по параллели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с.Ломы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152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В экономико-географическом положении района имеются как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отрицательные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положительные черты. К первым следует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отнести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удаленность от экономически более развитых регионов России, от краевого центра, отсутствие выхода на государственную границу, отсутствие развитой дорожной сети в восточной части района.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Последнее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обстоятельство увеличивает нагрузку как на районный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на бюджеты поселений. К положительным чертам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относятся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следующие факторы: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западную окраину района проходит Транссибирская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дорога, значение которой в последние годы возрастает как в российском, так и в международном масштабах;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от Транссиба по территории района проложена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52-километровая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железнодорожная ветка «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Куэнга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Сретенск»;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всю территорию района протекает судоходная р. Шилка, дающая выход к р. Амур и далее - к Тихому океану (Сретенский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единственный район Забайкальского края, имеющий речной транспорт, в том числе пассажирский);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часть территории района проходит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 краевого подчинения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«Могойтуй - Олочи», которая связывает район в западном и южном направлениях.</a:t>
            </a:r>
            <a:r>
              <a:rPr lang="ru-RU" sz="1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165910"/>
            <a:ext cx="8635340" cy="31271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Климат резко-континентальный, со средними температурами в июле +16 ÷ +18 °С (максимальная +37 °С). Зима холодная, средняя температура в январе −24 ÷ −28 °С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абс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минимум −54 °С). Количество осадков не превышает 350—400 мм/год. Высота снежного покрова 12-14 см, местами 20 см и более. Вегетационный период 120—150 дней. Наиболее крупная река —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с притоками. В отдельные годы реки перемерзают. Распространены почвы горные мерзлотно-таежные дерновые и типичные. По долинам рек черноземы горные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бескарбонатные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или малокарбонатные глубокопромерзающие и мерзлотные лугово-черноземные тяжелосуглинистые. Господствует лиственничная тайга с подлеском из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 tooltip="Берёза"/>
              </a:rPr>
              <a:t>берёзы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4" tooltip="Рододендрон"/>
              </a:rPr>
              <a:t>рододендрона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даурского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На речных террасах встречаются сосновые леса. В долине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вострецовые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степи. Изредка произрастает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берёза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даурская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лесостепной зоны края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отличается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относительно благоприятными агроклиматическими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условиями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развития сельскохозяйственного производства.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Традиционно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сельское хозяйство Сретенского района является одной из основных отраслей экономической деятельности населения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543391"/>
            <a:ext cx="1981372" cy="1948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5116931"/>
            <a:ext cx="2115495" cy="199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643" y="4365104"/>
            <a:ext cx="2030144" cy="193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139" y="3857628"/>
            <a:ext cx="3832861" cy="317991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Климатические условия.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7134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10012" y="1340768"/>
            <a:ext cx="3938252" cy="2880320"/>
          </a:xfrm>
        </p:spPr>
        <p:txBody>
          <a:bodyPr>
            <a:norm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ПЕЩЕРА, памятник природы (Решение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 и археол. в Сретенском р-не (вблизи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лев. берег р. Шилка, известняковый останец). Открыта в 1952 местным жителем И.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Шаболиным</a:t>
            </a:r>
            <a:r>
              <a:rPr lang="ru-RU" sz="1600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30778"/>
            <a:ext cx="2043740" cy="27003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789459"/>
            <a:ext cx="2890190" cy="19914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04894" y="4077072"/>
            <a:ext cx="58132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ЛУРГИКАНСКИЙ ПРОВАЛ, </a:t>
            </a:r>
            <a:r>
              <a:rPr lang="ru-RU" sz="1600" dirty="0" err="1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Лургиканская</a:t>
            </a:r>
            <a:r>
              <a:rPr lang="ru-RU" sz="1600" dirty="0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памятник природы (Решение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593 от 29.12.1989). Объект охраны — подземный ландшафт. Расположен на левобережье р. 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Шилка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напротив с.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Старолончаково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Сретенского р-на у р.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3501008"/>
            <a:ext cx="2840370" cy="2376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60" y="163095"/>
            <a:ext cx="8229600" cy="1252728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403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25932</TotalTime>
  <Words>5858</Words>
  <Application>Microsoft Office PowerPoint</Application>
  <PresentationFormat>Экран (4:3)</PresentationFormat>
  <Paragraphs>1451</Paragraphs>
  <Slides>55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 образования  МР  «Сретенский район»</vt:lpstr>
      <vt:lpstr>Административно-территориальное  деление МР «Сретенский район» </vt:lpstr>
      <vt:lpstr>Географическое положение.</vt:lpstr>
      <vt:lpstr>Климатические условия.</vt:lpstr>
      <vt:lpstr>                   Памятники природы</vt:lpstr>
      <vt:lpstr>                   Памятники природы</vt:lpstr>
      <vt:lpstr>Основные месторождения полезных ископаемых.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Промышленное производство</vt:lpstr>
      <vt:lpstr>Презентация PowerPoint</vt:lpstr>
      <vt:lpstr>Инженерная инфраструктура</vt:lpstr>
      <vt:lpstr>Социальная сфера. Образование.</vt:lpstr>
      <vt:lpstr>Образование.</vt:lpstr>
      <vt:lpstr>Социальная сфера . Культура</vt:lpstr>
      <vt:lpstr>Презентация PowerPoint</vt:lpstr>
      <vt:lpstr>Презентация PowerPoint</vt:lpstr>
      <vt:lpstr>Социальная сфера. Физическая культура и спорт</vt:lpstr>
      <vt:lpstr>Здравоохранение</vt:lpstr>
      <vt:lpstr>            Экономическая ситуация</vt:lpstr>
      <vt:lpstr>Презентация PowerPoint</vt:lpstr>
      <vt:lpstr>Презентация PowerPoint</vt:lpstr>
      <vt:lpstr>Физические показатели производства продукции растениеводства</vt:lpstr>
      <vt:lpstr>Объемы финансовой поддержки в агропромышленном секторе</vt:lpstr>
      <vt:lpstr>ФОРМЫ МУНИЦИПАЛЬНОЙ ПОДДЕРЖКИ  ИНВЕСТИЦИОННОЙ ДЕЯТЕЛЬНОСТИ</vt:lpstr>
      <vt:lpstr>Презентация PowerPoint</vt:lpstr>
      <vt:lpstr>Презентация PowerPoint</vt:lpstr>
      <vt:lpstr>Презентация PowerPoint</vt:lpstr>
      <vt:lpstr>Малый и средний бизнес. </vt:lpstr>
      <vt:lpstr>Презентация PowerPoint</vt:lpstr>
      <vt:lpstr> Инвестиционный проект  «Создание комплексной зоны отдыха на базе населенного пункта Дома отдыха «Чалбучи»  </vt:lpstr>
      <vt:lpstr>Презентация PowerPoint</vt:lpstr>
      <vt:lpstr>«Создание комплексного развивающего детского центра для организации досуга детей»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cp:lastModifiedBy>User</cp:lastModifiedBy>
  <cp:revision>1551</cp:revision>
  <cp:lastPrinted>2022-10-20T06:09:43Z</cp:lastPrinted>
  <dcterms:modified xsi:type="dcterms:W3CDTF">2023-04-05T23:58:40Z</dcterms:modified>
</cp:coreProperties>
</file>