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7" r:id="rId6"/>
    <p:sldId id="262" r:id="rId7"/>
    <p:sldId id="263" r:id="rId8"/>
    <p:sldId id="268" r:id="rId9"/>
    <p:sldId id="264" r:id="rId10"/>
    <p:sldId id="266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20" y="394048"/>
            <a:ext cx="2648303" cy="2648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39520" y="394048"/>
            <a:ext cx="86969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i="1" dirty="0">
                <a:latin typeface="Cambria" pitchFamily="18" charset="0"/>
              </a:rPr>
              <a:t>Довольствуйся настоящим,</a:t>
            </a:r>
            <a:endParaRPr lang="en-US" sz="2000" b="1" i="1" dirty="0">
              <a:latin typeface="Cambria" pitchFamily="18" charset="0"/>
            </a:endParaRPr>
          </a:p>
          <a:p>
            <a:pPr algn="r"/>
            <a:r>
              <a:rPr lang="ru-RU" sz="2000" b="1" i="1" dirty="0">
                <a:latin typeface="Cambria" pitchFamily="18" charset="0"/>
              </a:rPr>
              <a:t> но стремись к лучшему. </a:t>
            </a:r>
          </a:p>
          <a:p>
            <a:pPr algn="r"/>
            <a:endParaRPr lang="en-US" dirty="0" smtClean="0">
              <a:latin typeface="Cambria" pitchFamily="18" charset="0"/>
            </a:endParaRPr>
          </a:p>
          <a:p>
            <a:pPr algn="r"/>
            <a:endParaRPr lang="en-US" dirty="0">
              <a:latin typeface="Cambria" pitchFamily="18" charset="0"/>
            </a:endParaRPr>
          </a:p>
          <a:p>
            <a:pPr algn="r"/>
            <a:r>
              <a:rPr lang="ru-RU" dirty="0" err="1" smtClean="0">
                <a:latin typeface="Cambria" pitchFamily="18" charset="0"/>
              </a:rPr>
              <a:t>Исократ</a:t>
            </a:r>
            <a:endParaRPr lang="ru-RU" dirty="0" smtClean="0">
              <a:latin typeface="Cambria" pitchFamily="18" charset="0"/>
            </a:endParaRPr>
          </a:p>
          <a:p>
            <a:pPr algn="r"/>
            <a:endParaRPr lang="ru-RU" dirty="0">
              <a:latin typeface="Cambria" pitchFamily="18" charset="0"/>
            </a:endParaRPr>
          </a:p>
          <a:p>
            <a:pPr algn="r"/>
            <a:endParaRPr lang="ru-RU" dirty="0" smtClean="0">
              <a:latin typeface="Cambria" pitchFamily="18" charset="0"/>
            </a:endParaRPr>
          </a:p>
          <a:p>
            <a:pPr algn="r"/>
            <a:endParaRPr lang="ru-RU" dirty="0">
              <a:latin typeface="Cambria" pitchFamily="18" charset="0"/>
            </a:endParaRPr>
          </a:p>
          <a:p>
            <a:pPr algn="r"/>
            <a:endParaRPr lang="ru-RU" dirty="0" smtClean="0">
              <a:latin typeface="Cambria" pitchFamily="18" charset="0"/>
            </a:endParaRPr>
          </a:p>
          <a:p>
            <a:pPr algn="r"/>
            <a:endParaRPr lang="ru-RU" dirty="0">
              <a:latin typeface="Cambria" pitchFamily="18" charset="0"/>
            </a:endParaRPr>
          </a:p>
          <a:p>
            <a:pPr algn="r"/>
            <a:endParaRPr lang="ru-RU" dirty="0" smtClean="0">
              <a:latin typeface="Cambria" pitchFamily="18" charset="0"/>
            </a:endParaRPr>
          </a:p>
          <a:p>
            <a:pPr algn="r"/>
            <a:endParaRPr lang="ru-RU" dirty="0">
              <a:latin typeface="Cambria" pitchFamily="18" charset="0"/>
            </a:endParaRPr>
          </a:p>
          <a:p>
            <a:pPr algn="r"/>
            <a:endParaRPr lang="ru-RU" dirty="0" smtClean="0">
              <a:latin typeface="Cambria" pitchFamily="18" charset="0"/>
            </a:endParaRPr>
          </a:p>
          <a:p>
            <a:pPr algn="r"/>
            <a:endParaRPr lang="ru-RU" dirty="0">
              <a:latin typeface="Cambria" pitchFamily="18" charset="0"/>
            </a:endParaRPr>
          </a:p>
          <a:p>
            <a:pPr algn="r"/>
            <a:r>
              <a:rPr lang="ru-RU" dirty="0">
                <a:latin typeface="Cambria" pitchFamily="18" charset="0"/>
              </a:rPr>
              <a:t> </a:t>
            </a:r>
            <a:endParaRPr lang="ru-RU" dirty="0" smtClean="0">
              <a:latin typeface="Cambria" pitchFamily="18" charset="0"/>
            </a:endParaRPr>
          </a:p>
          <a:p>
            <a:pPr algn="ctr"/>
            <a:r>
              <a:rPr lang="ru-RU" sz="3200" b="1" dirty="0">
                <a:latin typeface="Cambria" pitchFamily="18" charset="0"/>
              </a:rPr>
              <a:t>Инициативное     бюджетирование</a:t>
            </a:r>
          </a:p>
          <a:p>
            <a:pPr algn="r"/>
            <a:endParaRPr lang="ru-RU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07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5256"/>
            <a:ext cx="5513756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563888" y="3356991"/>
            <a:ext cx="525658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sz="2400" b="1" dirty="0" smtClean="0">
              <a:latin typeface="Cambria" pitchFamily="18" charset="0"/>
            </a:endParaRPr>
          </a:p>
          <a:p>
            <a:pPr algn="r"/>
            <a:endParaRPr lang="ru-RU" sz="2400" b="1" dirty="0">
              <a:latin typeface="Cambria" pitchFamily="18" charset="0"/>
            </a:endParaRPr>
          </a:p>
          <a:p>
            <a:pPr algn="r"/>
            <a:endParaRPr lang="ru-RU" sz="2400" b="1" dirty="0" smtClean="0">
              <a:latin typeface="Cambria" pitchFamily="18" charset="0"/>
            </a:endParaRPr>
          </a:p>
          <a:p>
            <a:pPr algn="r"/>
            <a:r>
              <a:rPr lang="en-US" sz="2400" b="1" dirty="0" smtClean="0">
                <a:latin typeface="Cambria" pitchFamily="18" charset="0"/>
              </a:rPr>
              <a:t>VI</a:t>
            </a:r>
            <a:r>
              <a:rPr lang="ru-RU" sz="2400" b="1" dirty="0" smtClean="0">
                <a:latin typeface="Cambria" pitchFamily="18" charset="0"/>
              </a:rPr>
              <a:t>II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ru-RU" sz="2400" b="1" dirty="0">
                <a:latin typeface="Cambria" pitchFamily="18" charset="0"/>
              </a:rPr>
              <a:t>этап     Реализация проекта</a:t>
            </a:r>
          </a:p>
          <a:p>
            <a:pPr algn="r"/>
            <a:endParaRPr lang="ru-RU" sz="2400" b="1" dirty="0">
              <a:latin typeface="Cambria" pitchFamily="18" charset="0"/>
            </a:endParaRPr>
          </a:p>
          <a:p>
            <a:pPr algn="r"/>
            <a:r>
              <a:rPr lang="ru-RU" dirty="0" smtClean="0">
                <a:latin typeface="Cambria" pitchFamily="18" charset="0"/>
              </a:rPr>
              <a:t>Инициативная группа участвует в контроле реализации проекта</a:t>
            </a:r>
            <a:endParaRPr lang="ru-RU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29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836712"/>
            <a:ext cx="2937098" cy="3591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04329" y="3244334"/>
            <a:ext cx="698003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b="1" dirty="0" smtClean="0">
              <a:latin typeface="Cambria" pitchFamily="18" charset="0"/>
            </a:endParaRPr>
          </a:p>
          <a:p>
            <a:pPr algn="ctr"/>
            <a:endParaRPr lang="en-US" b="1" dirty="0">
              <a:latin typeface="Cambria" pitchFamily="18" charset="0"/>
            </a:endParaRPr>
          </a:p>
          <a:p>
            <a:pPr algn="ctr"/>
            <a:endParaRPr lang="en-US" b="1" dirty="0" smtClean="0">
              <a:latin typeface="Cambria" pitchFamily="18" charset="0"/>
            </a:endParaRPr>
          </a:p>
          <a:p>
            <a:pPr algn="ctr"/>
            <a:endParaRPr lang="en-US" b="1" dirty="0">
              <a:latin typeface="Cambria" pitchFamily="18" charset="0"/>
            </a:endParaRPr>
          </a:p>
          <a:p>
            <a:pPr algn="ctr"/>
            <a:endParaRPr lang="en-US" b="1" dirty="0" smtClean="0">
              <a:latin typeface="Cambria" pitchFamily="18" charset="0"/>
            </a:endParaRPr>
          </a:p>
          <a:p>
            <a:pPr algn="ctr"/>
            <a:endParaRPr lang="en-US" b="1" dirty="0">
              <a:latin typeface="Cambria" pitchFamily="18" charset="0"/>
            </a:endParaRPr>
          </a:p>
          <a:p>
            <a:pPr algn="ctr"/>
            <a:r>
              <a:rPr lang="ru-RU" sz="2400" b="1" dirty="0" smtClean="0">
                <a:latin typeface="Cambria" pitchFamily="18" charset="0"/>
              </a:rPr>
              <a:t>I</a:t>
            </a:r>
            <a:r>
              <a:rPr lang="en-US" sz="2400" b="1" dirty="0" smtClean="0">
                <a:latin typeface="Cambria" pitchFamily="18" charset="0"/>
              </a:rPr>
              <a:t>X  </a:t>
            </a:r>
            <a:r>
              <a:rPr lang="ru-RU" sz="2400" b="1" dirty="0">
                <a:latin typeface="Cambria" pitchFamily="18" charset="0"/>
              </a:rPr>
              <a:t>этап  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ru-RU" sz="2400" b="1" dirty="0" smtClean="0">
                <a:latin typeface="Cambria" pitchFamily="18" charset="0"/>
              </a:rPr>
              <a:t>   Торжественное открытие</a:t>
            </a:r>
            <a:endParaRPr lang="ru-RU" sz="24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29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dreampared.com/userfiles/temp/%D0%B4%D0%B5%D0%BA%D0%B0%D0%B1%D1%80%D1%8C%202016%202/li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32856"/>
            <a:ext cx="6048672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71600" y="404664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r"/>
            <a:r>
              <a:rPr lang="en-US" dirty="0" smtClean="0">
                <a:latin typeface="Cambria" pitchFamily="18" charset="0"/>
              </a:rPr>
              <a:t> </a:t>
            </a:r>
            <a:r>
              <a:rPr lang="en-US" b="1" dirty="0" smtClean="0">
                <a:latin typeface="Cambria" pitchFamily="18" charset="0"/>
              </a:rPr>
              <a:t>I </a:t>
            </a:r>
            <a:r>
              <a:rPr lang="ru-RU" b="1" dirty="0">
                <a:latin typeface="Cambria" pitchFamily="18" charset="0"/>
              </a:rPr>
              <a:t>этап </a:t>
            </a:r>
            <a:endParaRPr lang="ru-RU" b="1" dirty="0" smtClean="0">
              <a:latin typeface="Cambria" pitchFamily="18" charset="0"/>
            </a:endParaRPr>
          </a:p>
          <a:p>
            <a:pPr algn="r"/>
            <a:r>
              <a:rPr lang="ru-RU" dirty="0" smtClean="0">
                <a:latin typeface="Cambria" pitchFamily="18" charset="0"/>
              </a:rPr>
              <a:t> </a:t>
            </a:r>
            <a:r>
              <a:rPr lang="ru-RU" sz="2400" b="1" dirty="0">
                <a:latin typeface="Cambria" pitchFamily="18" charset="0"/>
              </a:rPr>
              <a:t>Собрание </a:t>
            </a:r>
          </a:p>
          <a:p>
            <a:pPr algn="r"/>
            <a:r>
              <a:rPr lang="ru-RU" dirty="0">
                <a:latin typeface="Cambria" pitchFamily="18" charset="0"/>
              </a:rPr>
              <a:t>Проведение собрания населения с целью выявления общей проблемы. </a:t>
            </a:r>
            <a:endParaRPr lang="ru-RU" dirty="0" smtClean="0">
              <a:latin typeface="Cambria" pitchFamily="18" charset="0"/>
            </a:endParaRPr>
          </a:p>
          <a:p>
            <a:pPr algn="r"/>
            <a:r>
              <a:rPr lang="ru-RU" dirty="0" smtClean="0">
                <a:latin typeface="Cambria" pitchFamily="18" charset="0"/>
              </a:rPr>
              <a:t>Решение </a:t>
            </a:r>
            <a:r>
              <a:rPr lang="ru-RU" dirty="0">
                <a:latin typeface="Cambria" pitchFamily="18" charset="0"/>
              </a:rPr>
              <a:t>собрания оформляется протоколом. </a:t>
            </a:r>
          </a:p>
        </p:txBody>
      </p:sp>
    </p:spTree>
    <p:extLst>
      <p:ext uri="{BB962C8B-B14F-4D97-AF65-F5344CB8AC3E}">
        <p14:creationId xmlns:p14="http://schemas.microsoft.com/office/powerpoint/2010/main" val="194982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692696"/>
            <a:ext cx="3837409" cy="3451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2551836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r>
              <a:rPr lang="en-US" dirty="0">
                <a:latin typeface="Cambria" pitchFamily="18" charset="0"/>
              </a:rPr>
              <a:t> </a:t>
            </a:r>
            <a:r>
              <a:rPr lang="en-US" sz="2400" b="1" dirty="0">
                <a:latin typeface="Cambria" pitchFamily="18" charset="0"/>
              </a:rPr>
              <a:t>II </a:t>
            </a:r>
            <a:r>
              <a:rPr lang="ru-RU" sz="2400" b="1" dirty="0">
                <a:latin typeface="Cambria" pitchFamily="18" charset="0"/>
              </a:rPr>
              <a:t>этап Подготовка проекта </a:t>
            </a:r>
            <a:endParaRPr lang="ru-RU" sz="2400" b="1" dirty="0" smtClean="0">
              <a:latin typeface="Cambria" pitchFamily="18" charset="0"/>
            </a:endParaRPr>
          </a:p>
          <a:p>
            <a:endParaRPr lang="ru-RU" sz="2400" b="1" dirty="0">
              <a:latin typeface="Cambria" pitchFamily="18" charset="0"/>
            </a:endParaRPr>
          </a:p>
          <a:p>
            <a:endParaRPr lang="ru-RU" sz="2400" b="1" dirty="0">
              <a:latin typeface="Cambria" pitchFamily="18" charset="0"/>
            </a:endParaRPr>
          </a:p>
          <a:p>
            <a:r>
              <a:rPr lang="ru-RU" dirty="0">
                <a:latin typeface="Cambria" pitchFamily="18" charset="0"/>
              </a:rPr>
              <a:t>Инициативная группа подготавливает проект и направляет его в </a:t>
            </a:r>
            <a:r>
              <a:rPr lang="ru-RU" dirty="0" smtClean="0">
                <a:latin typeface="Cambria" pitchFamily="18" charset="0"/>
              </a:rPr>
              <a:t>комиссию муниципального  </a:t>
            </a:r>
            <a:r>
              <a:rPr lang="ru-RU" dirty="0" smtClean="0">
                <a:latin typeface="Cambria" pitchFamily="18" charset="0"/>
              </a:rPr>
              <a:t>района «Сретенский район». </a:t>
            </a:r>
            <a:endParaRPr lang="ru-RU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91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17184"/>
            <a:ext cx="4392488" cy="292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31640" y="476671"/>
            <a:ext cx="738527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r"/>
            <a:endParaRPr lang="ru-RU" dirty="0">
              <a:latin typeface="Cambria" pitchFamily="18" charset="0"/>
            </a:endParaRPr>
          </a:p>
          <a:p>
            <a:pPr algn="r"/>
            <a:r>
              <a:rPr lang="ru-RU" dirty="0">
                <a:latin typeface="Cambria" pitchFamily="18" charset="0"/>
              </a:rPr>
              <a:t> </a:t>
            </a:r>
            <a:r>
              <a:rPr lang="ru-RU" sz="2400" b="1" dirty="0">
                <a:latin typeface="Cambria" pitchFamily="18" charset="0"/>
              </a:rPr>
              <a:t>III этап Конкурсный отбор </a:t>
            </a:r>
            <a:r>
              <a:rPr lang="ru-RU" sz="2400" b="1" dirty="0" smtClean="0">
                <a:latin typeface="Cambria" pitchFamily="18" charset="0"/>
              </a:rPr>
              <a:t>проектов</a:t>
            </a:r>
          </a:p>
          <a:p>
            <a:pPr algn="r"/>
            <a:r>
              <a:rPr lang="ru-RU" sz="2400" b="1" dirty="0" smtClean="0">
                <a:latin typeface="Cambria" pitchFamily="18" charset="0"/>
              </a:rPr>
              <a:t> </a:t>
            </a:r>
            <a:endParaRPr lang="ru-RU" dirty="0">
              <a:latin typeface="Cambria" pitchFamily="18" charset="0"/>
            </a:endParaRPr>
          </a:p>
          <a:p>
            <a:pPr algn="r"/>
            <a:r>
              <a:rPr lang="ru-RU" dirty="0">
                <a:latin typeface="Cambria" pitchFamily="18" charset="0"/>
              </a:rPr>
              <a:t>Муниципальная комиссия проводит отбор проектов, по результатам которого оформляется протокол. Далее заявки, подготовленные инициативной группой, представителями органов местного </a:t>
            </a:r>
            <a:r>
              <a:rPr lang="ru-RU" dirty="0" smtClean="0">
                <a:latin typeface="Cambria" pitchFamily="18" charset="0"/>
              </a:rPr>
              <a:t>самоуправления и </a:t>
            </a:r>
            <a:r>
              <a:rPr lang="ru-RU" dirty="0">
                <a:latin typeface="Cambria" pitchFamily="18" charset="0"/>
              </a:rPr>
              <a:t>экспертами, направляются в Министерство территориального </a:t>
            </a:r>
            <a:r>
              <a:rPr lang="ru-RU" dirty="0" smtClean="0">
                <a:latin typeface="Cambria" pitchFamily="18" charset="0"/>
              </a:rPr>
              <a:t>развития Забайкальского края.  </a:t>
            </a:r>
            <a:endParaRPr lang="ru-RU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39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Man collecting money (finance series isolated character and coins on white background) Banque d'images - 61764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461" y="610464"/>
            <a:ext cx="6158458" cy="4625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11560" y="3244333"/>
            <a:ext cx="756084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 </a:t>
            </a:r>
            <a:endParaRPr lang="ru-RU" b="1" dirty="0" smtClean="0"/>
          </a:p>
          <a:p>
            <a:endParaRPr lang="ru-RU" sz="2400" b="1" dirty="0">
              <a:latin typeface="Cambria" pitchFamily="18" charset="0"/>
            </a:endParaRPr>
          </a:p>
          <a:p>
            <a:r>
              <a:rPr lang="ru-RU" sz="2400" b="1" dirty="0" smtClean="0">
                <a:latin typeface="Cambria" pitchFamily="18" charset="0"/>
              </a:rPr>
              <a:t>IV </a:t>
            </a:r>
            <a:r>
              <a:rPr lang="ru-RU" sz="2400" b="1" dirty="0" smtClean="0">
                <a:latin typeface="Cambria" pitchFamily="18" charset="0"/>
              </a:rPr>
              <a:t>этап      Сбор средств</a:t>
            </a:r>
          </a:p>
          <a:p>
            <a:endParaRPr lang="ru-RU" b="1" dirty="0">
              <a:latin typeface="Cambria" pitchFamily="18" charset="0"/>
            </a:endParaRPr>
          </a:p>
          <a:p>
            <a:endParaRPr lang="ru-RU" b="1" dirty="0" smtClean="0">
              <a:latin typeface="Cambria" pitchFamily="18" charset="0"/>
            </a:endParaRPr>
          </a:p>
          <a:p>
            <a:endParaRPr lang="ru-RU" b="1" dirty="0" smtClean="0">
              <a:latin typeface="Cambria" pitchFamily="18" charset="0"/>
            </a:endParaRPr>
          </a:p>
          <a:p>
            <a:r>
              <a:rPr lang="ru-RU" dirty="0" smtClean="0">
                <a:latin typeface="Cambria" pitchFamily="18" charset="0"/>
              </a:rPr>
              <a:t>Инициативные платежи </a:t>
            </a:r>
            <a:r>
              <a:rPr lang="ru-RU" dirty="0">
                <a:latin typeface="Cambria" pitchFamily="18" charset="0"/>
              </a:rPr>
              <a:t>граждан, предпринимателей и юридических </a:t>
            </a:r>
            <a:r>
              <a:rPr lang="ru-RU" dirty="0" smtClean="0">
                <a:latin typeface="Cambria" pitchFamily="18" charset="0"/>
              </a:rPr>
              <a:t>лиц с целью дальнейшего привлечения финансирования проекта из  местного </a:t>
            </a:r>
            <a:r>
              <a:rPr lang="ru-RU" dirty="0">
                <a:latin typeface="Cambria" pitchFamily="18" charset="0"/>
              </a:rPr>
              <a:t>бюджета с возможным привлечением субсидий из федерального бюджета, бюджета Забайкальского </a:t>
            </a:r>
            <a:r>
              <a:rPr lang="ru-RU" dirty="0" smtClean="0">
                <a:latin typeface="Cambria" pitchFamily="18" charset="0"/>
              </a:rPr>
              <a:t>края.</a:t>
            </a:r>
            <a:endParaRPr lang="ru-RU" dirty="0">
              <a:latin typeface="Cambria" pitchFamily="18" charset="0"/>
            </a:endParaRPr>
          </a:p>
          <a:p>
            <a:endParaRPr lang="ru-RU" b="1" dirty="0">
              <a:latin typeface="Cambria" pitchFamily="18" charset="0"/>
            </a:endParaRPr>
          </a:p>
          <a:p>
            <a:r>
              <a:rPr lang="ru-RU" b="1" dirty="0" smtClean="0">
                <a:latin typeface="Cambria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620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687928"/>
            <a:ext cx="84249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sz="2400" b="1" dirty="0"/>
          </a:p>
          <a:p>
            <a:r>
              <a:rPr lang="ru-RU" sz="2400" b="1" dirty="0"/>
              <a:t> </a:t>
            </a:r>
            <a:r>
              <a:rPr lang="ru-RU" sz="2400" b="1" dirty="0" smtClean="0">
                <a:latin typeface="Cambria" pitchFamily="18" charset="0"/>
              </a:rPr>
              <a:t>V </a:t>
            </a:r>
            <a:r>
              <a:rPr lang="ru-RU" sz="2400" b="1" dirty="0">
                <a:latin typeface="Cambria" pitchFamily="18" charset="0"/>
              </a:rPr>
              <a:t>этап </a:t>
            </a:r>
            <a:r>
              <a:rPr lang="ru-RU" sz="2400" b="1" dirty="0" smtClean="0">
                <a:latin typeface="Cambria" pitchFamily="18" charset="0"/>
              </a:rPr>
              <a:t> Конкурсный </a:t>
            </a:r>
            <a:r>
              <a:rPr lang="ru-RU" sz="2400" b="1" dirty="0">
                <a:latin typeface="Cambria" pitchFamily="18" charset="0"/>
              </a:rPr>
              <a:t>отбор заявок краевой комиссией </a:t>
            </a:r>
            <a:endParaRPr lang="ru-RU" sz="2400" b="1" dirty="0" smtClean="0">
              <a:latin typeface="Cambria" pitchFamily="18" charset="0"/>
            </a:endParaRPr>
          </a:p>
          <a:p>
            <a:endParaRPr lang="ru-RU" sz="2400" b="1" dirty="0">
              <a:latin typeface="Cambria" pitchFamily="18" charset="0"/>
            </a:endParaRPr>
          </a:p>
          <a:p>
            <a:r>
              <a:rPr lang="ru-RU" dirty="0">
                <a:latin typeface="Cambria" pitchFamily="18" charset="0"/>
              </a:rPr>
              <a:t>Краевая комиссия проводит отбор заявок (проектов) – победителей краевого уровня и распределяет субсидии между муниципальными образованиями. </a:t>
            </a:r>
          </a:p>
        </p:txBody>
      </p:sp>
      <p:pic>
        <p:nvPicPr>
          <p:cNvPr id="4100" name="Picture 4" descr="ÐÐ°ÑÑÐ¸Ð½ÐºÐ¸ Ð¿Ð¾ Ð·Ð°Ð¿ÑÐ¾ÑÑ ÑÑÐµÐ¼Ð°ÑÐ¸ÑÐ½ÑÐ¹ ÑÐ¸ÑÑÐ½Ð¾Ðº  ÑÐ¾Ð±ÑÐ°Ð½Ð¸Ðµ Ð¸Ð´ÐµÑ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5616624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1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404664"/>
            <a:ext cx="748883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dirty="0"/>
          </a:p>
          <a:p>
            <a:pPr algn="r"/>
            <a:endParaRPr lang="ru-RU" dirty="0"/>
          </a:p>
          <a:p>
            <a:pPr algn="r"/>
            <a:r>
              <a:rPr lang="en-US" dirty="0">
                <a:latin typeface="Cambria" pitchFamily="18" charset="0"/>
              </a:rPr>
              <a:t> </a:t>
            </a:r>
            <a:r>
              <a:rPr lang="en-US" sz="2400" b="1" dirty="0" smtClean="0">
                <a:latin typeface="Cambria" pitchFamily="18" charset="0"/>
              </a:rPr>
              <a:t>V</a:t>
            </a:r>
            <a:r>
              <a:rPr lang="ru-RU" sz="2400" b="1" dirty="0" smtClean="0">
                <a:latin typeface="Cambria" pitchFamily="18" charset="0"/>
              </a:rPr>
              <a:t>I    этап      </a:t>
            </a:r>
            <a:r>
              <a:rPr lang="ru-RU" sz="2400" b="1" dirty="0">
                <a:latin typeface="Cambria" pitchFamily="18" charset="0"/>
              </a:rPr>
              <a:t>Заключение </a:t>
            </a:r>
            <a:r>
              <a:rPr lang="ru-RU" sz="2400" b="1" dirty="0" smtClean="0">
                <a:latin typeface="Cambria" pitchFamily="18" charset="0"/>
              </a:rPr>
              <a:t>соглашения</a:t>
            </a:r>
          </a:p>
          <a:p>
            <a:pPr algn="r"/>
            <a:r>
              <a:rPr lang="ru-RU" sz="2400" b="1" dirty="0" smtClean="0">
                <a:latin typeface="Cambria" pitchFamily="18" charset="0"/>
              </a:rPr>
              <a:t> </a:t>
            </a:r>
            <a:endParaRPr lang="ru-RU" sz="2400" b="1" dirty="0">
              <a:latin typeface="Cambria" pitchFamily="18" charset="0"/>
            </a:endParaRPr>
          </a:p>
          <a:p>
            <a:pPr algn="r"/>
            <a:r>
              <a:rPr lang="ru-RU" dirty="0">
                <a:latin typeface="Cambria" pitchFamily="18" charset="0"/>
              </a:rPr>
              <a:t>Между Министерством территориального развития и муниципальным образованием заключается Соглашение </a:t>
            </a:r>
            <a:endParaRPr lang="ru-RU" dirty="0" smtClean="0">
              <a:latin typeface="Cambria" pitchFamily="18" charset="0"/>
            </a:endParaRPr>
          </a:p>
          <a:p>
            <a:pPr algn="r"/>
            <a:r>
              <a:rPr lang="ru-RU" dirty="0" smtClean="0">
                <a:latin typeface="Cambria" pitchFamily="18" charset="0"/>
              </a:rPr>
              <a:t>«</a:t>
            </a:r>
            <a:r>
              <a:rPr lang="ru-RU" dirty="0">
                <a:latin typeface="Cambria" pitchFamily="18" charset="0"/>
              </a:rPr>
              <a:t>О предоставлении субсидии на </a:t>
            </a:r>
            <a:r>
              <a:rPr lang="ru-RU" dirty="0" err="1">
                <a:latin typeface="Cambria" pitchFamily="18" charset="0"/>
              </a:rPr>
              <a:t>софинансирование</a:t>
            </a:r>
            <a:r>
              <a:rPr lang="ru-RU" dirty="0">
                <a:latin typeface="Cambria" pitchFamily="18" charset="0"/>
              </a:rPr>
              <a:t> проекта инициативного </a:t>
            </a:r>
            <a:r>
              <a:rPr lang="ru-RU" dirty="0" smtClean="0">
                <a:latin typeface="Cambria" pitchFamily="18" charset="0"/>
              </a:rPr>
              <a:t>бюджетирования». </a:t>
            </a:r>
            <a:endParaRPr lang="ru-RU" dirty="0">
              <a:latin typeface="Cambria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05440"/>
            <a:ext cx="4824536" cy="3612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856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953394"/>
            <a:ext cx="4571950" cy="457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332656"/>
            <a:ext cx="794272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Cambria" pitchFamily="18" charset="0"/>
              </a:rPr>
              <a:t> </a:t>
            </a:r>
          </a:p>
          <a:p>
            <a:endParaRPr lang="ru-RU" b="1" dirty="0">
              <a:latin typeface="Cambria" pitchFamily="18" charset="0"/>
            </a:endParaRPr>
          </a:p>
          <a:p>
            <a:endParaRPr lang="ru-RU" b="1" dirty="0" smtClean="0">
              <a:latin typeface="Cambria" pitchFamily="18" charset="0"/>
            </a:endParaRPr>
          </a:p>
          <a:p>
            <a:r>
              <a:rPr lang="en-US" sz="2400" b="1" dirty="0" smtClean="0">
                <a:latin typeface="Cambria" pitchFamily="18" charset="0"/>
              </a:rPr>
              <a:t>VI</a:t>
            </a:r>
            <a:r>
              <a:rPr lang="ru-RU" sz="2400" b="1" dirty="0">
                <a:latin typeface="Cambria" pitchFamily="18" charset="0"/>
              </a:rPr>
              <a:t>I</a:t>
            </a:r>
            <a:r>
              <a:rPr lang="en-US" sz="2400" b="1" dirty="0">
                <a:latin typeface="Cambria" pitchFamily="18" charset="0"/>
              </a:rPr>
              <a:t> </a:t>
            </a:r>
            <a:r>
              <a:rPr lang="ru-RU" sz="2400" b="1" dirty="0">
                <a:latin typeface="Cambria" pitchFamily="18" charset="0"/>
              </a:rPr>
              <a:t>этап </a:t>
            </a:r>
            <a:r>
              <a:rPr lang="ru-RU" sz="2400" b="1" dirty="0" smtClean="0">
                <a:latin typeface="Cambria" pitchFamily="18" charset="0"/>
              </a:rPr>
              <a:t>       Предоставление субсидии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8277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573016"/>
            <a:ext cx="813690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pPr algn="r"/>
            <a:endParaRPr lang="ru-RU" sz="2400" b="1" dirty="0" smtClean="0"/>
          </a:p>
          <a:p>
            <a:r>
              <a:rPr lang="en-US" sz="2400" b="1" dirty="0" smtClean="0"/>
              <a:t> </a:t>
            </a:r>
            <a:r>
              <a:rPr lang="en-US" sz="2400" b="1" dirty="0" smtClean="0">
                <a:latin typeface="Cambria" pitchFamily="18" charset="0"/>
              </a:rPr>
              <a:t>VI</a:t>
            </a:r>
            <a:r>
              <a:rPr lang="ru-RU" sz="2400" b="1" dirty="0" smtClean="0">
                <a:latin typeface="Cambria" pitchFamily="18" charset="0"/>
              </a:rPr>
              <a:t>II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ru-RU" sz="2400" b="1" dirty="0" smtClean="0">
                <a:latin typeface="Cambria" pitchFamily="18" charset="0"/>
              </a:rPr>
              <a:t>этап     Реализация проекта</a:t>
            </a:r>
          </a:p>
          <a:p>
            <a:endParaRPr lang="ru-RU" sz="2400" b="1" dirty="0">
              <a:latin typeface="Cambria" pitchFamily="18" charset="0"/>
            </a:endParaRPr>
          </a:p>
          <a:p>
            <a:r>
              <a:rPr lang="ru-RU" dirty="0">
                <a:latin typeface="Cambria" pitchFamily="18" charset="0"/>
              </a:rPr>
              <a:t>Органы местного самоуправления проводят конкурсный отбор подрядчиков на выполнение работ/оказание услуг в соответствии с Федеральным законом № 44-ФЗ. 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692696"/>
            <a:ext cx="3617367" cy="3500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93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226</Words>
  <Application>Microsoft Office PowerPoint</Application>
  <PresentationFormat>Экран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Марина</cp:lastModifiedBy>
  <cp:revision>7</cp:revision>
  <dcterms:created xsi:type="dcterms:W3CDTF">2018-04-12T01:07:49Z</dcterms:created>
  <dcterms:modified xsi:type="dcterms:W3CDTF">2018-04-12T02:31:29Z</dcterms:modified>
</cp:coreProperties>
</file>