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3" r:id="rId3"/>
  </p:sldMasterIdLst>
  <p:sldIdLst>
    <p:sldId id="25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325" r:id="rId27"/>
    <p:sldId id="331" r:id="rId28"/>
    <p:sldId id="327" r:id="rId29"/>
    <p:sldId id="328" r:id="rId30"/>
    <p:sldId id="329" r:id="rId31"/>
    <p:sldId id="330" r:id="rId32"/>
    <p:sldId id="332" r:id="rId33"/>
    <p:sldId id="289" r:id="rId34"/>
    <p:sldId id="290" r:id="rId35"/>
    <p:sldId id="291" r:id="rId36"/>
    <p:sldId id="292" r:id="rId37"/>
    <p:sldId id="293" r:id="rId38"/>
    <p:sldId id="324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972B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386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272141706924315E-2"/>
          <c:y val="0.23676096869514621"/>
          <c:w val="0.96457326892109496"/>
          <c:h val="0.621171694775262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Индивидуальные предприниматели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 cap="none" spc="0">
                    <a:ln w="1905"/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179</c:v>
                </c:pt>
                <c:pt idx="1">
                  <c:v>184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Юридические лица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 cap="none" spc="0">
                    <a:ln w="31550" cmpd="sng">
                      <a:gradFill>
                        <a:gsLst>
                          <a:gs pos="70000">
                            <a:schemeClr val="accent6">
                              <a:shade val="50000"/>
                              <a:satMod val="190000"/>
                            </a:schemeClr>
                          </a:gs>
                          <a:gs pos="0">
                            <a:schemeClr val="accent6">
                              <a:tint val="77000"/>
                              <a:satMod val="180000"/>
                            </a:schemeClr>
                          </a:gs>
                        </a:gsLst>
                        <a:lin ang="5400000"/>
                      </a:gradFill>
                      <a:prstDash val="solid"/>
                    </a:ln>
                    <a:solidFill>
                      <a:schemeClr val="accent6">
                        <a:tint val="15000"/>
                        <a:satMod val="200000"/>
                      </a:schemeClr>
                    </a:solidFill>
                    <a:effectLst>
                      <a:outerShdw blurRad="50800" dist="40000" dir="5400000" algn="tl" rotWithShape="0">
                        <a:srgbClr val="000000">
                          <a:shade val="5000"/>
                          <a:satMod val="120000"/>
                          <a:alpha val="33000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35</c:v>
                </c:pt>
                <c:pt idx="1">
                  <c:v>40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8233984"/>
        <c:axId val="18243968"/>
      </c:barChart>
      <c:catAx>
        <c:axId val="18233984"/>
        <c:scaling>
          <c:orientation val="minMax"/>
        </c:scaling>
        <c:delete val="0"/>
        <c:axPos val="b"/>
        <c:numFmt formatCode="#,##0.00" sourceLinked="0"/>
        <c:majorTickMark val="none"/>
        <c:minorTickMark val="none"/>
        <c:tickLblPos val="nextTo"/>
        <c:spPr>
          <a:solidFill>
            <a:srgbClr val="FFFF00"/>
          </a:solidFill>
        </c:spPr>
        <c:txPr>
          <a:bodyPr/>
          <a:lstStyle/>
          <a:p>
            <a:pPr>
              <a:defRPr b="1" cap="none" spc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eorgia" pitchFamily="18" charset="0"/>
              </a:defRPr>
            </a:pPr>
            <a:endParaRPr lang="ru-RU"/>
          </a:p>
        </c:txPr>
        <c:crossAx val="18243968"/>
        <c:crosses val="autoZero"/>
        <c:auto val="1"/>
        <c:lblAlgn val="ctr"/>
        <c:lblOffset val="100"/>
        <c:noMultiLvlLbl val="0"/>
      </c:catAx>
      <c:valAx>
        <c:axId val="182439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8233984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лесные пожары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2022 год</c:v>
                </c:pt>
                <c:pt idx="1">
                  <c:v>2023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</c:v>
                </c:pt>
                <c:pt idx="1">
                  <c:v>21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степные пожары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2022 год</c:v>
                </c:pt>
                <c:pt idx="1">
                  <c:v>2023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2">
                  <c:v>17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5436416"/>
        <c:axId val="75437952"/>
      </c:barChart>
      <c:catAx>
        <c:axId val="75436416"/>
        <c:scaling>
          <c:orientation val="minMax"/>
        </c:scaling>
        <c:delete val="0"/>
        <c:axPos val="b"/>
        <c:majorTickMark val="out"/>
        <c:minorTickMark val="none"/>
        <c:tickLblPos val="nextTo"/>
        <c:crossAx val="75437952"/>
        <c:crosses val="autoZero"/>
        <c:auto val="1"/>
        <c:lblAlgn val="ctr"/>
        <c:lblOffset val="100"/>
        <c:noMultiLvlLbl val="0"/>
      </c:catAx>
      <c:valAx>
        <c:axId val="75437952"/>
        <c:scaling>
          <c:orientation val="minMax"/>
          <c:max val="22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5436416"/>
        <c:crosses val="autoZero"/>
        <c:crossBetween val="between"/>
        <c:majorUnit val="2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itle, 2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79029" y="97971"/>
            <a:ext cx="7272000" cy="79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79029" y="1247657"/>
            <a:ext cx="4092214" cy="5168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32" lvl="0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53064" lvl="1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979597" lvl="2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06129" lvl="3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632661" lvl="4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959193" lvl="5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285726" lvl="6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612258" lvl="7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938790" lvl="8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676143" y="1247657"/>
            <a:ext cx="4092214" cy="5168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32" lvl="0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53064" lvl="1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979597" lvl="2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06129" lvl="3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632661" lvl="4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959193" lvl="5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285726" lvl="6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612258" lvl="7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938790" lvl="8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515FA0-579A-4D95-ADCE-5E4AB467B46A}" type="datetimeFigureOut">
              <a:rPr lang="ru-RU" smtClean="0"/>
              <a:pPr/>
              <a:t>02.07.2024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907D-39ED-4F55-844B-8961F3C06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648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>
  <p:cSld name="Title and Conte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208643" y="120469"/>
            <a:ext cx="8726786" cy="540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596355" y="1038497"/>
            <a:ext cx="7951286" cy="1466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454" lvl="0" indent="-16322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652907" lvl="1" indent="-16322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979362" lvl="2" indent="-16322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05816" lvl="3" indent="-16322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632269" lvl="4" indent="-16322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958723" lvl="5" indent="-16322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285176" lvl="6" indent="-16322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611631" lvl="7" indent="-16322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938085" lvl="8" indent="-16322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3" name="Google Shape;83;p16"/>
          <p:cNvSpPr txBox="1">
            <a:spLocks noGrp="1"/>
          </p:cNvSpPr>
          <p:nvPr>
            <p:ph type="ftr" idx="11"/>
          </p:nvPr>
        </p:nvSpPr>
        <p:spPr>
          <a:xfrm>
            <a:off x="3108962" y="6377942"/>
            <a:ext cx="2926071" cy="34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dt" idx="10"/>
          </p:nvPr>
        </p:nvSpPr>
        <p:spPr>
          <a:xfrm>
            <a:off x="457200" y="6377942"/>
            <a:ext cx="2103214" cy="34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ldNum" idx="12"/>
          </p:nvPr>
        </p:nvSpPr>
        <p:spPr>
          <a:xfrm>
            <a:off x="8729256" y="6491129"/>
            <a:ext cx="147429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7204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7204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204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7204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20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204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204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204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204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>
  <p:cSld name="Two Conte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208643" y="120469"/>
            <a:ext cx="8726786" cy="540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457202" y="1577342"/>
            <a:ext cx="3977571" cy="4526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454" lvl="0" indent="-16322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52907" lvl="1" indent="-16322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979362" lvl="2" indent="-16322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05816" lvl="3" indent="-16322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632269" lvl="4" indent="-16322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958723" lvl="5" indent="-16322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285176" lvl="6" indent="-16322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611631" lvl="7" indent="-16322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938085" lvl="8" indent="-16322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2"/>
          </p:nvPr>
        </p:nvSpPr>
        <p:spPr>
          <a:xfrm>
            <a:off x="4709162" y="1577342"/>
            <a:ext cx="3977571" cy="4526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454" lvl="0" indent="-16322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52907" lvl="1" indent="-16322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979362" lvl="2" indent="-16322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05816" lvl="3" indent="-16322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632269" lvl="4" indent="-16322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958723" lvl="5" indent="-16322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285176" lvl="6" indent="-16322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611631" lvl="7" indent="-16322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938085" lvl="8" indent="-16322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0" name="Google Shape;90;p17"/>
          <p:cNvSpPr txBox="1">
            <a:spLocks noGrp="1"/>
          </p:cNvSpPr>
          <p:nvPr>
            <p:ph type="ftr" idx="11"/>
          </p:nvPr>
        </p:nvSpPr>
        <p:spPr>
          <a:xfrm>
            <a:off x="3108962" y="6377942"/>
            <a:ext cx="2926071" cy="34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dt" idx="10"/>
          </p:nvPr>
        </p:nvSpPr>
        <p:spPr>
          <a:xfrm>
            <a:off x="457200" y="6377942"/>
            <a:ext cx="2103214" cy="34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ldNum" idx="12"/>
          </p:nvPr>
        </p:nvSpPr>
        <p:spPr>
          <a:xfrm>
            <a:off x="8729256" y="6491129"/>
            <a:ext cx="147429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7204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7204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204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7204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20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204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204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204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204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208643" y="120469"/>
            <a:ext cx="8726786" cy="540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ftr" idx="11"/>
          </p:nvPr>
        </p:nvSpPr>
        <p:spPr>
          <a:xfrm>
            <a:off x="3108962" y="6377942"/>
            <a:ext cx="2926071" cy="34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dt" idx="10"/>
          </p:nvPr>
        </p:nvSpPr>
        <p:spPr>
          <a:xfrm>
            <a:off x="457200" y="6377942"/>
            <a:ext cx="2103214" cy="34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sldNum" idx="12"/>
          </p:nvPr>
        </p:nvSpPr>
        <p:spPr>
          <a:xfrm>
            <a:off x="8729256" y="6491129"/>
            <a:ext cx="147429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7204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7204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204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7204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20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204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204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204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204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preserve="1">
  <p:cSld name="Title Only 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208643" y="120469"/>
            <a:ext cx="8726786" cy="540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ftr" idx="11"/>
          </p:nvPr>
        </p:nvSpPr>
        <p:spPr>
          <a:xfrm>
            <a:off x="3108962" y="6377942"/>
            <a:ext cx="2926071" cy="34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dt" idx="10"/>
          </p:nvPr>
        </p:nvSpPr>
        <p:spPr>
          <a:xfrm>
            <a:off x="457200" y="6377942"/>
            <a:ext cx="2103214" cy="34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sldNum" idx="12"/>
          </p:nvPr>
        </p:nvSpPr>
        <p:spPr>
          <a:xfrm>
            <a:off x="8729256" y="6491129"/>
            <a:ext cx="147429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7204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7204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204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7204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20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204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204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204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204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515FA0-579A-4D95-ADCE-5E4AB467B46A}" type="datetimeFigureOut">
              <a:rPr lang="ru-RU" smtClean="0"/>
              <a:pPr/>
              <a:t>02.07.2024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907D-39ED-4F55-844B-8961F3C06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648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5FA0-579A-4D95-ADCE-5E4AB467B46A}" type="datetimeFigureOut">
              <a:rPr lang="ru-RU" smtClean="0"/>
              <a:pPr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907D-39ED-4F55-844B-8961F3C061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907D-39ED-4F55-844B-8961F3C061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907D-39ED-4F55-844B-8961F3C06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907D-39ED-4F55-844B-8961F3C061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79029" y="97971"/>
            <a:ext cx="7272000" cy="79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907D-39ED-4F55-844B-8961F3C061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907D-39ED-4F55-844B-8961F3C06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907D-39ED-4F55-844B-8961F3C06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907D-39ED-4F55-844B-8961F3C06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907D-39ED-4F55-844B-8961F3C061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907D-39ED-4F55-844B-8961F3C06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907D-39ED-4F55-844B-8961F3C06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Centered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379029" y="97972"/>
            <a:ext cx="7272000" cy="366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itle, 2 Content and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379029" y="97971"/>
            <a:ext cx="7272000" cy="79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body" idx="1"/>
          </p:nvPr>
        </p:nvSpPr>
        <p:spPr>
          <a:xfrm>
            <a:off x="379029" y="1247657"/>
            <a:ext cx="4092214" cy="2465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32" lvl="0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53064" lvl="1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979597" lvl="2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06129" lvl="3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632661" lvl="4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959193" lvl="5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285726" lvl="6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612258" lvl="7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938790" lvl="8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2"/>
          </p:nvPr>
        </p:nvSpPr>
        <p:spPr>
          <a:xfrm>
            <a:off x="4676143" y="1247657"/>
            <a:ext cx="4092214" cy="5168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32" lvl="0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53064" lvl="1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979597" lvl="2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06129" lvl="3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632661" lvl="4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959193" lvl="5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285726" lvl="6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612258" lvl="7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938790" lvl="8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3"/>
          </p:nvPr>
        </p:nvSpPr>
        <p:spPr>
          <a:xfrm>
            <a:off x="379029" y="3947400"/>
            <a:ext cx="4092214" cy="2465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32" lvl="0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53064" lvl="1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979597" lvl="2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06129" lvl="3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632661" lvl="4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959193" lvl="5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285726" lvl="6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612258" lvl="7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938790" lvl="8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Title Content and 2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79029" y="97971"/>
            <a:ext cx="7272000" cy="79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1"/>
          </p:nvPr>
        </p:nvSpPr>
        <p:spPr>
          <a:xfrm>
            <a:off x="379029" y="1247657"/>
            <a:ext cx="4092214" cy="5168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32" lvl="0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53064" lvl="1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979597" lvl="2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06129" lvl="3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632661" lvl="4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959193" lvl="5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285726" lvl="6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612258" lvl="7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938790" lvl="8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676143" y="1247657"/>
            <a:ext cx="4092214" cy="2465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32" lvl="0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53064" lvl="1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979597" lvl="2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06129" lvl="3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632661" lvl="4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959193" lvl="5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285726" lvl="6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612258" lvl="7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938790" lvl="8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3"/>
          </p:nvPr>
        </p:nvSpPr>
        <p:spPr>
          <a:xfrm>
            <a:off x="4676143" y="3947400"/>
            <a:ext cx="4092214" cy="2465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32" lvl="0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53064" lvl="1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979597" lvl="2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06129" lvl="3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632661" lvl="4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959193" lvl="5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285726" lvl="6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612258" lvl="7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938790" lvl="8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itle, 2 Content over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379029" y="97971"/>
            <a:ext cx="7272000" cy="79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79029" y="1247657"/>
            <a:ext cx="4092214" cy="2465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32" lvl="0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53064" lvl="1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979597" lvl="2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06129" lvl="3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632661" lvl="4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959193" lvl="5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285726" lvl="6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612258" lvl="7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938790" lvl="8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8" name="Google Shape;48;p10"/>
          <p:cNvSpPr txBox="1">
            <a:spLocks noGrp="1"/>
          </p:cNvSpPr>
          <p:nvPr>
            <p:ph type="body" idx="2"/>
          </p:nvPr>
        </p:nvSpPr>
        <p:spPr>
          <a:xfrm>
            <a:off x="4676143" y="1247657"/>
            <a:ext cx="4092214" cy="2465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32" lvl="0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53064" lvl="1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979597" lvl="2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06129" lvl="3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632661" lvl="4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959193" lvl="5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285726" lvl="6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612258" lvl="7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938790" lvl="8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3"/>
          </p:nvPr>
        </p:nvSpPr>
        <p:spPr>
          <a:xfrm>
            <a:off x="379029" y="3947400"/>
            <a:ext cx="8385643" cy="2465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32" lvl="0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53064" lvl="1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979597" lvl="2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06129" lvl="3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632661" lvl="4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959193" lvl="5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285726" lvl="6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612258" lvl="7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938790" lvl="8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Title, Content over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/>
          </p:nvPr>
        </p:nvSpPr>
        <p:spPr>
          <a:xfrm>
            <a:off x="379029" y="97971"/>
            <a:ext cx="7272000" cy="79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379029" y="1247657"/>
            <a:ext cx="8385643" cy="2465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32" lvl="0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53064" lvl="1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979597" lvl="2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06129" lvl="3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632661" lvl="4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959193" lvl="5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285726" lvl="6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612258" lvl="7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938790" lvl="8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2"/>
          </p:nvPr>
        </p:nvSpPr>
        <p:spPr>
          <a:xfrm>
            <a:off x="379029" y="3947400"/>
            <a:ext cx="8385643" cy="2465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32" lvl="0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53064" lvl="1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979597" lvl="2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06129" lvl="3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632661" lvl="4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959193" lvl="5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285726" lvl="6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612258" lvl="7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938790" lvl="8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Title, 4 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379029" y="97971"/>
            <a:ext cx="7272000" cy="79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379029" y="1247657"/>
            <a:ext cx="4092214" cy="2465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32" lvl="0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53064" lvl="1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979597" lvl="2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06129" lvl="3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632661" lvl="4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959193" lvl="5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285726" lvl="6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612258" lvl="7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938790" lvl="8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4676143" y="1247657"/>
            <a:ext cx="4092214" cy="2465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32" lvl="0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53064" lvl="1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979597" lvl="2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06129" lvl="3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632661" lvl="4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959193" lvl="5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285726" lvl="6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612258" lvl="7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938790" lvl="8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8" name="Google Shape;58;p12"/>
          <p:cNvSpPr txBox="1">
            <a:spLocks noGrp="1"/>
          </p:cNvSpPr>
          <p:nvPr>
            <p:ph type="body" idx="3"/>
          </p:nvPr>
        </p:nvSpPr>
        <p:spPr>
          <a:xfrm>
            <a:off x="379029" y="3947400"/>
            <a:ext cx="4092214" cy="2465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32" lvl="0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53064" lvl="1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979597" lvl="2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06129" lvl="3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632661" lvl="4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959193" lvl="5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285726" lvl="6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612258" lvl="7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938790" lvl="8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9" name="Google Shape;59;p12"/>
          <p:cNvSpPr txBox="1">
            <a:spLocks noGrp="1"/>
          </p:cNvSpPr>
          <p:nvPr>
            <p:ph type="body" idx="4"/>
          </p:nvPr>
        </p:nvSpPr>
        <p:spPr>
          <a:xfrm>
            <a:off x="4676143" y="3947400"/>
            <a:ext cx="4092214" cy="2465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32" lvl="0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53064" lvl="1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979597" lvl="2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06129" lvl="3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632661" lvl="4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959193" lvl="5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285726" lvl="6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612258" lvl="7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938790" lvl="8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379029" y="97971"/>
            <a:ext cx="7272000" cy="79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body" idx="1"/>
          </p:nvPr>
        </p:nvSpPr>
        <p:spPr>
          <a:xfrm>
            <a:off x="379029" y="1247657"/>
            <a:ext cx="2700000" cy="2465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32" lvl="0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53064" lvl="1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979597" lvl="2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06129" lvl="3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632661" lvl="4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959193" lvl="5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285726" lvl="6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612258" lvl="7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938790" lvl="8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body" idx="2"/>
          </p:nvPr>
        </p:nvSpPr>
        <p:spPr>
          <a:xfrm>
            <a:off x="3214286" y="1247657"/>
            <a:ext cx="2700000" cy="2465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32" lvl="0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53064" lvl="1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979597" lvl="2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06129" lvl="3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632661" lvl="4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959193" lvl="5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285726" lvl="6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612258" lvl="7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938790" lvl="8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3"/>
          </p:nvPr>
        </p:nvSpPr>
        <p:spPr>
          <a:xfrm>
            <a:off x="6049543" y="1247657"/>
            <a:ext cx="2700000" cy="2465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32" lvl="0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53064" lvl="1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979597" lvl="2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06129" lvl="3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632661" lvl="4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959193" lvl="5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285726" lvl="6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612258" lvl="7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938790" lvl="8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4"/>
          </p:nvPr>
        </p:nvSpPr>
        <p:spPr>
          <a:xfrm>
            <a:off x="379029" y="3947400"/>
            <a:ext cx="2700000" cy="2465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32" lvl="0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53064" lvl="1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979597" lvl="2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06129" lvl="3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632661" lvl="4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959193" lvl="5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285726" lvl="6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612258" lvl="7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938790" lvl="8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body" idx="5"/>
          </p:nvPr>
        </p:nvSpPr>
        <p:spPr>
          <a:xfrm>
            <a:off x="3214286" y="3947400"/>
            <a:ext cx="2700000" cy="2465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32" lvl="0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53064" lvl="1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979597" lvl="2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06129" lvl="3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632661" lvl="4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959193" lvl="5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285726" lvl="6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612258" lvl="7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938790" lvl="8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body" idx="6"/>
          </p:nvPr>
        </p:nvSpPr>
        <p:spPr>
          <a:xfrm>
            <a:off x="6049543" y="3947400"/>
            <a:ext cx="2700000" cy="2465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6532" lvl="0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53064" lvl="1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979597" lvl="2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06129" lvl="3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632661" lvl="4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959193" lvl="5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285726" lvl="6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612258" lvl="7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938790" lvl="8" indent="-16326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1" descr="Picture 3"/>
          <p:cNvPicPr preferRelativeResize="0"/>
          <p:nvPr/>
        </p:nvPicPr>
        <p:blipFill rotWithShape="1">
          <a:blip r:embed="rId12">
            <a:alphaModFix/>
          </a:blip>
          <a:srcRect b="17931"/>
          <a:stretch/>
        </p:blipFill>
        <p:spPr>
          <a:xfrm>
            <a:off x="223457" y="1501200"/>
            <a:ext cx="8790686" cy="414257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"/>
          <p:cNvSpPr/>
          <p:nvPr/>
        </p:nvSpPr>
        <p:spPr>
          <a:xfrm>
            <a:off x="307286" y="1501200"/>
            <a:ext cx="6026143" cy="2821714"/>
          </a:xfrm>
          <a:prstGeom prst="rect">
            <a:avLst/>
          </a:prstGeom>
          <a:gradFill>
            <a:gsLst>
              <a:gs pos="0">
                <a:srgbClr val="002060">
                  <a:alpha val="91764"/>
                </a:srgbClr>
              </a:gs>
              <a:gs pos="100000">
                <a:srgbClr val="8D0053">
                  <a:alpha val="91764"/>
                </a:srgbClr>
              </a:gs>
            </a:gsLst>
            <a:lin ang="13500032" scaled="0"/>
          </a:gradFill>
          <a:ln>
            <a:noFill/>
          </a:ln>
        </p:spPr>
        <p:txBody>
          <a:bodyPr spcFirstLastPara="1" wrap="square" lIns="65296" tIns="65296" rIns="65296" bIns="6529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Google Shape;16;p1" descr="Picture 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162971" y="304971"/>
            <a:ext cx="1180800" cy="166268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"/>
          <p:cNvSpPr txBox="1">
            <a:spLocks noGrp="1"/>
          </p:cNvSpPr>
          <p:nvPr>
            <p:ph type="sldNum" idx="12"/>
          </p:nvPr>
        </p:nvSpPr>
        <p:spPr>
          <a:xfrm>
            <a:off x="4419514" y="6173743"/>
            <a:ext cx="2133214" cy="364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39" tIns="32139" rIns="32639" bIns="32139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54AF907D-39ED-4F55-844B-8961F3C061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Google Shape;18;p1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429" cy="1144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9" name="Google Shape;19;p1"/>
          <p:cNvSpPr txBox="1">
            <a:spLocks noGrp="1"/>
          </p:cNvSpPr>
          <p:nvPr>
            <p:ph type="body" idx="1"/>
          </p:nvPr>
        </p:nvSpPr>
        <p:spPr>
          <a:xfrm>
            <a:off x="457200" y="1604571"/>
            <a:ext cx="8229429" cy="397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/>
          <p:nvPr/>
        </p:nvSpPr>
        <p:spPr>
          <a:xfrm>
            <a:off x="394062" y="745671"/>
            <a:ext cx="8519886" cy="0"/>
          </a:xfrm>
          <a:custGeom>
            <a:avLst/>
            <a:gdLst/>
            <a:ahLst/>
            <a:cxnLst/>
            <a:rect l="l" t="t" r="r" b="b"/>
            <a:pathLst>
              <a:path w="11927840" h="120000" extrusionOk="0">
                <a:moveTo>
                  <a:pt x="11927332" y="0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83005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8540931" y="97972"/>
            <a:ext cx="510643" cy="606429"/>
          </a:xfrm>
          <a:prstGeom prst="rect">
            <a:avLst/>
          </a:prstGeom>
          <a:blipFill rotWithShape="1">
            <a:blip r:embed="rId7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208643" y="120469"/>
            <a:ext cx="8726786" cy="540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body" idx="1"/>
          </p:nvPr>
        </p:nvSpPr>
        <p:spPr>
          <a:xfrm>
            <a:off x="596355" y="1038497"/>
            <a:ext cx="7951286" cy="1466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ftr" idx="11"/>
          </p:nvPr>
        </p:nvSpPr>
        <p:spPr>
          <a:xfrm>
            <a:off x="3108961" y="6377941"/>
            <a:ext cx="2926071" cy="34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dt" idx="10"/>
          </p:nvPr>
        </p:nvSpPr>
        <p:spPr>
          <a:xfrm>
            <a:off x="457200" y="6377941"/>
            <a:ext cx="2103214" cy="34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ldNum" idx="12"/>
          </p:nvPr>
        </p:nvSpPr>
        <p:spPr>
          <a:xfrm>
            <a:off x="8729255" y="6491129"/>
            <a:ext cx="147429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720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7207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20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7207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207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207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207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20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20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7/2/2024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AF907D-39ED-4F55-844B-8961F3C06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image" Target="../media/image47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png"/><Relationship Id="rId11" Type="http://schemas.microsoft.com/office/2007/relationships/hdphoto" Target="../media/hdphoto8.wdp"/><Relationship Id="rId5" Type="http://schemas.openxmlformats.org/officeDocument/2006/relationships/image" Target="../media/image50.png"/><Relationship Id="rId15" Type="http://schemas.openxmlformats.org/officeDocument/2006/relationships/image" Target="../media/image58.png"/><Relationship Id="rId10" Type="http://schemas.openxmlformats.org/officeDocument/2006/relationships/image" Target="../media/image54.png"/><Relationship Id="rId19" Type="http://schemas.openxmlformats.org/officeDocument/2006/relationships/image" Target="../media/image62.png"/><Relationship Id="rId4" Type="http://schemas.openxmlformats.org/officeDocument/2006/relationships/image" Target="../media/image49.png"/><Relationship Id="rId9" Type="http://schemas.openxmlformats.org/officeDocument/2006/relationships/image" Target="../media/image6.png"/><Relationship Id="rId1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6.png"/><Relationship Id="rId7" Type="http://schemas.openxmlformats.org/officeDocument/2006/relationships/image" Target="../media/image54.png"/><Relationship Id="rId12" Type="http://schemas.openxmlformats.org/officeDocument/2006/relationships/image" Target="../media/image69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jpeg"/><Relationship Id="rId11" Type="http://schemas.openxmlformats.org/officeDocument/2006/relationships/image" Target="../media/image68.jpeg"/><Relationship Id="rId5" Type="http://schemas.openxmlformats.org/officeDocument/2006/relationships/image" Target="../media/image65.jpeg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4.jpeg"/><Relationship Id="rId5" Type="http://schemas.openxmlformats.org/officeDocument/2006/relationships/image" Target="../media/image73.JPG"/><Relationship Id="rId10" Type="http://schemas.openxmlformats.org/officeDocument/2006/relationships/image" Target="../media/image78.pn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jpeg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jpeg"/><Relationship Id="rId5" Type="http://schemas.microsoft.com/office/2007/relationships/hdphoto" Target="../media/hdphoto2.wdp"/><Relationship Id="rId4" Type="http://schemas.openxmlformats.org/officeDocument/2006/relationships/image" Target="../media/image9.jpeg"/><Relationship Id="rId9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9.wdp"/><Relationship Id="rId7" Type="http://schemas.openxmlformats.org/officeDocument/2006/relationships/image" Target="../media/image10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9.png"/><Relationship Id="rId5" Type="http://schemas.microsoft.com/office/2007/relationships/hdphoto" Target="../media/hdphoto10.wdp"/><Relationship Id="rId4" Type="http://schemas.openxmlformats.org/officeDocument/2006/relationships/image" Target="../media/image98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5" Type="http://schemas.openxmlformats.org/officeDocument/2006/relationships/oleObject" Target="../embeddings/_____Microsoft_Excel_97-20031.xls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6.wdp"/><Relationship Id="rId5" Type="http://schemas.openxmlformats.org/officeDocument/2006/relationships/image" Target="../media/image15.jpe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" y="2634"/>
            <a:ext cx="9144000" cy="6855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6042" y="1045890"/>
            <a:ext cx="7812360" cy="4149080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50000"/>
              </a:lnSpc>
              <a:buNone/>
              <a:defRPr/>
            </a:pP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ahoma" pitchFamily="34" charset="0"/>
                <a:cs typeface="Tahoma" pitchFamily="34" charset="0"/>
              </a:rPr>
              <a:t>ДОКЛАД </a:t>
            </a:r>
            <a:b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ahoma" pitchFamily="34" charset="0"/>
                <a:cs typeface="Tahoma" pitchFamily="34" charset="0"/>
              </a:rPr>
            </a:br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ahoma" pitchFamily="34" charset="0"/>
                <a:cs typeface="Tahoma" pitchFamily="34" charset="0"/>
              </a:rPr>
              <a:t>Главы муниципального района </a:t>
            </a: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ahoma" pitchFamily="34" charset="0"/>
                <a:cs typeface="Tahoma" pitchFamily="34" charset="0"/>
              </a:rPr>
              <a:t>«СРЕТЕНСКИЙ РАЙОН»</a:t>
            </a:r>
            <a:b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ahoma" pitchFamily="34" charset="0"/>
                <a:cs typeface="Tahoma" pitchFamily="34" charset="0"/>
              </a:rPr>
            </a:b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ahoma" pitchFamily="34" charset="0"/>
                <a:cs typeface="Tahoma" pitchFamily="34" charset="0"/>
              </a:rPr>
              <a:t>А.С. ЗАКУРДАЕВА  </a:t>
            </a:r>
            <a:b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ahoma" pitchFamily="34" charset="0"/>
                <a:cs typeface="Tahoma" pitchFamily="34" charset="0"/>
              </a:rPr>
            </a:b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ahoma" pitchFamily="34" charset="0"/>
                <a:cs typeface="Tahoma" pitchFamily="34" charset="0"/>
              </a:rPr>
              <a:t>О РЕЗУЛЬТАТАХ </a:t>
            </a:r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ahoma" pitchFamily="34" charset="0"/>
                <a:cs typeface="Tahoma" pitchFamily="34" charset="0"/>
              </a:rPr>
              <a:t>ДЕЯТЕЛЬНОСТИ Администрации </a:t>
            </a: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ahoma" pitchFamily="34" charset="0"/>
                <a:cs typeface="Tahoma" pitchFamily="34" charset="0"/>
              </a:rPr>
              <a:t/>
            </a:r>
            <a:b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ahoma" pitchFamily="34" charset="0"/>
                <a:cs typeface="Tahoma" pitchFamily="34" charset="0"/>
              </a:rPr>
            </a:br>
            <a:r>
              <a:rPr lang="ru-RU" sz="2400" b="1" cap="none" spc="5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ahoma" pitchFamily="34" charset="0"/>
                <a:cs typeface="Tahoma" pitchFamily="34" charset="0"/>
              </a:rPr>
              <a:t>ЗА </a:t>
            </a:r>
            <a:r>
              <a:rPr lang="ru-RU" b="1" cap="none" spc="5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ahoma" pitchFamily="34" charset="0"/>
                <a:cs typeface="Tahoma" pitchFamily="34" charset="0"/>
              </a:rPr>
              <a:t>2023</a:t>
            </a:r>
            <a:r>
              <a:rPr lang="ru-RU" sz="2400" b="1" cap="none" spc="5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ahoma" pitchFamily="34" charset="0"/>
                <a:cs typeface="Tahoma" pitchFamily="34" charset="0"/>
              </a:rPr>
              <a:t> ГОД</a:t>
            </a:r>
            <a:endParaRPr lang="ru-RU" sz="2400" b="1" spc="50" dirty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2" descr="C:\Users\User\Documents\старые\p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087" y="188640"/>
            <a:ext cx="1714500" cy="1714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77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ГЕРБ РАЙО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44176" cy="13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для Главы\3a3a45c5e299c7ad7ec4e6e1eca5527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403244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для Главы\nature-garden-leaves-background_1340-79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56992"/>
            <a:ext cx="4032447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16016" y="1484784"/>
            <a:ext cx="42845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/>
                <a:ea typeface="Calibri"/>
              </a:rPr>
              <a:t>В 2023 году на территории района отловлено 112 особей безнадзорных животных. 14 особей возвращены на прежние места обитания. Бюджетные ассигнования составили 1 999 тыс. руб.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3717032"/>
            <a:ext cx="39604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/>
                <a:ea typeface="Calibri"/>
              </a:rPr>
              <a:t>Министерством сельского хозяйства  Забайкальского края для уничтожения очагов произрастания дикорастущей конопли было выделено 110 литров гербицида «Торнадо 500». Уничтожено дикорастущей конопли на площади 74 га.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98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ГЕРБ РАЙО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44176" cy="13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62698"/>
              </p:ext>
            </p:extLst>
          </p:nvPr>
        </p:nvGraphicFramePr>
        <p:xfrm>
          <a:off x="323528" y="1556792"/>
          <a:ext cx="8520554" cy="2273567"/>
        </p:xfrm>
        <a:graphic>
          <a:graphicData uri="http://schemas.openxmlformats.org/drawingml/2006/table">
            <a:tbl>
              <a:tblPr firstRow="1" bandRow="1"/>
              <a:tblGrid>
                <a:gridCol w="4780380"/>
                <a:gridCol w="1215562"/>
                <a:gridCol w="1266799"/>
                <a:gridCol w="1257813"/>
              </a:tblGrid>
              <a:tr h="614708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</a:pPr>
                      <a:r>
                        <a:rPr lang="ru-RU" sz="1100" b="1" i="0" u="none" strike="noStrike" cap="none" dirty="0" smtClean="0">
                          <a:solidFill>
                            <a:srgbClr val="000000"/>
                          </a:solidFill>
                          <a:latin typeface="+mn-lt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Наименование мероприятия</a:t>
                      </a:r>
                      <a:endParaRPr lang="ru-RU" sz="1100" b="1" i="0" u="none" strike="noStrike" cap="none" dirty="0">
                        <a:solidFill>
                          <a:srgbClr val="000000"/>
                        </a:solidFill>
                        <a:latin typeface="+mn-lt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ru-RU" sz="1100" b="1" dirty="0" smtClean="0">
                          <a:latin typeface="+mn-lt"/>
                        </a:rPr>
                        <a:t>План на 2023г</a:t>
                      </a:r>
                    </a:p>
                    <a:p>
                      <a:pPr algn="ctr"/>
                      <a:r>
                        <a:rPr lang="ru-RU" sz="1100" b="1" dirty="0" smtClean="0">
                          <a:latin typeface="+mn-lt"/>
                        </a:rPr>
                        <a:t>(млн. рублей)</a:t>
                      </a:r>
                      <a:endParaRPr lang="ru-RU" sz="1100" b="1" dirty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ru-RU" sz="1100" b="1" dirty="0" smtClean="0">
                          <a:latin typeface="+mn-lt"/>
                        </a:rPr>
                        <a:t>Кассовое исполнение</a:t>
                      </a:r>
                    </a:p>
                    <a:p>
                      <a:pPr algn="ctr"/>
                      <a:r>
                        <a:rPr lang="ru-RU" sz="1100" b="1" dirty="0" smtClean="0">
                          <a:latin typeface="+mn-lt"/>
                        </a:rPr>
                        <a:t>(млн. рублей)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+mn-lt"/>
                        </a:rPr>
                        <a:t>Освоение средств</a:t>
                      </a:r>
                      <a:br>
                        <a:rPr lang="ru-RU" sz="1100" b="1" dirty="0" smtClean="0">
                          <a:latin typeface="+mn-lt"/>
                        </a:rPr>
                      </a:br>
                      <a:r>
                        <a:rPr lang="ru-RU" sz="1100" b="1" baseline="0" dirty="0" smtClean="0">
                          <a:latin typeface="+mn-lt"/>
                        </a:rPr>
                        <a:t>(%)</a:t>
                      </a:r>
                      <a:endParaRPr lang="ru-RU" sz="1100" b="1" dirty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1891">
                <a:tc>
                  <a:txBody>
                    <a:bodyPr/>
                    <a:lstStyle/>
                    <a:p>
                      <a:pPr algn="l"/>
                      <a:r>
                        <a:rPr lang="ru-RU" sz="1100" b="1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Ремонт деревянного автомобильного моста через реку Боты</a:t>
                      </a:r>
                      <a:r>
                        <a:rPr lang="ru-RU" sz="1100" b="1" i="0" u="none" strike="noStrike" cap="non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по ул. Попова в с. Аргун</a:t>
                      </a:r>
                      <a:endParaRPr lang="ru-RU" sz="1100" b="1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+mn-lt"/>
                        </a:rPr>
                        <a:t>3,74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+mn-lt"/>
                        </a:rPr>
                        <a:t>3,74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+mn-lt"/>
                        </a:rPr>
                        <a:t>100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182980">
                <a:tc>
                  <a:txBody>
                    <a:bodyPr/>
                    <a:lstStyle/>
                    <a:p>
                      <a:pPr algn="l"/>
                      <a:r>
                        <a:rPr lang="ru-RU" sz="1100" b="1" i="0" u="none" strike="noStrike" cap="non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Летнее и зимнее  содержание дорог населенных пунктов местного и районного значения. </a:t>
                      </a:r>
                      <a:endParaRPr lang="ru-RU" sz="1100" b="1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/>
                        <a:cs typeface="Times New Roman" panose="02020603050405020304" pitchFamily="18" charset="0"/>
                        <a:sym typeface="Arial" panose="020B0604020202020204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2,36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2,36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140423">
                <a:tc>
                  <a:txBody>
                    <a:bodyPr/>
                    <a:lstStyle/>
                    <a:p>
                      <a:pPr algn="l"/>
                      <a:r>
                        <a:rPr lang="ru-RU" sz="1100" b="1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Восстановление дорожного</a:t>
                      </a:r>
                      <a:r>
                        <a:rPr lang="ru-RU" sz="1100" b="1" i="0" u="none" strike="noStrike" cap="non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полотна по ул. Уральская в с. </a:t>
                      </a:r>
                      <a:r>
                        <a:rPr lang="ru-RU" sz="1100" b="1" i="0" u="none" strike="noStrike" cap="non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Старолончаково</a:t>
                      </a:r>
                      <a:endParaRPr lang="ru-RU" sz="1100" b="1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/>
                        <a:cs typeface="Times New Roman" panose="02020603050405020304" pitchFamily="18" charset="0"/>
                        <a:sym typeface="Arial" panose="020B0604020202020204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+mn-lt"/>
                        </a:rPr>
                        <a:t>0,77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+mn-lt"/>
                        </a:rPr>
                        <a:t>0,77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+mn-lt"/>
                        </a:rPr>
                        <a:t>100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378699">
                <a:tc>
                  <a:txBody>
                    <a:bodyPr/>
                    <a:lstStyle/>
                    <a:p>
                      <a:pPr algn="l"/>
                      <a:r>
                        <a:rPr lang="ru-RU" sz="1100" b="1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Ремонт моста по ул. </a:t>
                      </a:r>
                      <a:r>
                        <a:rPr lang="ru-RU" sz="1100" b="1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Шилкинская</a:t>
                      </a:r>
                      <a:r>
                        <a:rPr lang="ru-RU" sz="1100" b="1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с. Большие Боты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+mn-lt"/>
                        </a:rPr>
                        <a:t>1,19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+mn-lt"/>
                        </a:rPr>
                        <a:t>1,19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+mn-lt"/>
                        </a:rPr>
                        <a:t>100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87624" y="98072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ДОРОЖНАЯ ДЕЯТЕЛЬНОСТЬ 2023 ГОДА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ЖКХ\Desktop\ТЕПЛО\Дорожный фонд Подъезд делюн Кокуй 2023\IMG-20231005-WA0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4"/>
            <a:ext cx="3003798" cy="263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ЖКХ\Desktop\ТЕПЛО\Дорожный фонд Подъезд делюн Кокуй 2023\IMG-20231023-WA0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05742"/>
            <a:ext cx="3456385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ЖКХ\Desktop\ТЕПЛО\Дорожный фонд Подъезд делюн Кокуй 2023\IMG-20231005-WA00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197" y="4005742"/>
            <a:ext cx="2752278" cy="265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8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ГЕРБ РАЙО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44176" cy="13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673940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ОСВЕЩЕНИЕ УЛИЦ НАСЕЛЕННЫХ ПУНКТОВ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ЖКХ\Desktop\ТЕПЛО\Дорожный фонд Подъезд делюн Кокуй 2023\освещение\IMG-20230830-WA0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3057804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ЖКХ\Desktop\ТЕПЛО\Дорожный фонд Подъезд делюн Кокуй 2023\освещение\IMG-20230830-WA00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324" y="2996952"/>
            <a:ext cx="3096344" cy="369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ЖКХ\Desktop\ТЕПЛО\Дорожный фонд Подъезд делюн Кокуй 2023\освещение\IMG-20230830-WA00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855" y="2996952"/>
            <a:ext cx="3083922" cy="366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583023"/>
              </p:ext>
            </p:extLst>
          </p:nvPr>
        </p:nvGraphicFramePr>
        <p:xfrm>
          <a:off x="445433" y="1628800"/>
          <a:ext cx="8520554" cy="1146800"/>
        </p:xfrm>
        <a:graphic>
          <a:graphicData uri="http://schemas.openxmlformats.org/drawingml/2006/table">
            <a:tbl>
              <a:tblPr firstRow="1" bandRow="1"/>
              <a:tblGrid>
                <a:gridCol w="4780380"/>
                <a:gridCol w="1215562"/>
                <a:gridCol w="1266799"/>
                <a:gridCol w="1257813"/>
              </a:tblGrid>
              <a:tr h="720080">
                <a:tc>
                  <a:txBody>
                    <a:bodyPr/>
                    <a:lstStyle/>
                    <a:p>
                      <a:pPr algn="l"/>
                      <a:r>
                        <a:rPr lang="ru-RU" sz="1100" b="1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panose="020B0604020202020204"/>
                          <a:cs typeface="Times New Roman" pitchFamily="18" charset="0"/>
                          <a:sym typeface="Arial" panose="020B0604020202020204"/>
                        </a:rPr>
                        <a:t>Восстановление</a:t>
                      </a:r>
                      <a:r>
                        <a:rPr lang="ru-RU" sz="1100" b="1" i="0" u="none" strike="noStrike" cap="non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panose="020B0604020202020204"/>
                          <a:cs typeface="Times New Roman" pitchFamily="18" charset="0"/>
                          <a:sym typeface="Arial" panose="020B0604020202020204"/>
                        </a:rPr>
                        <a:t> уличного освещения на автомобильных дорогах в с. Бори, ул. Заречная; с. </a:t>
                      </a:r>
                      <a:r>
                        <a:rPr lang="ru-RU" sz="1100" b="1" i="0" u="none" strike="noStrike" cap="none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panose="020B0604020202020204"/>
                          <a:cs typeface="Times New Roman" pitchFamily="18" charset="0"/>
                          <a:sym typeface="Arial" panose="020B0604020202020204"/>
                        </a:rPr>
                        <a:t>Молодовск</a:t>
                      </a:r>
                      <a:r>
                        <a:rPr lang="ru-RU" sz="1100" b="1" i="0" u="none" strike="noStrike" cap="non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panose="020B0604020202020204"/>
                          <a:cs typeface="Times New Roman" pitchFamily="18" charset="0"/>
                          <a:sym typeface="Arial" panose="020B0604020202020204"/>
                        </a:rPr>
                        <a:t>, ул. Набережная; с. </a:t>
                      </a:r>
                      <a:r>
                        <a:rPr lang="ru-RU" sz="1100" b="1" i="0" u="none" strike="noStrike" cap="none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panose="020B0604020202020204"/>
                          <a:cs typeface="Times New Roman" pitchFamily="18" charset="0"/>
                          <a:sym typeface="Arial" panose="020B0604020202020204"/>
                        </a:rPr>
                        <a:t>Наринзор</a:t>
                      </a:r>
                      <a:r>
                        <a:rPr lang="ru-RU" sz="1100" b="1" i="0" u="none" strike="noStrike" cap="non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panose="020B0604020202020204"/>
                          <a:cs typeface="Times New Roman" pitchFamily="18" charset="0"/>
                          <a:sym typeface="Arial" panose="020B0604020202020204"/>
                        </a:rPr>
                        <a:t>, ул. Новая; с. Делюн, ул. Центральная. </a:t>
                      </a:r>
                      <a:endParaRPr lang="ru-RU" sz="1100" b="1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Arial" panose="020B0604020202020204"/>
                        <a:cs typeface="Times New Roman" pitchFamily="18" charset="0"/>
                        <a:sym typeface="Arial" panose="020B0604020202020204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2,36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2,36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182980">
                <a:tc>
                  <a:txBody>
                    <a:bodyPr/>
                    <a:lstStyle/>
                    <a:p>
                      <a:pPr algn="l"/>
                      <a:r>
                        <a:rPr lang="ru-RU" sz="1100" b="1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panose="020B0604020202020204"/>
                          <a:cs typeface="Times New Roman" pitchFamily="18" charset="0"/>
                          <a:sym typeface="Arial" panose="020B0604020202020204"/>
                        </a:rPr>
                        <a:t>Освещение улиц г. Сретенск</a:t>
                      </a:r>
                      <a:r>
                        <a:rPr lang="ru-RU" sz="1100" b="1" i="0" u="none" strike="noStrike" cap="non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panose="020B0604020202020204"/>
                          <a:cs typeface="Times New Roman" pitchFamily="18" charset="0"/>
                          <a:sym typeface="Arial" panose="020B0604020202020204"/>
                        </a:rPr>
                        <a:t> (</a:t>
                      </a:r>
                      <a:r>
                        <a:rPr lang="ru-RU" sz="1100" b="1" i="0" u="none" strike="noStrike" cap="none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panose="020B0604020202020204"/>
                          <a:cs typeface="Times New Roman" pitchFamily="18" charset="0"/>
                          <a:sym typeface="Arial" panose="020B0604020202020204"/>
                        </a:rPr>
                        <a:t>ул.Луначарского</a:t>
                      </a:r>
                      <a:r>
                        <a:rPr lang="ru-RU" sz="1100" b="1" i="0" u="none" strike="noStrike" cap="non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panose="020B0604020202020204"/>
                          <a:cs typeface="Times New Roman" pitchFamily="18" charset="0"/>
                          <a:sym typeface="Arial" panose="020B0604020202020204"/>
                        </a:rPr>
                        <a:t>, </a:t>
                      </a:r>
                      <a:r>
                        <a:rPr lang="ru-RU" sz="1100" b="1" i="0" u="none" strike="noStrike" cap="none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panose="020B0604020202020204"/>
                          <a:cs typeface="Times New Roman" pitchFamily="18" charset="0"/>
                          <a:sym typeface="Arial" panose="020B0604020202020204"/>
                        </a:rPr>
                        <a:t>ул.Сельская</a:t>
                      </a:r>
                      <a:r>
                        <a:rPr lang="ru-RU" sz="1100" b="1" i="0" u="none" strike="noStrike" cap="non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panose="020B0604020202020204"/>
                          <a:cs typeface="Times New Roman" pitchFamily="18" charset="0"/>
                          <a:sym typeface="Arial" panose="020B0604020202020204"/>
                        </a:rPr>
                        <a:t>, школьные маршруты из средств краевой субсидии)</a:t>
                      </a:r>
                      <a:endParaRPr lang="ru-RU" sz="1100" b="1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Arial" panose="020B0604020202020204"/>
                        <a:cs typeface="Times New Roman" pitchFamily="18" charset="0"/>
                        <a:sym typeface="Arial" panose="020B0604020202020204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21,466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21,466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611588"/>
              </p:ext>
            </p:extLst>
          </p:nvPr>
        </p:nvGraphicFramePr>
        <p:xfrm>
          <a:off x="462850" y="1043272"/>
          <a:ext cx="8520554" cy="614708"/>
        </p:xfrm>
        <a:graphic>
          <a:graphicData uri="http://schemas.openxmlformats.org/drawingml/2006/table">
            <a:tbl>
              <a:tblPr firstRow="1" bandRow="1"/>
              <a:tblGrid>
                <a:gridCol w="4780380"/>
                <a:gridCol w="1215562"/>
                <a:gridCol w="1266799"/>
                <a:gridCol w="1257813"/>
              </a:tblGrid>
              <a:tr h="614708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</a:pPr>
                      <a:r>
                        <a:rPr lang="ru-RU" sz="1100" b="1" i="0" u="none" strike="noStrike" cap="non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Arial" panose="020B0604020202020204"/>
                          <a:cs typeface="Times New Roman" pitchFamily="18" charset="0"/>
                          <a:sym typeface="Arial" panose="020B0604020202020204"/>
                        </a:rPr>
                        <a:t>Наименование мероприятия</a:t>
                      </a:r>
                      <a:endParaRPr lang="ru-RU" sz="1100" b="1" i="0" u="none" strike="noStrike" cap="none" dirty="0">
                        <a:solidFill>
                          <a:srgbClr val="000000"/>
                        </a:solidFill>
                        <a:latin typeface="Times New Roman" pitchFamily="18" charset="0"/>
                        <a:ea typeface="Arial" panose="020B0604020202020204"/>
                        <a:cs typeface="Times New Roman" pitchFamily="18" charset="0"/>
                        <a:sym typeface="Arial" panose="020B0604020202020204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План на 2023 г</a:t>
                      </a:r>
                    </a:p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(млн. рублей)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Кассовое исполнение</a:t>
                      </a:r>
                    </a:p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(млн. рублей)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Освоение средств</a:t>
                      </a:r>
                      <a:b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1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(%)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98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ГЕРБ РАЙО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44176" cy="13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767098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СФЕРА ЖИЛИЩНО-КОММУНАЛЬНОГО ХОЗЯЙСТВА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1764478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г. Сретенск, мкр.  Восточный  ООО «Альянс»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1417564"/>
            <a:ext cx="6326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Острые проблемы отопительного периода 2023/2024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гг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https://xn----etbpba5admdlad.xn--p1ai/pictures/$2y$10$Yp1mzwKzOuX4NmHTJe3uw.zbYpxTJRdahyaCamye33PE2l.uo22pG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636912"/>
            <a:ext cx="4168681" cy="396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9185" y="2847587"/>
            <a:ext cx="42513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Отсутствие нормативного запаса    твердого топлива на котельных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Нарушение теплового режима в жилых помещениях 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оказание некачественных коммунальных услуг потребителям все категорий.                                     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8" name="AutoShape 2" descr="IMG-20240401-WA00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01616"/>
            <a:ext cx="3852488" cy="484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8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ГЕРБ РАЙО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44176" cy="13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2" y="4051664"/>
            <a:ext cx="4207431" cy="280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4448" y="908720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рамках реализации краевой программы «Модернизация ветхого жилищного коммунального хозяйства» в Сретенский район поступили шесть топливных котлов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«Два котла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котельную микрорайона Восточный в городе Сретенск, также прибыли котлы для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Ломы и Дунаево.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Полуавтоматические котлы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Старолончаково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​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Матаканского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Дома культуры. Кроме того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приобретена  дизельная электростанция для котельной сельского поселения «Алиянское».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539388"/>
            <a:ext cx="4178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МОДЕРНИЗАЦИЯ ОБЪЕКТОВ ЖКХ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175" y="1628800"/>
            <a:ext cx="4104456" cy="430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8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ГЕРБ РАЙО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44176" cy="13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559628"/>
            <a:ext cx="5853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ВСЕРОСИЙСКИЙ КОНКУРС ЛУЧШИХ ПРОКТОВ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КОМФОРТНАЯ ГОРОДСКАЯ СРЕДА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417564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конце 2023 года закончены мероприятия по проекту «Благоустройство Площади 40-летия Победы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г.Сретенск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Мероприятия по озеленению закончены весной 2024 года.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реализуется проект на территории пгт. Кокуй  проект «ПАРК Не Кукуй» на сумму 58,4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1626620"/>
            <a:ext cx="3459289" cy="2594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415" y="3725888"/>
            <a:ext cx="3674009" cy="2755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03" y="4149080"/>
            <a:ext cx="3640952" cy="231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8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ГЕРБ РАЙО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44176" cy="13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813" y="4581128"/>
            <a:ext cx="3925887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828" y="1532840"/>
            <a:ext cx="3781550" cy="304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1532840"/>
            <a:ext cx="442994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реализации федерального проекта «Устранение цифрового неравенства</a:t>
            </a:r>
            <a:r>
              <a:rPr lang="ru-RU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в 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 малочисленных населённых пунктах Забайкальского края, по итогам </a:t>
            </a:r>
            <a:r>
              <a:rPr lang="ru-RU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голосования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была запланирована организация сотовой связи и доступа к сети Интернет </a:t>
            </a:r>
          </a:p>
          <a:p>
            <a:pPr algn="just"/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году. Мы 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знаем, что территория края ежегодно подвержена воздействию </a:t>
            </a:r>
          </a:p>
          <a:p>
            <a:pPr algn="just"/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опасных природных явлений - лесные пожары, наводнения, ураганы. </a:t>
            </a:r>
          </a:p>
          <a:p>
            <a:pPr algn="just"/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населенных пунктов испытывают трудности при вызове экстренных служб.</a:t>
            </a:r>
          </a:p>
          <a:p>
            <a:pPr algn="just"/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территории Сретенского района начаты работы по установке вышек сотовой связи на территории </a:t>
            </a:r>
            <a:r>
              <a:rPr lang="ru-RU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с.Алия</a:t>
            </a:r>
            <a:r>
              <a:rPr lang="ru-RU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ru-RU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с.Верхняя</a:t>
            </a:r>
            <a:r>
              <a:rPr lang="ru-RU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Куэнга, </a:t>
            </a:r>
            <a:r>
              <a:rPr lang="ru-RU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с.Бори</a:t>
            </a:r>
            <a:r>
              <a:rPr lang="ru-RU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ru-RU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с.Верхние</a:t>
            </a:r>
            <a:r>
              <a:rPr lang="ru-RU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Куларки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257561" y="582432"/>
            <a:ext cx="5403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«УСТРАНЕНИЕ ЦИФРОВОГО НЕРАВЕНСТВА»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8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ГЕРБ РАЙО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44176" cy="13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309568"/>
            <a:ext cx="7272808" cy="83099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Ситуация связанная с пожарной обстановкой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территории Сретенского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района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3808" y="22048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5423891"/>
              </p:ext>
            </p:extLst>
          </p:nvPr>
        </p:nvGraphicFramePr>
        <p:xfrm>
          <a:off x="179512" y="1417564"/>
          <a:ext cx="8821040" cy="5323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198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ГЕРБ РАЙО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44176" cy="13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351599"/>
            <a:ext cx="7276672" cy="830997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Обеспечение первичных мер пожарной безопасности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поселений района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628800"/>
            <a:ext cx="88003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2023 году за счет муниципальной программы  «Обеспечение первичных мер пожарной безопасности»  были отремонтированы пожарные машины (АРС-14) в таких поселениях как:</a:t>
            </a:r>
          </a:p>
          <a:p>
            <a:pPr marL="285750" indent="-285750"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 «Шилко-Заводское»;</a:t>
            </a:r>
          </a:p>
          <a:p>
            <a:pPr marL="285750" indent="-285750"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 «Ботовское»;</a:t>
            </a:r>
          </a:p>
          <a:p>
            <a:pPr marL="285750" indent="-285750"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 «Чикичейское»;</a:t>
            </a:r>
          </a:p>
          <a:p>
            <a:pPr marL="285750" indent="-285750"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 «Алиянское».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Данная программа направлена на усиление системы противопожарной защиты района, создание необходимых условий для укрепления пожарной безопасности, снижение гибели, травматизма людей на пожарах, уменьшение материального ущерба от пожаров.</a:t>
            </a:r>
          </a:p>
          <a:p>
            <a:pPr marL="285750" indent="-285750" algn="ctr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98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ГЕРБ РАЙО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44176" cy="13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7191" y="351599"/>
            <a:ext cx="6877396" cy="830997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Чрезвычайная ситуация вызванная выходом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грунтовых вод и образованием наледных явлений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505" y="1628800"/>
            <a:ext cx="88930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феврале-марте 2023 года на территории городского поселений «Кокуйское» наблюдалось выход грунтовых вод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образования наледных явлений, в целях недопущения распространения наледи были проведены аварийно-спасательные работы по выемке льда, отсыпка.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Также на территории поселения работала административная Комиссия по обследованию территории пострадавшего населения.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Независимой Комиссией были признаны не пригодными для проживания 3 жилых помещения</a:t>
            </a:r>
          </a:p>
          <a:p>
            <a:pPr marL="285750" indent="-285750" algn="ctr">
              <a:buFontTx/>
              <a:buChar char="-"/>
            </a:pP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203352"/>
              </p:ext>
            </p:extLst>
          </p:nvPr>
        </p:nvGraphicFramePr>
        <p:xfrm>
          <a:off x="395536" y="4005064"/>
          <a:ext cx="8475405" cy="2304256"/>
        </p:xfrm>
        <a:graphic>
          <a:graphicData uri="http://schemas.openxmlformats.org/drawingml/2006/table">
            <a:tbl>
              <a:tblPr/>
              <a:tblGrid>
                <a:gridCol w="2141165"/>
                <a:gridCol w="1404805"/>
                <a:gridCol w="1337509"/>
                <a:gridCol w="1144033"/>
                <a:gridCol w="1379569"/>
                <a:gridCol w="1068324"/>
              </a:tblGrid>
              <a:tr h="1326127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Чрезвычайные ситуации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вызванные паводками, также выходом грунтовых води образования наледей</a:t>
                      </a:r>
                      <a:endParaRPr lang="ru-RU" sz="1200" b="0" i="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6" marR="4526" marT="4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lang="ru-RU" sz="1200" b="0" i="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условия жизнедеятельности были нарушены  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(чел.)</a:t>
                      </a:r>
                    </a:p>
                  </a:txBody>
                  <a:tcPr marL="4526" marR="4526" marT="4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Частичная утрата имущества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200" b="0" i="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(чел.)  </a:t>
                      </a:r>
                      <a:endParaRPr lang="ru-RU" sz="1200" b="0" i="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6" marR="4526" marT="4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Были признаны для капитального ремонта</a:t>
                      </a:r>
                    </a:p>
                  </a:txBody>
                  <a:tcPr marL="4526" marR="4526" marT="4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Были признаны не пригодными для проживания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(помещений) </a:t>
                      </a:r>
                    </a:p>
                    <a:p>
                      <a:pPr algn="ctr" fontAlgn="ctr"/>
                      <a:endParaRPr lang="ru-RU" sz="1200" b="1" i="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26" marR="4526" marT="4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результате чрезвычайной ситуации были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осуществлены выплаты в размере </a:t>
                      </a:r>
                    </a:p>
                  </a:txBody>
                  <a:tcPr marL="4526" marR="4526" marT="4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812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 pitchFamily="18" charset="0"/>
                          <a:ea typeface="Calibri" panose="020F0502020204030204"/>
                          <a:cs typeface="Times New Roman" pitchFamily="18" charset="0"/>
                        </a:rPr>
                        <a:t>2023 год</a:t>
                      </a:r>
                      <a:endParaRPr lang="ru-RU" sz="1200" b="0" dirty="0">
                        <a:latin typeface="Times New Roman" pitchFamily="18" charset="0"/>
                        <a:ea typeface="Calibri" panose="020F0502020204030204"/>
                        <a:cs typeface="Times New Roman" pitchFamily="18" charset="0"/>
                      </a:endParaRPr>
                    </a:p>
                  </a:txBody>
                  <a:tcPr marL="4445" marR="4445" marT="44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" marR="4445" marT="4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" marR="4445" marT="44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" marR="4445" marT="44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16 813 026,40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" marR="4445" marT="44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98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ГЕРБ РАЙО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44176" cy="13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Тонких КС\доклад главы\171273123698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19268" y="1628800"/>
            <a:ext cx="5581284" cy="441101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8201" y="343169"/>
            <a:ext cx="7887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Когда народ в своих целях как один – </a:t>
            </a:r>
          </a:p>
          <a:p>
            <a:pPr algn="ctr"/>
            <a:r>
              <a:rPr lang="ru-RU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он непобедим!</a:t>
            </a:r>
            <a:endParaRPr lang="ru-RU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44824"/>
            <a:ext cx="302433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ru-RU" sz="2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Увеличение объема средств резервного фонда – 1млн 400 тыс.;</a:t>
            </a:r>
          </a:p>
          <a:p>
            <a:pPr marL="342900" indent="-342900" algn="just">
              <a:buAutoNum type="arabicParenR"/>
            </a:pPr>
            <a:r>
              <a:rPr lang="ru-RU" sz="2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Освобождение от арендной платы за земли с/х назначения;</a:t>
            </a:r>
          </a:p>
          <a:p>
            <a:pPr marL="342900" indent="-342900" algn="just">
              <a:buAutoNum type="arabicParenR"/>
            </a:pPr>
            <a:r>
              <a:rPr lang="ru-RU" sz="2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Собрано более 7 млн рублей и 3-х тонн гуманитарной помощи</a:t>
            </a:r>
          </a:p>
          <a:p>
            <a:pPr marL="342900" indent="-342900" algn="just">
              <a:buAutoNum type="arabicParenR"/>
            </a:pPr>
            <a:endParaRPr lang="ru-RU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marL="342900" indent="-342900" algn="just">
              <a:buAutoNum type="arabicParenR"/>
            </a:pPr>
            <a:endParaRPr lang="ru-RU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8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ГЕРБ РАЙО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44176" cy="13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2636912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39552" y="1916832"/>
            <a:ext cx="8208912" cy="45089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рамках подготовки территорий населенных пунктов к прохождению пожароопасного и паводкоопасного периода на территории муниципального района «Сретенский район» в 2023 году, был утвержден резерв в общей сумме 1 194 000 рублей из них: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резервный фонд ГО ЧС Администрации муниципального района «Сретенский район» составил 500 000 рублей;</a:t>
            </a: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передаваемые полномочия главам сельских поселений по предупреждению и ликвидации ЧС составил 600 000 рублей;</a:t>
            </a: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ередаваемые полномочия главам сельских поселений на водных объектах составил 94 000 рублей.</a:t>
            </a:r>
          </a:p>
          <a:p>
            <a:pPr marL="171450" indent="-171450">
              <a:buFontTx/>
              <a:buChar char="-"/>
            </a:pP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buFontTx/>
              <a:buChar char="-"/>
            </a:pPr>
            <a:endParaRPr lang="ru-RU" sz="1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548680"/>
            <a:ext cx="7272807" cy="83099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Деятельность отдела по вопросам гражданской обороны и чрезвычайным ситуациям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8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437"/>
            <a:ext cx="8634684" cy="624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8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87" y="188640"/>
            <a:ext cx="8645193" cy="632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8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ГЕРБ РАЙО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44176" cy="13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s://sun9-55.userapi.com/impg/bTUmgFZ1vPUXmamm9IDW8A06QdJMSwPPoYWW9w/7oHEwjWRWIA.jpg?size=248x331&amp;quality=95&amp;sign=9a575b470af0d1edf631978cf9628993&amp;type=albu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72" y="3667452"/>
            <a:ext cx="2362200" cy="262815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266700" h="260350"/>
          </a:sp3d>
        </p:spPr>
      </p:pic>
      <p:sp>
        <p:nvSpPr>
          <p:cNvPr id="4" name="TextBox 3"/>
          <p:cNvSpPr txBox="1"/>
          <p:nvPr/>
        </p:nvSpPr>
        <p:spPr>
          <a:xfrm>
            <a:off x="2794269" y="243878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Здравоохранение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Нацпроекты: В Сретенскую ЦРБ поступил рентген-аппарат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060848"/>
            <a:ext cx="2646176" cy="3515246"/>
          </a:xfrm>
          <a:prstGeom prst="rect">
            <a:avLst/>
          </a:prstGeom>
          <a:noFill/>
          <a:ln>
            <a:noFill/>
          </a:ln>
          <a:effectLst>
            <a:reflection stA="10000" endPos="65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266700" h="273050"/>
          </a:sp3d>
        </p:spPr>
      </p:pic>
      <p:pic>
        <p:nvPicPr>
          <p:cNvPr id="6" name="Рисунок 5" descr="https://sun9-21.userapi.com/impg/ProPxxfsDdMTwBMtE0aUm__IveptNVepo-r62A/arwJ7VmzAeU.jpg?size=267x308&amp;quality=95&amp;sign=4341f2e690ab852ac9bcd3ef76cbf05b&amp;type=album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365104"/>
            <a:ext cx="2395711" cy="193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266700" h="273050"/>
          </a:sp3d>
        </p:spPr>
      </p:pic>
      <p:pic>
        <p:nvPicPr>
          <p:cNvPr id="7" name="Рисунок 6" descr="https://sun9-60.userapi.com/impg/bt45BSx5W3l08fUw2_zGsTWvAgEewbjEUyaVZg/hxOXBDUcgZk.jpg?size=1280x960&amp;quality=95&amp;sign=ad60b37d1e7bc0f696cf633291d9d31b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609" y="1556792"/>
            <a:ext cx="2952327" cy="2679894"/>
          </a:xfrm>
          <a:prstGeom prst="rect">
            <a:avLst/>
          </a:prstGeom>
          <a:noFill/>
          <a:ln>
            <a:noFill/>
          </a:ln>
          <a:effectLst>
            <a:reflection stA="0" endPos="65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266700" h="273050"/>
          </a:sp3d>
        </p:spPr>
      </p:pic>
      <p:pic>
        <p:nvPicPr>
          <p:cNvPr id="8" name="Picture 2" descr="Niva Travel пополнила автопарк Сретенской ЦРБ 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3024336" cy="254855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>
            <a:bevelT w="266700" h="27305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8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514800F-D045-42C5-8357-2E6DC2765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241" y="2841762"/>
            <a:ext cx="2531655" cy="2347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D96ECF8-1C43-4A4F-B232-8376EE009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808" y="2796058"/>
            <a:ext cx="1637352" cy="1713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77A05F1-52EB-4C47-A780-FC8E26748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741" y="1248486"/>
            <a:ext cx="2375818" cy="16728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10E7279-1A1D-429D-9FF7-B0A1D2225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196" y="1317293"/>
            <a:ext cx="2041356" cy="1729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173E239A-F0D9-4EAB-A40B-CBE41C63E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6218" y="1299060"/>
            <a:ext cx="1767993" cy="2298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05F6183-69D2-44D5-880D-4F7657540E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4300" y="1238002"/>
            <a:ext cx="1765834" cy="2175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6B97625-618B-476C-B328-14B50CD397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290" y="2583854"/>
            <a:ext cx="2276700" cy="1982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Pictures\ГЕРБ РАЙОНА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44176" cy="13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6229"/>
            <a:ext cx="7487989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875"/>
            <a:ext cx="1017587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5EAD7B2-0CFA-4606-84E4-E6579D79A5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2710" y="1279690"/>
            <a:ext cx="1765834" cy="1272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E2F7796-546C-4C9E-8447-3E70104D79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62606" y="5114322"/>
            <a:ext cx="1690535" cy="1869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CD8C40F-D683-4E00-8882-E04C40C790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48812" y="5097798"/>
            <a:ext cx="2282429" cy="173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1976D0E-7507-4D30-89C8-92A17AA1F20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19567" y="4987305"/>
            <a:ext cx="1397165" cy="1892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5821605-A0A8-4D1E-88D2-D8E51B1D1C8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2710" y="4530577"/>
            <a:ext cx="2366505" cy="2160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9746B08-278C-482C-84DF-7D0C9BCEBD4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99215" y="4561930"/>
            <a:ext cx="1696250" cy="215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D0BD2F0-5AD3-4144-AC71-7F5261B9366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00079" y="2841242"/>
            <a:ext cx="2969766" cy="2602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535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User\Desktop\Screenshot_20240409-144412_V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77316"/>
            <a:ext cx="3357809" cy="2412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Pictures\ГЕРБ РАЙО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44176" cy="13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69060"/>
            <a:ext cx="3276424" cy="2501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 descr="C:\Users\User\Desktop\Screenshot_20240409-144754_V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744" y="3953411"/>
            <a:ext cx="3334976" cy="2419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User\Desktop\tempFileForShare_20240409-1454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615"/>
            <a:ext cx="2698191" cy="2304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6229"/>
            <a:ext cx="7487989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875"/>
            <a:ext cx="1017587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5504939-C52C-4674-9267-2C23683660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520" y="3953411"/>
            <a:ext cx="3664423" cy="234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6" name="Picture 12" descr="C:\Users\User\Desktop\Screenshot_20240409-142848_VK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344" y="2242528"/>
            <a:ext cx="3384376" cy="2141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DDC5EAB-54BD-4EEE-95C2-02E63E5AD4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3215" y="4648005"/>
            <a:ext cx="2761154" cy="1465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938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002" y="1988840"/>
            <a:ext cx="3128709" cy="2779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5" y="445315"/>
            <a:ext cx="2526813" cy="2048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711" y="4509120"/>
            <a:ext cx="2897294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219" y="4750445"/>
            <a:ext cx="3027635" cy="1963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855" y="445314"/>
            <a:ext cx="2998150" cy="1903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46" y="4652696"/>
            <a:ext cx="2659662" cy="2205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426" y="2492897"/>
            <a:ext cx="27006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30" y="2536048"/>
            <a:ext cx="2592086" cy="2034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862" y="683915"/>
            <a:ext cx="1042987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27584" y="260648"/>
            <a:ext cx="8316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                             Физическая культура и спорт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2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ГЕРБ РАЙО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44176" cy="13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4" b="6193"/>
          <a:stretch/>
        </p:blipFill>
        <p:spPr bwMode="auto">
          <a:xfrm>
            <a:off x="675905" y="1269242"/>
            <a:ext cx="2657005" cy="270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4"/>
          <a:stretch/>
        </p:blipFill>
        <p:spPr bwMode="auto">
          <a:xfrm>
            <a:off x="4318975" y="1079951"/>
            <a:ext cx="3024336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C:\Users\kultu\Desktop\Капитальные ремонты и МТБ 2024\фото\музей фото\IMG_20231103_155834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777255"/>
            <a:ext cx="2322288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ownloads\IMG_20230915_11375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8" t="19287" r="27610" b="25212"/>
          <a:stretch/>
        </p:blipFill>
        <p:spPr bwMode="auto">
          <a:xfrm>
            <a:off x="683568" y="4181236"/>
            <a:ext cx="2152949" cy="236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User\Downloads\IMG_20230915_12143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3" r="15348"/>
          <a:stretch/>
        </p:blipFill>
        <p:spPr bwMode="auto">
          <a:xfrm>
            <a:off x="3923928" y="4181235"/>
            <a:ext cx="1440160" cy="236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332656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/>
                <a:ea typeface="Calibri"/>
              </a:rPr>
              <a:t>Т</a:t>
            </a:r>
            <a:r>
              <a:rPr lang="ru-RU" dirty="0" smtClean="0">
                <a:latin typeface="Times New Roman"/>
                <a:ea typeface="Calibri"/>
              </a:rPr>
              <a:t>ехническое </a:t>
            </a:r>
            <a:r>
              <a:rPr lang="ru-RU" dirty="0">
                <a:latin typeface="Times New Roman"/>
                <a:ea typeface="Calibri"/>
              </a:rPr>
              <a:t>оснащение </a:t>
            </a:r>
            <a:r>
              <a:rPr lang="ru-RU" dirty="0" smtClean="0">
                <a:latin typeface="Times New Roman"/>
                <a:ea typeface="Calibri"/>
              </a:rPr>
              <a:t>МУК «Сретенский </a:t>
            </a:r>
            <a:r>
              <a:rPr lang="ru-RU" dirty="0">
                <a:latin typeface="Times New Roman"/>
                <a:ea typeface="Calibri"/>
              </a:rPr>
              <a:t>районный краеведческий музей имени А.К. Белявского» </a:t>
            </a:r>
            <a:r>
              <a:rPr lang="ru-RU" dirty="0" smtClean="0">
                <a:latin typeface="Times New Roman"/>
                <a:ea typeface="Calibri"/>
              </a:rPr>
              <a:t>  2023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302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1" t="29475" r="41179" b="50105"/>
          <a:stretch/>
        </p:blipFill>
        <p:spPr bwMode="auto">
          <a:xfrm>
            <a:off x="427758" y="1052736"/>
            <a:ext cx="2479216" cy="266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673" y="3499205"/>
            <a:ext cx="3528402" cy="158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User\Pictures\ГЕРБ РАЙОН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44176" cy="13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размещение баннера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" r="20142" b="12219"/>
          <a:stretch/>
        </p:blipFill>
        <p:spPr bwMode="auto">
          <a:xfrm>
            <a:off x="4094860" y="1322220"/>
            <a:ext cx="3496124" cy="185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2" t="415" r="12412" b="11098"/>
          <a:stretch/>
        </p:blipFill>
        <p:spPr bwMode="auto">
          <a:xfrm>
            <a:off x="285527" y="4653136"/>
            <a:ext cx="3132022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88"/>
          <a:stretch/>
        </p:blipFill>
        <p:spPr bwMode="auto">
          <a:xfrm>
            <a:off x="5842922" y="4554154"/>
            <a:ext cx="3010243" cy="200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260648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/>
                <a:ea typeface="Calibri"/>
              </a:rPr>
              <a:t>Капитальный ремонт  </a:t>
            </a:r>
            <a:r>
              <a:rPr lang="ru-RU" dirty="0">
                <a:latin typeface="Times New Roman"/>
                <a:ea typeface="Calibri"/>
              </a:rPr>
              <a:t>Дома  культуры  села  </a:t>
            </a:r>
            <a:r>
              <a:rPr lang="ru-RU" dirty="0" smtClean="0">
                <a:latin typeface="Times New Roman"/>
                <a:ea typeface="Calibri"/>
              </a:rPr>
              <a:t>Дунаево 2024 год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756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ГЕРБ РАЙО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44176" cy="13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77" descr="C:\Users\User\Downloads\фотопроект\Сретенск 2023 год-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2783" r="44431" b="88143"/>
          <a:stretch/>
        </p:blipFill>
        <p:spPr bwMode="auto">
          <a:xfrm>
            <a:off x="652403" y="776334"/>
            <a:ext cx="3234520" cy="45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Рисунок 77" descr="C:\Users\User\Downloads\фотопроект\Сретенск 2023 год-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7" t="50455" r="-191"/>
          <a:stretch/>
        </p:blipFill>
        <p:spPr bwMode="auto">
          <a:xfrm>
            <a:off x="628738" y="1224816"/>
            <a:ext cx="3281851" cy="204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Рисунок 78" descr="C:\Users\User\Downloads\фотопроект\Сретенск 2023 год-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t="14294" r="46775" b="40217"/>
          <a:stretch/>
        </p:blipFill>
        <p:spPr bwMode="auto">
          <a:xfrm>
            <a:off x="4278950" y="1234052"/>
            <a:ext cx="3330400" cy="208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Рисунок 78" descr="C:\Users\User\Downloads\фотопроект\Сретенск 2023 год-1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9" t="2674" r="37040" b="87494"/>
          <a:stretch/>
        </p:blipFill>
        <p:spPr bwMode="auto">
          <a:xfrm>
            <a:off x="4291169" y="767098"/>
            <a:ext cx="3318181" cy="46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Рисунок 81" descr="C:\Users\User\Downloads\фотопроект\Сретенск 2023 год-1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3079"/>
          <a:stretch/>
        </p:blipFill>
        <p:spPr bwMode="auto">
          <a:xfrm>
            <a:off x="5230546" y="4391786"/>
            <a:ext cx="3373902" cy="208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Рисунок 81" descr="C:\Users\User\Downloads\фотопроект\Сретенск 2023 год-1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t="3795" r="40806" b="89041"/>
          <a:stretch/>
        </p:blipFill>
        <p:spPr bwMode="auto">
          <a:xfrm>
            <a:off x="2459311" y="3657260"/>
            <a:ext cx="4421876" cy="46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7" r="50000" b="31298"/>
          <a:stretch/>
        </p:blipFill>
        <p:spPr bwMode="auto">
          <a:xfrm>
            <a:off x="639672" y="4437111"/>
            <a:ext cx="3639278" cy="211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42525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/>
                <a:ea typeface="Times New Roman"/>
              </a:rPr>
              <a:t>Дизайн-проект модельной  детской библиотеки </a:t>
            </a:r>
            <a:r>
              <a:rPr lang="ru-RU" dirty="0">
                <a:latin typeface="Times New Roman"/>
                <a:ea typeface="Times New Roman"/>
              </a:rPr>
              <a:t>«Паруса мечты» </a:t>
            </a:r>
            <a:r>
              <a:rPr lang="ru-RU" dirty="0" smtClean="0">
                <a:latin typeface="Times New Roman"/>
                <a:ea typeface="Times New Roman"/>
              </a:rPr>
              <a:t>2024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92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ГЕРБ РАЙО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44176" cy="13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Тонких КС\доклад главы\17127312369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5110" y="285728"/>
            <a:ext cx="3500462" cy="3286148"/>
          </a:xfrm>
          <a:prstGeom prst="rect">
            <a:avLst/>
          </a:prstGeom>
          <a:noFill/>
        </p:spPr>
      </p:pic>
      <p:pic>
        <p:nvPicPr>
          <p:cNvPr id="2051" name="Picture 3" descr="C:\Users\user\Desktop\Тонких КС\доклад главы\171271570282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15616" y="3571876"/>
            <a:ext cx="3500462" cy="3143272"/>
          </a:xfrm>
          <a:prstGeom prst="rect">
            <a:avLst/>
          </a:prstGeom>
          <a:noFill/>
        </p:spPr>
      </p:pic>
      <p:pic>
        <p:nvPicPr>
          <p:cNvPr id="2052" name="Picture 4" descr="C:\Users\user\Desktop\Тонких КС\доклад главы\17127157028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377004" y="548680"/>
            <a:ext cx="3643338" cy="3214710"/>
          </a:xfrm>
          <a:prstGeom prst="rect">
            <a:avLst/>
          </a:prstGeom>
          <a:noFill/>
        </p:spPr>
      </p:pic>
      <p:pic>
        <p:nvPicPr>
          <p:cNvPr id="2053" name="Picture 5" descr="C:\Users\user\Desktop\Тонких КС\доклад главы\1712715702808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48064" y="3571876"/>
            <a:ext cx="3643338" cy="3143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98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ГЕРБ РАЙО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44176" cy="13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96217" y="115911"/>
            <a:ext cx="7372127" cy="13016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0215" algn="ctr">
              <a:lnSpc>
                <a:spcPct val="107000"/>
              </a:lnSpc>
              <a:defRPr/>
            </a:pPr>
            <a:r>
              <a:rPr lang="ru-RU" sz="22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Победители регионального конкурса</a:t>
            </a:r>
          </a:p>
          <a:p>
            <a:pPr lvl="0" indent="450215" algn="ctr">
              <a:lnSpc>
                <a:spcPct val="107000"/>
              </a:lnSpc>
              <a:defRPr/>
            </a:pPr>
            <a:r>
              <a:rPr lang="ru-RU" sz="22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«Лучшая организация работы по охране труда в Забайкальском крае»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00808"/>
            <a:ext cx="6878416" cy="4896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3076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ГЕРБ РАЙО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44176" cy="13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96217" y="115911"/>
            <a:ext cx="7372127" cy="13016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0215" algn="ctr">
              <a:lnSpc>
                <a:spcPct val="107000"/>
              </a:lnSpc>
              <a:defRPr/>
            </a:pPr>
            <a:r>
              <a:rPr lang="ru-RU" sz="22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НА 2024 ГОД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772816"/>
            <a:ext cx="870433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Комитету по финансам: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исполнить доходы местного бюджета;</a:t>
            </a: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привлечь дополнительные средства, за счет участия в грантах и других мероприятиях</a:t>
            </a:r>
          </a:p>
          <a:p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Комитету экономики и безопасности: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Привлечь дополнительные средства на развитие малого и среднего предпринимательства – 12 млн. руб. </a:t>
            </a: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Создать субъектами малого и среднего предпринимательства не менее 27 рабочих мест и сохранить 52 рабочих места; (получение краевых субсидий, участие в программе Постановление Правительства РФ от 13 марта 2021 г.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362 "О государственной поддержке в 2024 г. СМСП.</a:t>
            </a: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Увеличить количество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самозанятых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граждан – не менее чем на 35 человек;</a:t>
            </a: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Увеличить количество вновь созданных субъектов МСП – не менее чем на 15 предпринимателей.</a:t>
            </a:r>
          </a:p>
        </p:txBody>
      </p:sp>
    </p:spTree>
    <p:extLst>
      <p:ext uri="{BB962C8B-B14F-4D97-AF65-F5344CB8AC3E}">
        <p14:creationId xmlns:p14="http://schemas.microsoft.com/office/powerpoint/2010/main" val="14198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ГЕРБ РАЙО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44176" cy="13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242" y="1212421"/>
            <a:ext cx="897131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Отделу сельского хозяйства: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Оказать финансовую поддержку гражданам, ведущих ЛПХ, за счет социальных контрактов;</a:t>
            </a: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Увеличить поголовье КРС по району на 80 голов (К(Ф)Х и ЛПХ);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Получить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 менее 25 ц/га зерна с одного гектара;</a:t>
            </a: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Привлечь дополнительные средства на улучшение жилищных условий молодых специалистов в рамках программы «Создание условий для обеспечения доступным и комфортным жильем граждан»;</a:t>
            </a: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Создать условия для открытия 2 новых ИП, ведущих деятельность в области сельского хозяйства.</a:t>
            </a:r>
          </a:p>
          <a:p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Отделу жилищно-коммунального хозяйства, дорожного хозяйства, транспорта, связи и экологии Управления территориального развития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Реализовать запланированные проекты комплексного благоустройства в пгт. Кокуй и г.Сретенск;</a:t>
            </a: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Выполнить запланированные работы по ремонту автомобильных дорог;</a:t>
            </a: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Улучшить качество сотовой связи в населенных пунктах района</a:t>
            </a:r>
          </a:p>
        </p:txBody>
      </p:sp>
    </p:spTree>
    <p:extLst>
      <p:ext uri="{BB962C8B-B14F-4D97-AF65-F5344CB8AC3E}">
        <p14:creationId xmlns:p14="http://schemas.microsoft.com/office/powerpoint/2010/main" val="14198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ГЕРБ РАЙО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44176" cy="13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2960" y="917912"/>
            <a:ext cx="882104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Отделу ГО и ЧС: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Улучшить материально-техническую базу на обеспечение мер пожарной безопасности в поселениях района.</a:t>
            </a:r>
          </a:p>
          <a:p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Комитету социальной политики: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Продолжить работу с семьями, принимающими участие в специальной военной операции (предоставлять все выплаты, принимать на социальное обслуживание, предоставлять правовые, психологические услуги);</a:t>
            </a: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Оказать государственную помощь на основе социального контракта не менее 50 шт.;</a:t>
            </a: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Снизить количество семей с детьми, а также детей, находящихся в трудной жизненной ситуации.</a:t>
            </a:r>
          </a:p>
          <a:p>
            <a:pPr lvl="0"/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Отделу по физической культуре, спорту, молодежной политике, и охране труда Комитета социальной политики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рамках нацпроекта СПОРТ-НОРМА ЖИЗНИ, увеличить количество лиц, занимающихся массовым спортом до 55 %. К 2030 году необходимо выйти на уровень 75%. Такую задачу нам ставит Президент РФ.</a:t>
            </a: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целью развития корпоративного спорта на территории района, привлечь 3 организации района к массовым занятием спортом;</a:t>
            </a: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укрепить-материально техническую базу ДЮСШ.</a:t>
            </a:r>
          </a:p>
        </p:txBody>
      </p:sp>
    </p:spTree>
    <p:extLst>
      <p:ext uri="{BB962C8B-B14F-4D97-AF65-F5344CB8AC3E}">
        <p14:creationId xmlns:p14="http://schemas.microsoft.com/office/powerpoint/2010/main" val="14198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ГЕРБ РАЙО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44176" cy="13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792590"/>
            <a:ext cx="88930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Управлению образованием: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Разработать проектно – сметную документацию на образовательные организации, требующие капитального ремонта зданий, а также направить необходимый пакет документов в Министерство образования и науки Забайкальского края, для включения школ в проведение капитального ремонта;</a:t>
            </a: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Продолжить работу по включению проекта строительства школы на 250 мест в г. Сретенске в федеральную программу;</a:t>
            </a: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Обеспечить участие Дунаевской средней общеобразовательной школы № 57 в двух федеральных проектах национального проекта «Образование»: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«Успех каждого ребенка» (2, 7 млн. рублей);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«Цифровая образовательная среда» (3,5 млн. рублей);</a:t>
            </a: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обеспечить повышение качества образования через улучшение показателей государственной итоговой аттестации по обязательным предметам.</a:t>
            </a:r>
          </a:p>
          <a:p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Отделу культуры</a:t>
            </a:r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Организовать и провести культурные мероприятия, посвященные 335-летнему юбилею города;</a:t>
            </a: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Подготовить документы на участие в субсидии по капитальному ремонту сельских домов культуры и разработку проектно-сметной документации.</a:t>
            </a:r>
          </a:p>
        </p:txBody>
      </p:sp>
    </p:spTree>
    <p:extLst>
      <p:ext uri="{BB962C8B-B14F-4D97-AF65-F5344CB8AC3E}">
        <p14:creationId xmlns:p14="http://schemas.microsoft.com/office/powerpoint/2010/main" val="14198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un9-50.userapi.com/impg/sz7EoNYZKmIc7F3c1PzOem7tIBpdNQxP6j-p3g/iwogMGRdI28.jpg?size=1080x1080&amp;quality=95&amp;sign=09144b4d7572d695296df2666eddcc41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66" b="16377"/>
          <a:stretch/>
        </p:blipFill>
        <p:spPr bwMode="auto">
          <a:xfrm>
            <a:off x="6641500" y="103727"/>
            <a:ext cx="2476260" cy="17521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2077"/>
            <a:ext cx="4081127" cy="165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946646"/>
            <a:ext cx="9144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Выборы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Главы сельского поселения "Алиянское"</a:t>
            </a:r>
          </a:p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Выборы Главы сельского поселения "Ботовское"</a:t>
            </a:r>
          </a:p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Выборы Главы сельского поселения "Молодовское"</a:t>
            </a:r>
          </a:p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Досрочные выборы Главы городского поселения "Кокуйское" </a:t>
            </a:r>
          </a:p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Досрочные выборы Главы городского поселения "Сретенское"</a:t>
            </a:r>
          </a:p>
          <a:p>
            <a:r>
              <a:rPr lang="ru-R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Выборы </a:t>
            </a:r>
            <a:r>
              <a:rPr lang="ru-R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депутатов Совета городского поселения "Сретенское" </a:t>
            </a:r>
            <a:r>
              <a:rPr lang="ru-R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ru-R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созыва</a:t>
            </a:r>
          </a:p>
          <a:p>
            <a:r>
              <a:rPr lang="ru-R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Выборы депутатов Совета городского поселения "Усть-Карское" </a:t>
            </a:r>
            <a:r>
              <a:rPr lang="ru-R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ru-R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созыва</a:t>
            </a:r>
          </a:p>
          <a:p>
            <a:r>
              <a:rPr lang="ru-R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Выборы депутатов Совета сельского поселения "Алиянское" </a:t>
            </a:r>
            <a:r>
              <a:rPr lang="ru-R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ru-R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созыва</a:t>
            </a:r>
          </a:p>
          <a:p>
            <a:r>
              <a:rPr lang="ru-R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Выборы депутатов Совета сельского поселения "Верхне-Куларкинское" </a:t>
            </a:r>
            <a:r>
              <a:rPr lang="ru-R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ru-R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созыва</a:t>
            </a:r>
          </a:p>
          <a:p>
            <a:r>
              <a:rPr lang="ru-R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Выборы депутатов Совета сельского поселения "Верхне-Куэнгинское" </a:t>
            </a:r>
            <a:r>
              <a:rPr lang="ru-R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ru-R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созыва</a:t>
            </a:r>
          </a:p>
          <a:p>
            <a:r>
              <a:rPr lang="ru-R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Выборы депутатов Совета сельского поселения "Дунаевское" </a:t>
            </a:r>
            <a:r>
              <a:rPr lang="ru-R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ru-R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созыва</a:t>
            </a:r>
          </a:p>
          <a:p>
            <a:r>
              <a:rPr lang="ru-R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Выборы депутатов Совета сельского поселения "Молодовское" </a:t>
            </a:r>
            <a:r>
              <a:rPr lang="ru-R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ru-R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созыва</a:t>
            </a:r>
          </a:p>
          <a:p>
            <a:r>
              <a:rPr lang="ru-R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Выборы депутатов Совета сельского поселения "Усть-Наринзорское" </a:t>
            </a:r>
            <a:r>
              <a:rPr lang="ru-R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ru-R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созыва</a:t>
            </a:r>
          </a:p>
          <a:p>
            <a:r>
              <a:rPr lang="ru-R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Выборы депутатов Совета сельского поселения "Фирсовское" </a:t>
            </a:r>
            <a:r>
              <a:rPr lang="ru-R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ru-R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созыва</a:t>
            </a:r>
          </a:p>
          <a:p>
            <a:r>
              <a:rPr lang="ru-R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Выборы депутатов Совета сельского поселения "Чикичейское" </a:t>
            </a:r>
            <a:r>
              <a:rPr lang="ru-R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ru-R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созыва</a:t>
            </a:r>
          </a:p>
          <a:p>
            <a:r>
              <a:rPr lang="ru-R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Выборы депутатов Совета сельского поселения "Шилко-Заводское" </a:t>
            </a:r>
            <a:r>
              <a:rPr lang="ru-R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ru-R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созыва</a:t>
            </a:r>
          </a:p>
          <a:p>
            <a:r>
              <a:rPr lang="ru-RU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</a:t>
            </a:r>
            <a:r>
              <a:rPr lang="ru-R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выборы депутатов Совета городского поселения "Кокуйское" </a:t>
            </a:r>
            <a:r>
              <a:rPr lang="ru-R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ru-R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созыва</a:t>
            </a:r>
          </a:p>
        </p:txBody>
      </p:sp>
      <p:pic>
        <p:nvPicPr>
          <p:cNvPr id="1026" name="Picture 2" descr="C:\Users\User\Pictures\ГЕРБ РАЙОН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221" y="665539"/>
            <a:ext cx="504470" cy="62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117" y="1855867"/>
            <a:ext cx="2937147" cy="901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8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ноутбук\администрация\туризм\Багуловый браслет\Новая папка\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45"/>
          <a:stretch/>
        </p:blipFill>
        <p:spPr bwMode="auto">
          <a:xfrm>
            <a:off x="-11909" y="0"/>
            <a:ext cx="91583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Pictures\ГЕРБ РАЙОН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44176" cy="13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48736"/>
            <a:ext cx="8064896" cy="2123658"/>
          </a:xfrm>
          <a:prstGeom prst="rect">
            <a:avLst/>
          </a:prstGeom>
        </p:spPr>
        <p:txBody>
          <a:bodyPr wrap="square">
            <a:spAutoFit/>
            <a:scene3d>
              <a:camera prst="perspectiveRelaxedModerately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1" u="none" strike="noStrike" kern="0" spc="200" normalizeH="0" baseline="0" noProof="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ama Nueva" pitchFamily="2" charset="-52"/>
                <a:cs typeface="Times New Roman" panose="02020603050405020304" pitchFamily="18" charset="0"/>
              </a:rPr>
              <a:t>СПАСИБО ЗА ВНИМАНИЕ!</a:t>
            </a:r>
            <a:endParaRPr kumimoji="0" lang="ru-RU" sz="6600" b="1" i="1" u="none" strike="noStrike" kern="0" spc="200" normalizeH="0" baseline="0" noProof="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ama Nueva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198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ГЕРБ РАЙО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44176" cy="13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476375" y="214313"/>
            <a:ext cx="5616575" cy="12700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Объемы поступлений доходов бюджета муниципального района в 2023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году </a:t>
            </a:r>
          </a:p>
        </p:txBody>
      </p:sp>
      <p:graphicFrame>
        <p:nvGraphicFramePr>
          <p:cNvPr id="4" name="Содержимое 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635524282"/>
              </p:ext>
            </p:extLst>
          </p:nvPr>
        </p:nvGraphicFramePr>
        <p:xfrm>
          <a:off x="-3175" y="2457450"/>
          <a:ext cx="5046663" cy="433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Лист" r:id="rId5" imgW="5191233" imgH="4457683" progId="Excel.Sheet.8">
                  <p:embed/>
                </p:oleObj>
              </mc:Choice>
              <mc:Fallback>
                <p:oleObj name="Лист" r:id="rId5" imgW="5191233" imgH="4457683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175" y="2457450"/>
                        <a:ext cx="5046663" cy="433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 txBox="1">
            <a:spLocks/>
          </p:cNvSpPr>
          <p:nvPr/>
        </p:nvSpPr>
        <p:spPr>
          <a:xfrm>
            <a:off x="5508625" y="2420938"/>
            <a:ext cx="3178175" cy="3887787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ru-RU" b="1" i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242397,3тыс. рублей.</a:t>
            </a:r>
            <a:r>
              <a:rPr lang="ru-RU" altLang="ru-RU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  <a:buFont typeface="Symbol" panose="05050102010706020507" pitchFamily="18" charset="2"/>
              <a:buNone/>
              <a:defRPr/>
            </a:pPr>
            <a:endParaRPr lang="ru-RU" altLang="ru-RU" b="1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ru-RU" b="1" i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</a:t>
            </a:r>
          </a:p>
          <a:p>
            <a:pPr>
              <a:spcAft>
                <a:spcPts val="0"/>
              </a:spcAft>
              <a:buFont typeface="Symbol" panose="05050102010706020507" pitchFamily="18" charset="2"/>
              <a:buNone/>
              <a:defRPr/>
            </a:pPr>
            <a:r>
              <a:rPr lang="ru-RU" altLang="ru-RU" b="1" i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1080141,4тыс. рублей.</a:t>
            </a:r>
            <a:endParaRPr lang="ru-RU" altLang="ru-RU" b="1" i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>
            <a:spLocks/>
          </p:cNvSpPr>
          <p:nvPr/>
        </p:nvSpPr>
        <p:spPr bwMode="auto">
          <a:xfrm rot="10800000" flipV="1">
            <a:off x="428625" y="1989138"/>
            <a:ext cx="3671888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400" i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Всего доходов  </a:t>
            </a:r>
            <a:br>
              <a:rPr lang="ru-RU" sz="2400" i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</a:br>
            <a:r>
              <a:rPr lang="ru-RU" sz="2400" i="1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1322538,7 тыс. рублей</a:t>
            </a:r>
            <a:r>
              <a:rPr lang="ru-RU" sz="2900" dirty="0">
                <a:solidFill>
                  <a:schemeClr val="accent4">
                    <a:lumMod val="50000"/>
                  </a:schemeClr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98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rgei1971\Desktop\2024\О итогах Совет 2022-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Pictures\ГЕРБ РАЙО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14" y="0"/>
            <a:ext cx="1044176" cy="13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8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ГЕРБ РАЙО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44176" cy="13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99776" y="496776"/>
            <a:ext cx="8726786" cy="540643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282186" y="1057727"/>
            <a:ext cx="4193595" cy="5102421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buNone/>
            </a:pPr>
            <a:r>
              <a:rPr lang="ru-RU" b="1" dirty="0" smtClean="0"/>
              <a:t>«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  ограждение детской площадки в Детском саду N 9 г. Сретенск, ул. Коммунальная, д.5». </a:t>
            </a:r>
          </a:p>
          <a:p>
            <a:pPr marL="4572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стоимость проекта составляет 500 000 руб., в том числе денежные средства населения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50 000 руб.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4721458" y="1052736"/>
            <a:ext cx="3898709" cy="5050963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детская </a:t>
            </a:r>
          </a:p>
          <a:p>
            <a:pPr marL="4572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площадка «Улица им. Трофимова».</a:t>
            </a:r>
          </a:p>
          <a:p>
            <a:pPr marL="45720" indent="0">
              <a:buNone/>
            </a:pPr>
            <a:r>
              <a:rPr lang="ru-RU" dirty="0" smtClean="0">
                <a:solidFill>
                  <a:srgbClr val="073E8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стоимость проекта 300 000 рублей. Сумма вклада населения на реализацию проекта в размере 30 000 руб.</a:t>
            </a:r>
            <a:br>
              <a:rPr lang="ru-RU" dirty="0" smtClean="0">
                <a:solidFill>
                  <a:srgbClr val="073E8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102" y="3866745"/>
            <a:ext cx="3556723" cy="25735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95" y="4005064"/>
            <a:ext cx="3384376" cy="2668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8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ГЕРБ РАЙО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44176" cy="13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31800" y="11113"/>
            <a:ext cx="8712200" cy="13255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ahoma" pitchFamily="34" charset="0"/>
                <a:cs typeface="Tahoma" pitchFamily="34" charset="0"/>
              </a:rPr>
              <a:t>МАЛОЕ И СРЕДНЕЕ ПРЕДПРИНИМАТЕЛЬСТВО </a:t>
            </a:r>
            <a:endParaRPr lang="ru-RU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Содержимое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57718011"/>
              </p:ext>
            </p:extLst>
          </p:nvPr>
        </p:nvGraphicFramePr>
        <p:xfrm>
          <a:off x="0" y="1196975"/>
          <a:ext cx="9036050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198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ГЕРБ РАЙО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44176" cy="13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37" y="3576848"/>
            <a:ext cx="1899299" cy="1584176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360435"/>
              </p:ext>
            </p:extLst>
          </p:nvPr>
        </p:nvGraphicFramePr>
        <p:xfrm>
          <a:off x="116733" y="1404863"/>
          <a:ext cx="8860355" cy="1917290"/>
        </p:xfrm>
        <a:graphic>
          <a:graphicData uri="http://schemas.openxmlformats.org/drawingml/2006/table">
            <a:tbl>
              <a:tblPr firstRow="1" bandRow="1"/>
              <a:tblGrid>
                <a:gridCol w="4774408"/>
                <a:gridCol w="995999"/>
                <a:gridCol w="995999"/>
                <a:gridCol w="1058738"/>
                <a:gridCol w="1035211"/>
              </a:tblGrid>
              <a:tr h="715238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1" u="none" strike="noStrike" cap="none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itchFamily="18" charset="0"/>
                          <a:cs typeface="Times New Roman" pitchFamily="18" charset="0"/>
                          <a:sym typeface="Arial"/>
                        </a:rPr>
                        <a:t>Наименование мероприятия</a:t>
                      </a:r>
                      <a:endParaRPr lang="ru-RU" sz="1400" b="1" i="0" u="none" strike="noStrike" cap="none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ea typeface="Arial"/>
                        <a:cs typeface="Times New Roman" pitchFamily="18" charset="0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itchFamily="18" charset="0"/>
                          <a:cs typeface="Times New Roman" pitchFamily="18" charset="0"/>
                        </a:rPr>
                        <a:t>План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itchFamily="18" charset="0"/>
                          <a:cs typeface="Times New Roman" pitchFamily="18" charset="0"/>
                        </a:rPr>
                        <a:t>(рублей)</a:t>
                      </a:r>
                      <a:endParaRPr lang="ru-RU" sz="12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itchFamily="18" charset="0"/>
                          <a:cs typeface="Times New Roman" pitchFamily="18" charset="0"/>
                        </a:rPr>
                        <a:t>Создано рабочих мест</a:t>
                      </a:r>
                      <a:endParaRPr lang="ru-RU" sz="12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itchFamily="18" charset="0"/>
                          <a:cs typeface="Times New Roman" pitchFamily="18" charset="0"/>
                        </a:rPr>
                        <a:t>Привлечено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itchFamily="18" charset="0"/>
                          <a:cs typeface="Times New Roman" pitchFamily="18" charset="0"/>
                        </a:rPr>
                        <a:t>(рублей)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itchFamily="18" charset="0"/>
                          <a:cs typeface="Times New Roman" pitchFamily="18" charset="0"/>
                        </a:rPr>
                        <a:t>Освоение средств</a:t>
                      </a:r>
                      <a:br>
                        <a:rPr lang="ru-RU" sz="12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itchFamily="18" charset="0"/>
                          <a:cs typeface="Times New Roman" pitchFamily="18" charset="0"/>
                        </a:rPr>
                      </a:br>
                      <a:r>
                        <a:rPr lang="ru-RU" sz="1200" b="1" baseline="0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itchFamily="18" charset="0"/>
                          <a:cs typeface="Times New Roman" pitchFamily="18" charset="0"/>
                        </a:rPr>
                        <a:t>(%)</a:t>
                      </a:r>
                      <a:endParaRPr lang="ru-RU" sz="12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0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itchFamily="18" charset="0"/>
                        </a:rPr>
                        <a:t>Привлечение</a:t>
                      </a:r>
                      <a:r>
                        <a:rPr lang="ru-RU" sz="1400" b="1" baseline="0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itchFamily="18" charset="0"/>
                        </a:rPr>
                        <a:t> денежных средств для развития ИП</a:t>
                      </a:r>
                      <a:endParaRPr lang="ru-RU" sz="14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itchFamily="18" charset="0"/>
                        </a:rPr>
                        <a:t>5950 </a:t>
                      </a:r>
                    </a:p>
                    <a:p>
                      <a:pPr algn="ctr"/>
                      <a:r>
                        <a:rPr lang="ru-RU" sz="1400" b="1" baseline="0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itchFamily="18" charset="0"/>
                        </a:rPr>
                        <a:t>000</a:t>
                      </a:r>
                      <a:endParaRPr lang="ru-RU" sz="1400" b="1" dirty="0" smtClean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itchFamily="18" charset="0"/>
                        </a:rPr>
                        <a:t>5 950 000</a:t>
                      </a:r>
                      <a:r>
                        <a:rPr lang="ru-RU" sz="1400" b="1" baseline="0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itchFamily="18" charset="0"/>
                        </a:rPr>
                        <a:t> </a:t>
                      </a:r>
                      <a:endParaRPr lang="ru-RU" sz="1400" b="1" dirty="0" smtClean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itchFamily="18" charset="0"/>
                        </a:rPr>
                        <a:t>100</a:t>
                      </a:r>
                      <a:endParaRPr lang="ru-RU" sz="1400" b="1" dirty="0" smtClean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6010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itchFamily="18" charset="0"/>
                        </a:rPr>
                        <a:t>Привлечение денежных средств для развития ЛПХ</a:t>
                      </a:r>
                      <a:endParaRPr lang="ru-RU" sz="14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itchFamily="18" charset="0"/>
                        </a:rPr>
                        <a:t>3600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itchFamily="18" charset="0"/>
                        </a:rPr>
                        <a:t> 000</a:t>
                      </a:r>
                      <a:endParaRPr lang="ru-RU" sz="1400" b="1" dirty="0" smtClean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itchFamily="18" charset="0"/>
                        </a:rPr>
                        <a:t>3</a:t>
                      </a:r>
                      <a:r>
                        <a:rPr lang="ru-RU" sz="1400" b="1" baseline="0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itchFamily="18" charset="0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itchFamily="18" charset="0"/>
                        </a:rPr>
                        <a:t>600 000</a:t>
                      </a:r>
                      <a:endParaRPr lang="ru-RU" sz="1400" b="1" dirty="0" smtClean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itchFamily="18" charset="0"/>
                        </a:rPr>
                        <a:t>100</a:t>
                      </a:r>
                      <a:endParaRPr lang="ru-RU" sz="1400" b="1" dirty="0" smtClean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6" descr="https://remont-otdelka-spb.ru/wp-content/uploads/2022/05/4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258" y="5161384"/>
            <a:ext cx="2520922" cy="1672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75599" y="-20239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социальная помощь на основании социального контракта в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 на осуществление индивидуальной предпринимательской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и ведения ЛПХ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4" y="3576687"/>
            <a:ext cx="2558034" cy="16810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371" y="3576687"/>
            <a:ext cx="2274296" cy="1530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125911"/>
            <a:ext cx="2394296" cy="1743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8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ГЕРБ РАЙО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44176" cy="13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10424386-16038724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8189"/>
            <a:ext cx="4112964" cy="215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H="1" flipV="1">
            <a:off x="1259632" y="587191"/>
            <a:ext cx="6120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/>
                <a:ea typeface="Calibri"/>
              </a:rPr>
              <a:t>СЕЛЬСКОЕ ХОЗЯЙСТВО</a:t>
            </a: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08500" y="1340768"/>
            <a:ext cx="4311972" cy="2385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/>
                <a:ea typeface="Calibri"/>
              </a:rPr>
              <a:t>На территории района 3 сельскохозяйственных предприятия и 9 крестьянско фермерских хозяйств занимающихся производством сельскохозяйственной продукции.</a:t>
            </a:r>
          </a:p>
          <a:p>
            <a:pPr algn="ctr"/>
            <a:r>
              <a:rPr lang="ru-RU" dirty="0" smtClean="0">
                <a:latin typeface="Times New Roman"/>
              </a:rPr>
              <a:t>2 кооператива, занимающихся переработкой сельскохозяйственной продукции</a:t>
            </a:r>
            <a:endParaRPr lang="ru-RU" dirty="0"/>
          </a:p>
        </p:txBody>
      </p:sp>
      <p:pic>
        <p:nvPicPr>
          <p:cNvPr id="6" name="Picture 4" descr="C:\Users\User\Desktop\для Главы\group-of-young-red-cows-on-a-pasture-in-the-italian-alps_328295-7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45024"/>
            <a:ext cx="4176464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3645024"/>
            <a:ext cx="4112964" cy="2862322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endParaRPr lang="ru-RU" dirty="0" smtClean="0">
              <a:latin typeface="Times New Roman"/>
              <a:ea typeface="Calibri"/>
            </a:endParaRPr>
          </a:p>
          <a:p>
            <a:pPr algn="ctr"/>
            <a:r>
              <a:rPr lang="ru-RU" dirty="0" smtClean="0">
                <a:latin typeface="Times New Roman"/>
                <a:ea typeface="Calibri"/>
              </a:rPr>
              <a:t>Убрано зерновых культур на площади 108 га., намолочено 135 т.,  средняя урожайность составила 14,0 ц/га.</a:t>
            </a:r>
          </a:p>
          <a:p>
            <a:pPr algn="ctr"/>
            <a:r>
              <a:rPr lang="ru-RU" dirty="0" smtClean="0">
                <a:latin typeface="Times New Roman"/>
              </a:rPr>
              <a:t>Убрано картофеля на площади 4 га., валовый сбор – 7 т., урожайность составила 175 ц/га.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Получено молока 869 ц.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Реализация продукции животноводства (мясо) - 654,4 ц.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8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авительственный стиль">
  <a:themeElements>
    <a:clrScheme name="Стандартная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Стандартная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Правительственный стиль</Template>
  <TotalTime>7777</TotalTime>
  <Words>1820</Words>
  <Application>Microsoft Office PowerPoint</Application>
  <PresentationFormat>Экран (4:3)</PresentationFormat>
  <Paragraphs>209</Paragraphs>
  <Slides>36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Правительственный стиль</vt:lpstr>
      <vt:lpstr>1_Office Theme</vt:lpstr>
      <vt:lpstr>Воздушный поток</vt:lpstr>
      <vt:lpstr>Лист</vt:lpstr>
      <vt:lpstr>ДОКЛАД  Главы муниципального района «СРЕТЕНСКИЙ РАЙОН» А.С. ЗАКУРДАЕВА   О РЕЗУЛЬТАТАХ ДЕЯТЕЛЬНОСТИ Администрации  ЗА 2023 ГОД</vt:lpstr>
      <vt:lpstr>Презентация PowerPoint</vt:lpstr>
      <vt:lpstr>Презентация PowerPoint</vt:lpstr>
      <vt:lpstr>Объемы поступлений доходов бюджета муниципального района в 2023 году </vt:lpstr>
      <vt:lpstr>Презентация PowerPoint</vt:lpstr>
      <vt:lpstr>Инициативное бюджетирование</vt:lpstr>
      <vt:lpstr>МАЛОЕ И СРЕДНЕЕ ПРЕДПРИНИМАТЕЛЬСТВО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КОНЦЕПЦИЯ ПЛАНА КОМПЛЕКСНОГО РАЗВИТИЯ МУНИЦИПАЛЬНОГО РАЙОНА «ОНОНСКИЙ РАЙОН»</dc:title>
  <dc:creator>User</dc:creator>
  <cp:lastModifiedBy>User</cp:lastModifiedBy>
  <cp:revision>78</cp:revision>
  <dcterms:created xsi:type="dcterms:W3CDTF">2021-05-18T01:28:31Z</dcterms:created>
  <dcterms:modified xsi:type="dcterms:W3CDTF">2024-07-02T04:16:11Z</dcterms:modified>
</cp:coreProperties>
</file>