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  <p:sldMasterId id="2147483700" r:id="rId2"/>
    <p:sldMasterId id="2147483702" r:id="rId3"/>
  </p:sldMasterIdLst>
  <p:notesMasterIdLst>
    <p:notesMasterId r:id="rId21"/>
  </p:notesMasterIdLst>
  <p:sldIdLst>
    <p:sldId id="256" r:id="rId4"/>
    <p:sldId id="283" r:id="rId5"/>
    <p:sldId id="273" r:id="rId6"/>
    <p:sldId id="284" r:id="rId7"/>
    <p:sldId id="275" r:id="rId8"/>
    <p:sldId id="276" r:id="rId9"/>
    <p:sldId id="290" r:id="rId10"/>
    <p:sldId id="278" r:id="rId11"/>
    <p:sldId id="285" r:id="rId12"/>
    <p:sldId id="294" r:id="rId13"/>
    <p:sldId id="292" r:id="rId14"/>
    <p:sldId id="291" r:id="rId15"/>
    <p:sldId id="295" r:id="rId16"/>
    <p:sldId id="296" r:id="rId17"/>
    <p:sldId id="297" r:id="rId18"/>
    <p:sldId id="298" r:id="rId19"/>
    <p:sldId id="300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Helvetica Neue" panose="020B0604020202020204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71">
          <p15:clr>
            <a:srgbClr val="A4A3A4"/>
          </p15:clr>
        </p15:guide>
        <p15:guide id="2" pos="1263">
          <p15:clr>
            <a:srgbClr val="A4A3A4"/>
          </p15:clr>
        </p15:guide>
        <p15:guide id="3" orient="horz" pos="158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861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 snapToGrid="0">
      <p:cViewPr>
        <p:scale>
          <a:sx n="110" d="100"/>
          <a:sy n="110" d="100"/>
        </p:scale>
        <p:origin x="78" y="-486"/>
      </p:cViewPr>
      <p:guideLst>
        <p:guide orient="horz" pos="1671"/>
        <p:guide orient="horz" pos="1587"/>
        <p:guide pos="12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43697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cd4d51e2a_17_55:notes"/>
          <p:cNvSpPr txBox="1">
            <a:spLocks noGrp="1"/>
          </p:cNvSpPr>
          <p:nvPr>
            <p:ph type="body" idx="1"/>
          </p:nvPr>
        </p:nvSpPr>
        <p:spPr>
          <a:xfrm>
            <a:off x="522180" y="6831559"/>
            <a:ext cx="4177519" cy="647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1" name="Google Shape;281;gdcd4d51e2a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82813" y="1077913"/>
            <a:ext cx="9588501" cy="5394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589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aa5d4041f_9_132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daa5d4041f_9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daa5d4041f_0_214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8" name="Google Shape;378;gdaa5d4041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dcf970cc0a_1_3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dcf970cc0a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dcd4d51e2a_7_42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gdcd4d51e2a_7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7f3e333d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63675" y="1663700"/>
            <a:ext cx="7981950" cy="4491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8" name="Google Shape;508;gd7f3e333d6_1_0:notes"/>
          <p:cNvSpPr txBox="1">
            <a:spLocks noGrp="1"/>
          </p:cNvSpPr>
          <p:nvPr>
            <p:ph type="body" idx="1"/>
          </p:nvPr>
        </p:nvSpPr>
        <p:spPr>
          <a:xfrm>
            <a:off x="483677" y="6210755"/>
            <a:ext cx="3869387" cy="508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gd7f3e333d6_1_0:notes"/>
          <p:cNvSpPr txBox="1">
            <a:spLocks noGrp="1"/>
          </p:cNvSpPr>
          <p:nvPr>
            <p:ph type="sldNum" idx="12"/>
          </p:nvPr>
        </p:nvSpPr>
        <p:spPr>
          <a:xfrm>
            <a:off x="2739715" y="12257949"/>
            <a:ext cx="2096022" cy="64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rgbClr val="000000"/>
                </a:solidFill>
              </a:rPr>
              <a:t>6</a:t>
            </a:fld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d7f3e333d6_6_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gd7f3e333d6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dcd4d51e2a_5_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gdcd4d51e2a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dcd4d51e2a_5_56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gdcd4d51e2a_5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Заголовок и объект">
  <p:cSld name="4_Заголовок и объек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4" y="851"/>
            <a:ext cx="1135" cy="85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5230025" y="1025038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2"/>
          </p:nvPr>
        </p:nvSpPr>
        <p:spPr>
          <a:xfrm>
            <a:off x="5230026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1550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100" b="1">
                <a:solidFill>
                  <a:srgbClr val="7F7F7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3"/>
          </p:nvPr>
        </p:nvSpPr>
        <p:spPr>
          <a:xfrm>
            <a:off x="386535" y="745203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4"/>
          </p:nvPr>
        </p:nvSpPr>
        <p:spPr>
          <a:xfrm>
            <a:off x="5236684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5"/>
          </p:nvPr>
        </p:nvSpPr>
        <p:spPr>
          <a:xfrm>
            <a:off x="7129907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cxnSp>
        <p:nvCxnSpPr>
          <p:cNvPr id="86" name="Google Shape;86;p18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" name="Google Shape;87;p18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662" y="86469"/>
            <a:ext cx="501412" cy="561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429" cy="398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3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2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4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2"/>
          </p:nvPr>
        </p:nvSpPr>
        <p:spPr>
          <a:xfrm>
            <a:off x="3239485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3"/>
          </p:nvPr>
        </p:nvSpPr>
        <p:spPr>
          <a:xfrm>
            <a:off x="6022029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4"/>
          </p:nvPr>
        </p:nvSpPr>
        <p:spPr>
          <a:xfrm>
            <a:off x="457200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5"/>
          </p:nvPr>
        </p:nvSpPr>
        <p:spPr>
          <a:xfrm>
            <a:off x="3239485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body" idx="6"/>
          </p:nvPr>
        </p:nvSpPr>
        <p:spPr>
          <a:xfrm>
            <a:off x="6022029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628197" y="-130969"/>
            <a:ext cx="7883143" cy="99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8442099" y="4843293"/>
            <a:ext cx="467143" cy="20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1">
  <p:cSld name="3_Заголовок и объект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38" name="Google Shape;138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43" name="Google Shape;143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4" name="Google Shape;144;p29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 1">
  <p:cSld name="Title layout with centered title and subtitle placeholders 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>
  <p:cSld name="Title layout with centered title and subtitle placeholder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>
            <a:spLocks noGrp="1"/>
          </p:cNvSpPr>
          <p:nvPr>
            <p:ph type="ctrTitle"/>
          </p:nvPr>
        </p:nvSpPr>
        <p:spPr>
          <a:xfrm>
            <a:off x="311709" y="744575"/>
            <a:ext cx="8520643" cy="2052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43" cy="79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2">
  <p:cSld name="3_Заголовок и объект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67" name="Google Shape;167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33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72" name="Google Shape;172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3" name="Google Shape;173;p33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214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7"/>
          <p:cNvSpPr txBox="1">
            <a:spLocks noGrp="1"/>
          </p:cNvSpPr>
          <p:nvPr>
            <p:ph type="body" idx="1"/>
          </p:nvPr>
        </p:nvSpPr>
        <p:spPr>
          <a:xfrm>
            <a:off x="379002" y="935765"/>
            <a:ext cx="8386285" cy="38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400"/>
              <a:buFont typeface="Helvetica Neue"/>
              <a:buChar char="●"/>
              <a:defRPr sz="1100">
                <a:solidFill>
                  <a:srgbClr val="26262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■"/>
              <a:defRPr sz="1100">
                <a:solidFill>
                  <a:srgbClr val="262626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●"/>
              <a:defRPr sz="1100">
                <a:solidFill>
                  <a:srgbClr val="262626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37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2" name="Google Shape;192;p37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3" name="Google Shape;193;p37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94" name="Google Shape;194;p37"/>
          <p:cNvCxnSpPr/>
          <p:nvPr/>
        </p:nvCxnSpPr>
        <p:spPr>
          <a:xfrm rot="10800000">
            <a:off x="394135" y="692209"/>
            <a:ext cx="8519786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5" name="Google Shape;195;p37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2662" y="86469"/>
            <a:ext cx="501412" cy="561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157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6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6"/>
          <p:cNvSpPr txBox="1">
            <a:spLocks noGrp="1"/>
          </p:cNvSpPr>
          <p:nvPr>
            <p:ph type="subTitle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7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7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7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9"/>
          <p:cNvSpPr txBox="1">
            <a:spLocks noGrp="1"/>
          </p:cNvSpPr>
          <p:nvPr>
            <p:ph type="subTitle" idx="1"/>
          </p:nvPr>
        </p:nvSpPr>
        <p:spPr>
          <a:xfrm>
            <a:off x="379029" y="73478"/>
            <a:ext cx="7272000" cy="274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0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0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0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0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1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1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1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1"/>
          <p:cNvSpPr txBox="1">
            <a:spLocks noGrp="1"/>
          </p:cNvSpPr>
          <p:nvPr>
            <p:ph type="body" idx="3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2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2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2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2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3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3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3"/>
          <p:cNvSpPr txBox="1">
            <a:spLocks noGrp="1"/>
          </p:cNvSpPr>
          <p:nvPr>
            <p:ph type="body" idx="2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4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4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4"/>
          <p:cNvSpPr txBox="1">
            <a:spLocks noGrp="1"/>
          </p:cNvSpPr>
          <p:nvPr>
            <p:ph type="body" idx="4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5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5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5"/>
          <p:cNvSpPr txBox="1">
            <a:spLocks noGrp="1"/>
          </p:cNvSpPr>
          <p:nvPr>
            <p:ph type="body" idx="2"/>
          </p:nvPr>
        </p:nvSpPr>
        <p:spPr>
          <a:xfrm>
            <a:off x="3214286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55"/>
          <p:cNvSpPr txBox="1">
            <a:spLocks noGrp="1"/>
          </p:cNvSpPr>
          <p:nvPr>
            <p:ph type="body" idx="3"/>
          </p:nvPr>
        </p:nvSpPr>
        <p:spPr>
          <a:xfrm>
            <a:off x="6049544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5"/>
          <p:cNvSpPr txBox="1">
            <a:spLocks noGrp="1"/>
          </p:cNvSpPr>
          <p:nvPr>
            <p:ph type="body" idx="4"/>
          </p:nvPr>
        </p:nvSpPr>
        <p:spPr>
          <a:xfrm>
            <a:off x="379029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5"/>
          <p:cNvSpPr txBox="1">
            <a:spLocks noGrp="1"/>
          </p:cNvSpPr>
          <p:nvPr>
            <p:ph type="body" idx="5"/>
          </p:nvPr>
        </p:nvSpPr>
        <p:spPr>
          <a:xfrm>
            <a:off x="3214286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5"/>
          <p:cNvSpPr txBox="1">
            <a:spLocks noGrp="1"/>
          </p:cNvSpPr>
          <p:nvPr>
            <p:ph type="body" idx="6"/>
          </p:nvPr>
        </p:nvSpPr>
        <p:spPr>
          <a:xfrm>
            <a:off x="6049544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29" y="771"/>
            <a:ext cx="514" cy="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29" y="771"/>
            <a:ext cx="257" cy="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13"/>
          <p:cNvCxnSpPr/>
          <p:nvPr/>
        </p:nvCxnSpPr>
        <p:spPr>
          <a:xfrm flipH="1">
            <a:off x="394714" y="692357"/>
            <a:ext cx="8519143" cy="161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54" name="Google Shape;54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8332200" y="86786"/>
            <a:ext cx="500184" cy="55986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7229" y="4432050"/>
            <a:ext cx="938143" cy="6848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703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3" descr="Picture 3"/>
          <p:cNvPicPr preferRelativeResize="0"/>
          <p:nvPr/>
        </p:nvPicPr>
        <p:blipFill rotWithShape="1">
          <a:blip r:embed="rId14">
            <a:alphaModFix/>
          </a:blip>
          <a:srcRect b="17935"/>
          <a:stretch/>
        </p:blipFill>
        <p:spPr>
          <a:xfrm>
            <a:off x="223458" y="1125900"/>
            <a:ext cx="8790686" cy="310692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3"/>
          <p:cNvSpPr/>
          <p:nvPr/>
        </p:nvSpPr>
        <p:spPr>
          <a:xfrm>
            <a:off x="307286" y="1125900"/>
            <a:ext cx="6026143" cy="2116222"/>
          </a:xfrm>
          <a:prstGeom prst="rect">
            <a:avLst/>
          </a:prstGeom>
          <a:gradFill>
            <a:gsLst>
              <a:gs pos="0">
                <a:srgbClr val="002060">
                  <a:alpha val="91372"/>
                </a:srgbClr>
              </a:gs>
              <a:gs pos="100000">
                <a:srgbClr val="8D0053">
                  <a:alpha val="91372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43" descr="Picture 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62971" y="228728"/>
            <a:ext cx="1180800" cy="124701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3"/>
          <p:cNvSpPr txBox="1">
            <a:spLocks noGrp="1"/>
          </p:cNvSpPr>
          <p:nvPr>
            <p:ph type="sldNum" idx="12"/>
          </p:nvPr>
        </p:nvSpPr>
        <p:spPr>
          <a:xfrm>
            <a:off x="4419515" y="4630307"/>
            <a:ext cx="2133257" cy="273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325" tIns="35775" rIns="36325" bIns="35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4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43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4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343" cy="298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9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22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jpe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6"/>
          <p:cNvSpPr/>
          <p:nvPr/>
        </p:nvSpPr>
        <p:spPr>
          <a:xfrm>
            <a:off x="427919" y="1747189"/>
            <a:ext cx="5394549" cy="90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25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Инвестиционный потенциал Сретенского </a:t>
            </a:r>
            <a:r>
              <a:rPr lang="ru-RU" sz="25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района 2024 год</a:t>
            </a:r>
            <a:endParaRPr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66;p64"/>
          <p:cNvSpPr txBox="1"/>
          <p:nvPr/>
        </p:nvSpPr>
        <p:spPr>
          <a:xfrm>
            <a:off x="374265" y="148525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 smtClean="0">
                <a:solidFill>
                  <a:srgbClr val="7F7F7F"/>
                </a:solidFill>
              </a:rPr>
              <a:t>Инфраструктура, которую можно использовать для реализации проектов   </a:t>
            </a:r>
            <a:endParaRPr sz="1100" dirty="0"/>
          </a:p>
        </p:txBody>
      </p:sp>
      <p:pic>
        <p:nvPicPr>
          <p:cNvPr id="37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3774482" y="4599913"/>
            <a:ext cx="136354" cy="1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4083611" y="4672469"/>
            <a:ext cx="136354" cy="1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4490206" y="4672468"/>
            <a:ext cx="136354" cy="1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4793018" y="4659530"/>
            <a:ext cx="136354" cy="1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5131898" y="4657337"/>
            <a:ext cx="136354" cy="1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5268252" y="2141839"/>
            <a:ext cx="136354" cy="1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Google Shape;302;p57"/>
          <p:cNvSpPr txBox="1"/>
          <p:nvPr/>
        </p:nvSpPr>
        <p:spPr>
          <a:xfrm>
            <a:off x="7715250" y="926431"/>
            <a:ext cx="1206500" cy="36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50" rIns="0" bIns="0" anchor="t" anchorCtr="0">
            <a:spAutoFit/>
          </a:bodyPr>
          <a:lstStyle/>
          <a:p>
            <a:pPr marL="12700" marR="0" lvl="0" indent="0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транссибирская  </a:t>
            </a:r>
          </a:p>
          <a:p>
            <a:pPr marL="12700" marR="0" lvl="0" indent="0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 smtClean="0">
                <a:solidFill>
                  <a:schemeClr val="tx1"/>
                </a:solidFill>
              </a:rPr>
              <a:t>ж</a:t>
            </a:r>
            <a:r>
              <a:rPr lang="ru" sz="11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/д </a:t>
            </a:r>
            <a:r>
              <a:rPr lang="ru" sz="11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магистраль</a:t>
            </a:r>
            <a:endParaRPr sz="11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902450" y="1046355"/>
            <a:ext cx="66675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Google Shape;302;p57"/>
          <p:cNvSpPr txBox="1"/>
          <p:nvPr/>
        </p:nvSpPr>
        <p:spPr>
          <a:xfrm>
            <a:off x="7715249" y="1383107"/>
            <a:ext cx="1282101" cy="70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50" rIns="0" bIns="0" anchor="t" anchorCtr="0">
            <a:spAutoFit/>
          </a:bodyPr>
          <a:lstStyle/>
          <a:p>
            <a:pPr marL="12700" algn="ctr"/>
            <a:r>
              <a:rPr lang="ru-RU" alt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автодороги </a:t>
            </a:r>
            <a:r>
              <a:rPr lang="ru" sz="1100" dirty="0" smtClean="0">
                <a:solidFill>
                  <a:srgbClr val="231F20"/>
                </a:solidFill>
              </a:rPr>
              <a:t>краевого значения </a:t>
            </a:r>
            <a:r>
              <a:rPr lang="ru" sz="1100" dirty="0">
                <a:solidFill>
                  <a:srgbClr val="231F20"/>
                </a:solidFill>
              </a:rPr>
              <a:t>«Могойтуй-Олочи»  </a:t>
            </a:r>
          </a:p>
          <a:p>
            <a:pPr marL="12700" lvl="0" algn="ctr"/>
            <a:r>
              <a:rPr lang="ru-RU" alt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alt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Р- 426</a:t>
            </a:r>
            <a:r>
              <a:rPr lang="ru-RU" alt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Google Shape;302;p57"/>
          <p:cNvSpPr txBox="1"/>
          <p:nvPr/>
        </p:nvSpPr>
        <p:spPr>
          <a:xfrm>
            <a:off x="7791270" y="2141839"/>
            <a:ext cx="1054459" cy="54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50" rIns="0" bIns="0" anchor="t" anchorCtr="0">
            <a:spAutoFit/>
          </a:bodyPr>
          <a:lstStyle/>
          <a:p>
            <a:pPr marL="12700" lvl="0">
              <a:lnSpc>
                <a:spcPct val="103499"/>
              </a:lnSpc>
            </a:pPr>
            <a:r>
              <a:rPr lang="ru-RU" alt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автодороги регионального значения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6902450" y="1503262"/>
            <a:ext cx="66675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6939061" y="3079723"/>
            <a:ext cx="666750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Google Shape;302;p57"/>
          <p:cNvSpPr txBox="1"/>
          <p:nvPr/>
        </p:nvSpPr>
        <p:spPr>
          <a:xfrm>
            <a:off x="7753049" y="2972812"/>
            <a:ext cx="1206500" cy="374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50" rIns="0" bIns="0" anchor="t" anchorCtr="0">
            <a:spAutoFit/>
          </a:bodyPr>
          <a:lstStyle/>
          <a:p>
            <a:pPr marL="12700" lvl="0">
              <a:lnSpc>
                <a:spcPct val="103499"/>
              </a:lnSpc>
            </a:pPr>
            <a:r>
              <a:rPr lang="ru-RU" alt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сновные линии электропередач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Google Shape;302;p57"/>
          <p:cNvSpPr txBox="1"/>
          <p:nvPr/>
        </p:nvSpPr>
        <p:spPr>
          <a:xfrm>
            <a:off x="7694222" y="4407803"/>
            <a:ext cx="1206500" cy="374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50" rIns="0" bIns="0" anchor="t" anchorCtr="0">
            <a:spAutoFit/>
          </a:bodyPr>
          <a:lstStyle/>
          <a:p>
            <a:pPr marL="12700" lvl="0">
              <a:lnSpc>
                <a:spcPct val="103499"/>
              </a:lnSpc>
            </a:pPr>
            <a:r>
              <a:rPr lang="ru-RU" alt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объекты водоснабжения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5208141" y="3871896"/>
            <a:ext cx="120222" cy="12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4" y="748282"/>
            <a:ext cx="6383547" cy="4338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1977856" y="4152240"/>
            <a:ext cx="192269" cy="2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7082562" y="4416580"/>
            <a:ext cx="240443" cy="2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71" y="3983473"/>
            <a:ext cx="165770" cy="17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9965" y="175728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12" y="4082027"/>
            <a:ext cx="140370" cy="14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741404" y="4244530"/>
            <a:ext cx="192269" cy="2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549134" y="4497602"/>
            <a:ext cx="192269" cy="2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2659730" y="4156779"/>
            <a:ext cx="178589" cy="19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2488445" y="3788053"/>
            <a:ext cx="192269" cy="2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1909620" y="3656569"/>
            <a:ext cx="192269" cy="2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2130256" y="3553111"/>
            <a:ext cx="138797" cy="14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1267616" y="3883088"/>
            <a:ext cx="135788" cy="14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 flipH="1">
            <a:off x="1326931" y="4439952"/>
            <a:ext cx="152946" cy="16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1267616" y="4156779"/>
            <a:ext cx="192269" cy="2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2170125" y="4280184"/>
            <a:ext cx="192269" cy="2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1459128" y="4203182"/>
            <a:ext cx="192269" cy="2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5178957" y="3442881"/>
            <a:ext cx="178589" cy="19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1647541" y="4035485"/>
            <a:ext cx="681591" cy="294975"/>
          </a:xfrm>
          <a:custGeom>
            <a:avLst/>
            <a:gdLst>
              <a:gd name="connsiteX0" fmla="*/ 681591 w 681591"/>
              <a:gd name="connsiteY0" fmla="*/ 148326 h 294975"/>
              <a:gd name="connsiteX1" fmla="*/ 552195 w 681591"/>
              <a:gd name="connsiteY1" fmla="*/ 1677 h 294975"/>
              <a:gd name="connsiteX2" fmla="*/ 250270 w 681591"/>
              <a:gd name="connsiteY2" fmla="*/ 234590 h 294975"/>
              <a:gd name="connsiteX3" fmla="*/ 103621 w 681591"/>
              <a:gd name="connsiteY3" fmla="*/ 105194 h 294975"/>
              <a:gd name="connsiteX4" fmla="*/ 34610 w 681591"/>
              <a:gd name="connsiteY4" fmla="*/ 208711 h 294975"/>
              <a:gd name="connsiteX5" fmla="*/ 104 w 681591"/>
              <a:gd name="connsiteY5" fmla="*/ 277723 h 294975"/>
              <a:gd name="connsiteX6" fmla="*/ 25984 w 681591"/>
              <a:gd name="connsiteY6" fmla="*/ 294975 h 29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1591" h="294975">
                <a:moveTo>
                  <a:pt x="681591" y="148326"/>
                </a:moveTo>
                <a:cubicBezTo>
                  <a:pt x="652836" y="67813"/>
                  <a:pt x="624082" y="-12700"/>
                  <a:pt x="552195" y="1677"/>
                </a:cubicBezTo>
                <a:cubicBezTo>
                  <a:pt x="480308" y="16054"/>
                  <a:pt x="325032" y="217337"/>
                  <a:pt x="250270" y="234590"/>
                </a:cubicBezTo>
                <a:cubicBezTo>
                  <a:pt x="175508" y="251843"/>
                  <a:pt x="139564" y="109507"/>
                  <a:pt x="103621" y="105194"/>
                </a:cubicBezTo>
                <a:cubicBezTo>
                  <a:pt x="67678" y="100881"/>
                  <a:pt x="51863" y="179956"/>
                  <a:pt x="34610" y="208711"/>
                </a:cubicBezTo>
                <a:cubicBezTo>
                  <a:pt x="17357" y="237466"/>
                  <a:pt x="1542" y="263346"/>
                  <a:pt x="104" y="277723"/>
                </a:cubicBezTo>
                <a:cubicBezTo>
                  <a:pt x="-1334" y="292100"/>
                  <a:pt x="12325" y="293537"/>
                  <a:pt x="25984" y="294975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654425" y="3346994"/>
            <a:ext cx="967341" cy="1249323"/>
          </a:xfrm>
          <a:custGeom>
            <a:avLst/>
            <a:gdLst>
              <a:gd name="connsiteX0" fmla="*/ 967341 w 967341"/>
              <a:gd name="connsiteY0" fmla="*/ 1026598 h 1249323"/>
              <a:gd name="connsiteX1" fmla="*/ 760307 w 967341"/>
              <a:gd name="connsiteY1" fmla="*/ 1086983 h 1249323"/>
              <a:gd name="connsiteX2" fmla="*/ 510141 w 967341"/>
              <a:gd name="connsiteY2" fmla="*/ 1233632 h 1249323"/>
              <a:gd name="connsiteX3" fmla="*/ 165084 w 967341"/>
              <a:gd name="connsiteY3" fmla="*/ 1242259 h 1249323"/>
              <a:gd name="connsiteX4" fmla="*/ 61567 w 967341"/>
              <a:gd name="connsiteY4" fmla="*/ 1207753 h 1249323"/>
              <a:gd name="connsiteX5" fmla="*/ 87447 w 967341"/>
              <a:gd name="connsiteY5" fmla="*/ 1112863 h 1249323"/>
              <a:gd name="connsiteX6" fmla="*/ 35688 w 967341"/>
              <a:gd name="connsiteY6" fmla="*/ 828191 h 1249323"/>
              <a:gd name="connsiteX7" fmla="*/ 1183 w 967341"/>
              <a:gd name="connsiteY7" fmla="*/ 578025 h 1249323"/>
              <a:gd name="connsiteX8" fmla="*/ 78820 w 967341"/>
              <a:gd name="connsiteY8" fmla="*/ 422749 h 1249323"/>
              <a:gd name="connsiteX9" fmla="*/ 147832 w 967341"/>
              <a:gd name="connsiteY9" fmla="*/ 319232 h 1249323"/>
              <a:gd name="connsiteX10" fmla="*/ 78820 w 967341"/>
              <a:gd name="connsiteY10" fmla="*/ 112198 h 1249323"/>
              <a:gd name="connsiteX11" fmla="*/ 70194 w 967341"/>
              <a:gd name="connsiteY11" fmla="*/ 60440 h 1249323"/>
              <a:gd name="connsiteX12" fmla="*/ 52941 w 967341"/>
              <a:gd name="connsiteY12" fmla="*/ 55 h 1249323"/>
              <a:gd name="connsiteX13" fmla="*/ 44315 w 967341"/>
              <a:gd name="connsiteY13" fmla="*/ 51814 h 124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7341" h="1249323">
                <a:moveTo>
                  <a:pt x="967341" y="1026598"/>
                </a:moveTo>
                <a:cubicBezTo>
                  <a:pt x="901924" y="1039537"/>
                  <a:pt x="836507" y="1052477"/>
                  <a:pt x="760307" y="1086983"/>
                </a:cubicBezTo>
                <a:cubicBezTo>
                  <a:pt x="684107" y="1121489"/>
                  <a:pt x="609345" y="1207753"/>
                  <a:pt x="510141" y="1233632"/>
                </a:cubicBezTo>
                <a:cubicBezTo>
                  <a:pt x="410937" y="1259511"/>
                  <a:pt x="239846" y="1246572"/>
                  <a:pt x="165084" y="1242259"/>
                </a:cubicBezTo>
                <a:cubicBezTo>
                  <a:pt x="90322" y="1237946"/>
                  <a:pt x="74506" y="1229319"/>
                  <a:pt x="61567" y="1207753"/>
                </a:cubicBezTo>
                <a:cubicBezTo>
                  <a:pt x="48628" y="1186187"/>
                  <a:pt x="91760" y="1176123"/>
                  <a:pt x="87447" y="1112863"/>
                </a:cubicBezTo>
                <a:cubicBezTo>
                  <a:pt x="83134" y="1049603"/>
                  <a:pt x="50065" y="917331"/>
                  <a:pt x="35688" y="828191"/>
                </a:cubicBezTo>
                <a:cubicBezTo>
                  <a:pt x="21311" y="739051"/>
                  <a:pt x="-6006" y="645599"/>
                  <a:pt x="1183" y="578025"/>
                </a:cubicBezTo>
                <a:cubicBezTo>
                  <a:pt x="8372" y="510451"/>
                  <a:pt x="54378" y="465881"/>
                  <a:pt x="78820" y="422749"/>
                </a:cubicBezTo>
                <a:cubicBezTo>
                  <a:pt x="103262" y="379617"/>
                  <a:pt x="147832" y="370990"/>
                  <a:pt x="147832" y="319232"/>
                </a:cubicBezTo>
                <a:cubicBezTo>
                  <a:pt x="147832" y="267474"/>
                  <a:pt x="91760" y="155330"/>
                  <a:pt x="78820" y="112198"/>
                </a:cubicBezTo>
                <a:cubicBezTo>
                  <a:pt x="65880" y="69066"/>
                  <a:pt x="74507" y="79130"/>
                  <a:pt x="70194" y="60440"/>
                </a:cubicBezTo>
                <a:cubicBezTo>
                  <a:pt x="65881" y="41750"/>
                  <a:pt x="57254" y="1493"/>
                  <a:pt x="52941" y="55"/>
                </a:cubicBezTo>
                <a:cubicBezTo>
                  <a:pt x="48628" y="-1383"/>
                  <a:pt x="46471" y="25215"/>
                  <a:pt x="44315" y="51814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939061" y="2286952"/>
            <a:ext cx="66675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 10"/>
          <p:cNvSpPr/>
          <p:nvPr/>
        </p:nvSpPr>
        <p:spPr>
          <a:xfrm>
            <a:off x="4097547" y="1673525"/>
            <a:ext cx="1233578" cy="1690777"/>
          </a:xfrm>
          <a:custGeom>
            <a:avLst/>
            <a:gdLst>
              <a:gd name="connsiteX0" fmla="*/ 1233578 w 1233578"/>
              <a:gd name="connsiteY0" fmla="*/ 0 h 1690777"/>
              <a:gd name="connsiteX1" fmla="*/ 1138687 w 1233578"/>
              <a:gd name="connsiteY1" fmla="*/ 207033 h 1690777"/>
              <a:gd name="connsiteX2" fmla="*/ 966159 w 1233578"/>
              <a:gd name="connsiteY2" fmla="*/ 448573 h 1690777"/>
              <a:gd name="connsiteX3" fmla="*/ 966159 w 1233578"/>
              <a:gd name="connsiteY3" fmla="*/ 448573 h 1690777"/>
              <a:gd name="connsiteX4" fmla="*/ 785004 w 1233578"/>
              <a:gd name="connsiteY4" fmla="*/ 552090 h 1690777"/>
              <a:gd name="connsiteX5" fmla="*/ 638355 w 1233578"/>
              <a:gd name="connsiteY5" fmla="*/ 931652 h 1690777"/>
              <a:gd name="connsiteX6" fmla="*/ 284672 w 1233578"/>
              <a:gd name="connsiteY6" fmla="*/ 1147313 h 1690777"/>
              <a:gd name="connsiteX7" fmla="*/ 293298 w 1233578"/>
              <a:gd name="connsiteY7" fmla="*/ 1147313 h 1690777"/>
              <a:gd name="connsiteX8" fmla="*/ 8627 w 1233578"/>
              <a:gd name="connsiteY8" fmla="*/ 1656271 h 1690777"/>
              <a:gd name="connsiteX9" fmla="*/ 8627 w 1233578"/>
              <a:gd name="connsiteY9" fmla="*/ 1656271 h 1690777"/>
              <a:gd name="connsiteX10" fmla="*/ 60385 w 1233578"/>
              <a:gd name="connsiteY10" fmla="*/ 1604513 h 1690777"/>
              <a:gd name="connsiteX11" fmla="*/ 0 w 1233578"/>
              <a:gd name="connsiteY11" fmla="*/ 1690777 h 16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578" h="1690777">
                <a:moveTo>
                  <a:pt x="1233578" y="0"/>
                </a:moveTo>
                <a:cubicBezTo>
                  <a:pt x="1208417" y="66135"/>
                  <a:pt x="1183257" y="132271"/>
                  <a:pt x="1138687" y="207033"/>
                </a:cubicBezTo>
                <a:cubicBezTo>
                  <a:pt x="1094117" y="281795"/>
                  <a:pt x="966159" y="448573"/>
                  <a:pt x="966159" y="448573"/>
                </a:cubicBezTo>
                <a:lnTo>
                  <a:pt x="966159" y="448573"/>
                </a:lnTo>
                <a:cubicBezTo>
                  <a:pt x="935967" y="465826"/>
                  <a:pt x="839638" y="471577"/>
                  <a:pt x="785004" y="552090"/>
                </a:cubicBezTo>
                <a:cubicBezTo>
                  <a:pt x="730370" y="632603"/>
                  <a:pt x="721744" y="832448"/>
                  <a:pt x="638355" y="931652"/>
                </a:cubicBezTo>
                <a:cubicBezTo>
                  <a:pt x="554966" y="1030856"/>
                  <a:pt x="342181" y="1111370"/>
                  <a:pt x="284672" y="1147313"/>
                </a:cubicBezTo>
                <a:cubicBezTo>
                  <a:pt x="227162" y="1183257"/>
                  <a:pt x="339306" y="1062487"/>
                  <a:pt x="293298" y="1147313"/>
                </a:cubicBezTo>
                <a:cubicBezTo>
                  <a:pt x="247290" y="1232139"/>
                  <a:pt x="8627" y="1656271"/>
                  <a:pt x="8627" y="1656271"/>
                </a:cubicBezTo>
                <a:lnTo>
                  <a:pt x="8627" y="1656271"/>
                </a:lnTo>
                <a:cubicBezTo>
                  <a:pt x="17253" y="1647645"/>
                  <a:pt x="61823" y="1598762"/>
                  <a:pt x="60385" y="1604513"/>
                </a:cubicBezTo>
                <a:cubicBezTo>
                  <a:pt x="58947" y="1610264"/>
                  <a:pt x="29473" y="1650520"/>
                  <a:pt x="0" y="1690777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2370827" y="3338120"/>
            <a:ext cx="1869035" cy="739828"/>
          </a:xfrm>
          <a:custGeom>
            <a:avLst/>
            <a:gdLst>
              <a:gd name="connsiteX0" fmla="*/ 1743973 w 1869035"/>
              <a:gd name="connsiteY0" fmla="*/ 26182 h 739828"/>
              <a:gd name="connsiteX1" fmla="*/ 1847490 w 1869035"/>
              <a:gd name="connsiteY1" fmla="*/ 77940 h 739828"/>
              <a:gd name="connsiteX2" fmla="*/ 1373037 w 1869035"/>
              <a:gd name="connsiteY2" fmla="*/ 319480 h 739828"/>
              <a:gd name="connsiteX3" fmla="*/ 1174630 w 1869035"/>
              <a:gd name="connsiteY3" fmla="*/ 284974 h 739828"/>
              <a:gd name="connsiteX4" fmla="*/ 1114245 w 1869035"/>
              <a:gd name="connsiteY4" fmla="*/ 414371 h 739828"/>
              <a:gd name="connsiteX5" fmla="*/ 751935 w 1869035"/>
              <a:gd name="connsiteY5" fmla="*/ 303 h 739828"/>
              <a:gd name="connsiteX6" fmla="*/ 751935 w 1869035"/>
              <a:gd name="connsiteY6" fmla="*/ 353986 h 739828"/>
              <a:gd name="connsiteX7" fmla="*/ 27316 w 1869035"/>
              <a:gd name="connsiteY7" fmla="*/ 724922 h 739828"/>
              <a:gd name="connsiteX8" fmla="*/ 139460 w 1869035"/>
              <a:gd name="connsiteY8" fmla="*/ 673163 h 739828"/>
              <a:gd name="connsiteX9" fmla="*/ 10064 w 1869035"/>
              <a:gd name="connsiteY9" fmla="*/ 733548 h 73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9035" h="739828">
                <a:moveTo>
                  <a:pt x="1743973" y="26182"/>
                </a:moveTo>
                <a:cubicBezTo>
                  <a:pt x="1826643" y="27619"/>
                  <a:pt x="1909313" y="29057"/>
                  <a:pt x="1847490" y="77940"/>
                </a:cubicBezTo>
                <a:cubicBezTo>
                  <a:pt x="1785667" y="126823"/>
                  <a:pt x="1485180" y="284974"/>
                  <a:pt x="1373037" y="319480"/>
                </a:cubicBezTo>
                <a:cubicBezTo>
                  <a:pt x="1260894" y="353986"/>
                  <a:pt x="1217762" y="269159"/>
                  <a:pt x="1174630" y="284974"/>
                </a:cubicBezTo>
                <a:cubicBezTo>
                  <a:pt x="1131498" y="300789"/>
                  <a:pt x="1184694" y="461816"/>
                  <a:pt x="1114245" y="414371"/>
                </a:cubicBezTo>
                <a:cubicBezTo>
                  <a:pt x="1043796" y="366926"/>
                  <a:pt x="812320" y="10367"/>
                  <a:pt x="751935" y="303"/>
                </a:cubicBezTo>
                <a:cubicBezTo>
                  <a:pt x="691550" y="-9761"/>
                  <a:pt x="872705" y="233216"/>
                  <a:pt x="751935" y="353986"/>
                </a:cubicBezTo>
                <a:cubicBezTo>
                  <a:pt x="631165" y="474756"/>
                  <a:pt x="129395" y="671726"/>
                  <a:pt x="27316" y="724922"/>
                </a:cubicBezTo>
                <a:cubicBezTo>
                  <a:pt x="-74763" y="778118"/>
                  <a:pt x="142335" y="671725"/>
                  <a:pt x="139460" y="673163"/>
                </a:cubicBezTo>
                <a:cubicBezTo>
                  <a:pt x="136585" y="674601"/>
                  <a:pt x="73324" y="704074"/>
                  <a:pt x="10064" y="733548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760281" y="3922470"/>
            <a:ext cx="1594730" cy="602995"/>
          </a:xfrm>
          <a:custGeom>
            <a:avLst/>
            <a:gdLst>
              <a:gd name="connsiteX0" fmla="*/ 1594730 w 1594730"/>
              <a:gd name="connsiteY0" fmla="*/ 131945 h 602995"/>
              <a:gd name="connsiteX1" fmla="*/ 1404949 w 1594730"/>
              <a:gd name="connsiteY1" fmla="*/ 2549 h 602995"/>
              <a:gd name="connsiteX2" fmla="*/ 1077145 w 1594730"/>
              <a:gd name="connsiteY2" fmla="*/ 235462 h 602995"/>
              <a:gd name="connsiteX3" fmla="*/ 982255 w 1594730"/>
              <a:gd name="connsiteY3" fmla="*/ 11175 h 602995"/>
              <a:gd name="connsiteX4" fmla="*/ 723462 w 1594730"/>
              <a:gd name="connsiteY4" fmla="*/ 433870 h 602995"/>
              <a:gd name="connsiteX5" fmla="*/ 85108 w 1594730"/>
              <a:gd name="connsiteY5" fmla="*/ 597772 h 602995"/>
              <a:gd name="connsiteX6" fmla="*/ 7470 w 1594730"/>
              <a:gd name="connsiteY6" fmla="*/ 261341 h 602995"/>
              <a:gd name="connsiteX7" fmla="*/ 7470 w 1594730"/>
              <a:gd name="connsiteY7" fmla="*/ 114692 h 6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4730" h="602995">
                <a:moveTo>
                  <a:pt x="1594730" y="131945"/>
                </a:moveTo>
                <a:cubicBezTo>
                  <a:pt x="1542971" y="58620"/>
                  <a:pt x="1491213" y="-14704"/>
                  <a:pt x="1404949" y="2549"/>
                </a:cubicBezTo>
                <a:cubicBezTo>
                  <a:pt x="1318685" y="19802"/>
                  <a:pt x="1147594" y="234024"/>
                  <a:pt x="1077145" y="235462"/>
                </a:cubicBezTo>
                <a:cubicBezTo>
                  <a:pt x="1006696" y="236900"/>
                  <a:pt x="1041202" y="-21893"/>
                  <a:pt x="982255" y="11175"/>
                </a:cubicBezTo>
                <a:cubicBezTo>
                  <a:pt x="923308" y="44243"/>
                  <a:pt x="872986" y="336104"/>
                  <a:pt x="723462" y="433870"/>
                </a:cubicBezTo>
                <a:cubicBezTo>
                  <a:pt x="573937" y="531636"/>
                  <a:pt x="204440" y="626527"/>
                  <a:pt x="85108" y="597772"/>
                </a:cubicBezTo>
                <a:cubicBezTo>
                  <a:pt x="-34224" y="569017"/>
                  <a:pt x="20410" y="341854"/>
                  <a:pt x="7470" y="261341"/>
                </a:cubicBezTo>
                <a:cubicBezTo>
                  <a:pt x="-5470" y="180828"/>
                  <a:pt x="1000" y="147760"/>
                  <a:pt x="7470" y="114692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4088470" y="2372264"/>
            <a:ext cx="725070" cy="1008357"/>
          </a:xfrm>
          <a:custGeom>
            <a:avLst/>
            <a:gdLst>
              <a:gd name="connsiteX0" fmla="*/ 725070 w 725070"/>
              <a:gd name="connsiteY0" fmla="*/ 0 h 1008357"/>
              <a:gd name="connsiteX1" fmla="*/ 621553 w 725070"/>
              <a:gd name="connsiteY1" fmla="*/ 258793 h 1008357"/>
              <a:gd name="connsiteX2" fmla="*/ 362760 w 725070"/>
              <a:gd name="connsiteY2" fmla="*/ 431321 h 1008357"/>
              <a:gd name="connsiteX3" fmla="*/ 190232 w 725070"/>
              <a:gd name="connsiteY3" fmla="*/ 646981 h 1008357"/>
              <a:gd name="connsiteX4" fmla="*/ 9077 w 725070"/>
              <a:gd name="connsiteY4" fmla="*/ 983411 h 1008357"/>
              <a:gd name="connsiteX5" fmla="*/ 43583 w 725070"/>
              <a:gd name="connsiteY5" fmla="*/ 957532 h 100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070" h="1008357">
                <a:moveTo>
                  <a:pt x="725070" y="0"/>
                </a:moveTo>
                <a:cubicBezTo>
                  <a:pt x="703504" y="93453"/>
                  <a:pt x="681938" y="186906"/>
                  <a:pt x="621553" y="258793"/>
                </a:cubicBezTo>
                <a:cubicBezTo>
                  <a:pt x="561168" y="330680"/>
                  <a:pt x="434647" y="366623"/>
                  <a:pt x="362760" y="431321"/>
                </a:cubicBezTo>
                <a:cubicBezTo>
                  <a:pt x="290873" y="496019"/>
                  <a:pt x="249179" y="554966"/>
                  <a:pt x="190232" y="646981"/>
                </a:cubicBezTo>
                <a:cubicBezTo>
                  <a:pt x="131285" y="738996"/>
                  <a:pt x="33518" y="931653"/>
                  <a:pt x="9077" y="983411"/>
                </a:cubicBezTo>
                <a:cubicBezTo>
                  <a:pt x="-15364" y="1035169"/>
                  <a:pt x="14109" y="996350"/>
                  <a:pt x="43583" y="957532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902450" y="3788053"/>
            <a:ext cx="66675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Google Shape;302;p57"/>
          <p:cNvSpPr txBox="1"/>
          <p:nvPr/>
        </p:nvSpPr>
        <p:spPr>
          <a:xfrm>
            <a:off x="7753049" y="3746187"/>
            <a:ext cx="1206500" cy="19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50" rIns="0" bIns="0" anchor="t" anchorCtr="0">
            <a:spAutoFit/>
          </a:bodyPr>
          <a:lstStyle/>
          <a:p>
            <a:pPr marL="12700" lvl="0">
              <a:lnSpc>
                <a:spcPct val="103499"/>
              </a:lnSpc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река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28600"/>
            <a:ext cx="8229600" cy="25966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br>
              <a:rPr lang="ru-RU" sz="16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6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6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2000" b="1" dirty="0" smtClean="0"/>
              <a:t>Реестр </a:t>
            </a:r>
            <a:r>
              <a:rPr lang="ru-RU" sz="2000" b="1" dirty="0"/>
              <a:t>свободных земельных участков, зданий, помещений подходящих для реализации инвестиционных предложений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chemeClr val="bg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726" y="898629"/>
            <a:ext cx="8229429" cy="349147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endParaRPr lang="ru-RU" sz="1800" b="1" dirty="0">
              <a:solidFill>
                <a:schemeClr val="tx2">
                  <a:lumMod val="10000"/>
                </a:schemeClr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984051"/>
              </p:ext>
            </p:extLst>
          </p:nvPr>
        </p:nvGraphicFramePr>
        <p:xfrm>
          <a:off x="179511" y="1221599"/>
          <a:ext cx="8856985" cy="3687544"/>
        </p:xfrm>
        <a:graphic>
          <a:graphicData uri="http://schemas.openxmlformats.org/drawingml/2006/table">
            <a:tbl>
              <a:tblPr firstRow="1" bandRow="1"/>
              <a:tblGrid>
                <a:gridCol w="191194"/>
                <a:gridCol w="1714824"/>
                <a:gridCol w="1559470"/>
                <a:gridCol w="953009"/>
                <a:gridCol w="1539476"/>
                <a:gridCol w="1287355"/>
                <a:gridCol w="1611657"/>
              </a:tblGrid>
              <a:tr h="6072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 объекта 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Кадастровый номер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Площадь 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Вид собственности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Наличие объектов инфраструктуры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Потребность </a:t>
                      </a:r>
                      <a:endParaRPr lang="ru-RU" sz="8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/>
                        </a:rPr>
                        <a:t>в 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инфраструктуре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</a:tr>
              <a:tr h="440049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1.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Банно-Прачечный Комбинат, г. Сретенск, ул. Луначарского,  226А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75-75-21/001/2006-380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75:18:180913:42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667,4 кв.м, этажность 1,2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Имеются подъездные пути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Требуется подключение к ЛЭП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86732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Здание мельницы, Сретенский район, с. Верхняя-Куэнга, ул. Центральная, дом 19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75:18:0301103:100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66,6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кв.м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этажность 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Имеются подъездные пути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ребуется подключение к ЛЭП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86732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Здание Колбасного цеха, Сретенский район, с. Верхняя-Куэнга, ул. Центральная, дом 18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75:18:030103:101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138,1 кв.м, этажность 1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Имеются подъездные пути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ребуется подключение к ЛЭП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3415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Земельный участок, Забайкальский край, Сретенский район, в 1240 м. по направлению на юго-восток от г.Сретенска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75:18:570101:54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1 335 000 кв.м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Имеются подъездные пути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733415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Земельный участок, Забайкальский край, Сретенский район, в 1240 м. по направлению на юго-восток от г.Сретенска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75:18:570101:56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420 000 кв.м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Имеются подъездные пути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28600"/>
            <a:ext cx="8229600" cy="25966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>Потребность района в видах экономической деятельности, которые необходимо развивать на территории Сретенского района </a:t>
            </a:r>
            <a:endParaRPr lang="ru-RU" sz="2800" b="1" dirty="0">
              <a:solidFill>
                <a:schemeClr val="bg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342601"/>
              </p:ext>
            </p:extLst>
          </p:nvPr>
        </p:nvGraphicFramePr>
        <p:xfrm>
          <a:off x="304801" y="862642"/>
          <a:ext cx="8439148" cy="3727519"/>
        </p:xfrm>
        <a:graphic>
          <a:graphicData uri="http://schemas.openxmlformats.org/drawingml/2006/table">
            <a:tbl>
              <a:tblPr firstRow="1" bandRow="1"/>
              <a:tblGrid>
                <a:gridCol w="352424"/>
                <a:gridCol w="3943350"/>
                <a:gridCol w="1609725"/>
                <a:gridCol w="1075791"/>
                <a:gridCol w="1457858"/>
              </a:tblGrid>
              <a:tr h="3795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 ниши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Имеются предприятия </a:t>
                      </a:r>
                      <a:endParaRPr lang="ru-RU" sz="8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число предприятий)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Отсутствуют предприятия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Потребность </a:t>
                      </a:r>
                      <a:endParaRPr lang="ru-RU" sz="8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/>
                        </a:rPr>
                        <a:t>(имеется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/ не имеется)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rgbClr val="891861"/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1.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Переработка сельскохозяйственного сырья 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имеется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Производство хлебобулочных, кондитерских изделий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имеется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Производство безалкогольных </a:t>
                      </a:r>
                      <a:r>
                        <a:rPr lang="ru-RU" sz="800" dirty="0">
                          <a:effectLst/>
                        </a:rPr>
                        <a:t>напитков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Бытовые услуги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Транспортные услуги ( пассажирские, </a:t>
                      </a:r>
                      <a:r>
                        <a:rPr lang="ru-RU" sz="800" dirty="0" smtClean="0">
                          <a:effectLst/>
                        </a:rPr>
                        <a:t>грузоперевозки</a:t>
                      </a:r>
                      <a:r>
                        <a:rPr lang="ru-RU" sz="800" dirty="0">
                          <a:effectLst/>
                        </a:rPr>
                        <a:t>)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имеется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3398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Торговля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140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Аптеки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Ветеринария ( услуги, ветеринарная аптека)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Услуги в </a:t>
                      </a:r>
                      <a:r>
                        <a:rPr lang="ru-RU" sz="800" dirty="0" smtClean="0">
                          <a:effectLst/>
                        </a:rPr>
                        <a:t>сфере красоты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Туристические услуги (базы отдыха, туристические маршруты, объекты показа)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имеется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Объекты размещения (гостиницы, хостелы, визит-центры, гостевые дома)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12.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Детские сады, ясли, группы временного пребывания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Детские развивающие центры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14.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Спортивные залы, тренажерные центры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8959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Предприятия общественного питания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имеется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16.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Производство сувенирной продукции, народные промыслы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17.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Прочие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2989" y="304450"/>
            <a:ext cx="7857300" cy="38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Проекты, которым требуется поиск инвестора </a:t>
            </a:r>
            <a:r>
              <a:rPr lang="ru" sz="2500" b="1" dirty="0" smtClean="0">
                <a:solidFill>
                  <a:srgbClr val="7F7F7F"/>
                </a:solidFill>
              </a:rPr>
              <a:t> 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286381" y="965811"/>
            <a:ext cx="6807527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 smtClean="0">
                <a:solidFill>
                  <a:schemeClr val="bg1"/>
                </a:solidFill>
              </a:rPr>
              <a:t>Открытие пекарни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80" name="Google Shape;580;p65"/>
          <p:cNvSpPr txBox="1"/>
          <p:nvPr/>
        </p:nvSpPr>
        <p:spPr>
          <a:xfrm>
            <a:off x="1" y="1715397"/>
            <a:ext cx="6452558" cy="305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1950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" sz="1100" b="1" dirty="0" smtClean="0">
                <a:solidFill>
                  <a:schemeClr val="tx1"/>
                </a:solidFill>
              </a:rPr>
              <a:t>Объём </a:t>
            </a:r>
            <a:r>
              <a:rPr lang="ru" sz="1100" b="1" dirty="0">
                <a:solidFill>
                  <a:schemeClr val="tx1"/>
                </a:solidFill>
              </a:rPr>
              <a:t>инвестиций </a:t>
            </a:r>
            <a:r>
              <a:rPr lang="ru" sz="1100" b="1" dirty="0" smtClean="0">
                <a:solidFill>
                  <a:schemeClr val="tx1"/>
                </a:solidFill>
              </a:rPr>
              <a:t>– 1 450,0 тыс. рублей</a:t>
            </a:r>
          </a:p>
          <a:p>
            <a:pPr marL="361950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Срок окупаемости – 1 год</a:t>
            </a:r>
          </a:p>
          <a:p>
            <a:pPr marL="361950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Текущая ситуация: </a:t>
            </a:r>
          </a:p>
          <a:p>
            <a:pPr marL="5397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/>
                </a:solidFill>
              </a:rPr>
              <a:t>Имеется потребность в открытии предприятия по производству хлеба и </a:t>
            </a:r>
          </a:p>
          <a:p>
            <a:pPr marL="3683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chemeClr val="tx1"/>
                </a:solidFill>
              </a:rPr>
              <a:t>хлебобулочных изделий.</a:t>
            </a:r>
          </a:p>
          <a:p>
            <a:pPr marL="5397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/>
                </a:solidFill>
              </a:rPr>
              <a:t>Потенциальный объём спроса:</a:t>
            </a:r>
          </a:p>
          <a:p>
            <a:pPr marL="6286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chemeClr val="tx1"/>
                </a:solidFill>
              </a:rPr>
              <a:t>объем реализации – 140 тонн в год</a:t>
            </a:r>
          </a:p>
          <a:p>
            <a:pPr marL="5397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/>
                </a:solidFill>
              </a:rPr>
              <a:t>Место организации деятельности – </a:t>
            </a:r>
          </a:p>
          <a:p>
            <a:pPr marL="539750" lvl="0" indent="873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tabLst>
                <a:tab pos="627063" algn="l"/>
              </a:tabLst>
            </a:pPr>
            <a:r>
              <a:rPr lang="ru-RU" sz="1100" b="1" dirty="0" smtClean="0">
                <a:solidFill>
                  <a:schemeClr val="tx1"/>
                </a:solidFill>
              </a:rPr>
              <a:t>районный центр город Сретенск, населенные пункты района</a:t>
            </a:r>
          </a:p>
          <a:p>
            <a:pPr marL="363538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ct val="131000"/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Возможная господдержка:</a:t>
            </a:r>
          </a:p>
          <a:p>
            <a:pPr marL="363538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chemeClr val="tx1"/>
                </a:solidFill>
              </a:rPr>
              <a:t>помощь в подборе помещения для осуществления деятельности;</a:t>
            </a:r>
          </a:p>
          <a:p>
            <a:pPr marL="363538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chemeClr val="tx1"/>
                </a:solidFill>
              </a:rPr>
              <a:t>льготное кредитование и другие услуги Центра «Мой бизнес» </a:t>
            </a:r>
          </a:p>
          <a:p>
            <a:pPr marL="363538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chemeClr val="tx1"/>
                </a:solidFill>
              </a:rPr>
              <a:t>(лизинг оборудования, поручительство по кредитам и займам, </a:t>
            </a:r>
          </a:p>
          <a:p>
            <a:pPr fontAlgn="t"/>
            <a:r>
              <a:rPr lang="ru-RU" sz="1100" b="1" dirty="0" smtClean="0">
                <a:solidFill>
                  <a:schemeClr val="tx1"/>
                </a:solidFill>
              </a:rPr>
              <a:t>разработка бизнес-плана, изготовление и размещение рекламной продукции, консультационные услуги и т.д.)</a:t>
            </a:r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042" y="1496511"/>
            <a:ext cx="2691441" cy="303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641" y="3454417"/>
            <a:ext cx="3413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0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2989" y="304450"/>
            <a:ext cx="7857300" cy="38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Проекты, которым требуется поиск инвестора </a:t>
            </a:r>
            <a:r>
              <a:rPr lang="ru" sz="2500" b="1" dirty="0" smtClean="0">
                <a:solidFill>
                  <a:srgbClr val="7F7F7F"/>
                </a:solidFill>
              </a:rPr>
              <a:t> 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286381" y="965811"/>
            <a:ext cx="6807527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 smtClean="0">
                <a:solidFill>
                  <a:schemeClr val="bg1"/>
                </a:solidFill>
              </a:rPr>
              <a:t>Кафе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80" name="Google Shape;580;p65"/>
          <p:cNvSpPr txBox="1"/>
          <p:nvPr/>
        </p:nvSpPr>
        <p:spPr>
          <a:xfrm>
            <a:off x="1" y="1604513"/>
            <a:ext cx="6564702" cy="26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1950" indent="-184150">
              <a:lnSpc>
                <a:spcPct val="115000"/>
              </a:lnSpc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" sz="1100" b="1" dirty="0" smtClean="0">
                <a:solidFill>
                  <a:schemeClr val="tx1"/>
                </a:solidFill>
              </a:rPr>
              <a:t>Объём </a:t>
            </a:r>
            <a:r>
              <a:rPr lang="ru" sz="1100" b="1" dirty="0">
                <a:solidFill>
                  <a:schemeClr val="tx1"/>
                </a:solidFill>
              </a:rPr>
              <a:t>инвестиций </a:t>
            </a:r>
            <a:r>
              <a:rPr lang="ru" sz="1100" b="1" dirty="0" smtClean="0">
                <a:solidFill>
                  <a:schemeClr val="tx1"/>
                </a:solidFill>
              </a:rPr>
              <a:t>– </a:t>
            </a:r>
            <a:r>
              <a:rPr lang="ru-RU" sz="1100" b="1" dirty="0" smtClean="0">
                <a:latin typeface="Calibri"/>
              </a:rPr>
              <a:t>1320,0 </a:t>
            </a:r>
            <a:r>
              <a:rPr lang="ru" sz="1100" b="1" dirty="0" smtClean="0">
                <a:solidFill>
                  <a:schemeClr val="tx1"/>
                </a:solidFill>
              </a:rPr>
              <a:t>тыс. </a:t>
            </a:r>
            <a:r>
              <a:rPr lang="ru-RU" sz="1100" b="1" dirty="0">
                <a:solidFill>
                  <a:schemeClr val="tx1"/>
                </a:solidFill>
              </a:rPr>
              <a:t>р</a:t>
            </a:r>
            <a:r>
              <a:rPr lang="ru" sz="1100" b="1" dirty="0" smtClean="0">
                <a:solidFill>
                  <a:schemeClr val="tx1"/>
                </a:solidFill>
              </a:rPr>
              <a:t>ублей </a:t>
            </a:r>
          </a:p>
          <a:p>
            <a:pPr marL="361950" indent="-184150">
              <a:lnSpc>
                <a:spcPct val="115000"/>
              </a:lnSpc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Срок окупаемости – 2 года</a:t>
            </a:r>
          </a:p>
          <a:p>
            <a:pPr marL="361950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Текущая ситуация: </a:t>
            </a:r>
          </a:p>
          <a:p>
            <a:pPr marL="539750" lvl="0" indent="-171450">
              <a:lnSpc>
                <a:spcPct val="115000"/>
              </a:lnSpc>
              <a:buClr>
                <a:srgbClr val="231F20"/>
              </a:buClr>
              <a:buSzPts val="1400"/>
              <a:buFont typeface="Wingdings" pitchFamily="2" charset="2"/>
              <a:buChar char="Ø"/>
            </a:pPr>
            <a:r>
              <a:rPr lang="ru-RU" sz="1100" b="1" dirty="0">
                <a:solidFill>
                  <a:schemeClr val="tx1"/>
                </a:solidFill>
              </a:rPr>
              <a:t>ниша для бизнеса с низкой </a:t>
            </a:r>
            <a:r>
              <a:rPr lang="ru-RU" sz="1100" b="1" dirty="0" smtClean="0">
                <a:solidFill>
                  <a:schemeClr val="tx1"/>
                </a:solidFill>
              </a:rPr>
              <a:t>конкуренцией;</a:t>
            </a:r>
            <a:endParaRPr lang="ru-RU" sz="1100" b="1" dirty="0">
              <a:solidFill>
                <a:schemeClr val="tx1"/>
              </a:solidFill>
            </a:endParaRPr>
          </a:p>
          <a:p>
            <a:pPr marL="539750" lvl="0" indent="-171450">
              <a:lnSpc>
                <a:spcPct val="115000"/>
              </a:lnSpc>
              <a:buClr>
                <a:srgbClr val="231F20"/>
              </a:buClr>
              <a:buSzPts val="1400"/>
              <a:buFont typeface="Wingdings" pitchFamily="2" charset="2"/>
              <a:buChar char="Ø"/>
            </a:pPr>
            <a:r>
              <a:rPr lang="ru-RU" sz="1100" b="1" dirty="0">
                <a:solidFill>
                  <a:schemeClr val="tx1"/>
                </a:solidFill>
              </a:rPr>
              <a:t>потенциальный объём спроса – от </a:t>
            </a:r>
            <a:r>
              <a:rPr lang="ru-RU" sz="1100" b="1" dirty="0" smtClean="0">
                <a:solidFill>
                  <a:schemeClr val="tx1"/>
                </a:solidFill>
              </a:rPr>
              <a:t>6540,0 тыс. </a:t>
            </a:r>
            <a:r>
              <a:rPr lang="ru-RU" sz="1100" b="1" dirty="0">
                <a:solidFill>
                  <a:schemeClr val="tx1"/>
                </a:solidFill>
              </a:rPr>
              <a:t>рублей в год</a:t>
            </a:r>
          </a:p>
          <a:p>
            <a:pPr marL="5397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/>
                </a:solidFill>
              </a:rPr>
              <a:t>место организации деятельности – </a:t>
            </a:r>
          </a:p>
          <a:p>
            <a:pPr marL="539750" lvl="0" indent="873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tabLst>
                <a:tab pos="627063" algn="l"/>
              </a:tabLst>
            </a:pPr>
            <a:r>
              <a:rPr lang="ru-RU" sz="1100" b="1" dirty="0" smtClean="0">
                <a:solidFill>
                  <a:schemeClr val="tx1"/>
                </a:solidFill>
              </a:rPr>
              <a:t>районный центр город Сретенск, населенные пункты района</a:t>
            </a:r>
          </a:p>
          <a:p>
            <a:pPr marL="363538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ct val="131000"/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Возможная господдержка:</a:t>
            </a:r>
          </a:p>
          <a:p>
            <a:pPr marL="363538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chemeClr val="tx1"/>
                </a:solidFill>
              </a:rPr>
              <a:t>помощь в подборе помещения для осуществления деятельности;</a:t>
            </a:r>
          </a:p>
          <a:p>
            <a:pPr marL="363538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chemeClr val="tx1"/>
                </a:solidFill>
              </a:rPr>
              <a:t>льготное кредитование и другие услуги Центра «Мой бизнес» </a:t>
            </a:r>
          </a:p>
          <a:p>
            <a:pPr marL="363538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chemeClr val="tx1"/>
                </a:solidFill>
              </a:rPr>
              <a:t>(лизинг оборудования, поручительство по кредитам и займам, </a:t>
            </a:r>
          </a:p>
          <a:p>
            <a:pPr marL="363538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chemeClr val="tx1"/>
                </a:solidFill>
              </a:rPr>
              <a:t>разработка бизнес-плана, изготовление и размещение рекламной продукции, консультационные услуги и т.д.) </a:t>
            </a:r>
            <a:endParaRPr sz="11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042" y="1496511"/>
            <a:ext cx="2691441" cy="303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641" y="3454417"/>
            <a:ext cx="3413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4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3988703" y="3107217"/>
            <a:ext cx="2056879" cy="2062103"/>
          </a:xfrm>
          <a:prstGeom prst="round2Diag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62989" y="3055739"/>
            <a:ext cx="2056879" cy="2080842"/>
          </a:xfrm>
          <a:prstGeom prst="round2Diag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7" name="Google Shape;577;p65"/>
          <p:cNvSpPr txBox="1"/>
          <p:nvPr/>
        </p:nvSpPr>
        <p:spPr>
          <a:xfrm>
            <a:off x="362989" y="304450"/>
            <a:ext cx="7857300" cy="38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Проекты, которым требуется поиск инвестора </a:t>
            </a:r>
            <a:r>
              <a:rPr lang="ru" sz="2500" b="1" dirty="0" smtClean="0">
                <a:solidFill>
                  <a:srgbClr val="7F7F7F"/>
                </a:solidFill>
              </a:rPr>
              <a:t> 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286381" y="796821"/>
            <a:ext cx="6807527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 smtClean="0">
                <a:solidFill>
                  <a:schemeClr val="bg1"/>
                </a:solidFill>
              </a:rPr>
              <a:t>Птицефабрика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80" name="Google Shape;580;p65"/>
          <p:cNvSpPr txBox="1"/>
          <p:nvPr/>
        </p:nvSpPr>
        <p:spPr>
          <a:xfrm>
            <a:off x="31501" y="1384543"/>
            <a:ext cx="5716539" cy="167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1950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" sz="1050" b="1" dirty="0" smtClean="0">
                <a:solidFill>
                  <a:schemeClr val="tx1"/>
                </a:solidFill>
              </a:rPr>
              <a:t>Объём </a:t>
            </a:r>
            <a:r>
              <a:rPr lang="ru" sz="1050" b="1" dirty="0">
                <a:solidFill>
                  <a:schemeClr val="tx1"/>
                </a:solidFill>
              </a:rPr>
              <a:t>инвестиций </a:t>
            </a:r>
            <a:r>
              <a:rPr lang="ru" sz="1050" b="1" dirty="0" smtClean="0">
                <a:solidFill>
                  <a:schemeClr val="tx1"/>
                </a:solidFill>
              </a:rPr>
              <a:t>– 4 000,0 тыс. </a:t>
            </a:r>
            <a:r>
              <a:rPr lang="ru-RU" sz="1050" b="1" dirty="0">
                <a:solidFill>
                  <a:schemeClr val="tx1"/>
                </a:solidFill>
              </a:rPr>
              <a:t>р</a:t>
            </a:r>
            <a:r>
              <a:rPr lang="ru" sz="1050" b="1" dirty="0" smtClean="0">
                <a:solidFill>
                  <a:schemeClr val="tx1"/>
                </a:solidFill>
              </a:rPr>
              <a:t>ублей </a:t>
            </a:r>
          </a:p>
          <a:p>
            <a:pPr marL="361950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-RU" sz="1050" b="1" dirty="0" smtClean="0">
                <a:solidFill>
                  <a:schemeClr val="tx1"/>
                </a:solidFill>
              </a:rPr>
              <a:t>Срок окупаемости – 1,0 год</a:t>
            </a:r>
          </a:p>
          <a:p>
            <a:pPr marL="361950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-RU" sz="1050" b="1" dirty="0" smtClean="0">
                <a:solidFill>
                  <a:schemeClr val="tx1"/>
                </a:solidFill>
              </a:rPr>
              <a:t>Текущая ситуация: </a:t>
            </a:r>
          </a:p>
          <a:p>
            <a:pPr marL="539750" lvl="0" indent="-171450">
              <a:lnSpc>
                <a:spcPct val="115000"/>
              </a:lnSpc>
              <a:buClr>
                <a:srgbClr val="231F20"/>
              </a:buClr>
              <a:buSzPts val="1400"/>
              <a:buFont typeface="Wingdings" pitchFamily="2" charset="2"/>
              <a:buChar char="Ø"/>
            </a:pPr>
            <a:r>
              <a:rPr lang="ru-RU" sz="1050" b="1" dirty="0">
                <a:solidFill>
                  <a:schemeClr val="tx1"/>
                </a:solidFill>
              </a:rPr>
              <a:t>свободная ниша для бизнеса</a:t>
            </a:r>
          </a:p>
          <a:p>
            <a:pPr marL="5397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Wingdings" pitchFamily="2" charset="2"/>
              <a:buChar char="Ø"/>
            </a:pPr>
            <a:r>
              <a:rPr lang="ru-RU" sz="1050" b="1" dirty="0" smtClean="0">
                <a:solidFill>
                  <a:schemeClr val="tx1"/>
                </a:solidFill>
              </a:rPr>
              <a:t>потенциальный объём спроса – от 3840,0 тыс. рублей в год</a:t>
            </a:r>
          </a:p>
          <a:p>
            <a:pPr marL="363538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-RU" sz="1050" b="1" dirty="0" smtClean="0">
                <a:solidFill>
                  <a:schemeClr val="tx1"/>
                </a:solidFill>
              </a:rPr>
              <a:t>Возможная господдержка:</a:t>
            </a:r>
          </a:p>
          <a:p>
            <a:pPr marL="363538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050" b="1" dirty="0" smtClean="0">
                <a:solidFill>
                  <a:schemeClr val="tx1"/>
                </a:solidFill>
              </a:rPr>
              <a:t>предоставление земельного участка для строительства;</a:t>
            </a:r>
          </a:p>
          <a:p>
            <a:pPr marL="363538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050" b="1" dirty="0" smtClean="0">
                <a:solidFill>
                  <a:schemeClr val="tx1"/>
                </a:solidFill>
              </a:rPr>
              <a:t>услуги Центра «Мой бизнес»  </a:t>
            </a:r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276" y="3126664"/>
            <a:ext cx="20568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bg1"/>
                </a:solidFill>
              </a:rPr>
              <a:t>   ЗУ по адресу: </a:t>
            </a:r>
          </a:p>
          <a:p>
            <a:r>
              <a:rPr lang="ru-RU" sz="800" dirty="0">
                <a:solidFill>
                  <a:schemeClr val="bg1"/>
                </a:solidFill>
              </a:rPr>
              <a:t>Забайкальский край, Сретенский район, в 1240 м. по направлению на юго-восток от </a:t>
            </a:r>
            <a:r>
              <a:rPr lang="ru-RU" sz="800" dirty="0" smtClean="0">
                <a:solidFill>
                  <a:schemeClr val="bg1"/>
                </a:solidFill>
              </a:rPr>
              <a:t>г. Сретенска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Кадастровый номер: 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75:18:570101:56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Площадь: 420 000 </a:t>
            </a:r>
            <a:r>
              <a:rPr lang="ru-RU" sz="800" b="1" dirty="0" err="1" smtClean="0">
                <a:solidFill>
                  <a:schemeClr val="bg1"/>
                </a:solidFill>
              </a:rPr>
              <a:t>кв.м</a:t>
            </a:r>
            <a:endParaRPr lang="ru-RU" sz="800" b="1" dirty="0" smtClean="0">
              <a:solidFill>
                <a:schemeClr val="bg1"/>
              </a:solidFill>
            </a:endParaRPr>
          </a:p>
          <a:p>
            <a:r>
              <a:rPr lang="ru-RU" sz="800" b="1" dirty="0" smtClean="0">
                <a:solidFill>
                  <a:schemeClr val="bg1"/>
                </a:solidFill>
              </a:rPr>
              <a:t>Категория земель: 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земли населенных пунктов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Особенности ЗУ: </a:t>
            </a:r>
            <a:r>
              <a:rPr lang="ru-RU" sz="800" b="1" dirty="0">
                <a:solidFill>
                  <a:schemeClr val="bg1"/>
                </a:solidFill>
              </a:rPr>
              <a:t>: имеется возможность подключения к ЛЭП </a:t>
            </a:r>
          </a:p>
          <a:p>
            <a:r>
              <a:rPr lang="ru-RU" sz="800" b="1" dirty="0">
                <a:solidFill>
                  <a:schemeClr val="bg1"/>
                </a:solidFill>
              </a:rPr>
              <a:t>имеется автомобильный </a:t>
            </a:r>
            <a:r>
              <a:rPr lang="ru-RU" sz="800" b="1" dirty="0" smtClean="0">
                <a:solidFill>
                  <a:schemeClr val="bg1"/>
                </a:solidFill>
              </a:rPr>
              <a:t>подъезд,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территория не закрыта 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для предоставления ЗУ 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по программе «Дальневосточный гектар»</a:t>
            </a:r>
            <a:r>
              <a:rPr lang="ru-RU" sz="800" dirty="0" smtClean="0">
                <a:solidFill>
                  <a:schemeClr val="bg1"/>
                </a:solidFill>
              </a:rPr>
              <a:t>   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88703" y="3074478"/>
            <a:ext cx="20674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bg1"/>
                </a:solidFill>
              </a:rPr>
              <a:t>    ЗУ по адресу: </a:t>
            </a:r>
          </a:p>
          <a:p>
            <a:r>
              <a:rPr lang="ru-RU" sz="800" dirty="0">
                <a:solidFill>
                  <a:schemeClr val="bg1"/>
                </a:solidFill>
              </a:rPr>
              <a:t>Забайкальский край, Сретенский район, в 1240 м. по направлению на юго-восток от г. Сретенска</a:t>
            </a:r>
          </a:p>
          <a:p>
            <a:r>
              <a:rPr lang="ru-RU" sz="800" b="1" dirty="0">
                <a:solidFill>
                  <a:schemeClr val="bg1"/>
                </a:solidFill>
              </a:rPr>
              <a:t>Кадастровый номер: 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75:18:570101:54</a:t>
            </a:r>
            <a:endParaRPr lang="ru-RU" sz="800" b="1" dirty="0">
              <a:solidFill>
                <a:schemeClr val="bg1"/>
              </a:solidFill>
            </a:endParaRPr>
          </a:p>
          <a:p>
            <a:r>
              <a:rPr lang="ru-RU" sz="800" b="1" dirty="0" smtClean="0">
                <a:solidFill>
                  <a:schemeClr val="bg1"/>
                </a:solidFill>
              </a:rPr>
              <a:t>Площадь: 1335000 </a:t>
            </a:r>
            <a:r>
              <a:rPr lang="ru-RU" sz="800" b="1" dirty="0" err="1" smtClean="0">
                <a:solidFill>
                  <a:schemeClr val="bg1"/>
                </a:solidFill>
              </a:rPr>
              <a:t>кв.м</a:t>
            </a:r>
            <a:endParaRPr lang="ru-RU" sz="800" b="1" dirty="0" smtClean="0">
              <a:solidFill>
                <a:schemeClr val="bg1"/>
              </a:solidFill>
            </a:endParaRPr>
          </a:p>
          <a:p>
            <a:r>
              <a:rPr lang="ru-RU" sz="800" b="1" dirty="0" smtClean="0">
                <a:solidFill>
                  <a:schemeClr val="bg1"/>
                </a:solidFill>
              </a:rPr>
              <a:t>Категория земель: 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земли населенных пунктов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Особенности ЗУ: </a:t>
            </a:r>
            <a:r>
              <a:rPr lang="ru-RU" sz="800" b="1" dirty="0">
                <a:solidFill>
                  <a:schemeClr val="bg1"/>
                </a:solidFill>
              </a:rPr>
              <a:t>имеется возможность подключения к ЛЭП </a:t>
            </a:r>
            <a:endParaRPr lang="ru-RU" sz="800" b="1" dirty="0" smtClean="0">
              <a:solidFill>
                <a:schemeClr val="bg1"/>
              </a:solidFill>
            </a:endParaRPr>
          </a:p>
          <a:p>
            <a:r>
              <a:rPr lang="ru-RU" sz="800" b="1" dirty="0" smtClean="0">
                <a:solidFill>
                  <a:schemeClr val="bg1"/>
                </a:solidFill>
              </a:rPr>
              <a:t>имеется </a:t>
            </a:r>
            <a:r>
              <a:rPr lang="ru-RU" sz="800" b="1" dirty="0">
                <a:solidFill>
                  <a:schemeClr val="bg1"/>
                </a:solidFill>
              </a:rPr>
              <a:t>автомобильный подъезд </a:t>
            </a:r>
            <a:r>
              <a:rPr lang="ru-RU" sz="800" b="1" dirty="0" smtClean="0">
                <a:solidFill>
                  <a:schemeClr val="bg1"/>
                </a:solidFill>
              </a:rPr>
              <a:t>, возможно предоставление 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по программе «Дальневосточный гектар»</a:t>
            </a:r>
            <a:r>
              <a:rPr lang="ru-RU" sz="800" dirty="0" smtClean="0">
                <a:solidFill>
                  <a:schemeClr val="bg1"/>
                </a:solidFill>
              </a:rPr>
              <a:t>   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24" name="Рисунок 23"/>
          <p:cNvPicPr/>
          <p:nvPr/>
        </p:nvPicPr>
        <p:blipFill rotWithShape="1">
          <a:blip r:embed="rId3"/>
          <a:srcRect l="19657" t="14878" r="20638" b="25821"/>
          <a:stretch/>
        </p:blipFill>
        <p:spPr bwMode="auto">
          <a:xfrm>
            <a:off x="2301851" y="3018395"/>
            <a:ext cx="988052" cy="707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7155" y="211927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8" name="Рисунок 27"/>
          <p:cNvPicPr/>
          <p:nvPr/>
        </p:nvPicPr>
        <p:blipFill rotWithShape="1">
          <a:blip r:embed="rId4"/>
          <a:srcRect l="20279" t="15728" r="20675" b="26132"/>
          <a:stretch/>
        </p:blipFill>
        <p:spPr bwMode="auto">
          <a:xfrm>
            <a:off x="5748040" y="3029505"/>
            <a:ext cx="905774" cy="696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47" y="1246521"/>
            <a:ext cx="2035833" cy="286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927" y="3126664"/>
            <a:ext cx="3413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6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2989" y="304450"/>
            <a:ext cx="7857300" cy="38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Проекты, которым требуется поиск инвестора </a:t>
            </a:r>
            <a:r>
              <a:rPr lang="ru" sz="2500" b="1" dirty="0" smtClean="0">
                <a:solidFill>
                  <a:srgbClr val="7F7F7F"/>
                </a:solidFill>
              </a:rPr>
              <a:t> 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286380" y="965811"/>
            <a:ext cx="6807527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«Предоставление услуг пассажирских перевозок посредством деятельности такси»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80" name="Google Shape;580;p65"/>
          <p:cNvSpPr txBox="1"/>
          <p:nvPr/>
        </p:nvSpPr>
        <p:spPr>
          <a:xfrm>
            <a:off x="269128" y="1604512"/>
            <a:ext cx="7093906" cy="2520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1950" lvl="0" indent="-184150">
              <a:lnSpc>
                <a:spcPct val="115000"/>
              </a:lnSpc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" sz="1100" b="1" dirty="0">
                <a:solidFill>
                  <a:schemeClr val="tx1"/>
                </a:solidFill>
              </a:rPr>
              <a:t>Объём инвестиций – </a:t>
            </a:r>
            <a:r>
              <a:rPr lang="ru" sz="1100" b="1" dirty="0" smtClean="0">
                <a:solidFill>
                  <a:schemeClr val="tx1"/>
                </a:solidFill>
              </a:rPr>
              <a:t>1500,0 </a:t>
            </a:r>
            <a:r>
              <a:rPr lang="ru" sz="1100" b="1" dirty="0">
                <a:solidFill>
                  <a:schemeClr val="tx1"/>
                </a:solidFill>
              </a:rPr>
              <a:t>тыс. </a:t>
            </a:r>
            <a:r>
              <a:rPr lang="ru-RU" sz="1100" b="1" dirty="0">
                <a:solidFill>
                  <a:schemeClr val="tx1"/>
                </a:solidFill>
              </a:rPr>
              <a:t>р</a:t>
            </a:r>
            <a:r>
              <a:rPr lang="ru" sz="1100" b="1" dirty="0">
                <a:solidFill>
                  <a:schemeClr val="tx1"/>
                </a:solidFill>
              </a:rPr>
              <a:t>ублей </a:t>
            </a:r>
          </a:p>
          <a:p>
            <a:pPr marL="361950" lvl="0" indent="-184150">
              <a:lnSpc>
                <a:spcPct val="115000"/>
              </a:lnSpc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-RU" sz="1100" b="1" dirty="0">
                <a:solidFill>
                  <a:schemeClr val="tx1"/>
                </a:solidFill>
              </a:rPr>
              <a:t>Срок окупаемости – 1,0 год</a:t>
            </a:r>
          </a:p>
          <a:p>
            <a:pPr marL="361950" lvl="0" indent="-184150">
              <a:lnSpc>
                <a:spcPct val="115000"/>
              </a:lnSpc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-RU" sz="1100" b="1" dirty="0">
                <a:solidFill>
                  <a:schemeClr val="tx1"/>
                </a:solidFill>
              </a:rPr>
              <a:t>Текущая ситуация: </a:t>
            </a:r>
          </a:p>
          <a:p>
            <a:pPr marL="539750" lvl="0" indent="-171450">
              <a:lnSpc>
                <a:spcPct val="115000"/>
              </a:lnSpc>
              <a:buClr>
                <a:srgbClr val="231F20"/>
              </a:buClr>
              <a:buSzPts val="1400"/>
              <a:buFont typeface="Wingdings" pitchFamily="2" charset="2"/>
              <a:buChar char="Ø"/>
            </a:pPr>
            <a:r>
              <a:rPr lang="ru-RU" sz="1100" b="1" dirty="0">
                <a:solidFill>
                  <a:schemeClr val="tx1"/>
                </a:solidFill>
              </a:rPr>
              <a:t>ниша для бизнеса с низкой конкуренцией;</a:t>
            </a:r>
          </a:p>
          <a:p>
            <a:pPr marL="539750" lvl="0" indent="-171450">
              <a:lnSpc>
                <a:spcPct val="115000"/>
              </a:lnSpc>
              <a:buClr>
                <a:srgbClr val="231F20"/>
              </a:buClr>
              <a:buSzPts val="1400"/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/>
                </a:solidFill>
              </a:rPr>
              <a:t>потенциальный </a:t>
            </a:r>
            <a:r>
              <a:rPr lang="ru-RU" sz="1100" b="1" dirty="0">
                <a:solidFill>
                  <a:schemeClr val="tx1"/>
                </a:solidFill>
              </a:rPr>
              <a:t>объём спроса – от </a:t>
            </a:r>
            <a:r>
              <a:rPr lang="ru-RU" sz="1100" b="1" dirty="0" smtClean="0">
                <a:solidFill>
                  <a:schemeClr val="tx1"/>
                </a:solidFill>
              </a:rPr>
              <a:t>12800 чел. </a:t>
            </a:r>
            <a:r>
              <a:rPr lang="ru-RU" sz="1100" b="1" dirty="0">
                <a:solidFill>
                  <a:schemeClr val="tx1"/>
                </a:solidFill>
              </a:rPr>
              <a:t>в </a:t>
            </a:r>
            <a:r>
              <a:rPr lang="ru-RU" sz="1100" b="1" dirty="0" smtClean="0">
                <a:solidFill>
                  <a:schemeClr val="tx1"/>
                </a:solidFill>
              </a:rPr>
              <a:t>год.</a:t>
            </a:r>
          </a:p>
          <a:p>
            <a:pPr marL="539750" lvl="0" indent="-171450">
              <a:lnSpc>
                <a:spcPct val="115000"/>
              </a:lnSpc>
              <a:buClr>
                <a:srgbClr val="231F20"/>
              </a:buClr>
              <a:buSzPts val="1400"/>
              <a:buFont typeface="Wingdings" pitchFamily="2" charset="2"/>
              <a:buChar char="Ø"/>
            </a:pPr>
            <a:r>
              <a:rPr lang="ru-RU" sz="1100" b="1" dirty="0">
                <a:solidFill>
                  <a:schemeClr val="tx1"/>
                </a:solidFill>
              </a:rPr>
              <a:t>Место организации деятельности – </a:t>
            </a:r>
            <a:r>
              <a:rPr lang="ru-RU" sz="1100" b="1" dirty="0" smtClean="0">
                <a:solidFill>
                  <a:schemeClr val="tx1"/>
                </a:solidFill>
              </a:rPr>
              <a:t>Сретенский район.</a:t>
            </a:r>
            <a:endParaRPr lang="ru-RU" sz="1100" b="1" dirty="0">
              <a:solidFill>
                <a:schemeClr val="tx1"/>
              </a:solidFill>
            </a:endParaRPr>
          </a:p>
          <a:p>
            <a:pPr marL="363538" lvl="0" indent="-171450">
              <a:lnSpc>
                <a:spcPct val="115000"/>
              </a:lnSpc>
              <a:buClr>
                <a:srgbClr val="231F20"/>
              </a:buClr>
              <a:buSzPct val="131000"/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Возможная </a:t>
            </a:r>
            <a:r>
              <a:rPr lang="ru-RU" sz="1100" b="1" dirty="0">
                <a:solidFill>
                  <a:schemeClr val="tx1"/>
                </a:solidFill>
              </a:rPr>
              <a:t>господдержка:</a:t>
            </a:r>
          </a:p>
          <a:p>
            <a:pPr marL="363538" lvl="0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1100" b="1" dirty="0">
                <a:solidFill>
                  <a:schemeClr val="tx1"/>
                </a:solidFill>
              </a:rPr>
              <a:t>финансовая поддержка на организацию бизнеса </a:t>
            </a:r>
            <a:r>
              <a:rPr lang="ru-RU" sz="1100" b="1" dirty="0" smtClean="0">
                <a:solidFill>
                  <a:schemeClr val="tx1"/>
                </a:solidFill>
              </a:rPr>
              <a:t>на </a:t>
            </a:r>
            <a:r>
              <a:rPr lang="ru-RU" sz="1100" b="1" dirty="0">
                <a:solidFill>
                  <a:schemeClr val="tx1"/>
                </a:solidFill>
              </a:rPr>
              <a:t>основе социального контракта – до 350,0 тыс. рублей;</a:t>
            </a:r>
          </a:p>
          <a:p>
            <a:pPr marL="363538" lvl="0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1100" b="1" dirty="0">
                <a:solidFill>
                  <a:schemeClr val="tx1"/>
                </a:solidFill>
              </a:rPr>
              <a:t>льготное кредитование и другие услуги </a:t>
            </a:r>
            <a:r>
              <a:rPr lang="ru-RU" sz="1100" b="1" dirty="0" smtClean="0">
                <a:solidFill>
                  <a:schemeClr val="tx1"/>
                </a:solidFill>
              </a:rPr>
              <a:t>Центра </a:t>
            </a:r>
            <a:r>
              <a:rPr lang="ru-RU" sz="1100" b="1" dirty="0">
                <a:solidFill>
                  <a:schemeClr val="tx1"/>
                </a:solidFill>
              </a:rPr>
              <a:t>«Мой бизнес» </a:t>
            </a:r>
            <a:r>
              <a:rPr lang="ru-RU" sz="1100" b="1" dirty="0" smtClean="0">
                <a:solidFill>
                  <a:schemeClr val="tx1"/>
                </a:solidFill>
              </a:rPr>
              <a:t>(</a:t>
            </a:r>
            <a:r>
              <a:rPr lang="ru-RU" sz="1100" b="1" dirty="0">
                <a:solidFill>
                  <a:schemeClr val="tx1"/>
                </a:solidFill>
              </a:rPr>
              <a:t>поручительство по кредитам и займам, </a:t>
            </a:r>
            <a:r>
              <a:rPr lang="ru-RU" sz="1100" b="1" dirty="0" smtClean="0">
                <a:solidFill>
                  <a:schemeClr val="tx1"/>
                </a:solidFill>
              </a:rPr>
              <a:t>консультационные </a:t>
            </a:r>
            <a:r>
              <a:rPr lang="ru-RU" sz="1100" b="1" dirty="0">
                <a:solidFill>
                  <a:schemeClr val="tx1"/>
                </a:solidFill>
              </a:rPr>
              <a:t>услуги и т.д.) 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  <a:p>
            <a:pPr marL="361950" indent="-184150">
              <a:lnSpc>
                <a:spcPct val="115000"/>
              </a:lnSpc>
              <a:buClr>
                <a:srgbClr val="231F20"/>
              </a:buClr>
              <a:buSzPts val="1400"/>
              <a:buFont typeface="Arial" pitchFamily="34" charset="0"/>
              <a:buChar char="•"/>
            </a:pPr>
            <a:endParaRPr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2989" y="304450"/>
            <a:ext cx="7857300" cy="38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 smtClean="0">
                <a:solidFill>
                  <a:srgbClr val="7F7F7F"/>
                </a:solidFill>
              </a:rPr>
              <a:t>Наши контакты  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362989" y="1518990"/>
            <a:ext cx="5004657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/>
            <a:r>
              <a:rPr lang="ru-RU" sz="1100" b="1" dirty="0" smtClean="0">
                <a:solidFill>
                  <a:schemeClr val="bg1"/>
                </a:solidFill>
              </a:rPr>
              <a:t>Глава муниципального района «Сретенский  район» </a:t>
            </a:r>
          </a:p>
          <a:p>
            <a:r>
              <a:rPr lang="ru-RU" sz="1100" b="1" kern="1200" dirty="0">
                <a:solidFill>
                  <a:schemeClr val="bg1"/>
                </a:solidFill>
              </a:rPr>
              <a:t>Закурдаев Алексей Сергеевич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80" name="Google Shape;580;p65"/>
          <p:cNvSpPr txBox="1"/>
          <p:nvPr/>
        </p:nvSpPr>
        <p:spPr>
          <a:xfrm>
            <a:off x="734229" y="832334"/>
            <a:ext cx="7114819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chemeClr val="tx1"/>
                </a:solidFill>
              </a:rPr>
              <a:t>Администрация муниципального района « Сретенский  район»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chemeClr val="tx1"/>
                </a:solidFill>
              </a:rPr>
              <a:t>Забайкальский край, г. Сретенск, ул. Кочеткова, д. 6</a:t>
            </a:r>
          </a:p>
        </p:txBody>
      </p:sp>
      <p:sp>
        <p:nvSpPr>
          <p:cNvPr id="14" name="Google Shape;579;p65"/>
          <p:cNvSpPr/>
          <p:nvPr/>
        </p:nvSpPr>
        <p:spPr>
          <a:xfrm>
            <a:off x="362989" y="2269848"/>
            <a:ext cx="5004657" cy="793986"/>
          </a:xfrm>
          <a:prstGeom prst="roundRect">
            <a:avLst>
              <a:gd name="adj" fmla="val 370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algn="just">
              <a:buClrTx/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 </a:t>
            </a:r>
            <a:r>
              <a:rPr lang="ru-RU" sz="1100" b="1" kern="1200" dirty="0">
                <a:solidFill>
                  <a:schemeClr val="bg1"/>
                </a:solidFill>
              </a:rPr>
              <a:t>Первый Заместитель Главы  администрации </a:t>
            </a:r>
            <a:r>
              <a:rPr lang="ru-RU" sz="1100" b="1" kern="1200" dirty="0" smtClean="0">
                <a:solidFill>
                  <a:schemeClr val="bg1"/>
                </a:solidFill>
              </a:rPr>
              <a:t>муниципального района </a:t>
            </a:r>
            <a:r>
              <a:rPr lang="ru-RU" sz="1100" b="1" kern="1200" dirty="0">
                <a:solidFill>
                  <a:schemeClr val="bg1"/>
                </a:solidFill>
              </a:rPr>
              <a:t>«Сретенский район</a:t>
            </a:r>
            <a:r>
              <a:rPr lang="ru-RU" sz="1100" b="1" kern="1200" dirty="0" smtClean="0">
                <a:solidFill>
                  <a:schemeClr val="bg1"/>
                </a:solidFill>
              </a:rPr>
              <a:t>» Скворцов Сергей Анатольевич</a:t>
            </a:r>
            <a:endParaRPr lang="ru-RU" sz="1100" b="1" kern="1200" dirty="0">
              <a:solidFill>
                <a:schemeClr val="bg1"/>
              </a:solidFill>
            </a:endParaRPr>
          </a:p>
        </p:txBody>
      </p:sp>
      <p:sp>
        <p:nvSpPr>
          <p:cNvPr id="15" name="Google Shape;579;p65"/>
          <p:cNvSpPr/>
          <p:nvPr/>
        </p:nvSpPr>
        <p:spPr>
          <a:xfrm>
            <a:off x="5719950" y="1518990"/>
            <a:ext cx="236121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 smtClean="0">
                <a:solidFill>
                  <a:schemeClr val="bg1"/>
                </a:solidFill>
              </a:rPr>
              <a:t>тел. (8-30-246) 21-6-21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7" name="Google Shape;579;p65"/>
          <p:cNvSpPr/>
          <p:nvPr/>
        </p:nvSpPr>
        <p:spPr>
          <a:xfrm>
            <a:off x="5721388" y="2269848"/>
            <a:ext cx="2361210" cy="816224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 smtClean="0">
                <a:solidFill>
                  <a:schemeClr val="bg1"/>
                </a:solidFill>
              </a:rPr>
              <a:t>тел. (8-30-246) 21-3-29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8" name="Google Shape;579;p65"/>
          <p:cNvSpPr/>
          <p:nvPr/>
        </p:nvSpPr>
        <p:spPr>
          <a:xfrm>
            <a:off x="362989" y="3255034"/>
            <a:ext cx="5004657" cy="628198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/>
            <a:r>
              <a:rPr lang="ru-RU" sz="1100" b="1" dirty="0">
                <a:solidFill>
                  <a:schemeClr val="bg1"/>
                </a:solidFill>
              </a:rPr>
              <a:t>Инвестиционный уполномоченный </a:t>
            </a:r>
            <a:r>
              <a:rPr lang="ru-RU" sz="1100" b="1" dirty="0" smtClean="0">
                <a:solidFill>
                  <a:schemeClr val="bg1"/>
                </a:solidFill>
              </a:rPr>
              <a:t>– зам. председателя  Комитета экономики и безопасности администрации  муниципального района «Сретенский  район» Свиридова Мария Владимировна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1" name="Google Shape;579;p65"/>
          <p:cNvSpPr/>
          <p:nvPr/>
        </p:nvSpPr>
        <p:spPr>
          <a:xfrm>
            <a:off x="5786253" y="3255033"/>
            <a:ext cx="2361210" cy="628197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>
                <a:solidFill>
                  <a:schemeClr val="bg1"/>
                </a:solidFill>
              </a:rPr>
              <a:t>тел. (8-30-246) 21-3-29</a:t>
            </a:r>
          </a:p>
        </p:txBody>
      </p:sp>
      <p:sp>
        <p:nvSpPr>
          <p:cNvPr id="22" name="Google Shape;579;p65"/>
          <p:cNvSpPr/>
          <p:nvPr/>
        </p:nvSpPr>
        <p:spPr>
          <a:xfrm>
            <a:off x="362987" y="4096203"/>
            <a:ext cx="5004657" cy="677678"/>
          </a:xfrm>
          <a:prstGeom prst="roundRect">
            <a:avLst>
              <a:gd name="adj" fmla="val 0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/>
            <a:r>
              <a:rPr lang="ru-RU" sz="1100" b="1" dirty="0">
                <a:solidFill>
                  <a:schemeClr val="bg1"/>
                </a:solidFill>
              </a:rPr>
              <a:t> Заместитель Главы МР «Сретенский район» по вопросам территориального </a:t>
            </a:r>
            <a:r>
              <a:rPr lang="ru-RU" sz="1100" b="1" dirty="0" smtClean="0">
                <a:solidFill>
                  <a:schemeClr val="bg1"/>
                </a:solidFill>
              </a:rPr>
              <a:t>развития - Саблина </a:t>
            </a:r>
            <a:r>
              <a:rPr lang="ru-RU" sz="1100" b="1" dirty="0">
                <a:solidFill>
                  <a:schemeClr val="bg1"/>
                </a:solidFill>
              </a:rPr>
              <a:t>Мария Николаевна </a:t>
            </a:r>
          </a:p>
        </p:txBody>
      </p:sp>
      <p:sp>
        <p:nvSpPr>
          <p:cNvPr id="23" name="Google Shape;579;p65"/>
          <p:cNvSpPr/>
          <p:nvPr/>
        </p:nvSpPr>
        <p:spPr>
          <a:xfrm>
            <a:off x="5721388" y="4098406"/>
            <a:ext cx="2361210" cy="628197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>
                <a:solidFill>
                  <a:schemeClr val="bg1"/>
                </a:solidFill>
              </a:rPr>
              <a:t>тел. (8-30-246) </a:t>
            </a:r>
            <a:r>
              <a:rPr lang="ru-RU" sz="1100" b="1" dirty="0" smtClean="0">
                <a:solidFill>
                  <a:schemeClr val="bg1"/>
                </a:solidFill>
              </a:rPr>
              <a:t>21-3-47</a:t>
            </a:r>
            <a:endParaRPr lang="ru-RU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7"/>
          <p:cNvSpPr txBox="1">
            <a:spLocks noGrp="1"/>
          </p:cNvSpPr>
          <p:nvPr>
            <p:ph type="title"/>
          </p:nvPr>
        </p:nvSpPr>
        <p:spPr>
          <a:xfrm>
            <a:off x="397326" y="239569"/>
            <a:ext cx="6521100" cy="47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</a:t>
            </a:r>
            <a:r>
              <a:rPr lang="ru" sz="2900" b="1" dirty="0" smtClean="0">
                <a:solidFill>
                  <a:srgbClr val="6C6C72"/>
                </a:solidFill>
              </a:rPr>
              <a:t>Сретенском р</a:t>
            </a:r>
            <a:r>
              <a:rPr lang="ru" sz="2900" b="1" dirty="0" smtClean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 smtClean="0">
                <a:solidFill>
                  <a:srgbClr val="6C6C72"/>
                </a:solidFill>
              </a:rPr>
              <a:t>е </a:t>
            </a:r>
            <a:endParaRPr sz="1100" dirty="0"/>
          </a:p>
        </p:txBody>
      </p:sp>
      <p:sp>
        <p:nvSpPr>
          <p:cNvPr id="302" name="Google Shape;302;p57"/>
          <p:cNvSpPr txBox="1"/>
          <p:nvPr/>
        </p:nvSpPr>
        <p:spPr>
          <a:xfrm>
            <a:off x="4035689" y="4638294"/>
            <a:ext cx="1131418" cy="21195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spcFirstLastPara="1" wrap="square" lIns="0" tIns="25250" rIns="0" bIns="0" anchor="t" anchorCtr="0">
            <a:spAutoFit/>
          </a:bodyPr>
          <a:lstStyle/>
          <a:p>
            <a:pPr marL="12700" marR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Транссибирская  Ж/Д </a:t>
            </a:r>
            <a:r>
              <a:rPr lang="ru" sz="600" dirty="0" smtClean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магистраль -</a:t>
            </a:r>
            <a:endParaRPr sz="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57"/>
          <p:cNvSpPr txBox="1"/>
          <p:nvPr/>
        </p:nvSpPr>
        <p:spPr>
          <a:xfrm>
            <a:off x="410675" y="1117766"/>
            <a:ext cx="952088" cy="1242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noAutofit/>
          </a:bodyPr>
          <a:lstStyle/>
          <a:p>
            <a:pPr lvl="0" algn="ctr">
              <a:lnSpc>
                <a:spcPct val="103499"/>
              </a:lnSpc>
            </a:pPr>
            <a:r>
              <a:rPr lang="ru" sz="800" dirty="0" smtClean="0">
                <a:solidFill>
                  <a:schemeClr val="dk1"/>
                </a:solidFill>
              </a:rPr>
              <a:t>Сретенский район граничит </a:t>
            </a:r>
            <a:r>
              <a:rPr lang="ru" sz="800" dirty="0">
                <a:solidFill>
                  <a:schemeClr val="dk1"/>
                </a:solidFill>
              </a:rPr>
              <a:t>с </a:t>
            </a:r>
            <a:r>
              <a:rPr lang="ru" sz="800" dirty="0" smtClean="0">
                <a:solidFill>
                  <a:schemeClr val="dk1"/>
                </a:solidFill>
              </a:rPr>
              <a:t>6 районами: (</a:t>
            </a:r>
            <a:r>
              <a:rPr lang="ru-RU" sz="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Газимуро</a:t>
            </a:r>
            <a:r>
              <a:rPr lang="ru-RU" sz="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-Заводский, Нерчинский, </a:t>
            </a:r>
            <a:r>
              <a:rPr lang="ru-RU" sz="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Шелопугинский</a:t>
            </a:r>
            <a:r>
              <a:rPr lang="ru-RU" sz="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Балейский</a:t>
            </a:r>
            <a:r>
              <a:rPr lang="ru-RU" sz="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Чернышевский, </a:t>
            </a:r>
            <a:r>
              <a:rPr lang="ru-RU" sz="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sz="800" dirty="0">
              <a:solidFill>
                <a:schemeClr val="tx1"/>
              </a:solidFill>
            </a:endParaRPr>
          </a:p>
        </p:txBody>
      </p:sp>
      <p:sp>
        <p:nvSpPr>
          <p:cNvPr id="304" name="Google Shape;304;p57"/>
          <p:cNvSpPr txBox="1"/>
          <p:nvPr/>
        </p:nvSpPr>
        <p:spPr>
          <a:xfrm>
            <a:off x="1406176" y="1365926"/>
            <a:ext cx="993900" cy="39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noAutofit/>
          </a:bodyPr>
          <a:lstStyle/>
          <a:p>
            <a:pPr marL="12700" marR="0" lvl="0" indent="-1270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Авиасообщение </a:t>
            </a:r>
            <a:r>
              <a:rPr lang="ru" sz="800" dirty="0" smtClean="0">
                <a:solidFill>
                  <a:schemeClr val="dk1"/>
                </a:solidFill>
              </a:rPr>
              <a:t/>
            </a:r>
            <a:br>
              <a:rPr lang="ru" sz="800" dirty="0" smtClean="0">
                <a:solidFill>
                  <a:schemeClr val="dk1"/>
                </a:solidFill>
              </a:rPr>
            </a:br>
            <a:r>
              <a:rPr lang="ru" sz="800" dirty="0" smtClean="0">
                <a:solidFill>
                  <a:schemeClr val="dk1"/>
                </a:solidFill>
              </a:rPr>
              <a:t>нет</a:t>
            </a:r>
            <a:endParaRPr sz="800" dirty="0">
              <a:solidFill>
                <a:schemeClr val="dk1"/>
              </a:solidFill>
            </a:endParaRPr>
          </a:p>
        </p:txBody>
      </p:sp>
      <p:sp>
        <p:nvSpPr>
          <p:cNvPr id="305" name="Google Shape;305;p57"/>
          <p:cNvSpPr txBox="1"/>
          <p:nvPr/>
        </p:nvSpPr>
        <p:spPr>
          <a:xfrm>
            <a:off x="2435369" y="1229285"/>
            <a:ext cx="1085700" cy="10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ЖД сообщение</a:t>
            </a:r>
            <a:endParaRPr sz="800" dirty="0">
              <a:solidFill>
                <a:schemeClr val="dk1"/>
              </a:solidFill>
            </a:endParaRPr>
          </a:p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</a:rPr>
              <a:t>и</a:t>
            </a:r>
            <a:r>
              <a:rPr lang="ru" sz="800" dirty="0" smtClean="0">
                <a:solidFill>
                  <a:schemeClr val="dk1"/>
                </a:solidFill>
              </a:rPr>
              <a:t>меется</a:t>
            </a:r>
          </a:p>
          <a:p>
            <a:pPr marL="12700" lvl="0" algn="ctr">
              <a:lnSpc>
                <a:spcPct val="103499"/>
              </a:lnSpc>
            </a:pPr>
            <a:r>
              <a:rPr lang="ru-RU" sz="8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 Транссиба по территории района проложена 52-километровая железнодорожная ветка «</a:t>
            </a:r>
            <a:r>
              <a:rPr lang="ru-RU" sz="8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Куэнга</a:t>
            </a:r>
            <a:r>
              <a:rPr lang="ru-RU" sz="8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- Сретенск</a:t>
            </a:r>
            <a:endParaRPr sz="800" dirty="0">
              <a:solidFill>
                <a:schemeClr val="tx1"/>
              </a:solidFill>
            </a:endParaRPr>
          </a:p>
        </p:txBody>
      </p:sp>
      <p:sp>
        <p:nvSpPr>
          <p:cNvPr id="306" name="Google Shape;306;p57"/>
          <p:cNvSpPr/>
          <p:nvPr/>
        </p:nvSpPr>
        <p:spPr>
          <a:xfrm>
            <a:off x="820091" y="984362"/>
            <a:ext cx="98100" cy="287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57"/>
          <p:cNvSpPr/>
          <p:nvPr/>
        </p:nvSpPr>
        <p:spPr>
          <a:xfrm>
            <a:off x="1766934" y="1027634"/>
            <a:ext cx="255510" cy="201651"/>
          </a:xfrm>
          <a:custGeom>
            <a:avLst/>
            <a:gdLst/>
            <a:ahLst/>
            <a:cxnLst/>
            <a:rect l="l" t="t" r="r" b="b"/>
            <a:pathLst>
              <a:path w="299719" h="296545" extrusionOk="0">
                <a:moveTo>
                  <a:pt x="21272" y="178092"/>
                </a:moveTo>
                <a:lnTo>
                  <a:pt x="14421" y="180413"/>
                </a:lnTo>
                <a:lnTo>
                  <a:pt x="9055" y="182524"/>
                </a:lnTo>
                <a:lnTo>
                  <a:pt x="0" y="185915"/>
                </a:lnTo>
                <a:lnTo>
                  <a:pt x="47473" y="212697"/>
                </a:lnTo>
                <a:lnTo>
                  <a:pt x="78384" y="237972"/>
                </a:lnTo>
                <a:lnTo>
                  <a:pt x="111645" y="296087"/>
                </a:lnTo>
                <a:lnTo>
                  <a:pt x="116179" y="296202"/>
                </a:lnTo>
                <a:lnTo>
                  <a:pt x="117944" y="289483"/>
                </a:lnTo>
                <a:lnTo>
                  <a:pt x="121310" y="282727"/>
                </a:lnTo>
                <a:lnTo>
                  <a:pt x="121132" y="276072"/>
                </a:lnTo>
                <a:lnTo>
                  <a:pt x="120600" y="265661"/>
                </a:lnTo>
                <a:lnTo>
                  <a:pt x="119641" y="255262"/>
                </a:lnTo>
                <a:lnTo>
                  <a:pt x="118351" y="244888"/>
                </a:lnTo>
                <a:lnTo>
                  <a:pt x="116827" y="234556"/>
                </a:lnTo>
                <a:lnTo>
                  <a:pt x="116497" y="227577"/>
                </a:lnTo>
                <a:lnTo>
                  <a:pt x="117833" y="221432"/>
                </a:lnTo>
                <a:lnTo>
                  <a:pt x="120813" y="215823"/>
                </a:lnTo>
                <a:lnTo>
                  <a:pt x="125412" y="210451"/>
                </a:lnTo>
                <a:lnTo>
                  <a:pt x="152730" y="183267"/>
                </a:lnTo>
                <a:lnTo>
                  <a:pt x="67259" y="183267"/>
                </a:lnTo>
                <a:lnTo>
                  <a:pt x="53373" y="182618"/>
                </a:lnTo>
                <a:lnTo>
                  <a:pt x="38718" y="180413"/>
                </a:lnTo>
                <a:lnTo>
                  <a:pt x="24295" y="178676"/>
                </a:lnTo>
                <a:lnTo>
                  <a:pt x="22859" y="178587"/>
                </a:lnTo>
                <a:lnTo>
                  <a:pt x="21272" y="178092"/>
                </a:lnTo>
                <a:close/>
              </a:path>
              <a:path w="299719" h="296545" extrusionOk="0">
                <a:moveTo>
                  <a:pt x="41039" y="48541"/>
                </a:moveTo>
                <a:lnTo>
                  <a:pt x="31792" y="50234"/>
                </a:lnTo>
                <a:lnTo>
                  <a:pt x="24258" y="56271"/>
                </a:lnTo>
                <a:lnTo>
                  <a:pt x="16001" y="67894"/>
                </a:lnTo>
                <a:lnTo>
                  <a:pt x="129044" y="131940"/>
                </a:lnTo>
                <a:lnTo>
                  <a:pt x="116647" y="145671"/>
                </a:lnTo>
                <a:lnTo>
                  <a:pt x="104857" y="159264"/>
                </a:lnTo>
                <a:lnTo>
                  <a:pt x="92743" y="171295"/>
                </a:lnTo>
                <a:lnTo>
                  <a:pt x="79374" y="180340"/>
                </a:lnTo>
                <a:lnTo>
                  <a:pt x="67259" y="183267"/>
                </a:lnTo>
                <a:lnTo>
                  <a:pt x="152730" y="183267"/>
                </a:lnTo>
                <a:lnTo>
                  <a:pt x="157434" y="178587"/>
                </a:lnTo>
                <a:lnTo>
                  <a:pt x="266348" y="69469"/>
                </a:lnTo>
                <a:lnTo>
                  <a:pt x="187070" y="69469"/>
                </a:lnTo>
                <a:lnTo>
                  <a:pt x="117735" y="59705"/>
                </a:lnTo>
                <a:lnTo>
                  <a:pt x="54432" y="49949"/>
                </a:lnTo>
                <a:lnTo>
                  <a:pt x="41039" y="48541"/>
                </a:lnTo>
                <a:close/>
              </a:path>
              <a:path w="299719" h="296545" extrusionOk="0">
                <a:moveTo>
                  <a:pt x="283667" y="0"/>
                </a:moveTo>
                <a:lnTo>
                  <a:pt x="263474" y="0"/>
                </a:lnTo>
                <a:lnTo>
                  <a:pt x="231848" y="31340"/>
                </a:lnTo>
                <a:lnTo>
                  <a:pt x="215928" y="46895"/>
                </a:lnTo>
                <a:lnTo>
                  <a:pt x="199783" y="62204"/>
                </a:lnTo>
                <a:lnTo>
                  <a:pt x="195300" y="66382"/>
                </a:lnTo>
                <a:lnTo>
                  <a:pt x="187070" y="69469"/>
                </a:lnTo>
                <a:lnTo>
                  <a:pt x="266348" y="69469"/>
                </a:lnTo>
                <a:lnTo>
                  <a:pt x="284403" y="51346"/>
                </a:lnTo>
                <a:lnTo>
                  <a:pt x="295568" y="37422"/>
                </a:lnTo>
                <a:lnTo>
                  <a:pt x="299170" y="24930"/>
                </a:lnTo>
                <a:lnTo>
                  <a:pt x="295205" y="12809"/>
                </a:lnTo>
                <a:lnTo>
                  <a:pt x="2836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7"/>
          <p:cNvSpPr/>
          <p:nvPr/>
        </p:nvSpPr>
        <p:spPr>
          <a:xfrm>
            <a:off x="1917375" y="1117766"/>
            <a:ext cx="63000" cy="112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57"/>
          <p:cNvSpPr/>
          <p:nvPr/>
        </p:nvSpPr>
        <p:spPr>
          <a:xfrm>
            <a:off x="353221" y="3886391"/>
            <a:ext cx="3764581" cy="124806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57"/>
          <p:cNvSpPr/>
          <p:nvPr/>
        </p:nvSpPr>
        <p:spPr>
          <a:xfrm>
            <a:off x="39900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7"/>
          <p:cNvSpPr/>
          <p:nvPr/>
        </p:nvSpPr>
        <p:spPr>
          <a:xfrm>
            <a:off x="4908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7"/>
          <p:cNvSpPr/>
          <p:nvPr/>
        </p:nvSpPr>
        <p:spPr>
          <a:xfrm>
            <a:off x="58265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7"/>
          <p:cNvSpPr/>
          <p:nvPr/>
        </p:nvSpPr>
        <p:spPr>
          <a:xfrm>
            <a:off x="67448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7"/>
          <p:cNvSpPr/>
          <p:nvPr/>
        </p:nvSpPr>
        <p:spPr>
          <a:xfrm>
            <a:off x="76630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7"/>
          <p:cNvSpPr/>
          <p:nvPr/>
        </p:nvSpPr>
        <p:spPr>
          <a:xfrm>
            <a:off x="8581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7"/>
          <p:cNvSpPr/>
          <p:nvPr/>
        </p:nvSpPr>
        <p:spPr>
          <a:xfrm>
            <a:off x="94995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7"/>
          <p:cNvSpPr/>
          <p:nvPr/>
        </p:nvSpPr>
        <p:spPr>
          <a:xfrm>
            <a:off x="104178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57"/>
          <p:cNvSpPr/>
          <p:nvPr/>
        </p:nvSpPr>
        <p:spPr>
          <a:xfrm>
            <a:off x="113360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7"/>
          <p:cNvSpPr/>
          <p:nvPr/>
        </p:nvSpPr>
        <p:spPr>
          <a:xfrm>
            <a:off x="122543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7"/>
          <p:cNvSpPr/>
          <p:nvPr/>
        </p:nvSpPr>
        <p:spPr>
          <a:xfrm>
            <a:off x="13172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7"/>
          <p:cNvSpPr/>
          <p:nvPr/>
        </p:nvSpPr>
        <p:spPr>
          <a:xfrm>
            <a:off x="140908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7"/>
          <p:cNvSpPr/>
          <p:nvPr/>
        </p:nvSpPr>
        <p:spPr>
          <a:xfrm>
            <a:off x="150091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7"/>
          <p:cNvSpPr/>
          <p:nvPr/>
        </p:nvSpPr>
        <p:spPr>
          <a:xfrm>
            <a:off x="159273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7"/>
          <p:cNvSpPr/>
          <p:nvPr/>
        </p:nvSpPr>
        <p:spPr>
          <a:xfrm>
            <a:off x="16845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7"/>
          <p:cNvSpPr/>
          <p:nvPr/>
        </p:nvSpPr>
        <p:spPr>
          <a:xfrm>
            <a:off x="177638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7"/>
          <p:cNvSpPr/>
          <p:nvPr/>
        </p:nvSpPr>
        <p:spPr>
          <a:xfrm>
            <a:off x="18682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7"/>
          <p:cNvSpPr/>
          <p:nvPr/>
        </p:nvSpPr>
        <p:spPr>
          <a:xfrm>
            <a:off x="196003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7"/>
          <p:cNvSpPr/>
          <p:nvPr/>
        </p:nvSpPr>
        <p:spPr>
          <a:xfrm>
            <a:off x="20518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57"/>
          <p:cNvSpPr/>
          <p:nvPr/>
        </p:nvSpPr>
        <p:spPr>
          <a:xfrm>
            <a:off x="214368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7"/>
          <p:cNvSpPr/>
          <p:nvPr/>
        </p:nvSpPr>
        <p:spPr>
          <a:xfrm>
            <a:off x="22355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7"/>
          <p:cNvSpPr/>
          <p:nvPr/>
        </p:nvSpPr>
        <p:spPr>
          <a:xfrm>
            <a:off x="232733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7"/>
          <p:cNvSpPr/>
          <p:nvPr/>
        </p:nvSpPr>
        <p:spPr>
          <a:xfrm>
            <a:off x="24191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7"/>
          <p:cNvSpPr/>
          <p:nvPr/>
        </p:nvSpPr>
        <p:spPr>
          <a:xfrm>
            <a:off x="251099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7"/>
          <p:cNvSpPr/>
          <p:nvPr/>
        </p:nvSpPr>
        <p:spPr>
          <a:xfrm>
            <a:off x="260281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7"/>
          <p:cNvSpPr/>
          <p:nvPr/>
        </p:nvSpPr>
        <p:spPr>
          <a:xfrm>
            <a:off x="269464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57"/>
          <p:cNvSpPr/>
          <p:nvPr/>
        </p:nvSpPr>
        <p:spPr>
          <a:xfrm>
            <a:off x="278646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7"/>
          <p:cNvSpPr/>
          <p:nvPr/>
        </p:nvSpPr>
        <p:spPr>
          <a:xfrm>
            <a:off x="287829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7"/>
          <p:cNvSpPr/>
          <p:nvPr/>
        </p:nvSpPr>
        <p:spPr>
          <a:xfrm>
            <a:off x="297011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7"/>
          <p:cNvSpPr/>
          <p:nvPr/>
        </p:nvSpPr>
        <p:spPr>
          <a:xfrm>
            <a:off x="306194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7"/>
          <p:cNvSpPr/>
          <p:nvPr/>
        </p:nvSpPr>
        <p:spPr>
          <a:xfrm>
            <a:off x="315376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7"/>
          <p:cNvSpPr/>
          <p:nvPr/>
        </p:nvSpPr>
        <p:spPr>
          <a:xfrm>
            <a:off x="324559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7"/>
          <p:cNvSpPr/>
          <p:nvPr/>
        </p:nvSpPr>
        <p:spPr>
          <a:xfrm>
            <a:off x="333741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7"/>
          <p:cNvSpPr/>
          <p:nvPr/>
        </p:nvSpPr>
        <p:spPr>
          <a:xfrm>
            <a:off x="3429243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7"/>
          <p:cNvSpPr/>
          <p:nvPr/>
        </p:nvSpPr>
        <p:spPr>
          <a:xfrm>
            <a:off x="352106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7"/>
          <p:cNvSpPr/>
          <p:nvPr/>
        </p:nvSpPr>
        <p:spPr>
          <a:xfrm>
            <a:off x="361289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7"/>
          <p:cNvSpPr/>
          <p:nvPr/>
        </p:nvSpPr>
        <p:spPr>
          <a:xfrm>
            <a:off x="370471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7"/>
          <p:cNvSpPr/>
          <p:nvPr/>
        </p:nvSpPr>
        <p:spPr>
          <a:xfrm>
            <a:off x="379654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7"/>
          <p:cNvSpPr txBox="1"/>
          <p:nvPr/>
        </p:nvSpPr>
        <p:spPr>
          <a:xfrm>
            <a:off x="1868200" y="2856632"/>
            <a:ext cx="724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П</a:t>
            </a: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лощадь  территории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7"/>
          <p:cNvSpPr txBox="1"/>
          <p:nvPr/>
        </p:nvSpPr>
        <p:spPr>
          <a:xfrm>
            <a:off x="390023" y="2792882"/>
            <a:ext cx="84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Общая протяжённость границ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57"/>
          <p:cNvSpPr txBox="1"/>
          <p:nvPr/>
        </p:nvSpPr>
        <p:spPr>
          <a:xfrm>
            <a:off x="1785850" y="3213817"/>
            <a:ext cx="806700" cy="51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lvl="0" algn="ctr">
              <a:lnSpc>
                <a:spcPct val="116000"/>
              </a:lnSpc>
            </a:pPr>
            <a:r>
              <a:rPr lang="ru-RU" sz="1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15 </a:t>
            </a:r>
            <a:r>
              <a:rPr lang="ru-RU" sz="1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739 </a:t>
            </a:r>
            <a:r>
              <a:rPr lang="ru" sz="1200" b="1" dirty="0" smtClean="0">
                <a:solidFill>
                  <a:schemeClr val="dk1"/>
                </a:solidFill>
                <a:latin typeface="+mn-lt"/>
                <a:sym typeface="Arial"/>
              </a:rPr>
              <a:t>км²</a:t>
            </a:r>
            <a:endParaRPr sz="700" dirty="0">
              <a:solidFill>
                <a:schemeClr val="dk1"/>
              </a:solidFill>
              <a:latin typeface="+mn-lt"/>
              <a:sym typeface="Arial"/>
            </a:endParaRPr>
          </a:p>
        </p:txBody>
      </p:sp>
      <p:sp>
        <p:nvSpPr>
          <p:cNvPr id="351" name="Google Shape;351;p57"/>
          <p:cNvSpPr txBox="1"/>
          <p:nvPr/>
        </p:nvSpPr>
        <p:spPr>
          <a:xfrm>
            <a:off x="501836" y="3258570"/>
            <a:ext cx="652200" cy="48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dk1"/>
                </a:solidFill>
              </a:rPr>
              <a:t>832</a:t>
            </a:r>
            <a:endParaRPr sz="1600" dirty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1070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км.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7"/>
          <p:cNvSpPr txBox="1"/>
          <p:nvPr/>
        </p:nvSpPr>
        <p:spPr>
          <a:xfrm>
            <a:off x="3252377" y="2800350"/>
            <a:ext cx="585600" cy="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Население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7"/>
          <p:cNvSpPr txBox="1"/>
          <p:nvPr/>
        </p:nvSpPr>
        <p:spPr>
          <a:xfrm>
            <a:off x="2983072" y="3009397"/>
            <a:ext cx="1167000" cy="49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 smtClean="0">
                <a:solidFill>
                  <a:schemeClr val="dk1"/>
                </a:solidFill>
              </a:rPr>
              <a:t>17,869</a:t>
            </a:r>
            <a:endParaRPr sz="1600" dirty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тыс. человек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7"/>
          <p:cNvSpPr/>
          <p:nvPr/>
        </p:nvSpPr>
        <p:spPr>
          <a:xfrm>
            <a:off x="4427526" y="3643788"/>
            <a:ext cx="547665" cy="81054"/>
          </a:xfrm>
          <a:custGeom>
            <a:avLst/>
            <a:gdLst/>
            <a:ahLst/>
            <a:cxnLst/>
            <a:rect l="l" t="t" r="r" b="b"/>
            <a:pathLst>
              <a:path w="641985" h="119379" extrusionOk="0">
                <a:moveTo>
                  <a:pt x="641578" y="118846"/>
                </a:moveTo>
                <a:lnTo>
                  <a:pt x="0" y="118846"/>
                </a:lnTo>
                <a:lnTo>
                  <a:pt x="0" y="0"/>
                </a:lnTo>
                <a:lnTo>
                  <a:pt x="641578" y="0"/>
                </a:lnTo>
                <a:lnTo>
                  <a:pt x="641578" y="1188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57"/>
          <p:cNvSpPr/>
          <p:nvPr/>
        </p:nvSpPr>
        <p:spPr>
          <a:xfrm>
            <a:off x="4384646" y="4440110"/>
            <a:ext cx="140020" cy="1300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7"/>
          <p:cNvSpPr/>
          <p:nvPr/>
        </p:nvSpPr>
        <p:spPr>
          <a:xfrm>
            <a:off x="8408179" y="2387791"/>
            <a:ext cx="554707" cy="87521"/>
          </a:xfrm>
          <a:custGeom>
            <a:avLst/>
            <a:gdLst/>
            <a:ahLst/>
            <a:cxnLst/>
            <a:rect l="l" t="t" r="r" b="b"/>
            <a:pathLst>
              <a:path w="650240" h="128904" extrusionOk="0">
                <a:moveTo>
                  <a:pt x="650011" y="128663"/>
                </a:moveTo>
                <a:lnTo>
                  <a:pt x="0" y="128663"/>
                </a:lnTo>
                <a:lnTo>
                  <a:pt x="0" y="0"/>
                </a:lnTo>
                <a:lnTo>
                  <a:pt x="650011" y="0"/>
                </a:lnTo>
                <a:lnTo>
                  <a:pt x="650011" y="1286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7"/>
          <p:cNvSpPr txBox="1"/>
          <p:nvPr/>
        </p:nvSpPr>
        <p:spPr>
          <a:xfrm>
            <a:off x="365652" y="4255709"/>
            <a:ext cx="1272600" cy="38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 smtClean="0">
                <a:solidFill>
                  <a:srgbClr val="383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367</a:t>
            </a:r>
            <a:r>
              <a:rPr lang="ru" sz="1600" b="1" dirty="0" smtClean="0">
                <a:solidFill>
                  <a:srgbClr val="383B3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" sz="1600" b="1" dirty="0">
                <a:solidFill>
                  <a:srgbClr val="383B3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км</a:t>
            </a:r>
            <a:endParaRPr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расстояние до г</a:t>
            </a:r>
            <a:r>
              <a:rPr lang="ru" sz="800" dirty="0">
                <a:solidFill>
                  <a:schemeClr val="dk1"/>
                </a:solidFill>
              </a:rPr>
              <a:t>. </a:t>
            </a: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Чита</a:t>
            </a:r>
            <a:r>
              <a:rPr lang="ru" sz="800" dirty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7"/>
          <p:cNvSpPr txBox="1"/>
          <p:nvPr/>
        </p:nvSpPr>
        <p:spPr>
          <a:xfrm>
            <a:off x="1793476" y="4255700"/>
            <a:ext cx="993900" cy="47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383B3E"/>
                </a:solidFill>
              </a:rPr>
              <a:t>г. Сретенск</a:t>
            </a:r>
            <a:endParaRPr dirty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Административный  центр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7"/>
          <p:cNvSpPr txBox="1"/>
          <p:nvPr/>
        </p:nvSpPr>
        <p:spPr>
          <a:xfrm>
            <a:off x="2831969" y="4225734"/>
            <a:ext cx="1384816" cy="428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lvl="0" algn="ctr"/>
            <a:r>
              <a:rPr lang="ru-RU" sz="9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Сретенский район образован </a:t>
            </a:r>
            <a:r>
              <a:rPr lang="ru-RU" sz="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 </a:t>
            </a:r>
            <a:r>
              <a:rPr lang="ru-RU" sz="9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1926 года</a:t>
            </a:r>
            <a:r>
              <a:rPr lang="ru-RU" sz="9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9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66" name="Google Shape;366;p57"/>
          <p:cNvSpPr txBox="1"/>
          <p:nvPr/>
        </p:nvSpPr>
        <p:spPr>
          <a:xfrm>
            <a:off x="3492838" y="1229966"/>
            <a:ext cx="1307761" cy="99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lvl="0" algn="ctr"/>
            <a:r>
              <a:rPr lang="ru-RU" sz="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Автомобильное сообщение</a:t>
            </a:r>
          </a:p>
          <a:p>
            <a:pPr marL="12700" lvl="0" algn="ctr"/>
            <a:r>
              <a:rPr lang="ru-RU" alt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протяженность сети автомобильных дорог -  </a:t>
            </a:r>
          </a:p>
          <a:p>
            <a:pPr marL="12700" lvl="0" algn="ctr"/>
            <a:r>
              <a:rPr lang="ru-RU" alt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643,6 </a:t>
            </a:r>
            <a:r>
              <a:rPr lang="ru-RU" alt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км, из них </a:t>
            </a:r>
            <a:r>
              <a:rPr lang="ru-RU" alt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286  </a:t>
            </a:r>
            <a:r>
              <a:rPr lang="ru-RU" alt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км  -</a:t>
            </a:r>
          </a:p>
          <a:p>
            <a:pPr marL="12700" algn="ctr"/>
            <a:r>
              <a:rPr lang="ru-RU" sz="800" dirty="0" smtClean="0">
                <a:solidFill>
                  <a:srgbClr val="231F20"/>
                </a:solidFill>
              </a:rPr>
              <a:t>д</a:t>
            </a:r>
            <a:r>
              <a:rPr lang="ru" sz="800" dirty="0" smtClean="0">
                <a:solidFill>
                  <a:srgbClr val="231F20"/>
                </a:solidFill>
              </a:rPr>
              <a:t>орога краевого значения «Могойтуй-Олочи»  </a:t>
            </a:r>
            <a:endParaRPr lang="ru" sz="800" dirty="0">
              <a:solidFill>
                <a:srgbClr val="231F20"/>
              </a:solidFill>
            </a:endParaRPr>
          </a:p>
          <a:p>
            <a:pPr marL="12700" lvl="0" algn="ctr"/>
            <a:r>
              <a:rPr lang="ru-RU" alt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Р-426)</a:t>
            </a: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7" name="Google Shape;367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16785" y="2948814"/>
            <a:ext cx="758406" cy="2129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369" name="Google Shape;369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88826" y="2345360"/>
            <a:ext cx="461396" cy="437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17973" y="2360698"/>
            <a:ext cx="422125" cy="4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2061" y="2348715"/>
            <a:ext cx="499500" cy="4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92557" y="804160"/>
            <a:ext cx="606713" cy="467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96544" y="878313"/>
            <a:ext cx="516429" cy="350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566536" y="956089"/>
            <a:ext cx="662499" cy="36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82658" y="804160"/>
            <a:ext cx="335534" cy="313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encycl.chita.ru/photobank/sretenskiy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58" y="758410"/>
            <a:ext cx="3618253" cy="4048826"/>
          </a:xfrm>
          <a:prstGeom prst="rect">
            <a:avLst/>
          </a:prstGeom>
          <a:noFill/>
          <a:ln w="12700">
            <a:solidFill>
              <a:srgbClr val="89186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>
            <a:stCxn id="302" idx="1"/>
            <a:endCxn id="302" idx="1"/>
          </p:cNvCxnSpPr>
          <p:nvPr/>
        </p:nvCxnSpPr>
        <p:spPr>
          <a:xfrm>
            <a:off x="4035689" y="474427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Google Shape;302;p57"/>
          <p:cNvSpPr txBox="1"/>
          <p:nvPr/>
        </p:nvSpPr>
        <p:spPr>
          <a:xfrm>
            <a:off x="4312973" y="4010511"/>
            <a:ext cx="854134" cy="398419"/>
          </a:xfrm>
          <a:prstGeom prst="rect">
            <a:avLst/>
          </a:prstGeom>
          <a:noFill/>
          <a:ln w="19050">
            <a:solidFill>
              <a:srgbClr val="891861"/>
            </a:solidFill>
          </a:ln>
        </p:spPr>
        <p:txBody>
          <a:bodyPr spcFirstLastPara="1" wrap="square" lIns="0" tIns="25250" rIns="0" bIns="0" anchor="t" anchorCtr="0">
            <a:spAutoFit/>
          </a:bodyPr>
          <a:lstStyle/>
          <a:p>
            <a:pPr marL="12700" marR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dirty="0" smtClean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Д</a:t>
            </a:r>
            <a:r>
              <a:rPr lang="ru" sz="600" dirty="0" smtClean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орога краевого подчинения Могойтуй-Олочи  </a:t>
            </a:r>
          </a:p>
          <a:p>
            <a:pPr marL="12700" marR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 dirty="0" smtClean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Прямая соединительная линия 17"/>
          <p:cNvCxnSpPr>
            <a:stCxn id="106" idx="3"/>
            <a:endCxn id="106" idx="3"/>
          </p:cNvCxnSpPr>
          <p:nvPr/>
        </p:nvCxnSpPr>
        <p:spPr>
          <a:xfrm>
            <a:off x="5167107" y="420972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661745" y="4793767"/>
            <a:ext cx="15101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Прямая соединительная линия 2053"/>
          <p:cNvCxnSpPr/>
          <p:nvPr/>
        </p:nvCxnSpPr>
        <p:spPr>
          <a:xfrm>
            <a:off x="5736565" y="4299825"/>
            <a:ext cx="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Прямая соединительная линия 2055"/>
          <p:cNvCxnSpPr/>
          <p:nvPr/>
        </p:nvCxnSpPr>
        <p:spPr>
          <a:xfrm flipV="1">
            <a:off x="5697745" y="3525883"/>
            <a:ext cx="923026" cy="594785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Google Shape;355;p57"/>
          <p:cNvSpPr/>
          <p:nvPr/>
        </p:nvSpPr>
        <p:spPr>
          <a:xfrm>
            <a:off x="4352315" y="3764022"/>
            <a:ext cx="140020" cy="1300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5727940" y="3613010"/>
            <a:ext cx="892831" cy="562175"/>
          </a:xfrm>
          <a:custGeom>
            <a:avLst/>
            <a:gdLst>
              <a:gd name="connsiteX0" fmla="*/ 0 w 994589"/>
              <a:gd name="connsiteY0" fmla="*/ 562175 h 562175"/>
              <a:gd name="connsiteX1" fmla="*/ 414068 w 994589"/>
              <a:gd name="connsiteY1" fmla="*/ 329262 h 562175"/>
              <a:gd name="connsiteX2" fmla="*/ 414068 w 994589"/>
              <a:gd name="connsiteY2" fmla="*/ 320635 h 562175"/>
              <a:gd name="connsiteX3" fmla="*/ 767751 w 994589"/>
              <a:gd name="connsiteY3" fmla="*/ 61843 h 562175"/>
              <a:gd name="connsiteX4" fmla="*/ 992037 w 994589"/>
              <a:gd name="connsiteY4" fmla="*/ 1458 h 562175"/>
              <a:gd name="connsiteX5" fmla="*/ 888520 w 994589"/>
              <a:gd name="connsiteY5" fmla="*/ 18711 h 562175"/>
              <a:gd name="connsiteX6" fmla="*/ 879894 w 994589"/>
              <a:gd name="connsiteY6" fmla="*/ 18711 h 5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589" h="562175">
                <a:moveTo>
                  <a:pt x="0" y="562175"/>
                </a:moveTo>
                <a:lnTo>
                  <a:pt x="414068" y="329262"/>
                </a:lnTo>
                <a:cubicBezTo>
                  <a:pt x="483079" y="289005"/>
                  <a:pt x="355121" y="365205"/>
                  <a:pt x="414068" y="320635"/>
                </a:cubicBezTo>
                <a:cubicBezTo>
                  <a:pt x="473015" y="276065"/>
                  <a:pt x="671423" y="115039"/>
                  <a:pt x="767751" y="61843"/>
                </a:cubicBezTo>
                <a:cubicBezTo>
                  <a:pt x="864079" y="8647"/>
                  <a:pt x="971909" y="8647"/>
                  <a:pt x="992037" y="1458"/>
                </a:cubicBezTo>
                <a:cubicBezTo>
                  <a:pt x="1012165" y="-5731"/>
                  <a:pt x="907210" y="15836"/>
                  <a:pt x="888520" y="18711"/>
                </a:cubicBezTo>
                <a:cubicBezTo>
                  <a:pt x="869830" y="21586"/>
                  <a:pt x="874862" y="20148"/>
                  <a:pt x="879894" y="187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5714852" y="1207698"/>
            <a:ext cx="2727181" cy="3034080"/>
          </a:xfrm>
          <a:custGeom>
            <a:avLst/>
            <a:gdLst>
              <a:gd name="connsiteX0" fmla="*/ 2704529 w 2727181"/>
              <a:gd name="connsiteY0" fmla="*/ 0 h 3034080"/>
              <a:gd name="connsiteX1" fmla="*/ 2678650 w 2727181"/>
              <a:gd name="connsiteY1" fmla="*/ 198408 h 3034080"/>
              <a:gd name="connsiteX2" fmla="*/ 2273208 w 2727181"/>
              <a:gd name="connsiteY2" fmla="*/ 586596 h 3034080"/>
              <a:gd name="connsiteX3" fmla="*/ 2152439 w 2727181"/>
              <a:gd name="connsiteY3" fmla="*/ 914400 h 3034080"/>
              <a:gd name="connsiteX4" fmla="*/ 2074801 w 2727181"/>
              <a:gd name="connsiteY4" fmla="*/ 1035170 h 3034080"/>
              <a:gd name="connsiteX5" fmla="*/ 2040295 w 2727181"/>
              <a:gd name="connsiteY5" fmla="*/ 1199072 h 3034080"/>
              <a:gd name="connsiteX6" fmla="*/ 1893646 w 2727181"/>
              <a:gd name="connsiteY6" fmla="*/ 1406106 h 3034080"/>
              <a:gd name="connsiteX7" fmla="*/ 1790129 w 2727181"/>
              <a:gd name="connsiteY7" fmla="*/ 1682151 h 3034080"/>
              <a:gd name="connsiteX8" fmla="*/ 1686612 w 2727181"/>
              <a:gd name="connsiteY8" fmla="*/ 1742536 h 3034080"/>
              <a:gd name="connsiteX9" fmla="*/ 1798756 w 2727181"/>
              <a:gd name="connsiteY9" fmla="*/ 1854679 h 3034080"/>
              <a:gd name="connsiteX10" fmla="*/ 1643480 w 2727181"/>
              <a:gd name="connsiteY10" fmla="*/ 2113472 h 3034080"/>
              <a:gd name="connsiteX11" fmla="*/ 1643480 w 2727181"/>
              <a:gd name="connsiteY11" fmla="*/ 2113472 h 3034080"/>
              <a:gd name="connsiteX12" fmla="*/ 1496831 w 2727181"/>
              <a:gd name="connsiteY12" fmla="*/ 2070340 h 3034080"/>
              <a:gd name="connsiteX13" fmla="*/ 1401940 w 2727181"/>
              <a:gd name="connsiteY13" fmla="*/ 2199736 h 3034080"/>
              <a:gd name="connsiteX14" fmla="*/ 1013752 w 2727181"/>
              <a:gd name="connsiteY14" fmla="*/ 2372264 h 3034080"/>
              <a:gd name="connsiteX15" fmla="*/ 884356 w 2727181"/>
              <a:gd name="connsiteY15" fmla="*/ 2501660 h 3034080"/>
              <a:gd name="connsiteX16" fmla="*/ 815344 w 2727181"/>
              <a:gd name="connsiteY16" fmla="*/ 2467155 h 3034080"/>
              <a:gd name="connsiteX17" fmla="*/ 366771 w 2727181"/>
              <a:gd name="connsiteY17" fmla="*/ 2838091 h 3034080"/>
              <a:gd name="connsiteX18" fmla="*/ 21714 w 2727181"/>
              <a:gd name="connsiteY18" fmla="*/ 3019245 h 3034080"/>
              <a:gd name="connsiteX19" fmla="*/ 64846 w 2727181"/>
              <a:gd name="connsiteY19" fmla="*/ 3010619 h 303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27181" h="3034080">
                <a:moveTo>
                  <a:pt x="2704529" y="0"/>
                </a:moveTo>
                <a:cubicBezTo>
                  <a:pt x="2727533" y="50321"/>
                  <a:pt x="2750537" y="100642"/>
                  <a:pt x="2678650" y="198408"/>
                </a:cubicBezTo>
                <a:cubicBezTo>
                  <a:pt x="2606763" y="296174"/>
                  <a:pt x="2360910" y="467264"/>
                  <a:pt x="2273208" y="586596"/>
                </a:cubicBezTo>
                <a:cubicBezTo>
                  <a:pt x="2185506" y="705928"/>
                  <a:pt x="2185507" y="839638"/>
                  <a:pt x="2152439" y="914400"/>
                </a:cubicBezTo>
                <a:cubicBezTo>
                  <a:pt x="2119371" y="989162"/>
                  <a:pt x="2093492" y="987725"/>
                  <a:pt x="2074801" y="1035170"/>
                </a:cubicBezTo>
                <a:cubicBezTo>
                  <a:pt x="2056110" y="1082615"/>
                  <a:pt x="2070487" y="1137249"/>
                  <a:pt x="2040295" y="1199072"/>
                </a:cubicBezTo>
                <a:cubicBezTo>
                  <a:pt x="2010103" y="1260895"/>
                  <a:pt x="1935340" y="1325593"/>
                  <a:pt x="1893646" y="1406106"/>
                </a:cubicBezTo>
                <a:cubicBezTo>
                  <a:pt x="1851952" y="1486619"/>
                  <a:pt x="1824635" y="1626079"/>
                  <a:pt x="1790129" y="1682151"/>
                </a:cubicBezTo>
                <a:cubicBezTo>
                  <a:pt x="1755623" y="1738223"/>
                  <a:pt x="1685174" y="1713782"/>
                  <a:pt x="1686612" y="1742536"/>
                </a:cubicBezTo>
                <a:cubicBezTo>
                  <a:pt x="1688050" y="1771290"/>
                  <a:pt x="1805945" y="1792856"/>
                  <a:pt x="1798756" y="1854679"/>
                </a:cubicBezTo>
                <a:cubicBezTo>
                  <a:pt x="1791567" y="1916502"/>
                  <a:pt x="1643480" y="2113472"/>
                  <a:pt x="1643480" y="2113472"/>
                </a:cubicBezTo>
                <a:lnTo>
                  <a:pt x="1643480" y="2113472"/>
                </a:lnTo>
                <a:cubicBezTo>
                  <a:pt x="1619039" y="2106283"/>
                  <a:pt x="1537088" y="2055963"/>
                  <a:pt x="1496831" y="2070340"/>
                </a:cubicBezTo>
                <a:cubicBezTo>
                  <a:pt x="1456574" y="2084717"/>
                  <a:pt x="1482453" y="2149415"/>
                  <a:pt x="1401940" y="2199736"/>
                </a:cubicBezTo>
                <a:cubicBezTo>
                  <a:pt x="1321427" y="2250057"/>
                  <a:pt x="1100016" y="2321943"/>
                  <a:pt x="1013752" y="2372264"/>
                </a:cubicBezTo>
                <a:cubicBezTo>
                  <a:pt x="927488" y="2422585"/>
                  <a:pt x="917424" y="2485845"/>
                  <a:pt x="884356" y="2501660"/>
                </a:cubicBezTo>
                <a:cubicBezTo>
                  <a:pt x="851288" y="2517475"/>
                  <a:pt x="901608" y="2411083"/>
                  <a:pt x="815344" y="2467155"/>
                </a:cubicBezTo>
                <a:cubicBezTo>
                  <a:pt x="729080" y="2523227"/>
                  <a:pt x="499043" y="2746076"/>
                  <a:pt x="366771" y="2838091"/>
                </a:cubicBezTo>
                <a:cubicBezTo>
                  <a:pt x="234499" y="2930106"/>
                  <a:pt x="72035" y="2990490"/>
                  <a:pt x="21714" y="3019245"/>
                </a:cubicBezTo>
                <a:cubicBezTo>
                  <a:pt x="-28607" y="3048000"/>
                  <a:pt x="18119" y="3029309"/>
                  <a:pt x="64846" y="3010619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33583" y="2302482"/>
            <a:ext cx="1233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р. Шилка: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560 км</a:t>
            </a:r>
          </a:p>
        </p:txBody>
      </p:sp>
      <p:sp>
        <p:nvSpPr>
          <p:cNvPr id="99" name="Google Shape;302;p57"/>
          <p:cNvSpPr txBox="1"/>
          <p:nvPr/>
        </p:nvSpPr>
        <p:spPr>
          <a:xfrm>
            <a:off x="4253976" y="3245369"/>
            <a:ext cx="788448" cy="211958"/>
          </a:xfrm>
          <a:prstGeom prst="rect">
            <a:avLst/>
          </a:prstGeom>
          <a:noFill/>
          <a:ln w="19050">
            <a:solidFill>
              <a:srgbClr val="891861"/>
            </a:solidFill>
          </a:ln>
        </p:spPr>
        <p:txBody>
          <a:bodyPr spcFirstLastPara="1" wrap="square" lIns="0" tIns="25250" rIns="0" bIns="0" anchor="t" anchorCtr="0">
            <a:spAutoFit/>
          </a:bodyPr>
          <a:lstStyle/>
          <a:p>
            <a:pPr marL="12700" marR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dirty="0" smtClean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Длина реки  Шилка</a:t>
            </a:r>
            <a:endParaRPr lang="ru" sz="600" dirty="0" smtClean="0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 dirty="0" smtClean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4312973" y="3009397"/>
            <a:ext cx="409453" cy="113365"/>
          </a:xfrm>
          <a:custGeom>
            <a:avLst/>
            <a:gdLst>
              <a:gd name="connsiteX0" fmla="*/ 0 w 271196"/>
              <a:gd name="connsiteY0" fmla="*/ 0 h 86264"/>
              <a:gd name="connsiteX1" fmla="*/ 258793 w 271196"/>
              <a:gd name="connsiteY1" fmla="*/ 51759 h 86264"/>
              <a:gd name="connsiteX2" fmla="*/ 232913 w 271196"/>
              <a:gd name="connsiteY2" fmla="*/ 86264 h 86264"/>
              <a:gd name="connsiteX3" fmla="*/ 258793 w 271196"/>
              <a:gd name="connsiteY3" fmla="*/ 51759 h 8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96" h="86264">
                <a:moveTo>
                  <a:pt x="0" y="0"/>
                </a:moveTo>
                <a:cubicBezTo>
                  <a:pt x="109987" y="18691"/>
                  <a:pt x="219974" y="37382"/>
                  <a:pt x="258793" y="51759"/>
                </a:cubicBezTo>
                <a:cubicBezTo>
                  <a:pt x="297612" y="66136"/>
                  <a:pt x="232913" y="86264"/>
                  <a:pt x="232913" y="86264"/>
                </a:cubicBezTo>
                <a:lnTo>
                  <a:pt x="258793" y="51759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5663405" y="1195877"/>
            <a:ext cx="2850867" cy="3039693"/>
          </a:xfrm>
          <a:custGeom>
            <a:avLst/>
            <a:gdLst>
              <a:gd name="connsiteX0" fmla="*/ 47282 w 2850867"/>
              <a:gd name="connsiteY0" fmla="*/ 3039693 h 3039693"/>
              <a:gd name="connsiteX1" fmla="*/ 12776 w 2850867"/>
              <a:gd name="connsiteY1" fmla="*/ 2720515 h 3039693"/>
              <a:gd name="connsiteX2" fmla="*/ 237063 w 2850867"/>
              <a:gd name="connsiteY2" fmla="*/ 2522108 h 3039693"/>
              <a:gd name="connsiteX3" fmla="*/ 331953 w 2850867"/>
              <a:gd name="connsiteY3" fmla="*/ 2280568 h 3039693"/>
              <a:gd name="connsiteX4" fmla="*/ 426844 w 2850867"/>
              <a:gd name="connsiteY4" fmla="*/ 2246063 h 3039693"/>
              <a:gd name="connsiteX5" fmla="*/ 349206 w 2850867"/>
              <a:gd name="connsiteY5" fmla="*/ 2133919 h 3039693"/>
              <a:gd name="connsiteX6" fmla="*/ 435470 w 2850867"/>
              <a:gd name="connsiteY6" fmla="*/ 1918259 h 3039693"/>
              <a:gd name="connsiteX7" fmla="*/ 616625 w 2850867"/>
              <a:gd name="connsiteY7" fmla="*/ 1555949 h 3039693"/>
              <a:gd name="connsiteX8" fmla="*/ 849538 w 2850867"/>
              <a:gd name="connsiteY8" fmla="*/ 1426553 h 3039693"/>
              <a:gd name="connsiteX9" fmla="*/ 1185969 w 2850867"/>
              <a:gd name="connsiteY9" fmla="*/ 1392048 h 3039693"/>
              <a:gd name="connsiteX10" fmla="*/ 1479267 w 2850867"/>
              <a:gd name="connsiteY10" fmla="*/ 1150508 h 3039693"/>
              <a:gd name="connsiteX11" fmla="*/ 1418882 w 2850867"/>
              <a:gd name="connsiteY11" fmla="*/ 762319 h 3039693"/>
              <a:gd name="connsiteX12" fmla="*/ 1677674 w 2850867"/>
              <a:gd name="connsiteY12" fmla="*/ 486274 h 3039693"/>
              <a:gd name="connsiteX13" fmla="*/ 1858829 w 2850867"/>
              <a:gd name="connsiteY13" fmla="*/ 287866 h 3039693"/>
              <a:gd name="connsiteX14" fmla="*/ 2134874 w 2850867"/>
              <a:gd name="connsiteY14" fmla="*/ 218855 h 3039693"/>
              <a:gd name="connsiteX15" fmla="*/ 2376414 w 2850867"/>
              <a:gd name="connsiteY15" fmla="*/ 46327 h 3039693"/>
              <a:gd name="connsiteX16" fmla="*/ 2695591 w 2850867"/>
              <a:gd name="connsiteY16" fmla="*/ 3195 h 3039693"/>
              <a:gd name="connsiteX17" fmla="*/ 2850867 w 2850867"/>
              <a:gd name="connsiteY17" fmla="*/ 3195 h 3039693"/>
              <a:gd name="connsiteX18" fmla="*/ 2850867 w 2850867"/>
              <a:gd name="connsiteY18" fmla="*/ 3195 h 303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50867" h="3039693">
                <a:moveTo>
                  <a:pt x="47282" y="3039693"/>
                </a:moveTo>
                <a:cubicBezTo>
                  <a:pt x="14214" y="2923236"/>
                  <a:pt x="-18854" y="2806779"/>
                  <a:pt x="12776" y="2720515"/>
                </a:cubicBezTo>
                <a:cubicBezTo>
                  <a:pt x="44406" y="2634251"/>
                  <a:pt x="183867" y="2595432"/>
                  <a:pt x="237063" y="2522108"/>
                </a:cubicBezTo>
                <a:cubicBezTo>
                  <a:pt x="290259" y="2448784"/>
                  <a:pt x="300323" y="2326575"/>
                  <a:pt x="331953" y="2280568"/>
                </a:cubicBezTo>
                <a:cubicBezTo>
                  <a:pt x="363583" y="2234561"/>
                  <a:pt x="423969" y="2270504"/>
                  <a:pt x="426844" y="2246063"/>
                </a:cubicBezTo>
                <a:cubicBezTo>
                  <a:pt x="429719" y="2221622"/>
                  <a:pt x="347768" y="2188553"/>
                  <a:pt x="349206" y="2133919"/>
                </a:cubicBezTo>
                <a:cubicBezTo>
                  <a:pt x="350644" y="2079285"/>
                  <a:pt x="390900" y="2014587"/>
                  <a:pt x="435470" y="1918259"/>
                </a:cubicBezTo>
                <a:cubicBezTo>
                  <a:pt x="480040" y="1821931"/>
                  <a:pt x="547614" y="1637900"/>
                  <a:pt x="616625" y="1555949"/>
                </a:cubicBezTo>
                <a:cubicBezTo>
                  <a:pt x="685636" y="1473998"/>
                  <a:pt x="754647" y="1453870"/>
                  <a:pt x="849538" y="1426553"/>
                </a:cubicBezTo>
                <a:cubicBezTo>
                  <a:pt x="944429" y="1399236"/>
                  <a:pt x="1081014" y="1438055"/>
                  <a:pt x="1185969" y="1392048"/>
                </a:cubicBezTo>
                <a:cubicBezTo>
                  <a:pt x="1290924" y="1346041"/>
                  <a:pt x="1440448" y="1255463"/>
                  <a:pt x="1479267" y="1150508"/>
                </a:cubicBezTo>
                <a:cubicBezTo>
                  <a:pt x="1518086" y="1045553"/>
                  <a:pt x="1385814" y="873025"/>
                  <a:pt x="1418882" y="762319"/>
                </a:cubicBezTo>
                <a:cubicBezTo>
                  <a:pt x="1451950" y="651613"/>
                  <a:pt x="1604350" y="565349"/>
                  <a:pt x="1677674" y="486274"/>
                </a:cubicBezTo>
                <a:cubicBezTo>
                  <a:pt x="1750998" y="407199"/>
                  <a:pt x="1782629" y="332436"/>
                  <a:pt x="1858829" y="287866"/>
                </a:cubicBezTo>
                <a:cubicBezTo>
                  <a:pt x="1935029" y="243296"/>
                  <a:pt x="2048610" y="259111"/>
                  <a:pt x="2134874" y="218855"/>
                </a:cubicBezTo>
                <a:cubicBezTo>
                  <a:pt x="2221138" y="178599"/>
                  <a:pt x="2282961" y="82270"/>
                  <a:pt x="2376414" y="46327"/>
                </a:cubicBezTo>
                <a:cubicBezTo>
                  <a:pt x="2469867" y="10384"/>
                  <a:pt x="2616516" y="10384"/>
                  <a:pt x="2695591" y="3195"/>
                </a:cubicBezTo>
                <a:cubicBezTo>
                  <a:pt x="2774667" y="-3994"/>
                  <a:pt x="2850867" y="3195"/>
                  <a:pt x="2850867" y="3195"/>
                </a:cubicBezTo>
                <a:lnTo>
                  <a:pt x="2850867" y="319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701358" y="4299825"/>
            <a:ext cx="207072" cy="0"/>
          </a:xfrm>
          <a:prstGeom prst="line">
            <a:avLst/>
          </a:prstGeom>
          <a:ln w="38100">
            <a:solidFill>
              <a:srgbClr val="891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82" y="3332921"/>
            <a:ext cx="231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0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8"/>
          <p:cNvSpPr txBox="1">
            <a:spLocks noGrp="1"/>
          </p:cNvSpPr>
          <p:nvPr>
            <p:ph type="title"/>
          </p:nvPr>
        </p:nvSpPr>
        <p:spPr>
          <a:xfrm>
            <a:off x="397324" y="130518"/>
            <a:ext cx="8160079" cy="47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</a:t>
            </a:r>
            <a:r>
              <a:rPr lang="ru" sz="2900" b="1" dirty="0" smtClean="0">
                <a:solidFill>
                  <a:srgbClr val="6C6C72"/>
                </a:solidFill>
              </a:rPr>
              <a:t>Сретенском р</a:t>
            </a:r>
            <a:r>
              <a:rPr lang="ru" sz="2900" b="1" dirty="0" smtClean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 smtClean="0">
                <a:solidFill>
                  <a:srgbClr val="6C6C72"/>
                </a:solidFill>
              </a:rPr>
              <a:t>е</a:t>
            </a:r>
            <a:endParaRPr sz="900" dirty="0"/>
          </a:p>
        </p:txBody>
      </p:sp>
      <p:sp>
        <p:nvSpPr>
          <p:cNvPr id="381" name="Google Shape;381;p58"/>
          <p:cNvSpPr txBox="1"/>
          <p:nvPr/>
        </p:nvSpPr>
        <p:spPr>
          <a:xfrm>
            <a:off x="356074" y="1365925"/>
            <a:ext cx="1190307" cy="45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Объём инвестиций в уставной капитал: </a:t>
            </a:r>
            <a:endParaRPr lang="ru" sz="800" dirty="0" smtClean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chemeClr val="dk1"/>
                </a:solidFill>
                <a:highlight>
                  <a:schemeClr val="lt1"/>
                </a:highlight>
              </a:rPr>
              <a:t>82,25 млн.руб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.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82" name="Google Shape;382;p58"/>
          <p:cNvSpPr txBox="1"/>
          <p:nvPr/>
        </p:nvSpPr>
        <p:spPr>
          <a:xfrm>
            <a:off x="1779501" y="1369677"/>
            <a:ext cx="993900" cy="46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МСП</a:t>
            </a:r>
            <a:r>
              <a:rPr lang="ru" sz="800" b="1" dirty="0">
                <a:solidFill>
                  <a:schemeClr val="dk1"/>
                </a:solidFill>
                <a:highlight>
                  <a:schemeClr val="lt1"/>
                </a:highlight>
              </a:rPr>
              <a:t>: </a:t>
            </a:r>
            <a:r>
              <a:rPr lang="ru" sz="1050" b="1" dirty="0" smtClean="0">
                <a:solidFill>
                  <a:schemeClr val="dk1"/>
                </a:solidFill>
                <a:highlight>
                  <a:schemeClr val="lt1"/>
                </a:highlight>
              </a:rPr>
              <a:t>237</a:t>
            </a:r>
            <a:endParaRPr sz="1050" b="1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Численность рабочих: </a:t>
            </a:r>
            <a:r>
              <a:rPr lang="ru" sz="1050" b="1" dirty="0" smtClean="0">
                <a:solidFill>
                  <a:schemeClr val="dk1"/>
                </a:solidFill>
                <a:highlight>
                  <a:schemeClr val="lt1"/>
                </a:highlight>
              </a:rPr>
              <a:t>1375</a:t>
            </a:r>
            <a:endParaRPr sz="1050" b="1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83" name="Google Shape;383;p58"/>
          <p:cNvSpPr/>
          <p:nvPr/>
        </p:nvSpPr>
        <p:spPr>
          <a:xfrm>
            <a:off x="444478" y="3874229"/>
            <a:ext cx="3762287" cy="124835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8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8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8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8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8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8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8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8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58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58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8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8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8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8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8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58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8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8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8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8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8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8"/>
          <p:cNvSpPr/>
          <p:nvPr/>
        </p:nvSpPr>
        <p:spPr>
          <a:xfrm>
            <a:off x="2372811" y="3717463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8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8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8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8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8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8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8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58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8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8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8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8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8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8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8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8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8"/>
          <p:cNvSpPr txBox="1"/>
          <p:nvPr/>
        </p:nvSpPr>
        <p:spPr>
          <a:xfrm>
            <a:off x="2051864" y="2626941"/>
            <a:ext cx="1010078" cy="538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 smtClean="0">
                <a:solidFill>
                  <a:schemeClr val="dk1"/>
                </a:solidFill>
              </a:rPr>
              <a:t>В</a:t>
            </a:r>
            <a:r>
              <a:rPr lang="ru" sz="800" dirty="0" smtClean="0">
                <a:solidFill>
                  <a:schemeClr val="dk1"/>
                </a:solidFill>
              </a:rPr>
              <a:t> г.Сретенске находится 1 ж/д тупик</a:t>
            </a:r>
          </a:p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8"/>
          <p:cNvSpPr txBox="1"/>
          <p:nvPr/>
        </p:nvSpPr>
        <p:spPr>
          <a:xfrm>
            <a:off x="638294" y="2645473"/>
            <a:ext cx="843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Особенности района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58"/>
          <p:cNvSpPr txBox="1"/>
          <p:nvPr/>
        </p:nvSpPr>
        <p:spPr>
          <a:xfrm>
            <a:off x="2097336" y="3009734"/>
            <a:ext cx="806700" cy="36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6350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560 м</a:t>
            </a:r>
            <a:r>
              <a:rPr lang="ru-RU" sz="700" dirty="0" smtClean="0">
                <a:solidFill>
                  <a:schemeClr val="dk1"/>
                </a:solidFill>
              </a:rPr>
              <a:t> 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58"/>
          <p:cNvSpPr txBox="1"/>
          <p:nvPr/>
        </p:nvSpPr>
        <p:spPr>
          <a:xfrm>
            <a:off x="276047" y="3001246"/>
            <a:ext cx="182129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lvl="0" algn="ctr">
              <a:lnSpc>
                <a:spcPct val="112000"/>
              </a:lnSpc>
            </a:pPr>
            <a:r>
              <a:rPr lang="ru-RU" sz="800" dirty="0">
                <a:solidFill>
                  <a:schemeClr val="tx1"/>
                </a:solidFill>
              </a:rPr>
              <a:t>основа экономики – железнодорожный </a:t>
            </a:r>
            <a:r>
              <a:rPr lang="ru-RU" sz="800" dirty="0" smtClean="0">
                <a:solidFill>
                  <a:schemeClr val="tx1"/>
                </a:solidFill>
              </a:rPr>
              <a:t>и  речной транспорт, наличие запасов полезных ископаемых, уникальные исторические и культурные  ресурсы.</a:t>
            </a:r>
            <a:endParaRPr sz="800"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426" name="Google Shape;426;p58"/>
          <p:cNvSpPr txBox="1"/>
          <p:nvPr/>
        </p:nvSpPr>
        <p:spPr>
          <a:xfrm>
            <a:off x="3262225" y="2647525"/>
            <a:ext cx="910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Образовательные учреждения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58"/>
          <p:cNvSpPr txBox="1"/>
          <p:nvPr/>
        </p:nvSpPr>
        <p:spPr>
          <a:xfrm>
            <a:off x="3143943" y="3001854"/>
            <a:ext cx="985800" cy="36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 </a:t>
            </a:r>
            <a:r>
              <a:rPr lang="ru" sz="1200" b="1" dirty="0" smtClean="0">
                <a:solidFill>
                  <a:schemeClr val="dk1"/>
                </a:solidFill>
              </a:rPr>
              <a:t>шт</a:t>
            </a:r>
            <a:r>
              <a:rPr lang="ru" sz="1200" b="1" dirty="0">
                <a:solidFill>
                  <a:schemeClr val="dk1"/>
                </a:solidFill>
              </a:rPr>
              <a:t>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8"/>
          <p:cNvSpPr txBox="1"/>
          <p:nvPr/>
        </p:nvSpPr>
        <p:spPr>
          <a:xfrm>
            <a:off x="276046" y="4165550"/>
            <a:ext cx="1958588" cy="29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Городское население: </a:t>
            </a:r>
            <a:r>
              <a:rPr lang="ru" sz="900" b="1" dirty="0" smtClean="0">
                <a:solidFill>
                  <a:srgbClr val="383B3E"/>
                </a:solidFill>
              </a:rPr>
              <a:t>12749 чел. </a:t>
            </a:r>
            <a:endParaRPr sz="900" b="1" dirty="0">
              <a:solidFill>
                <a:srgbClr val="383B3E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Сельское население: </a:t>
            </a:r>
            <a:r>
              <a:rPr lang="ru" sz="900" b="1" dirty="0" smtClean="0">
                <a:solidFill>
                  <a:srgbClr val="383B3E"/>
                </a:solidFill>
              </a:rPr>
              <a:t>5120 чел.</a:t>
            </a:r>
            <a:endParaRPr sz="900" b="1" dirty="0">
              <a:solidFill>
                <a:srgbClr val="383B3E"/>
              </a:solidFill>
            </a:endParaRPr>
          </a:p>
        </p:txBody>
      </p:sp>
      <p:sp>
        <p:nvSpPr>
          <p:cNvPr id="429" name="Google Shape;429;p58"/>
          <p:cNvSpPr txBox="1"/>
          <p:nvPr/>
        </p:nvSpPr>
        <p:spPr>
          <a:xfrm>
            <a:off x="2142808" y="4027109"/>
            <a:ext cx="964605" cy="70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4499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383B3E"/>
                </a:solidFill>
              </a:rPr>
              <a:t>4693</a:t>
            </a:r>
            <a:r>
              <a:rPr lang="ru" sz="900" dirty="0" smtClean="0">
                <a:solidFill>
                  <a:srgbClr val="383B3E"/>
                </a:solidFill>
              </a:rPr>
              <a:t> чел</a:t>
            </a:r>
            <a:r>
              <a:rPr lang="ru" sz="900" dirty="0">
                <a:solidFill>
                  <a:srgbClr val="383B3E"/>
                </a:solidFill>
              </a:rPr>
              <a:t>. экономически активного населения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58"/>
          <p:cNvSpPr txBox="1"/>
          <p:nvPr/>
        </p:nvSpPr>
        <p:spPr>
          <a:xfrm>
            <a:off x="3059087" y="4027100"/>
            <a:ext cx="12315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44999" marR="63500" lvl="0" indent="-285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383B3E"/>
                </a:solidFill>
              </a:rPr>
              <a:t>57 </a:t>
            </a:r>
            <a:r>
              <a:rPr lang="ru" sz="1800" b="1" dirty="0">
                <a:solidFill>
                  <a:srgbClr val="383B3E"/>
                </a:solidFill>
              </a:rPr>
              <a:t>% </a:t>
            </a:r>
            <a:r>
              <a:rPr lang="ru" sz="900" dirty="0">
                <a:solidFill>
                  <a:srgbClr val="383B3E"/>
                </a:solidFill>
              </a:rPr>
              <a:t>трудоспособного населения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58"/>
          <p:cNvSpPr txBox="1"/>
          <p:nvPr/>
        </p:nvSpPr>
        <p:spPr>
          <a:xfrm>
            <a:off x="3107413" y="1400433"/>
            <a:ext cx="1438708" cy="40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lvl="0" algn="ctr">
              <a:lnSpc>
                <a:spcPct val="103499"/>
              </a:lnSpc>
            </a:pPr>
            <a:r>
              <a:rPr lang="ru-RU" sz="800" dirty="0" smtClean="0">
                <a:highlight>
                  <a:srgbClr val="FFFFFF"/>
                </a:highlight>
              </a:rPr>
              <a:t>Крупное предприятие </a:t>
            </a:r>
            <a:r>
              <a:rPr lang="ru-RU" sz="800" dirty="0">
                <a:highlight>
                  <a:srgbClr val="FFFFFF"/>
                </a:highlight>
              </a:rPr>
              <a:t>района:  </a:t>
            </a:r>
            <a:endParaRPr lang="ru-RU" sz="800" dirty="0" smtClean="0">
              <a:highlight>
                <a:srgbClr val="FFFFFF"/>
              </a:highlight>
            </a:endParaRPr>
          </a:p>
          <a:p>
            <a:pPr marL="12700" lvl="0" algn="ctr">
              <a:lnSpc>
                <a:spcPct val="103499"/>
              </a:lnSpc>
            </a:pPr>
            <a:r>
              <a:rPr lang="ru-RU" sz="900" b="1" dirty="0" smtClean="0">
                <a:highlight>
                  <a:srgbClr val="FFFFFF"/>
                </a:highlight>
              </a:rPr>
              <a:t>АО </a:t>
            </a:r>
            <a:r>
              <a:rPr lang="ru-RU" sz="900" b="1" dirty="0">
                <a:highlight>
                  <a:srgbClr val="FFFFFF"/>
                </a:highlight>
              </a:rPr>
              <a:t>«Прииск </a:t>
            </a:r>
            <a:r>
              <a:rPr lang="ru-RU" sz="900" b="1" dirty="0" err="1">
                <a:highlight>
                  <a:srgbClr val="FFFFFF"/>
                </a:highlight>
              </a:rPr>
              <a:t>Усть</a:t>
            </a:r>
            <a:r>
              <a:rPr lang="ru-RU" sz="900" b="1" dirty="0">
                <a:highlight>
                  <a:srgbClr val="FFFFFF"/>
                </a:highlight>
              </a:rPr>
              <a:t>-Кара»</a:t>
            </a:r>
          </a:p>
        </p:txBody>
      </p:sp>
      <p:pic>
        <p:nvPicPr>
          <p:cNvPr id="432" name="Google Shape;43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50" y="917386"/>
            <a:ext cx="792300" cy="422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8284" y="861870"/>
            <a:ext cx="533100" cy="533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4248" y="861885"/>
            <a:ext cx="533100" cy="5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42661" y="2122525"/>
            <a:ext cx="422125" cy="4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8"/>
          <p:cNvPicPr preferRelativeResize="0"/>
          <p:nvPr/>
        </p:nvPicPr>
        <p:blipFill rotWithShape="1">
          <a:blip r:embed="rId7">
            <a:alphaModFix/>
          </a:blip>
          <a:srcRect t="20210" b="-20209"/>
          <a:stretch/>
        </p:blipFill>
        <p:spPr>
          <a:xfrm>
            <a:off x="628129" y="2113756"/>
            <a:ext cx="1050000" cy="10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58"/>
          <p:cNvSpPr txBox="1"/>
          <p:nvPr/>
        </p:nvSpPr>
        <p:spPr>
          <a:xfrm>
            <a:off x="6005350" y="2652775"/>
            <a:ext cx="2031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системообразующими предприятиями</a:t>
            </a:r>
            <a:endParaRPr dirty="0"/>
          </a:p>
        </p:txBody>
      </p:sp>
      <p:pic>
        <p:nvPicPr>
          <p:cNvPr id="438" name="Google Shape;438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97336" y="1914551"/>
            <a:ext cx="806700" cy="78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Picture 2" descr="http://encycl.chita.ru/photobank/sretenski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13" y="589955"/>
            <a:ext cx="4027594" cy="395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Google Shape;43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1466" y="2182030"/>
            <a:ext cx="212360" cy="25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517" y="3088317"/>
            <a:ext cx="105531" cy="10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24" y="3437737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399" y="2626941"/>
            <a:ext cx="105531" cy="10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278" y="3827109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41" y="2072493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805" y="3054219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59" y="3489337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297" y="3528184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618" y="2773057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072" y="3054218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045" y="3328200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398" y="3323194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19" y="2470053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237" y="3634553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41" y="3037004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885" y="3744090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232" y="3798858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904" y="3198306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526" y="2232387"/>
            <a:ext cx="198408" cy="19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11" y="3424396"/>
            <a:ext cx="2016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84" y="3597103"/>
            <a:ext cx="2016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970" y="3222783"/>
            <a:ext cx="2016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70" y="3881877"/>
            <a:ext cx="2016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30" y="3033836"/>
            <a:ext cx="2016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00" y="2081223"/>
            <a:ext cx="2016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2" y="2578899"/>
            <a:ext cx="2016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410" y="3345661"/>
            <a:ext cx="2016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29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9"/>
          <p:cNvSpPr txBox="1">
            <a:spLocks noGrp="1"/>
          </p:cNvSpPr>
          <p:nvPr>
            <p:ph type="title"/>
          </p:nvPr>
        </p:nvSpPr>
        <p:spPr>
          <a:xfrm>
            <a:off x="293369" y="62369"/>
            <a:ext cx="7931700" cy="919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</a:t>
            </a:r>
            <a:r>
              <a:rPr lang="ru" sz="2900" b="1" dirty="0" smtClean="0">
                <a:solidFill>
                  <a:srgbClr val="6C6C72"/>
                </a:solidFill>
              </a:rPr>
              <a:t>Сретенском р</a:t>
            </a:r>
            <a:r>
              <a:rPr lang="ru" sz="2900" b="1" dirty="0" smtClean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 smtClean="0">
                <a:solidFill>
                  <a:srgbClr val="6C6C72"/>
                </a:solidFill>
              </a:rPr>
              <a:t>е  </a:t>
            </a:r>
            <a:br>
              <a:rPr lang="ru" sz="2900" b="1" dirty="0" smtClean="0">
                <a:solidFill>
                  <a:srgbClr val="6C6C72"/>
                </a:solidFill>
              </a:rPr>
            </a:br>
            <a:r>
              <a:rPr lang="ru" sz="2900" b="1" dirty="0" smtClean="0">
                <a:solidFill>
                  <a:srgbClr val="6C6C72"/>
                </a:solidFill>
              </a:rPr>
              <a:t> </a:t>
            </a:r>
            <a:endParaRPr sz="900" dirty="0"/>
          </a:p>
        </p:txBody>
      </p:sp>
      <p:sp>
        <p:nvSpPr>
          <p:cNvPr id="444" name="Google Shape;444;p59"/>
          <p:cNvSpPr txBox="1"/>
          <p:nvPr/>
        </p:nvSpPr>
        <p:spPr>
          <a:xfrm>
            <a:off x="356075" y="1365925"/>
            <a:ext cx="1050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rgbClr val="231F20"/>
                </a:solidFill>
              </a:rPr>
              <a:t>Количество культурно-досуговых </a:t>
            </a:r>
            <a:r>
              <a:rPr lang="ru" sz="800" dirty="0" smtClean="0">
                <a:solidFill>
                  <a:srgbClr val="231F20"/>
                </a:solidFill>
              </a:rPr>
              <a:t>заведений-29</a:t>
            </a:r>
            <a:endParaRPr sz="800" dirty="0">
              <a:solidFill>
                <a:srgbClr val="231F20"/>
              </a:solidFill>
            </a:endParaRPr>
          </a:p>
        </p:txBody>
      </p:sp>
      <p:sp>
        <p:nvSpPr>
          <p:cNvPr id="445" name="Google Shape;445;p59"/>
          <p:cNvSpPr txBox="1"/>
          <p:nvPr/>
        </p:nvSpPr>
        <p:spPr>
          <a:xfrm>
            <a:off x="1687700" y="1369675"/>
            <a:ext cx="11475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rgbClr val="231F20"/>
                </a:solidFill>
              </a:rPr>
              <a:t>Количество финансово - кредитных </a:t>
            </a:r>
            <a:r>
              <a:rPr lang="ru" sz="800" dirty="0" smtClean="0">
                <a:solidFill>
                  <a:srgbClr val="231F20"/>
                </a:solidFill>
              </a:rPr>
              <a:t>организаций </a:t>
            </a:r>
            <a:endParaRPr sz="800" dirty="0">
              <a:solidFill>
                <a:srgbClr val="231F20"/>
              </a:solidFill>
            </a:endParaRPr>
          </a:p>
        </p:txBody>
      </p:sp>
      <p:sp>
        <p:nvSpPr>
          <p:cNvPr id="446" name="Google Shape;446;p59"/>
          <p:cNvSpPr/>
          <p:nvPr/>
        </p:nvSpPr>
        <p:spPr>
          <a:xfrm>
            <a:off x="410059" y="3643788"/>
            <a:ext cx="3762287" cy="124835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59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59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9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9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9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9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9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9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9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9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9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9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59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59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59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9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59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59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59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59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59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59"/>
          <p:cNvSpPr/>
          <p:nvPr/>
        </p:nvSpPr>
        <p:spPr>
          <a:xfrm>
            <a:off x="232733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9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59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59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9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9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59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59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59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59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59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9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9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59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9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9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9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9"/>
          <p:cNvSpPr txBox="1"/>
          <p:nvPr/>
        </p:nvSpPr>
        <p:spPr>
          <a:xfrm>
            <a:off x="1949850" y="2606300"/>
            <a:ext cx="6522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П</a:t>
            </a:r>
            <a:r>
              <a:rPr lang="ru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лощадь  </a:t>
            </a:r>
            <a:r>
              <a:rPr lang="ru" sz="800">
                <a:solidFill>
                  <a:schemeClr val="dk1"/>
                </a:solidFill>
              </a:rPr>
              <a:t>жилищного фонда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9"/>
          <p:cNvSpPr txBox="1"/>
          <p:nvPr/>
        </p:nvSpPr>
        <p:spPr>
          <a:xfrm>
            <a:off x="389999" y="2683980"/>
            <a:ext cx="9264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dirty="0">
                <a:solidFill>
                  <a:schemeClr val="dk1"/>
                </a:solidFill>
              </a:rPr>
              <a:t> </a:t>
            </a:r>
            <a:r>
              <a:rPr lang="ru" sz="800" dirty="0">
                <a:solidFill>
                  <a:schemeClr val="dk1"/>
                </a:solidFill>
              </a:rPr>
              <a:t>Ежегодный объём жилого и нежилого строительства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9"/>
          <p:cNvSpPr txBox="1"/>
          <p:nvPr/>
        </p:nvSpPr>
        <p:spPr>
          <a:xfrm>
            <a:off x="1889250" y="2101038"/>
            <a:ext cx="897216" cy="261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chemeClr val="dk1"/>
                </a:solidFill>
              </a:rPr>
              <a:t>425 кв.м.</a:t>
            </a:r>
            <a:endParaRPr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88" name="Google Shape;488;p59"/>
          <p:cNvSpPr txBox="1"/>
          <p:nvPr/>
        </p:nvSpPr>
        <p:spPr>
          <a:xfrm>
            <a:off x="489950" y="2121557"/>
            <a:ext cx="856270" cy="53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chemeClr val="dk1"/>
                </a:solidFill>
              </a:rPr>
              <a:t>1077</a:t>
            </a:r>
            <a:r>
              <a:rPr lang="ru-RU" sz="1000" b="1" dirty="0" smtClean="0">
                <a:solidFill>
                  <a:schemeClr val="dk1"/>
                </a:solidFill>
              </a:rPr>
              <a:t>т</a:t>
            </a:r>
            <a:r>
              <a:rPr lang="ru" sz="1000" b="1" dirty="0" smtClean="0">
                <a:solidFill>
                  <a:schemeClr val="dk1"/>
                </a:solidFill>
              </a:rPr>
              <a:t>ыс.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 smtClean="0">
                <a:solidFill>
                  <a:schemeClr val="dk1"/>
                </a:solidFill>
              </a:rPr>
              <a:t>кв.</a:t>
            </a:r>
            <a:r>
              <a:rPr lang="ru-RU" sz="1000" b="1" dirty="0" smtClean="0">
                <a:solidFill>
                  <a:schemeClr val="dk1"/>
                </a:solidFill>
              </a:rPr>
              <a:t>м</a:t>
            </a:r>
            <a:r>
              <a:rPr lang="ru" sz="1600" b="1" dirty="0" smtClean="0">
                <a:solidFill>
                  <a:schemeClr val="dk1"/>
                </a:solidFill>
              </a:rPr>
              <a:t>.</a:t>
            </a:r>
            <a:r>
              <a:rPr lang="ru" sz="2000" b="1" dirty="0" smtClean="0">
                <a:solidFill>
                  <a:schemeClr val="dk1"/>
                </a:solidFill>
              </a:rPr>
              <a:t> 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59"/>
          <p:cNvSpPr txBox="1"/>
          <p:nvPr/>
        </p:nvSpPr>
        <p:spPr>
          <a:xfrm>
            <a:off x="3274733" y="2584980"/>
            <a:ext cx="7923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Количество объектов общественного питания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9"/>
          <p:cNvSpPr txBox="1"/>
          <p:nvPr/>
        </p:nvSpPr>
        <p:spPr>
          <a:xfrm>
            <a:off x="3165344" y="2040547"/>
            <a:ext cx="985800" cy="36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8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9"/>
          <p:cNvSpPr txBox="1"/>
          <p:nvPr/>
        </p:nvSpPr>
        <p:spPr>
          <a:xfrm>
            <a:off x="350131" y="4165550"/>
            <a:ext cx="2619103" cy="35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383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розничной торговли: </a:t>
            </a:r>
            <a:r>
              <a:rPr lang="ru" sz="1100" b="1" dirty="0" smtClean="0">
                <a:solidFill>
                  <a:srgbClr val="383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</a:t>
            </a:r>
            <a:endParaRPr sz="1100" b="1" dirty="0">
              <a:solidFill>
                <a:srgbClr val="383B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383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бытового </a:t>
            </a:r>
            <a:r>
              <a:rPr lang="ru" sz="1100" b="1" dirty="0" smtClean="0">
                <a:solidFill>
                  <a:srgbClr val="383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обслуживания: 39</a:t>
            </a:r>
            <a:endParaRPr sz="1100" b="1" dirty="0">
              <a:solidFill>
                <a:srgbClr val="383B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2" name="Google Shape;492;p59"/>
          <p:cNvSpPr txBox="1"/>
          <p:nvPr/>
        </p:nvSpPr>
        <p:spPr>
          <a:xfrm>
            <a:off x="3214605" y="1402639"/>
            <a:ext cx="1085700" cy="26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 smtClean="0">
                <a:solidFill>
                  <a:srgbClr val="231F20"/>
                </a:solidFill>
              </a:rPr>
              <a:t>К</a:t>
            </a:r>
            <a:r>
              <a:rPr lang="ru" sz="800" dirty="0" smtClean="0">
                <a:solidFill>
                  <a:srgbClr val="231F20"/>
                </a:solidFill>
              </a:rPr>
              <a:t>оличество  номеров в гостинице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59"/>
          <p:cNvSpPr txBox="1"/>
          <p:nvPr/>
        </p:nvSpPr>
        <p:spPr>
          <a:xfrm>
            <a:off x="6005350" y="2652775"/>
            <a:ext cx="203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6C6C72"/>
                </a:solidFill>
              </a:rPr>
              <a:t>карта района с крупными объектами торговли</a:t>
            </a:r>
            <a:endParaRPr/>
          </a:p>
        </p:txBody>
      </p:sp>
      <p:sp>
        <p:nvSpPr>
          <p:cNvPr id="494" name="Google Shape;494;p59"/>
          <p:cNvSpPr txBox="1"/>
          <p:nvPr/>
        </p:nvSpPr>
        <p:spPr>
          <a:xfrm>
            <a:off x="554975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29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59"/>
          <p:cNvSpPr txBox="1"/>
          <p:nvPr/>
        </p:nvSpPr>
        <p:spPr>
          <a:xfrm>
            <a:off x="1935350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2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59"/>
          <p:cNvSpPr txBox="1"/>
          <p:nvPr/>
        </p:nvSpPr>
        <p:spPr>
          <a:xfrm>
            <a:off x="3375225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48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http://encycl.chita.ru/photobank/sreten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80" y="841514"/>
            <a:ext cx="4290166" cy="343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6943299" y="224474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225252" y="3045686"/>
            <a:ext cx="45719" cy="687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 flipH="1">
            <a:off x="6773029" y="2990463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 flipH="1">
            <a:off x="6559671" y="2967224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 flipH="1">
            <a:off x="6682453" y="298814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6276180" y="309161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6513952" y="251111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6570454" y="251111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7118729" y="271241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7047672" y="269911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6972308" y="270292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6170509" y="335488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6115910" y="332232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216228" y="334834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321899" y="338256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459353" y="337774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6570453" y="339313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6364201" y="336587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318229" y="327660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6413634" y="32756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6635871" y="340542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687340" y="340132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6750169" y="339917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826369" y="341398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862744" y="340132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6849228" y="331348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5958335" y="329299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6070191" y="329853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6616173" y="345071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6146100" y="328336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7141588" y="227385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6839740" y="355372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7259559" y="229046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7144540" y="237855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7190259" y="223368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7047672" y="221872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5322246" y="315239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7527732" y="275391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6826368" y="228665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7070532" y="229671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7168834" y="201355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6993804" y="210103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7200072" y="230951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5367712" y="3082692"/>
            <a:ext cx="45719" cy="70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6066918" y="298813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6590152" y="320565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5480108" y="371393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5480108" y="359955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5020320" y="347357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5076999" y="347250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5122718" y="350800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5416882" y="365380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5516948" y="365380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5539807" y="352123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6447453" y="280865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1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0"/>
          <p:cNvSpPr/>
          <p:nvPr/>
        </p:nvSpPr>
        <p:spPr>
          <a:xfrm>
            <a:off x="399150" y="75"/>
            <a:ext cx="78840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25" rIns="56450" bIns="282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ТОР “Забайкалье” (ТОР </a:t>
            </a:r>
            <a:r>
              <a:rPr lang="ru" sz="2900" b="1">
                <a:solidFill>
                  <a:srgbClr val="7F7F7F"/>
                </a:solidFill>
              </a:rPr>
              <a:t>“Краснокаменск”</a:t>
            </a:r>
            <a:r>
              <a:rPr lang="ru" sz="29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900" b="1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60"/>
          <p:cNvSpPr txBox="1"/>
          <p:nvPr/>
        </p:nvSpPr>
        <p:spPr>
          <a:xfrm>
            <a:off x="399150" y="801699"/>
            <a:ext cx="8528100" cy="1097471"/>
          </a:xfrm>
          <a:prstGeom prst="rect">
            <a:avLst/>
          </a:prstGeom>
          <a:solidFill>
            <a:srgbClr val="891861"/>
          </a:solidFill>
          <a:ln>
            <a:noFill/>
          </a:ln>
        </p:spPr>
        <p:txBody>
          <a:bodyPr spcFirstLastPara="1" wrap="square" lIns="57350" tIns="57350" rIns="57350" bIns="573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Территория опережающего социально-экономического развития «Забайкалье» создана распоряжением Правительства РФ от 31.07.2019 года № 988 на территории 22 муниципальных районов и двух городских округов Забайкальского края</a:t>
            </a:r>
            <a:endParaRPr sz="1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60"/>
          <p:cNvSpPr txBox="1"/>
          <p:nvPr/>
        </p:nvSpPr>
        <p:spPr>
          <a:xfrm>
            <a:off x="6067109" y="1899171"/>
            <a:ext cx="2764763" cy="1345158"/>
          </a:xfrm>
          <a:prstGeom prst="rect">
            <a:avLst/>
          </a:prstGeom>
          <a:solidFill>
            <a:srgbClr val="CECBF9"/>
          </a:solidFill>
          <a:ln w="9525" cap="flat" cmpd="sng">
            <a:solidFill>
              <a:srgbClr val="CECB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600" b="1" dirty="0">
                <a:solidFill>
                  <a:schemeClr val="dk1"/>
                </a:solidFill>
              </a:rPr>
              <a:t>Количество предприятий в ТОР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60"/>
          <p:cNvSpPr txBox="1"/>
          <p:nvPr/>
        </p:nvSpPr>
        <p:spPr>
          <a:xfrm>
            <a:off x="6053774" y="3377527"/>
            <a:ext cx="2764763" cy="1429883"/>
          </a:xfrm>
          <a:prstGeom prst="rect">
            <a:avLst/>
          </a:prstGeom>
          <a:solidFill>
            <a:srgbClr val="CECBF9"/>
          </a:solidFill>
          <a:ln w="9525" cap="flat" cmpd="sng">
            <a:solidFill>
              <a:srgbClr val="CECB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bg2"/>
                </a:solidFill>
              </a:rPr>
              <a:t>Площадь земель района в ТОР: </a:t>
            </a:r>
            <a:r>
              <a:rPr lang="ru" sz="1600" b="1" dirty="0" smtClean="0">
                <a:solidFill>
                  <a:schemeClr val="bg2"/>
                </a:solidFill>
              </a:rPr>
              <a:t>15600 км.кв.</a:t>
            </a:r>
            <a:endParaRPr sz="1600" b="1" dirty="0">
              <a:solidFill>
                <a:schemeClr val="bg2"/>
              </a:solidFill>
              <a:sym typeface="Arial"/>
            </a:endParaRPr>
          </a:p>
        </p:txBody>
      </p:sp>
      <p:sp>
        <p:nvSpPr>
          <p:cNvPr id="505" name="Google Shape;505;p60"/>
          <p:cNvSpPr txBox="1"/>
          <p:nvPr/>
        </p:nvSpPr>
        <p:spPr>
          <a:xfrm>
            <a:off x="896175" y="2990200"/>
            <a:ext cx="3000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предприятий в ТОР на сегодняшний день нет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699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1"/>
          <p:cNvSpPr txBox="1">
            <a:spLocks noGrp="1"/>
          </p:cNvSpPr>
          <p:nvPr>
            <p:ph type="title"/>
          </p:nvPr>
        </p:nvSpPr>
        <p:spPr>
          <a:xfrm>
            <a:off x="393652" y="35200"/>
            <a:ext cx="63144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900" dirty="0">
                <a:solidFill>
                  <a:srgbClr val="6C6C72"/>
                </a:solidFill>
              </a:rPr>
              <a:t>Полезные ископаемые </a:t>
            </a:r>
            <a:endParaRPr sz="1200" dirty="0">
              <a:solidFill>
                <a:srgbClr val="7F7F7F"/>
              </a:solidFill>
            </a:endParaRPr>
          </a:p>
        </p:txBody>
      </p:sp>
      <p:sp>
        <p:nvSpPr>
          <p:cNvPr id="512" name="Google Shape;512;p61"/>
          <p:cNvSpPr txBox="1"/>
          <p:nvPr/>
        </p:nvSpPr>
        <p:spPr>
          <a:xfrm>
            <a:off x="408850" y="783150"/>
            <a:ext cx="780000" cy="536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6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b="1" dirty="0" smtClean="0">
                <a:solidFill>
                  <a:srgbClr val="7B2668"/>
                </a:solidFill>
              </a:rPr>
              <a:t>14</a:t>
            </a:r>
            <a:endParaRPr sz="3400" dirty="0">
              <a:solidFill>
                <a:srgbClr val="7B26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61"/>
          <p:cNvSpPr txBox="1"/>
          <p:nvPr/>
        </p:nvSpPr>
        <p:spPr>
          <a:xfrm>
            <a:off x="1188851" y="885725"/>
            <a:ext cx="4963500" cy="3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Месторождений в нераспределенном фонде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61"/>
          <p:cNvSpPr txBox="1"/>
          <p:nvPr/>
        </p:nvSpPr>
        <p:spPr>
          <a:xfrm>
            <a:off x="274561" y="2007323"/>
            <a:ext cx="1456647" cy="18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7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27426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</a:t>
            </a:r>
            <a:endParaRPr sz="1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5" name="Google Shape;515;p61"/>
          <p:cNvSpPr/>
          <p:nvPr/>
        </p:nvSpPr>
        <p:spPr>
          <a:xfrm>
            <a:off x="410307" y="2506969"/>
            <a:ext cx="152519" cy="115761"/>
          </a:xfrm>
          <a:custGeom>
            <a:avLst/>
            <a:gdLst/>
            <a:ahLst/>
            <a:cxnLst/>
            <a:rect l="l" t="t" r="r" b="b"/>
            <a:pathLst>
              <a:path w="200025" h="141604" extrusionOk="0">
                <a:moveTo>
                  <a:pt x="199745" y="141008"/>
                </a:moveTo>
                <a:lnTo>
                  <a:pt x="0" y="141008"/>
                </a:lnTo>
                <a:lnTo>
                  <a:pt x="0" y="0"/>
                </a:lnTo>
                <a:lnTo>
                  <a:pt x="199745" y="0"/>
                </a:lnTo>
                <a:lnTo>
                  <a:pt x="199745" y="14100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61"/>
          <p:cNvSpPr/>
          <p:nvPr/>
        </p:nvSpPr>
        <p:spPr>
          <a:xfrm>
            <a:off x="416268" y="2815913"/>
            <a:ext cx="121801" cy="96554"/>
          </a:xfrm>
          <a:custGeom>
            <a:avLst/>
            <a:gdLst/>
            <a:ahLst/>
            <a:cxnLst/>
            <a:rect l="l" t="t" r="r" b="b"/>
            <a:pathLst>
              <a:path w="142875" h="118109" extrusionOk="0">
                <a:moveTo>
                  <a:pt x="71335" y="0"/>
                </a:moveTo>
                <a:lnTo>
                  <a:pt x="0" y="117487"/>
                </a:lnTo>
                <a:lnTo>
                  <a:pt x="142684" y="117487"/>
                </a:lnTo>
                <a:lnTo>
                  <a:pt x="71335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61"/>
          <p:cNvSpPr/>
          <p:nvPr/>
        </p:nvSpPr>
        <p:spPr>
          <a:xfrm>
            <a:off x="408850" y="2325501"/>
            <a:ext cx="170400" cy="109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61"/>
          <p:cNvSpPr/>
          <p:nvPr/>
        </p:nvSpPr>
        <p:spPr>
          <a:xfrm>
            <a:off x="416268" y="3139430"/>
            <a:ext cx="121800" cy="116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61"/>
          <p:cNvSpPr/>
          <p:nvPr/>
        </p:nvSpPr>
        <p:spPr>
          <a:xfrm>
            <a:off x="410046" y="4252436"/>
            <a:ext cx="121800" cy="116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61"/>
          <p:cNvSpPr/>
          <p:nvPr/>
        </p:nvSpPr>
        <p:spPr>
          <a:xfrm>
            <a:off x="412014" y="2971273"/>
            <a:ext cx="121800" cy="116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61"/>
          <p:cNvSpPr/>
          <p:nvPr/>
        </p:nvSpPr>
        <p:spPr>
          <a:xfrm>
            <a:off x="416268" y="3481455"/>
            <a:ext cx="121800" cy="1167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61"/>
          <p:cNvSpPr/>
          <p:nvPr/>
        </p:nvSpPr>
        <p:spPr>
          <a:xfrm>
            <a:off x="409425" y="3664540"/>
            <a:ext cx="121800" cy="1167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61"/>
          <p:cNvSpPr/>
          <p:nvPr/>
        </p:nvSpPr>
        <p:spPr>
          <a:xfrm>
            <a:off x="411507" y="4077056"/>
            <a:ext cx="121800" cy="1167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61"/>
          <p:cNvSpPr/>
          <p:nvPr/>
        </p:nvSpPr>
        <p:spPr>
          <a:xfrm>
            <a:off x="410045" y="3924953"/>
            <a:ext cx="121800" cy="1167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61"/>
          <p:cNvSpPr/>
          <p:nvPr/>
        </p:nvSpPr>
        <p:spPr>
          <a:xfrm>
            <a:off x="418881" y="3314810"/>
            <a:ext cx="121800" cy="1167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61"/>
          <p:cNvSpPr/>
          <p:nvPr/>
        </p:nvSpPr>
        <p:spPr>
          <a:xfrm>
            <a:off x="412037" y="2660986"/>
            <a:ext cx="121800" cy="1167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61"/>
          <p:cNvSpPr txBox="1"/>
          <p:nvPr/>
        </p:nvSpPr>
        <p:spPr>
          <a:xfrm>
            <a:off x="746887" y="2335616"/>
            <a:ext cx="1580100" cy="22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12700" marR="50800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Бур</a:t>
            </a:r>
            <a:r>
              <a:rPr lang="ru" sz="900" b="1" dirty="0"/>
              <a:t>ый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уголь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Каменн</a:t>
            </a:r>
            <a:r>
              <a:rPr lang="ru" sz="900" b="1" dirty="0"/>
              <a:t>ый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уголь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Титан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Флюорит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Железо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Мед</a:t>
            </a:r>
            <a:r>
              <a:rPr lang="ru" sz="900" b="1" dirty="0"/>
              <a:t>ь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Золото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Сурьм</a:t>
            </a:r>
            <a:r>
              <a:rPr lang="ru" sz="900" b="1" dirty="0"/>
              <a:t>а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Редк</a:t>
            </a:r>
            <a:r>
              <a:rPr lang="ru" sz="900" b="1" dirty="0"/>
              <a:t>ие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металл</a:t>
            </a:r>
            <a:r>
              <a:rPr lang="ru" sz="900" b="1" dirty="0"/>
              <a:t>ы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(Ta,Nb)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Вольфрам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Уран     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Молибден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endParaRPr sz="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61"/>
          <p:cNvSpPr txBox="1"/>
          <p:nvPr/>
        </p:nvSpPr>
        <p:spPr>
          <a:xfrm>
            <a:off x="377476" y="1314475"/>
            <a:ext cx="4963500" cy="9094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Наиболее крупные месторождения</a:t>
            </a:r>
            <a:r>
              <a:rPr lang="ru" sz="1700" dirty="0" smtClean="0">
                <a:solidFill>
                  <a:schemeClr val="dk1"/>
                </a:solidFill>
              </a:rPr>
              <a:t>:</a:t>
            </a: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" sz="12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р.Кара, участок Верхний, р.Богоча Верхняя, </a:t>
            </a: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р.Богоча-Лубия, р.Лужанки фланги, р.Киргинская Чача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61"/>
          <p:cNvSpPr txBox="1"/>
          <p:nvPr/>
        </p:nvSpPr>
        <p:spPr>
          <a:xfrm>
            <a:off x="381862" y="4543325"/>
            <a:ext cx="1481444" cy="22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6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19576,6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лн.руб.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31" name="Google Shape;531;p61"/>
          <p:cNvSpPr txBox="1"/>
          <p:nvPr/>
        </p:nvSpPr>
        <p:spPr>
          <a:xfrm>
            <a:off x="1863306" y="4626216"/>
            <a:ext cx="2777966" cy="1916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rgbClr val="FF0000"/>
                </a:solidFill>
              </a:rPr>
              <a:t>- </a:t>
            </a:r>
            <a:r>
              <a:rPr lang="ru" sz="900" dirty="0" smtClean="0">
                <a:solidFill>
                  <a:srgbClr val="FF0000"/>
                </a:solidFill>
              </a:rPr>
              <a:t>Объём добычи золота в 2024 г</a:t>
            </a:r>
            <a:r>
              <a:rPr lang="ru" sz="900" dirty="0" smtClean="0">
                <a:solidFill>
                  <a:schemeClr val="dk1"/>
                </a:solidFill>
              </a:rPr>
              <a:t>. </a:t>
            </a:r>
            <a:endParaRPr sz="900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23" name="Picture 2" descr="http://encycl.chita.ru/photobank/sretenskiy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85" y="1192325"/>
            <a:ext cx="4468222" cy="378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525;p61"/>
          <p:cNvSpPr/>
          <p:nvPr/>
        </p:nvSpPr>
        <p:spPr>
          <a:xfrm>
            <a:off x="7161862" y="2851929"/>
            <a:ext cx="121800" cy="1167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525;p61"/>
          <p:cNvSpPr/>
          <p:nvPr/>
        </p:nvSpPr>
        <p:spPr>
          <a:xfrm>
            <a:off x="6903070" y="2971273"/>
            <a:ext cx="121800" cy="1167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968" y="2697507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798" y="3598155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00" y="3548652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625" y="2775544"/>
            <a:ext cx="122237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20" y="2750943"/>
            <a:ext cx="122237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862" y="2968629"/>
            <a:ext cx="122237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870" y="2891431"/>
            <a:ext cx="122237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560" y="2837605"/>
            <a:ext cx="122237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4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2"/>
          <p:cNvSpPr txBox="1"/>
          <p:nvPr/>
        </p:nvSpPr>
        <p:spPr>
          <a:xfrm>
            <a:off x="362989" y="152042"/>
            <a:ext cx="72054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Сельское хозяйство </a:t>
            </a:r>
            <a:r>
              <a:rPr lang="ru" sz="1200" b="1">
                <a:solidFill>
                  <a:srgbClr val="6C6C72"/>
                </a:solidFill>
              </a:rPr>
              <a:t>(разместить на карте района нужные</a:t>
            </a:r>
            <a:r>
              <a:rPr lang="ru" sz="1300" b="1">
                <a:solidFill>
                  <a:srgbClr val="6C6C72"/>
                </a:solidFill>
              </a:rPr>
              <a:t> </a:t>
            </a:r>
            <a:r>
              <a:rPr lang="ru" sz="1200" b="1">
                <a:solidFill>
                  <a:srgbClr val="6C6C72"/>
                </a:solidFill>
              </a:rPr>
              <a:t>значки)</a:t>
            </a:r>
            <a:endParaRPr sz="1100"/>
          </a:p>
        </p:txBody>
      </p:sp>
      <p:sp>
        <p:nvSpPr>
          <p:cNvPr id="537" name="Google Shape;537;p62"/>
          <p:cNvSpPr/>
          <p:nvPr/>
        </p:nvSpPr>
        <p:spPr>
          <a:xfrm>
            <a:off x="362989" y="992121"/>
            <a:ext cx="2712083" cy="25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62"/>
          <p:cNvSpPr/>
          <p:nvPr/>
        </p:nvSpPr>
        <p:spPr>
          <a:xfrm>
            <a:off x="427998" y="992125"/>
            <a:ext cx="2815534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Площадь </a:t>
            </a:r>
            <a:r>
              <a:rPr lang="ru" sz="1100" b="1" dirty="0" smtClean="0">
                <a:solidFill>
                  <a:srgbClr val="FFFFFF"/>
                </a:solidFill>
              </a:rPr>
              <a:t>свободных </a:t>
            </a:r>
            <a:r>
              <a:rPr lang="ru" sz="1100" b="1" dirty="0">
                <a:solidFill>
                  <a:srgbClr val="FFFFFF"/>
                </a:solidFill>
              </a:rPr>
              <a:t>с/х </a:t>
            </a:r>
            <a:r>
              <a:rPr lang="ru" sz="1100" b="1" dirty="0" smtClean="0">
                <a:solidFill>
                  <a:srgbClr val="FFFFFF"/>
                </a:solidFill>
              </a:rPr>
              <a:t>земель:</a:t>
            </a:r>
            <a:endParaRPr sz="1100" dirty="0"/>
          </a:p>
        </p:txBody>
      </p:sp>
      <p:sp>
        <p:nvSpPr>
          <p:cNvPr id="546" name="Google Shape;546;p62"/>
          <p:cNvSpPr txBox="1"/>
          <p:nvPr/>
        </p:nvSpPr>
        <p:spPr>
          <a:xfrm>
            <a:off x="276045" y="2714176"/>
            <a:ext cx="3853555" cy="869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100" b="1" dirty="0" smtClean="0">
                <a:solidFill>
                  <a:srgbClr val="891861"/>
                </a:solidFill>
              </a:rPr>
              <a:t>Подразделение </a:t>
            </a:r>
            <a:r>
              <a:rPr lang="ru" sz="1100" b="1" dirty="0">
                <a:solidFill>
                  <a:srgbClr val="891861"/>
                </a:solidFill>
              </a:rPr>
              <a:t>с/х земель:</a:t>
            </a:r>
            <a:endParaRPr sz="1100" b="1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900" dirty="0">
                <a:solidFill>
                  <a:srgbClr val="231F20"/>
                </a:solidFill>
              </a:rPr>
              <a:t>Пашни </a:t>
            </a:r>
            <a:r>
              <a:rPr lang="ru" sz="900" dirty="0" smtClean="0">
                <a:solidFill>
                  <a:srgbClr val="231F20"/>
                </a:solidFill>
              </a:rPr>
              <a:t>–  всего </a:t>
            </a:r>
            <a:r>
              <a:rPr lang="ru-RU" sz="900" dirty="0" smtClean="0">
                <a:solidFill>
                  <a:srgbClr val="231F20"/>
                </a:solidFill>
              </a:rPr>
              <a:t>33 425 га. используется – </a:t>
            </a:r>
            <a:r>
              <a:rPr lang="en-US" sz="900" dirty="0" smtClean="0">
                <a:solidFill>
                  <a:srgbClr val="231F20"/>
                </a:solidFill>
              </a:rPr>
              <a:t>1130</a:t>
            </a:r>
            <a:r>
              <a:rPr lang="ru-RU" sz="900" dirty="0" smtClean="0">
                <a:solidFill>
                  <a:srgbClr val="231F20"/>
                </a:solidFill>
              </a:rPr>
              <a:t>,4 га. </a:t>
            </a:r>
            <a:endParaRPr sz="900"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900" dirty="0" smtClean="0">
                <a:solidFill>
                  <a:srgbClr val="231F20"/>
                </a:solidFill>
              </a:rPr>
              <a:t>Залежи паров – </a:t>
            </a:r>
            <a:r>
              <a:rPr lang="ru-RU" sz="900" dirty="0" smtClean="0">
                <a:solidFill>
                  <a:srgbClr val="231F20"/>
                </a:solidFill>
              </a:rPr>
              <a:t>5736,6 га,  поднято 3106,26 га</a:t>
            </a:r>
            <a:endParaRPr sz="900"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900" dirty="0" smtClean="0">
                <a:solidFill>
                  <a:srgbClr val="231F20"/>
                </a:solidFill>
              </a:rPr>
              <a:t>Сенокосы исользуются – </a:t>
            </a:r>
            <a:r>
              <a:rPr lang="ru-RU" sz="900" dirty="0" smtClean="0">
                <a:solidFill>
                  <a:srgbClr val="231F20"/>
                </a:solidFill>
              </a:rPr>
              <a:t>11054,5</a:t>
            </a:r>
            <a:r>
              <a:rPr lang="ru" sz="900" dirty="0" smtClean="0">
                <a:solidFill>
                  <a:srgbClr val="231F20"/>
                </a:solidFill>
              </a:rPr>
              <a:t> га.</a:t>
            </a:r>
            <a:endParaRPr sz="900" dirty="0">
              <a:solidFill>
                <a:srgbClr val="231F20"/>
              </a:solidFill>
            </a:endParaRPr>
          </a:p>
        </p:txBody>
      </p:sp>
      <p:sp>
        <p:nvSpPr>
          <p:cNvPr id="547" name="Google Shape;547;p62"/>
          <p:cNvSpPr txBox="1"/>
          <p:nvPr/>
        </p:nvSpPr>
        <p:spPr>
          <a:xfrm>
            <a:off x="6503075" y="2660175"/>
            <a:ext cx="1456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производимой сх продукцией</a:t>
            </a:r>
            <a:endParaRPr dirty="0"/>
          </a:p>
        </p:txBody>
      </p:sp>
      <p:sp>
        <p:nvSpPr>
          <p:cNvPr id="548" name="Google Shape;548;p62"/>
          <p:cNvSpPr txBox="1"/>
          <p:nvPr/>
        </p:nvSpPr>
        <p:spPr>
          <a:xfrm>
            <a:off x="198408" y="3849474"/>
            <a:ext cx="990442" cy="183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6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solidFill>
                  <a:srgbClr val="FF0000"/>
                </a:solidFill>
              </a:rPr>
              <a:t> </a:t>
            </a:r>
            <a:endParaRPr sz="1100" dirty="0">
              <a:solidFill>
                <a:srgbClr val="7B2668"/>
              </a:solidFill>
              <a:sym typeface="Arial"/>
            </a:endParaRPr>
          </a:p>
        </p:txBody>
      </p:sp>
      <p:sp>
        <p:nvSpPr>
          <p:cNvPr id="549" name="Google Shape;549;p62"/>
          <p:cNvSpPr txBox="1"/>
          <p:nvPr/>
        </p:nvSpPr>
        <p:spPr bwMode="hidden">
          <a:xfrm>
            <a:off x="1017917" y="3893247"/>
            <a:ext cx="4019909" cy="7624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chemeClr val="dk1"/>
                </a:solidFill>
              </a:rPr>
              <a:t>Объём произведённой </a:t>
            </a:r>
            <a:r>
              <a:rPr lang="ru" sz="1100" b="1" dirty="0" smtClean="0">
                <a:solidFill>
                  <a:schemeClr val="dk1"/>
                </a:solidFill>
              </a:rPr>
              <a:t>продукции в 2024 году:</a:t>
            </a: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 smtClean="0">
                <a:solidFill>
                  <a:schemeClr val="dk1"/>
                </a:solidFill>
              </a:rPr>
              <a:t> молоко – 4 989,5 тонн</a:t>
            </a:r>
          </a:p>
          <a:p>
            <a:pPr marL="12700" lvl="0">
              <a:lnSpc>
                <a:spcPct val="106046"/>
              </a:lnSpc>
            </a:pPr>
            <a:r>
              <a:rPr lang="ru" sz="1100" dirty="0">
                <a:solidFill>
                  <a:schemeClr val="dk1"/>
                </a:solidFill>
              </a:rPr>
              <a:t> </a:t>
            </a:r>
            <a:r>
              <a:rPr lang="ru" sz="1100" dirty="0" smtClean="0">
                <a:solidFill>
                  <a:schemeClr val="dk1"/>
                </a:solidFill>
              </a:rPr>
              <a:t>мясо – 740 тонн.</a:t>
            </a: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sym typeface="Arial"/>
              </a:rPr>
              <a:t> </a:t>
            </a:r>
            <a:r>
              <a:rPr lang="ru" sz="1100" dirty="0" smtClean="0">
                <a:solidFill>
                  <a:schemeClr val="dk1"/>
                </a:solidFill>
              </a:rPr>
              <a:t>валовый сбор зерна – 1390тонн</a:t>
            </a:r>
            <a:endParaRPr sz="11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50" name="Google Shape;550;p62"/>
          <p:cNvSpPr txBox="1"/>
          <p:nvPr/>
        </p:nvSpPr>
        <p:spPr bwMode="hidden">
          <a:xfrm>
            <a:off x="427997" y="1458956"/>
            <a:ext cx="5116495" cy="12846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lvl="0">
              <a:lnSpc>
                <a:spcPct val="106046"/>
              </a:lnSpc>
            </a:pPr>
            <a:endParaRPr lang="ru-RU" sz="1100" b="1" dirty="0" smtClean="0">
              <a:solidFill>
                <a:schemeClr val="dk1"/>
              </a:solidFill>
            </a:endParaRPr>
          </a:p>
          <a:p>
            <a:pPr marL="12700" lvl="0">
              <a:lnSpc>
                <a:spcPct val="106046"/>
              </a:lnSpc>
            </a:pPr>
            <a:r>
              <a:rPr lang="ru-RU" sz="1100" b="1" dirty="0" smtClean="0">
                <a:solidFill>
                  <a:schemeClr val="dk1"/>
                </a:solidFill>
              </a:rPr>
              <a:t>Крупные сельскохозяйственные предприятия</a:t>
            </a:r>
            <a:r>
              <a:rPr lang="ru-RU" sz="900" dirty="0" smtClean="0">
                <a:solidFill>
                  <a:schemeClr val="dk1"/>
                </a:solidFill>
              </a:rPr>
              <a:t>: 3 </a:t>
            </a:r>
            <a:r>
              <a:rPr lang="ru-RU" sz="900" dirty="0">
                <a:solidFill>
                  <a:schemeClr val="dk1"/>
                </a:solidFill>
              </a:rPr>
              <a:t>сельскохозяйственных предприятия, 2 сельскохозяйственных потребительских кооперативов, 8 КФХ, 1 ЛПХ, занимающихся производством животноводческой продукции и возделыванием зерновых культур</a:t>
            </a:r>
            <a:r>
              <a:rPr lang="ru-RU" sz="900" dirty="0" smtClean="0">
                <a:solidFill>
                  <a:schemeClr val="dk1"/>
                </a:solidFill>
              </a:rPr>
              <a:t>: </a:t>
            </a:r>
          </a:p>
          <a:p>
            <a:pPr marL="12700" lvl="0">
              <a:lnSpc>
                <a:spcPct val="106046"/>
              </a:lnSpc>
            </a:pPr>
            <a:endParaRPr lang="ru-RU" sz="900" dirty="0">
              <a:solidFill>
                <a:schemeClr val="dk1"/>
              </a:solidFill>
            </a:endParaRPr>
          </a:p>
          <a:p>
            <a:pPr marL="12700" lvl="0">
              <a:lnSpc>
                <a:spcPct val="106046"/>
              </a:lnSpc>
            </a:pPr>
            <a:endParaRPr lang="ru-RU" sz="900" dirty="0" smtClean="0">
              <a:solidFill>
                <a:schemeClr val="dk1"/>
              </a:solidFill>
            </a:endParaRPr>
          </a:p>
          <a:p>
            <a:pPr marL="12700" lvl="0">
              <a:lnSpc>
                <a:spcPct val="106046"/>
              </a:lnSpc>
            </a:pPr>
            <a:endParaRPr lang="ru-RU" sz="900" dirty="0">
              <a:solidFill>
                <a:schemeClr val="dk1"/>
              </a:solidFill>
            </a:endParaRPr>
          </a:p>
        </p:txBody>
      </p:sp>
      <p:pic>
        <p:nvPicPr>
          <p:cNvPr id="2" name="Picture 2" descr="C:\Users\User\Desktop\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92" y="857670"/>
            <a:ext cx="3461484" cy="371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03" y="2101299"/>
            <a:ext cx="27463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Google Shape;540;p62"/>
          <p:cNvSpPr/>
          <p:nvPr/>
        </p:nvSpPr>
        <p:spPr>
          <a:xfrm>
            <a:off x="6207900" y="3802031"/>
            <a:ext cx="274078" cy="182430"/>
          </a:xfrm>
          <a:custGeom>
            <a:avLst/>
            <a:gdLst/>
            <a:ahLst/>
            <a:cxnLst/>
            <a:rect l="l" t="t" r="r" b="b"/>
            <a:pathLst>
              <a:path w="1175" h="814" extrusionOk="0">
                <a:moveTo>
                  <a:pt x="2" y="479"/>
                </a:moveTo>
                <a:lnTo>
                  <a:pt x="6" y="457"/>
                </a:lnTo>
                <a:lnTo>
                  <a:pt x="14" y="428"/>
                </a:lnTo>
                <a:lnTo>
                  <a:pt x="25" y="393"/>
                </a:lnTo>
                <a:lnTo>
                  <a:pt x="37" y="355"/>
                </a:lnTo>
                <a:lnTo>
                  <a:pt x="49" y="316"/>
                </a:lnTo>
                <a:lnTo>
                  <a:pt x="56" y="277"/>
                </a:lnTo>
                <a:lnTo>
                  <a:pt x="60" y="263"/>
                </a:lnTo>
                <a:lnTo>
                  <a:pt x="62" y="246"/>
                </a:lnTo>
                <a:lnTo>
                  <a:pt x="68" y="223"/>
                </a:lnTo>
                <a:lnTo>
                  <a:pt x="76" y="199"/>
                </a:lnTo>
                <a:lnTo>
                  <a:pt x="85" y="176"/>
                </a:lnTo>
                <a:lnTo>
                  <a:pt x="99" y="157"/>
                </a:lnTo>
                <a:lnTo>
                  <a:pt x="118" y="141"/>
                </a:lnTo>
                <a:lnTo>
                  <a:pt x="157" y="124"/>
                </a:lnTo>
                <a:lnTo>
                  <a:pt x="196" y="116"/>
                </a:lnTo>
                <a:lnTo>
                  <a:pt x="233" y="116"/>
                </a:lnTo>
                <a:lnTo>
                  <a:pt x="270" y="120"/>
                </a:lnTo>
                <a:lnTo>
                  <a:pt x="302" y="128"/>
                </a:lnTo>
                <a:lnTo>
                  <a:pt x="332" y="134"/>
                </a:lnTo>
                <a:lnTo>
                  <a:pt x="359" y="135"/>
                </a:lnTo>
                <a:lnTo>
                  <a:pt x="390" y="135"/>
                </a:lnTo>
                <a:lnTo>
                  <a:pt x="425" y="132"/>
                </a:lnTo>
                <a:lnTo>
                  <a:pt x="458" y="128"/>
                </a:lnTo>
                <a:lnTo>
                  <a:pt x="489" y="124"/>
                </a:lnTo>
                <a:lnTo>
                  <a:pt x="516" y="124"/>
                </a:lnTo>
                <a:lnTo>
                  <a:pt x="574" y="124"/>
                </a:lnTo>
                <a:lnTo>
                  <a:pt x="624" y="126"/>
                </a:lnTo>
                <a:lnTo>
                  <a:pt x="667" y="128"/>
                </a:lnTo>
                <a:lnTo>
                  <a:pt x="700" y="130"/>
                </a:lnTo>
                <a:lnTo>
                  <a:pt x="727" y="132"/>
                </a:lnTo>
                <a:lnTo>
                  <a:pt x="742" y="132"/>
                </a:lnTo>
                <a:lnTo>
                  <a:pt x="766" y="130"/>
                </a:lnTo>
                <a:lnTo>
                  <a:pt x="791" y="124"/>
                </a:lnTo>
                <a:lnTo>
                  <a:pt x="820" y="116"/>
                </a:lnTo>
                <a:lnTo>
                  <a:pt x="847" y="108"/>
                </a:lnTo>
                <a:lnTo>
                  <a:pt x="872" y="102"/>
                </a:lnTo>
                <a:lnTo>
                  <a:pt x="890" y="97"/>
                </a:lnTo>
                <a:lnTo>
                  <a:pt x="899" y="93"/>
                </a:lnTo>
                <a:lnTo>
                  <a:pt x="907" y="87"/>
                </a:lnTo>
                <a:lnTo>
                  <a:pt x="915" y="79"/>
                </a:lnTo>
                <a:lnTo>
                  <a:pt x="905" y="66"/>
                </a:lnTo>
                <a:lnTo>
                  <a:pt x="897" y="54"/>
                </a:lnTo>
                <a:lnTo>
                  <a:pt x="896" y="46"/>
                </a:lnTo>
                <a:lnTo>
                  <a:pt x="899" y="40"/>
                </a:lnTo>
                <a:lnTo>
                  <a:pt x="911" y="33"/>
                </a:lnTo>
                <a:lnTo>
                  <a:pt x="927" y="27"/>
                </a:lnTo>
                <a:lnTo>
                  <a:pt x="946" y="23"/>
                </a:lnTo>
                <a:lnTo>
                  <a:pt x="952" y="25"/>
                </a:lnTo>
                <a:lnTo>
                  <a:pt x="959" y="27"/>
                </a:lnTo>
                <a:lnTo>
                  <a:pt x="973" y="15"/>
                </a:lnTo>
                <a:lnTo>
                  <a:pt x="992" y="6"/>
                </a:lnTo>
                <a:lnTo>
                  <a:pt x="1014" y="0"/>
                </a:lnTo>
                <a:lnTo>
                  <a:pt x="1039" y="4"/>
                </a:lnTo>
                <a:lnTo>
                  <a:pt x="1062" y="19"/>
                </a:lnTo>
                <a:lnTo>
                  <a:pt x="1084" y="42"/>
                </a:lnTo>
                <a:lnTo>
                  <a:pt x="1089" y="37"/>
                </a:lnTo>
                <a:lnTo>
                  <a:pt x="1099" y="33"/>
                </a:lnTo>
                <a:lnTo>
                  <a:pt x="1109" y="31"/>
                </a:lnTo>
                <a:lnTo>
                  <a:pt x="1126" y="29"/>
                </a:lnTo>
                <a:lnTo>
                  <a:pt x="1144" y="31"/>
                </a:lnTo>
                <a:lnTo>
                  <a:pt x="1155" y="35"/>
                </a:lnTo>
                <a:lnTo>
                  <a:pt x="1163" y="38"/>
                </a:lnTo>
                <a:lnTo>
                  <a:pt x="1161" y="46"/>
                </a:lnTo>
                <a:lnTo>
                  <a:pt x="1157" y="60"/>
                </a:lnTo>
                <a:lnTo>
                  <a:pt x="1148" y="75"/>
                </a:lnTo>
                <a:lnTo>
                  <a:pt x="1136" y="87"/>
                </a:lnTo>
                <a:lnTo>
                  <a:pt x="1128" y="91"/>
                </a:lnTo>
                <a:lnTo>
                  <a:pt x="1118" y="95"/>
                </a:lnTo>
                <a:lnTo>
                  <a:pt x="1109" y="97"/>
                </a:lnTo>
                <a:lnTo>
                  <a:pt x="1113" y="110"/>
                </a:lnTo>
                <a:lnTo>
                  <a:pt x="1113" y="122"/>
                </a:lnTo>
                <a:lnTo>
                  <a:pt x="1118" y="130"/>
                </a:lnTo>
                <a:lnTo>
                  <a:pt x="1128" y="143"/>
                </a:lnTo>
                <a:lnTo>
                  <a:pt x="1140" y="157"/>
                </a:lnTo>
                <a:lnTo>
                  <a:pt x="1153" y="174"/>
                </a:lnTo>
                <a:lnTo>
                  <a:pt x="1167" y="192"/>
                </a:lnTo>
                <a:lnTo>
                  <a:pt x="1173" y="209"/>
                </a:lnTo>
                <a:lnTo>
                  <a:pt x="1175" y="227"/>
                </a:lnTo>
                <a:lnTo>
                  <a:pt x="1165" y="242"/>
                </a:lnTo>
                <a:lnTo>
                  <a:pt x="1148" y="254"/>
                </a:lnTo>
                <a:lnTo>
                  <a:pt x="1128" y="258"/>
                </a:lnTo>
                <a:lnTo>
                  <a:pt x="1107" y="258"/>
                </a:lnTo>
                <a:lnTo>
                  <a:pt x="1084" y="254"/>
                </a:lnTo>
                <a:lnTo>
                  <a:pt x="1062" y="248"/>
                </a:lnTo>
                <a:lnTo>
                  <a:pt x="1043" y="240"/>
                </a:lnTo>
                <a:lnTo>
                  <a:pt x="1025" y="236"/>
                </a:lnTo>
                <a:lnTo>
                  <a:pt x="1012" y="234"/>
                </a:lnTo>
                <a:lnTo>
                  <a:pt x="1004" y="236"/>
                </a:lnTo>
                <a:lnTo>
                  <a:pt x="996" y="248"/>
                </a:lnTo>
                <a:lnTo>
                  <a:pt x="992" y="265"/>
                </a:lnTo>
                <a:lnTo>
                  <a:pt x="989" y="289"/>
                </a:lnTo>
                <a:lnTo>
                  <a:pt x="985" y="318"/>
                </a:lnTo>
                <a:lnTo>
                  <a:pt x="977" y="347"/>
                </a:lnTo>
                <a:lnTo>
                  <a:pt x="965" y="380"/>
                </a:lnTo>
                <a:lnTo>
                  <a:pt x="948" y="415"/>
                </a:lnTo>
                <a:lnTo>
                  <a:pt x="923" y="448"/>
                </a:lnTo>
                <a:lnTo>
                  <a:pt x="888" y="488"/>
                </a:lnTo>
                <a:lnTo>
                  <a:pt x="863" y="529"/>
                </a:lnTo>
                <a:lnTo>
                  <a:pt x="843" y="564"/>
                </a:lnTo>
                <a:lnTo>
                  <a:pt x="830" y="595"/>
                </a:lnTo>
                <a:lnTo>
                  <a:pt x="820" y="617"/>
                </a:lnTo>
                <a:lnTo>
                  <a:pt x="816" y="636"/>
                </a:lnTo>
                <a:lnTo>
                  <a:pt x="810" y="657"/>
                </a:lnTo>
                <a:lnTo>
                  <a:pt x="808" y="681"/>
                </a:lnTo>
                <a:lnTo>
                  <a:pt x="806" y="704"/>
                </a:lnTo>
                <a:lnTo>
                  <a:pt x="806" y="721"/>
                </a:lnTo>
                <a:lnTo>
                  <a:pt x="808" y="735"/>
                </a:lnTo>
                <a:lnTo>
                  <a:pt x="814" y="745"/>
                </a:lnTo>
                <a:lnTo>
                  <a:pt x="822" y="760"/>
                </a:lnTo>
                <a:lnTo>
                  <a:pt x="830" y="776"/>
                </a:lnTo>
                <a:lnTo>
                  <a:pt x="839" y="789"/>
                </a:lnTo>
                <a:lnTo>
                  <a:pt x="845" y="799"/>
                </a:lnTo>
                <a:lnTo>
                  <a:pt x="847" y="803"/>
                </a:lnTo>
                <a:lnTo>
                  <a:pt x="783" y="803"/>
                </a:lnTo>
                <a:lnTo>
                  <a:pt x="783" y="799"/>
                </a:lnTo>
                <a:lnTo>
                  <a:pt x="781" y="787"/>
                </a:lnTo>
                <a:lnTo>
                  <a:pt x="777" y="774"/>
                </a:lnTo>
                <a:lnTo>
                  <a:pt x="773" y="762"/>
                </a:lnTo>
                <a:lnTo>
                  <a:pt x="770" y="756"/>
                </a:lnTo>
                <a:lnTo>
                  <a:pt x="768" y="754"/>
                </a:lnTo>
                <a:lnTo>
                  <a:pt x="764" y="752"/>
                </a:lnTo>
                <a:lnTo>
                  <a:pt x="760" y="748"/>
                </a:lnTo>
                <a:lnTo>
                  <a:pt x="758" y="745"/>
                </a:lnTo>
                <a:lnTo>
                  <a:pt x="756" y="739"/>
                </a:lnTo>
                <a:lnTo>
                  <a:pt x="756" y="731"/>
                </a:lnTo>
                <a:lnTo>
                  <a:pt x="758" y="717"/>
                </a:lnTo>
                <a:lnTo>
                  <a:pt x="760" y="698"/>
                </a:lnTo>
                <a:lnTo>
                  <a:pt x="760" y="677"/>
                </a:lnTo>
                <a:lnTo>
                  <a:pt x="758" y="653"/>
                </a:lnTo>
                <a:lnTo>
                  <a:pt x="758" y="634"/>
                </a:lnTo>
                <a:lnTo>
                  <a:pt x="756" y="620"/>
                </a:lnTo>
                <a:lnTo>
                  <a:pt x="756" y="615"/>
                </a:lnTo>
                <a:lnTo>
                  <a:pt x="756" y="618"/>
                </a:lnTo>
                <a:lnTo>
                  <a:pt x="752" y="630"/>
                </a:lnTo>
                <a:lnTo>
                  <a:pt x="746" y="648"/>
                </a:lnTo>
                <a:lnTo>
                  <a:pt x="740" y="669"/>
                </a:lnTo>
                <a:lnTo>
                  <a:pt x="737" y="690"/>
                </a:lnTo>
                <a:lnTo>
                  <a:pt x="733" y="710"/>
                </a:lnTo>
                <a:lnTo>
                  <a:pt x="731" y="727"/>
                </a:lnTo>
                <a:lnTo>
                  <a:pt x="733" y="739"/>
                </a:lnTo>
                <a:lnTo>
                  <a:pt x="740" y="752"/>
                </a:lnTo>
                <a:lnTo>
                  <a:pt x="748" y="766"/>
                </a:lnTo>
                <a:lnTo>
                  <a:pt x="754" y="781"/>
                </a:lnTo>
                <a:lnTo>
                  <a:pt x="762" y="793"/>
                </a:lnTo>
                <a:lnTo>
                  <a:pt x="766" y="801"/>
                </a:lnTo>
                <a:lnTo>
                  <a:pt x="768" y="805"/>
                </a:lnTo>
                <a:lnTo>
                  <a:pt x="709" y="805"/>
                </a:lnTo>
                <a:lnTo>
                  <a:pt x="708" y="801"/>
                </a:lnTo>
                <a:lnTo>
                  <a:pt x="706" y="791"/>
                </a:lnTo>
                <a:lnTo>
                  <a:pt x="704" y="778"/>
                </a:lnTo>
                <a:lnTo>
                  <a:pt x="700" y="768"/>
                </a:lnTo>
                <a:lnTo>
                  <a:pt x="696" y="764"/>
                </a:lnTo>
                <a:lnTo>
                  <a:pt x="692" y="762"/>
                </a:lnTo>
                <a:lnTo>
                  <a:pt x="688" y="760"/>
                </a:lnTo>
                <a:lnTo>
                  <a:pt x="686" y="754"/>
                </a:lnTo>
                <a:lnTo>
                  <a:pt x="682" y="750"/>
                </a:lnTo>
                <a:lnTo>
                  <a:pt x="682" y="745"/>
                </a:lnTo>
                <a:lnTo>
                  <a:pt x="682" y="737"/>
                </a:lnTo>
                <a:lnTo>
                  <a:pt x="686" y="727"/>
                </a:lnTo>
                <a:lnTo>
                  <a:pt x="688" y="712"/>
                </a:lnTo>
                <a:lnTo>
                  <a:pt x="692" y="692"/>
                </a:lnTo>
                <a:lnTo>
                  <a:pt x="694" y="673"/>
                </a:lnTo>
                <a:lnTo>
                  <a:pt x="696" y="653"/>
                </a:lnTo>
                <a:lnTo>
                  <a:pt x="696" y="640"/>
                </a:lnTo>
                <a:lnTo>
                  <a:pt x="696" y="632"/>
                </a:lnTo>
                <a:lnTo>
                  <a:pt x="690" y="626"/>
                </a:lnTo>
                <a:lnTo>
                  <a:pt x="686" y="615"/>
                </a:lnTo>
                <a:lnTo>
                  <a:pt x="684" y="601"/>
                </a:lnTo>
                <a:lnTo>
                  <a:pt x="688" y="584"/>
                </a:lnTo>
                <a:lnTo>
                  <a:pt x="692" y="568"/>
                </a:lnTo>
                <a:lnTo>
                  <a:pt x="692" y="549"/>
                </a:lnTo>
                <a:lnTo>
                  <a:pt x="694" y="527"/>
                </a:lnTo>
                <a:lnTo>
                  <a:pt x="694" y="506"/>
                </a:lnTo>
                <a:lnTo>
                  <a:pt x="694" y="487"/>
                </a:lnTo>
                <a:lnTo>
                  <a:pt x="694" y="473"/>
                </a:lnTo>
                <a:lnTo>
                  <a:pt x="692" y="467"/>
                </a:lnTo>
                <a:lnTo>
                  <a:pt x="688" y="469"/>
                </a:lnTo>
                <a:lnTo>
                  <a:pt x="677" y="475"/>
                </a:lnTo>
                <a:lnTo>
                  <a:pt x="655" y="481"/>
                </a:lnTo>
                <a:lnTo>
                  <a:pt x="630" y="488"/>
                </a:lnTo>
                <a:lnTo>
                  <a:pt x="599" y="496"/>
                </a:lnTo>
                <a:lnTo>
                  <a:pt x="564" y="502"/>
                </a:lnTo>
                <a:lnTo>
                  <a:pt x="527" y="506"/>
                </a:lnTo>
                <a:lnTo>
                  <a:pt x="487" y="506"/>
                </a:lnTo>
                <a:lnTo>
                  <a:pt x="452" y="502"/>
                </a:lnTo>
                <a:lnTo>
                  <a:pt x="423" y="496"/>
                </a:lnTo>
                <a:lnTo>
                  <a:pt x="399" y="490"/>
                </a:lnTo>
                <a:lnTo>
                  <a:pt x="384" y="487"/>
                </a:lnTo>
                <a:lnTo>
                  <a:pt x="374" y="485"/>
                </a:lnTo>
                <a:lnTo>
                  <a:pt x="363" y="488"/>
                </a:lnTo>
                <a:lnTo>
                  <a:pt x="351" y="498"/>
                </a:lnTo>
                <a:lnTo>
                  <a:pt x="337" y="512"/>
                </a:lnTo>
                <a:lnTo>
                  <a:pt x="339" y="529"/>
                </a:lnTo>
                <a:lnTo>
                  <a:pt x="339" y="533"/>
                </a:lnTo>
                <a:lnTo>
                  <a:pt x="337" y="539"/>
                </a:lnTo>
                <a:lnTo>
                  <a:pt x="333" y="541"/>
                </a:lnTo>
                <a:lnTo>
                  <a:pt x="330" y="543"/>
                </a:lnTo>
                <a:lnTo>
                  <a:pt x="326" y="543"/>
                </a:lnTo>
                <a:lnTo>
                  <a:pt x="320" y="541"/>
                </a:lnTo>
                <a:lnTo>
                  <a:pt x="318" y="537"/>
                </a:lnTo>
                <a:lnTo>
                  <a:pt x="316" y="533"/>
                </a:lnTo>
                <a:lnTo>
                  <a:pt x="314" y="523"/>
                </a:lnTo>
                <a:lnTo>
                  <a:pt x="306" y="527"/>
                </a:lnTo>
                <a:lnTo>
                  <a:pt x="306" y="543"/>
                </a:lnTo>
                <a:lnTo>
                  <a:pt x="304" y="547"/>
                </a:lnTo>
                <a:lnTo>
                  <a:pt x="302" y="551"/>
                </a:lnTo>
                <a:lnTo>
                  <a:pt x="299" y="553"/>
                </a:lnTo>
                <a:lnTo>
                  <a:pt x="293" y="554"/>
                </a:lnTo>
                <a:lnTo>
                  <a:pt x="289" y="553"/>
                </a:lnTo>
                <a:lnTo>
                  <a:pt x="285" y="551"/>
                </a:lnTo>
                <a:lnTo>
                  <a:pt x="283" y="547"/>
                </a:lnTo>
                <a:lnTo>
                  <a:pt x="281" y="541"/>
                </a:lnTo>
                <a:lnTo>
                  <a:pt x="281" y="529"/>
                </a:lnTo>
                <a:lnTo>
                  <a:pt x="281" y="529"/>
                </a:lnTo>
                <a:lnTo>
                  <a:pt x="275" y="529"/>
                </a:lnTo>
                <a:lnTo>
                  <a:pt x="268" y="529"/>
                </a:lnTo>
                <a:lnTo>
                  <a:pt x="266" y="539"/>
                </a:lnTo>
                <a:lnTo>
                  <a:pt x="264" y="545"/>
                </a:lnTo>
                <a:lnTo>
                  <a:pt x="262" y="547"/>
                </a:lnTo>
                <a:lnTo>
                  <a:pt x="258" y="549"/>
                </a:lnTo>
                <a:lnTo>
                  <a:pt x="252" y="549"/>
                </a:lnTo>
                <a:lnTo>
                  <a:pt x="248" y="549"/>
                </a:lnTo>
                <a:lnTo>
                  <a:pt x="244" y="545"/>
                </a:lnTo>
                <a:lnTo>
                  <a:pt x="242" y="541"/>
                </a:lnTo>
                <a:lnTo>
                  <a:pt x="242" y="535"/>
                </a:lnTo>
                <a:lnTo>
                  <a:pt x="244" y="523"/>
                </a:lnTo>
                <a:lnTo>
                  <a:pt x="240" y="520"/>
                </a:lnTo>
                <a:lnTo>
                  <a:pt x="237" y="516"/>
                </a:lnTo>
                <a:lnTo>
                  <a:pt x="235" y="514"/>
                </a:lnTo>
                <a:lnTo>
                  <a:pt x="235" y="514"/>
                </a:lnTo>
                <a:lnTo>
                  <a:pt x="235" y="520"/>
                </a:lnTo>
                <a:lnTo>
                  <a:pt x="233" y="537"/>
                </a:lnTo>
                <a:lnTo>
                  <a:pt x="231" y="562"/>
                </a:lnTo>
                <a:lnTo>
                  <a:pt x="227" y="591"/>
                </a:lnTo>
                <a:lnTo>
                  <a:pt x="225" y="624"/>
                </a:lnTo>
                <a:lnTo>
                  <a:pt x="223" y="655"/>
                </a:lnTo>
                <a:lnTo>
                  <a:pt x="221" y="682"/>
                </a:lnTo>
                <a:lnTo>
                  <a:pt x="221" y="702"/>
                </a:lnTo>
                <a:lnTo>
                  <a:pt x="223" y="710"/>
                </a:lnTo>
                <a:lnTo>
                  <a:pt x="229" y="721"/>
                </a:lnTo>
                <a:lnTo>
                  <a:pt x="231" y="737"/>
                </a:lnTo>
                <a:lnTo>
                  <a:pt x="235" y="752"/>
                </a:lnTo>
                <a:lnTo>
                  <a:pt x="237" y="762"/>
                </a:lnTo>
                <a:lnTo>
                  <a:pt x="240" y="768"/>
                </a:lnTo>
                <a:lnTo>
                  <a:pt x="248" y="779"/>
                </a:lnTo>
                <a:lnTo>
                  <a:pt x="256" y="791"/>
                </a:lnTo>
                <a:lnTo>
                  <a:pt x="264" y="803"/>
                </a:lnTo>
                <a:lnTo>
                  <a:pt x="268" y="810"/>
                </a:lnTo>
                <a:lnTo>
                  <a:pt x="271" y="814"/>
                </a:lnTo>
                <a:lnTo>
                  <a:pt x="198" y="814"/>
                </a:lnTo>
                <a:lnTo>
                  <a:pt x="200" y="810"/>
                </a:lnTo>
                <a:lnTo>
                  <a:pt x="200" y="801"/>
                </a:lnTo>
                <a:lnTo>
                  <a:pt x="198" y="789"/>
                </a:lnTo>
                <a:lnTo>
                  <a:pt x="194" y="781"/>
                </a:lnTo>
                <a:lnTo>
                  <a:pt x="188" y="778"/>
                </a:lnTo>
                <a:lnTo>
                  <a:pt x="184" y="774"/>
                </a:lnTo>
                <a:lnTo>
                  <a:pt x="180" y="770"/>
                </a:lnTo>
                <a:lnTo>
                  <a:pt x="178" y="764"/>
                </a:lnTo>
                <a:lnTo>
                  <a:pt x="178" y="760"/>
                </a:lnTo>
                <a:lnTo>
                  <a:pt x="178" y="745"/>
                </a:lnTo>
                <a:lnTo>
                  <a:pt x="178" y="721"/>
                </a:lnTo>
                <a:lnTo>
                  <a:pt x="178" y="694"/>
                </a:lnTo>
                <a:lnTo>
                  <a:pt x="175" y="667"/>
                </a:lnTo>
                <a:lnTo>
                  <a:pt x="173" y="640"/>
                </a:lnTo>
                <a:lnTo>
                  <a:pt x="169" y="617"/>
                </a:lnTo>
                <a:lnTo>
                  <a:pt x="165" y="603"/>
                </a:lnTo>
                <a:lnTo>
                  <a:pt x="161" y="589"/>
                </a:lnTo>
                <a:lnTo>
                  <a:pt x="159" y="570"/>
                </a:lnTo>
                <a:lnTo>
                  <a:pt x="159" y="553"/>
                </a:lnTo>
                <a:lnTo>
                  <a:pt x="159" y="539"/>
                </a:lnTo>
                <a:lnTo>
                  <a:pt x="159" y="533"/>
                </a:lnTo>
                <a:lnTo>
                  <a:pt x="157" y="539"/>
                </a:lnTo>
                <a:lnTo>
                  <a:pt x="155" y="553"/>
                </a:lnTo>
                <a:lnTo>
                  <a:pt x="149" y="568"/>
                </a:lnTo>
                <a:lnTo>
                  <a:pt x="145" y="585"/>
                </a:lnTo>
                <a:lnTo>
                  <a:pt x="142" y="599"/>
                </a:lnTo>
                <a:lnTo>
                  <a:pt x="134" y="628"/>
                </a:lnTo>
                <a:lnTo>
                  <a:pt x="130" y="657"/>
                </a:lnTo>
                <a:lnTo>
                  <a:pt x="128" y="682"/>
                </a:lnTo>
                <a:lnTo>
                  <a:pt x="126" y="702"/>
                </a:lnTo>
                <a:lnTo>
                  <a:pt x="128" y="710"/>
                </a:lnTo>
                <a:lnTo>
                  <a:pt x="132" y="721"/>
                </a:lnTo>
                <a:lnTo>
                  <a:pt x="136" y="737"/>
                </a:lnTo>
                <a:lnTo>
                  <a:pt x="138" y="752"/>
                </a:lnTo>
                <a:lnTo>
                  <a:pt x="142" y="762"/>
                </a:lnTo>
                <a:lnTo>
                  <a:pt x="145" y="768"/>
                </a:lnTo>
                <a:lnTo>
                  <a:pt x="151" y="779"/>
                </a:lnTo>
                <a:lnTo>
                  <a:pt x="159" y="791"/>
                </a:lnTo>
                <a:lnTo>
                  <a:pt x="167" y="803"/>
                </a:lnTo>
                <a:lnTo>
                  <a:pt x="173" y="810"/>
                </a:lnTo>
                <a:lnTo>
                  <a:pt x="175" y="814"/>
                </a:lnTo>
                <a:lnTo>
                  <a:pt x="103" y="814"/>
                </a:lnTo>
                <a:lnTo>
                  <a:pt x="103" y="810"/>
                </a:lnTo>
                <a:lnTo>
                  <a:pt x="103" y="801"/>
                </a:lnTo>
                <a:lnTo>
                  <a:pt x="103" y="789"/>
                </a:lnTo>
                <a:lnTo>
                  <a:pt x="99" y="781"/>
                </a:lnTo>
                <a:lnTo>
                  <a:pt x="93" y="778"/>
                </a:lnTo>
                <a:lnTo>
                  <a:pt x="87" y="774"/>
                </a:lnTo>
                <a:lnTo>
                  <a:pt x="83" y="770"/>
                </a:lnTo>
                <a:lnTo>
                  <a:pt x="82" y="764"/>
                </a:lnTo>
                <a:lnTo>
                  <a:pt x="82" y="760"/>
                </a:lnTo>
                <a:lnTo>
                  <a:pt x="83" y="745"/>
                </a:lnTo>
                <a:lnTo>
                  <a:pt x="83" y="723"/>
                </a:lnTo>
                <a:lnTo>
                  <a:pt x="82" y="696"/>
                </a:lnTo>
                <a:lnTo>
                  <a:pt x="80" y="669"/>
                </a:lnTo>
                <a:lnTo>
                  <a:pt x="76" y="642"/>
                </a:lnTo>
                <a:lnTo>
                  <a:pt x="74" y="618"/>
                </a:lnTo>
                <a:lnTo>
                  <a:pt x="70" y="605"/>
                </a:lnTo>
                <a:lnTo>
                  <a:pt x="68" y="599"/>
                </a:lnTo>
                <a:lnTo>
                  <a:pt x="66" y="585"/>
                </a:lnTo>
                <a:lnTo>
                  <a:pt x="64" y="572"/>
                </a:lnTo>
                <a:lnTo>
                  <a:pt x="64" y="562"/>
                </a:lnTo>
                <a:lnTo>
                  <a:pt x="62" y="543"/>
                </a:lnTo>
                <a:lnTo>
                  <a:pt x="60" y="514"/>
                </a:lnTo>
                <a:lnTo>
                  <a:pt x="58" y="477"/>
                </a:lnTo>
                <a:lnTo>
                  <a:pt x="56" y="434"/>
                </a:lnTo>
                <a:lnTo>
                  <a:pt x="52" y="459"/>
                </a:lnTo>
                <a:lnTo>
                  <a:pt x="50" y="479"/>
                </a:lnTo>
                <a:lnTo>
                  <a:pt x="49" y="488"/>
                </a:lnTo>
                <a:lnTo>
                  <a:pt x="45" y="504"/>
                </a:lnTo>
                <a:lnTo>
                  <a:pt x="37" y="518"/>
                </a:lnTo>
                <a:lnTo>
                  <a:pt x="27" y="529"/>
                </a:lnTo>
                <a:lnTo>
                  <a:pt x="18" y="535"/>
                </a:lnTo>
                <a:lnTo>
                  <a:pt x="12" y="537"/>
                </a:lnTo>
                <a:lnTo>
                  <a:pt x="6" y="531"/>
                </a:lnTo>
                <a:lnTo>
                  <a:pt x="2" y="520"/>
                </a:lnTo>
                <a:lnTo>
                  <a:pt x="0" y="504"/>
                </a:lnTo>
                <a:lnTo>
                  <a:pt x="0" y="490"/>
                </a:lnTo>
                <a:lnTo>
                  <a:pt x="2" y="4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4125" tIns="37050" rIns="74125" bIns="37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438" y="3346093"/>
            <a:ext cx="27463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756" y="3086536"/>
            <a:ext cx="4572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875" y="3479312"/>
            <a:ext cx="4572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52" y="3074194"/>
            <a:ext cx="27463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99149" y="986339"/>
            <a:ext cx="23115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15 777 га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г/с поселений 1237,5 га</a:t>
            </a:r>
          </a:p>
          <a:p>
            <a:endParaRPr lang="ru-RU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756" y="3601294"/>
            <a:ext cx="274637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73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3"/>
          <p:cNvSpPr txBox="1"/>
          <p:nvPr/>
        </p:nvSpPr>
        <p:spPr>
          <a:xfrm>
            <a:off x="362989" y="152042"/>
            <a:ext cx="72054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Лесной</a:t>
            </a:r>
            <a:r>
              <a:rPr lang="ru" sz="2500" b="1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500" b="1" dirty="0">
                <a:solidFill>
                  <a:srgbClr val="7F7F7F"/>
                </a:solidFill>
              </a:rPr>
              <a:t>фонд </a:t>
            </a:r>
            <a:endParaRPr sz="1100" dirty="0"/>
          </a:p>
        </p:txBody>
      </p:sp>
      <p:sp>
        <p:nvSpPr>
          <p:cNvPr id="556" name="Google Shape;556;p63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63"/>
          <p:cNvSpPr/>
          <p:nvPr/>
        </p:nvSpPr>
        <p:spPr>
          <a:xfrm>
            <a:off x="416325" y="979225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" sz="1100" b="1" dirty="0">
                <a:solidFill>
                  <a:srgbClr val="FFFFFF"/>
                </a:solidFill>
              </a:rPr>
              <a:t>Земли лесного фонда: </a:t>
            </a:r>
            <a:r>
              <a:rPr lang="ru" sz="1100" b="1" dirty="0" smtClean="0">
                <a:solidFill>
                  <a:srgbClr val="FFFFFF"/>
                </a:solidFill>
              </a:rPr>
              <a:t>1 305 163 га</a:t>
            </a:r>
            <a:endParaRPr sz="1100" dirty="0"/>
          </a:p>
        </p:txBody>
      </p:sp>
      <p:sp>
        <p:nvSpPr>
          <p:cNvPr id="558" name="Google Shape;558;p63"/>
          <p:cNvSpPr txBox="1"/>
          <p:nvPr/>
        </p:nvSpPr>
        <p:spPr>
          <a:xfrm>
            <a:off x="293988" y="2748010"/>
            <a:ext cx="3000000" cy="88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891861"/>
                </a:solidFill>
              </a:rPr>
              <a:t>Породный состав лесного фонда</a:t>
            </a:r>
            <a:r>
              <a:rPr lang="ru" sz="1100" dirty="0">
                <a:solidFill>
                  <a:srgbClr val="891861"/>
                </a:solidFill>
              </a:rPr>
              <a:t>:</a:t>
            </a:r>
            <a:endParaRPr sz="1100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-RU" dirty="0" smtClean="0">
                <a:solidFill>
                  <a:srgbClr val="231F20"/>
                </a:solidFill>
              </a:rPr>
              <a:t>Хвойные – 815 526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Лиственные – 489 637</a:t>
            </a:r>
            <a:endParaRPr dirty="0">
              <a:solidFill>
                <a:srgbClr val="231F20"/>
              </a:solidFill>
            </a:endParaRPr>
          </a:p>
        </p:txBody>
      </p:sp>
      <p:sp>
        <p:nvSpPr>
          <p:cNvPr id="559" name="Google Shape;559;p63"/>
          <p:cNvSpPr/>
          <p:nvPr/>
        </p:nvSpPr>
        <p:spPr>
          <a:xfrm>
            <a:off x="416323" y="3994200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Расчетная лесосека: </a:t>
            </a:r>
            <a:r>
              <a:rPr lang="ru" sz="1100" b="1" dirty="0" smtClean="0">
                <a:solidFill>
                  <a:srgbClr val="FFFFFF"/>
                </a:solidFill>
              </a:rPr>
              <a:t> 14 424 тыс.куб.м.</a:t>
            </a:r>
            <a:endParaRPr sz="1100" dirty="0"/>
          </a:p>
        </p:txBody>
      </p:sp>
      <p:sp>
        <p:nvSpPr>
          <p:cNvPr id="560" name="Google Shape;560;p63"/>
          <p:cNvSpPr txBox="1"/>
          <p:nvPr/>
        </p:nvSpPr>
        <p:spPr>
          <a:xfrm>
            <a:off x="6503075" y="2660175"/>
            <a:ext cx="1456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расположением крупных предприятий отрасли</a:t>
            </a:r>
            <a:endParaRPr dirty="0"/>
          </a:p>
        </p:txBody>
      </p:sp>
      <p:sp>
        <p:nvSpPr>
          <p:cNvPr id="561" name="Google Shape;561;p63"/>
          <p:cNvSpPr txBox="1"/>
          <p:nvPr/>
        </p:nvSpPr>
        <p:spPr>
          <a:xfrm>
            <a:off x="231385" y="1747388"/>
            <a:ext cx="4211219" cy="9094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Крупные предприятия</a:t>
            </a:r>
            <a:r>
              <a:rPr lang="ru" sz="1700" dirty="0" smtClean="0">
                <a:solidFill>
                  <a:schemeClr val="dk1"/>
                </a:solidFill>
              </a:rPr>
              <a:t>:</a:t>
            </a: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" sz="12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ООО «Доверие», ООО «Александр», ИП Тонких О.В.</a:t>
            </a: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chemeClr val="dk1"/>
                </a:solidFill>
              </a:rPr>
              <a:t>ИП Казаков Г.Г., ИП Судаков А.С., ИП Белисенков А.Ю.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2" descr="http://encycl.chita.ru/photobank/sreten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64" y="767463"/>
            <a:ext cx="4468222" cy="378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339" y="3399075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865" y="3155890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426" y="3936256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326" y="2880570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919" y="3519771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605" y="2364627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45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4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rgbClr val="7F7F7F"/>
                </a:solidFill>
              </a:rPr>
              <a:t>Промышленность </a:t>
            </a:r>
            <a:r>
              <a:rPr lang="ru" sz="1200" b="1">
                <a:solidFill>
                  <a:srgbClr val="6C6C72"/>
                </a:solidFill>
              </a:rPr>
              <a:t>(разместить на карте района крупные предприятия отрасли)</a:t>
            </a:r>
            <a:r>
              <a:rPr lang="ru" sz="2500" b="1">
                <a:solidFill>
                  <a:srgbClr val="7F7F7F"/>
                </a:solidFill>
              </a:rPr>
              <a:t> </a:t>
            </a:r>
            <a:endParaRPr sz="1100"/>
          </a:p>
        </p:txBody>
      </p:sp>
      <p:sp>
        <p:nvSpPr>
          <p:cNvPr id="567" name="Google Shape;567;p64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64"/>
          <p:cNvSpPr/>
          <p:nvPr/>
        </p:nvSpPr>
        <p:spPr>
          <a:xfrm>
            <a:off x="406073" y="836838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Количество промышленных предприятий района: </a:t>
            </a:r>
            <a:r>
              <a:rPr lang="ru" sz="1100" b="1" dirty="0" smtClean="0">
                <a:solidFill>
                  <a:srgbClr val="FFFFFF"/>
                </a:solidFill>
              </a:rPr>
              <a:t>14</a:t>
            </a:r>
            <a:endParaRPr sz="1100" dirty="0"/>
          </a:p>
        </p:txBody>
      </p:sp>
      <p:sp>
        <p:nvSpPr>
          <p:cNvPr id="569" name="Google Shape;569;p64"/>
          <p:cNvSpPr txBox="1"/>
          <p:nvPr/>
        </p:nvSpPr>
        <p:spPr>
          <a:xfrm>
            <a:off x="309574" y="1918356"/>
            <a:ext cx="4566848" cy="2064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891861"/>
                </a:solidFill>
              </a:rPr>
              <a:t>Виды предприятий района</a:t>
            </a:r>
            <a:r>
              <a:rPr lang="ru" sz="1550" dirty="0">
                <a:solidFill>
                  <a:srgbClr val="891861"/>
                </a:solidFill>
              </a:rPr>
              <a:t>:</a:t>
            </a:r>
            <a:endParaRPr sz="1550" dirty="0">
              <a:solidFill>
                <a:srgbClr val="891861"/>
              </a:solidFill>
            </a:endParaRP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sz="1000" dirty="0" smtClean="0">
                <a:solidFill>
                  <a:srgbClr val="231F20"/>
                </a:solidFill>
              </a:rPr>
              <a:t>Энергетика : филиал ОАО </a:t>
            </a:r>
            <a:r>
              <a:rPr lang="ru-RU" sz="1000" dirty="0">
                <a:solidFill>
                  <a:srgbClr val="231F20"/>
                </a:solidFill>
              </a:rPr>
              <a:t>«МРСК Сибири</a:t>
            </a:r>
            <a:r>
              <a:rPr lang="ru-RU" sz="1000" dirty="0" smtClean="0">
                <a:solidFill>
                  <a:srgbClr val="231F20"/>
                </a:solidFill>
              </a:rPr>
              <a:t>» </a:t>
            </a:r>
            <a:r>
              <a:rPr lang="ru" sz="1000" dirty="0" smtClean="0">
                <a:solidFill>
                  <a:srgbClr val="231F20"/>
                </a:solidFill>
              </a:rPr>
              <a:t>«Читаэнергосбыт», Сретенский РЭС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000" dirty="0" smtClean="0">
                <a:solidFill>
                  <a:srgbClr val="231F20"/>
                </a:solidFill>
              </a:rPr>
              <a:t>Переработка : </a:t>
            </a:r>
            <a:r>
              <a:rPr lang="ru-RU" sz="1000" dirty="0" smtClean="0">
                <a:solidFill>
                  <a:srgbClr val="231F20"/>
                </a:solidFill>
              </a:rPr>
              <a:t>СППК «Перспектива», СППК «Рассвет»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000" dirty="0" smtClean="0">
                <a:solidFill>
                  <a:srgbClr val="231F20"/>
                </a:solidFill>
              </a:rPr>
              <a:t>Производство: </a:t>
            </a:r>
            <a:r>
              <a:rPr lang="ru-RU" sz="1000" dirty="0" smtClean="0">
                <a:solidFill>
                  <a:srgbClr val="231F20"/>
                </a:solidFill>
              </a:rPr>
              <a:t>ООО «Партнер», ООО «Прииск </a:t>
            </a:r>
            <a:r>
              <a:rPr lang="ru-RU" sz="1000" dirty="0" err="1" smtClean="0">
                <a:solidFill>
                  <a:srgbClr val="231F20"/>
                </a:solidFill>
              </a:rPr>
              <a:t>Усть</a:t>
            </a:r>
            <a:r>
              <a:rPr lang="ru-RU" sz="1000" dirty="0" smtClean="0">
                <a:solidFill>
                  <a:srgbClr val="231F20"/>
                </a:solidFill>
              </a:rPr>
              <a:t>-Кара», ИП Куценко А.В., ИП </a:t>
            </a:r>
            <a:r>
              <a:rPr lang="ru-RU" sz="1000" dirty="0" err="1" smtClean="0">
                <a:solidFill>
                  <a:srgbClr val="231F20"/>
                </a:solidFill>
              </a:rPr>
              <a:t>Мхитарян</a:t>
            </a:r>
            <a:r>
              <a:rPr lang="ru-RU" sz="1000" dirty="0" smtClean="0">
                <a:solidFill>
                  <a:srgbClr val="231F20"/>
                </a:solidFill>
              </a:rPr>
              <a:t> Е.Ю., ИП Дружинина В.И., ООО «Мамина Пекарня», ИП </a:t>
            </a:r>
            <a:r>
              <a:rPr lang="ru-RU" sz="1000" dirty="0" err="1" smtClean="0">
                <a:solidFill>
                  <a:srgbClr val="231F20"/>
                </a:solidFill>
              </a:rPr>
              <a:t>Горковенко</a:t>
            </a:r>
            <a:r>
              <a:rPr lang="ru-RU" sz="1000" dirty="0" smtClean="0">
                <a:solidFill>
                  <a:srgbClr val="231F20"/>
                </a:solidFill>
              </a:rPr>
              <a:t> К.А.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-RU" sz="1000" dirty="0" smtClean="0">
                <a:solidFill>
                  <a:srgbClr val="231F20"/>
                </a:solidFill>
              </a:rPr>
              <a:t>Промышленность: АО «Прииск </a:t>
            </a:r>
            <a:r>
              <a:rPr lang="ru-RU" sz="1000" dirty="0" err="1" smtClean="0">
                <a:solidFill>
                  <a:srgbClr val="231F20"/>
                </a:solidFill>
              </a:rPr>
              <a:t>Усть</a:t>
            </a:r>
            <a:r>
              <a:rPr lang="ru-RU" sz="1000" dirty="0" smtClean="0">
                <a:solidFill>
                  <a:srgbClr val="231F20"/>
                </a:solidFill>
              </a:rPr>
              <a:t>-Кара», ООО «Вымпел», </a:t>
            </a: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000" dirty="0">
                <a:solidFill>
                  <a:srgbClr val="231F20"/>
                </a:solidFill>
              </a:rPr>
              <a:t> </a:t>
            </a:r>
            <a:r>
              <a:rPr lang="ru-RU" sz="1000" dirty="0" smtClean="0">
                <a:solidFill>
                  <a:srgbClr val="231F20"/>
                </a:solidFill>
              </a:rPr>
              <a:t>        ООО «Вектор </a:t>
            </a:r>
            <a:r>
              <a:rPr lang="ru-RU" sz="1000" dirty="0" err="1" smtClean="0">
                <a:solidFill>
                  <a:srgbClr val="231F20"/>
                </a:solidFill>
              </a:rPr>
              <a:t>Голд</a:t>
            </a:r>
            <a:r>
              <a:rPr lang="ru-RU" sz="1000" dirty="0" smtClean="0">
                <a:solidFill>
                  <a:srgbClr val="231F20"/>
                </a:solidFill>
              </a:rPr>
              <a:t>», ООО «Андреевский </a:t>
            </a:r>
            <a:r>
              <a:rPr lang="ru-RU" sz="1000" dirty="0" err="1" smtClean="0">
                <a:solidFill>
                  <a:srgbClr val="231F20"/>
                </a:solidFill>
              </a:rPr>
              <a:t>кочей</a:t>
            </a:r>
            <a:r>
              <a:rPr lang="ru-RU" sz="1000" dirty="0" smtClean="0">
                <a:solidFill>
                  <a:srgbClr val="231F20"/>
                </a:solidFill>
              </a:rPr>
              <a:t>»</a:t>
            </a:r>
            <a:endParaRPr sz="1000" dirty="0">
              <a:solidFill>
                <a:srgbClr val="231F20"/>
              </a:solidFill>
            </a:endParaRPr>
          </a:p>
          <a:p>
            <a:pPr marL="457200" indent="-317500">
              <a:lnSpc>
                <a:spcPct val="115000"/>
              </a:lnSpc>
              <a:buClr>
                <a:srgbClr val="231F20"/>
              </a:buClr>
              <a:buSzPts val="1400"/>
              <a:buFont typeface="Arial"/>
              <a:buChar char="●"/>
            </a:pPr>
            <a:r>
              <a:rPr lang="ru" sz="1000" dirty="0" smtClean="0">
                <a:solidFill>
                  <a:srgbClr val="231F20"/>
                </a:solidFill>
              </a:rPr>
              <a:t>Прочие: </a:t>
            </a:r>
            <a:r>
              <a:rPr lang="ru-RU" sz="1000" dirty="0" smtClean="0">
                <a:solidFill>
                  <a:srgbClr val="231F20"/>
                </a:solidFill>
              </a:rPr>
              <a:t>ООО «</a:t>
            </a:r>
            <a:r>
              <a:rPr lang="ru-RU" sz="1000" dirty="0" err="1" smtClean="0">
                <a:solidFill>
                  <a:srgbClr val="231F20"/>
                </a:solidFill>
              </a:rPr>
              <a:t>Стройсервис</a:t>
            </a:r>
            <a:r>
              <a:rPr lang="ru-RU" sz="1000" dirty="0" smtClean="0">
                <a:solidFill>
                  <a:srgbClr val="231F20"/>
                </a:solidFill>
              </a:rPr>
              <a:t>»</a:t>
            </a:r>
            <a:endParaRPr lang="ru-RU" sz="1000" dirty="0">
              <a:solidFill>
                <a:srgbClr val="231F20"/>
              </a:solidFill>
            </a:endParaRPr>
          </a:p>
        </p:txBody>
      </p:sp>
      <p:sp>
        <p:nvSpPr>
          <p:cNvPr id="570" name="Google Shape;570;p64"/>
          <p:cNvSpPr txBox="1"/>
          <p:nvPr/>
        </p:nvSpPr>
        <p:spPr>
          <a:xfrm>
            <a:off x="406077" y="1367538"/>
            <a:ext cx="4963500" cy="322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Крупные предприятия</a:t>
            </a:r>
            <a:r>
              <a:rPr lang="ru" sz="1700" dirty="0" smtClean="0">
                <a:solidFill>
                  <a:schemeClr val="dk1"/>
                </a:solidFill>
              </a:rPr>
              <a:t>: ПО «Усть-Карское» 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64"/>
          <p:cNvSpPr/>
          <p:nvPr/>
        </p:nvSpPr>
        <p:spPr>
          <a:xfrm>
            <a:off x="406077" y="4273117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Объём промышленного производства: </a:t>
            </a:r>
            <a:r>
              <a:rPr lang="ru" sz="1100" b="1" dirty="0" smtClean="0">
                <a:solidFill>
                  <a:srgbClr val="FF0000"/>
                </a:solidFill>
              </a:rPr>
              <a:t>64661587,1000</a:t>
            </a:r>
            <a:endParaRPr sz="1100" dirty="0">
              <a:solidFill>
                <a:srgbClr val="FF0000"/>
              </a:solidFill>
            </a:endParaRPr>
          </a:p>
        </p:txBody>
      </p:sp>
      <p:sp>
        <p:nvSpPr>
          <p:cNvPr id="572" name="Google Shape;572;p64"/>
          <p:cNvSpPr txBox="1"/>
          <p:nvPr/>
        </p:nvSpPr>
        <p:spPr>
          <a:xfrm>
            <a:off x="6503075" y="2431575"/>
            <a:ext cx="1456500" cy="41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" name="Google Shape;43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674" y="1711469"/>
            <a:ext cx="328089" cy="356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3" y="1666022"/>
            <a:ext cx="446916" cy="44691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772" y="992121"/>
            <a:ext cx="3612864" cy="354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031" y="2461019"/>
            <a:ext cx="164306" cy="17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6600614" y="351699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768" y="3622207"/>
            <a:ext cx="54769" cy="5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568" y="2402222"/>
            <a:ext cx="58798" cy="5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828" y="2600355"/>
            <a:ext cx="80139" cy="8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666" y="3323927"/>
            <a:ext cx="54769" cy="5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95" y="3562708"/>
            <a:ext cx="68658" cy="6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456" y="3622207"/>
            <a:ext cx="66809" cy="7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473" y="3489776"/>
            <a:ext cx="45719" cy="5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48" y="3512635"/>
            <a:ext cx="45719" cy="5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67" y="3539849"/>
            <a:ext cx="46945" cy="4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614" y="3515000"/>
            <a:ext cx="45719" cy="4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333" y="3501791"/>
            <a:ext cx="45719" cy="4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336365" y="3631366"/>
            <a:ext cx="45719" cy="5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336365" y="3606251"/>
            <a:ext cx="45719" cy="4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197" y="3605702"/>
            <a:ext cx="45719" cy="5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1197" y="3547511"/>
            <a:ext cx="59067" cy="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93141" y="3513398"/>
            <a:ext cx="457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4" descr="https://image.flaticon.com/icons/png/512/108/108060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86" y="2804882"/>
            <a:ext cx="152932" cy="15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https://image.flaticon.com/icons/png/512/108/108060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102" y="2561560"/>
            <a:ext cx="152932" cy="15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https://image.flaticon.com/icons/png/512/108/108060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99" y="2355109"/>
            <a:ext cx="152932" cy="15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https://image.flaticon.com/icons/png/512/108/108060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867" y="3511162"/>
            <a:ext cx="152932" cy="15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https://image.flaticon.com/icons/png/512/108/108060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90" y="3527138"/>
            <a:ext cx="152932" cy="15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s://ck.ot7.ru/uploads/9/1/4/Zavod_91474.jpg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19" y="3337076"/>
            <a:ext cx="227266" cy="22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s://ck.ot7.ru/uploads/9/1/4/Zavod_91474.jpg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363" y="2461019"/>
            <a:ext cx="227266" cy="22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s://ck.ot7.ru/uploads/9/1/4/Zavod_91474.jpg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25" y="2347386"/>
            <a:ext cx="227266" cy="22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s://ck.ot7.ru/uploads/9/1/4/Zavod_91474.jpg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466" y="2578233"/>
            <a:ext cx="227266" cy="22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94" y="2254964"/>
            <a:ext cx="294516" cy="29451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16" y="3294319"/>
            <a:ext cx="294516" cy="29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000000"/>
      </a:accent2>
      <a:accent3>
        <a:srgbClr val="7F7F7F"/>
      </a:accent3>
      <a:accent4>
        <a:srgbClr val="808DA9"/>
      </a:accent4>
      <a:accent5>
        <a:srgbClr val="AC956E"/>
      </a:accent5>
      <a:accent6>
        <a:srgbClr val="DEDEE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7670</TotalTime>
  <Words>1647</Words>
  <Application>Microsoft Office PowerPoint</Application>
  <PresentationFormat>Экран (16:9)</PresentationFormat>
  <Paragraphs>344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Helvetica Neue</vt:lpstr>
      <vt:lpstr>Wingdings</vt:lpstr>
      <vt:lpstr>tahoma</vt:lpstr>
      <vt:lpstr>Times New Roman</vt:lpstr>
      <vt:lpstr>Simple Light</vt:lpstr>
      <vt:lpstr>2_Office Theme</vt:lpstr>
      <vt:lpstr>1_Office Theme</vt:lpstr>
      <vt:lpstr>Презентация PowerPoint</vt:lpstr>
      <vt:lpstr>Информация о Сретенском районе </vt:lpstr>
      <vt:lpstr>Информация о Сретенском районе</vt:lpstr>
      <vt:lpstr>Информация о Сретенском районе    </vt:lpstr>
      <vt:lpstr>Презентация PowerPoint</vt:lpstr>
      <vt:lpstr>Полезные ископаемые </vt:lpstr>
      <vt:lpstr>Презентация PowerPoint</vt:lpstr>
      <vt:lpstr>Презентация PowerPoint</vt:lpstr>
      <vt:lpstr>Презентация PowerPoint</vt:lpstr>
      <vt:lpstr>Презентация PowerPoint</vt:lpstr>
      <vt:lpstr>      Реестр свободных земельных участков, зданий, помещений подходящих для реализации инвестиционных предложений </vt:lpstr>
      <vt:lpstr>Потребность района в видах экономической деятельности, которые необходимо развивать на территории Сретенского района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Ekonomika</cp:lastModifiedBy>
  <cp:revision>106</cp:revision>
  <cp:lastPrinted>2024-01-09T04:44:42Z</cp:lastPrinted>
  <dcterms:modified xsi:type="dcterms:W3CDTF">2025-03-19T01:37:12Z</dcterms:modified>
</cp:coreProperties>
</file>