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2" r:id="rId3"/>
  </p:sldMasterIdLst>
  <p:notesMasterIdLst>
    <p:notesMasterId r:id="rId21"/>
  </p:notesMasterIdLst>
  <p:sldIdLst>
    <p:sldId id="256" r:id="rId4"/>
    <p:sldId id="283" r:id="rId5"/>
    <p:sldId id="273" r:id="rId6"/>
    <p:sldId id="284" r:id="rId7"/>
    <p:sldId id="275" r:id="rId8"/>
    <p:sldId id="276" r:id="rId9"/>
    <p:sldId id="290" r:id="rId10"/>
    <p:sldId id="278" r:id="rId11"/>
    <p:sldId id="285" r:id="rId12"/>
    <p:sldId id="294" r:id="rId13"/>
    <p:sldId id="292" r:id="rId14"/>
    <p:sldId id="291" r:id="rId15"/>
    <p:sldId id="295" r:id="rId16"/>
    <p:sldId id="296" r:id="rId17"/>
    <p:sldId id="297" r:id="rId18"/>
    <p:sldId id="298" r:id="rId19"/>
    <p:sldId id="300" r:id="rId20"/>
  </p:sldIdLst>
  <p:sldSz cx="9144000" cy="5143500" type="screen16x9"/>
  <p:notesSz cx="6858000" cy="9144000"/>
  <p:embeddedFontLst>
    <p:embeddedFont>
      <p:font typeface="tahoma" pitchFamily="34" charset="0"/>
      <p:regular r:id="rId22"/>
      <p:bold r:id="rId23"/>
    </p:embeddedFont>
    <p:embeddedFont>
      <p:font typeface="Helvetica Neue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6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>
      <p:cViewPr>
        <p:scale>
          <a:sx n="110" d="100"/>
          <a:sy n="110" d="100"/>
        </p:scale>
        <p:origin x="6" y="-486"/>
      </p:cViewPr>
      <p:guideLst>
        <p:guide orient="horz" pos="1671"/>
        <p:guide orient="horz" pos="1587"/>
        <p:guide pos="1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369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58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157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0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9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2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Сретенского </a:t>
            </a:r>
            <a:r>
              <a:rPr lang="ru-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района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66;p64"/>
          <p:cNvSpPr txBox="1"/>
          <p:nvPr/>
        </p:nvSpPr>
        <p:spPr>
          <a:xfrm>
            <a:off x="374265" y="148525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Инфраструктура, которую можно использовать для реализации проектов   </a:t>
            </a:r>
            <a:endParaRPr sz="1100" dirty="0"/>
          </a:p>
        </p:txBody>
      </p:sp>
      <p:pic>
        <p:nvPicPr>
          <p:cNvPr id="37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3774482" y="4599913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4083611" y="4672469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4490206" y="4672468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4793018" y="4659530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131898" y="4657337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268252" y="2141839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Google Shape;302;p57"/>
          <p:cNvSpPr txBox="1"/>
          <p:nvPr/>
        </p:nvSpPr>
        <p:spPr>
          <a:xfrm>
            <a:off x="7715250" y="926431"/>
            <a:ext cx="1206500" cy="36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транссибирская  </a:t>
            </a:r>
          </a:p>
          <a:p>
            <a:pPr marL="12700" marR="0" lvl="0" indent="0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chemeClr val="tx1"/>
                </a:solidFill>
              </a:rPr>
              <a:t>ж</a:t>
            </a:r>
            <a:r>
              <a:rPr lang="ru" sz="11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/д </a:t>
            </a:r>
            <a:r>
              <a:rPr lang="ru" sz="11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магистраль</a:t>
            </a:r>
            <a:endParaRPr sz="11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902450" y="1046355"/>
            <a:ext cx="6667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302;p57"/>
          <p:cNvSpPr txBox="1"/>
          <p:nvPr/>
        </p:nvSpPr>
        <p:spPr>
          <a:xfrm>
            <a:off x="7715249" y="1383107"/>
            <a:ext cx="1282101" cy="70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algn="ctr"/>
            <a:r>
              <a:rPr lang="ru-RU" alt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автодороги </a:t>
            </a:r>
            <a:r>
              <a:rPr lang="ru" sz="1100" dirty="0" smtClean="0">
                <a:solidFill>
                  <a:srgbClr val="231F20"/>
                </a:solidFill>
              </a:rPr>
              <a:t>краевого значения </a:t>
            </a:r>
            <a:r>
              <a:rPr lang="ru" sz="1100" dirty="0">
                <a:solidFill>
                  <a:srgbClr val="231F20"/>
                </a:solidFill>
              </a:rPr>
              <a:t>«Могойтуй-Олочи»  </a:t>
            </a:r>
          </a:p>
          <a:p>
            <a:pPr marL="12700" lvl="0" algn="ctr"/>
            <a:r>
              <a:rPr lang="ru-RU" alt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Р- 426</a:t>
            </a:r>
            <a:r>
              <a:rPr lang="ru-RU" alt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Google Shape;302;p57"/>
          <p:cNvSpPr txBox="1"/>
          <p:nvPr/>
        </p:nvSpPr>
        <p:spPr>
          <a:xfrm>
            <a:off x="7791270" y="2141839"/>
            <a:ext cx="1054459" cy="54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alt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автодороги регионального значения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6902450" y="1503262"/>
            <a:ext cx="66675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939061" y="3079723"/>
            <a:ext cx="66675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oogle Shape;302;p57"/>
          <p:cNvSpPr txBox="1"/>
          <p:nvPr/>
        </p:nvSpPr>
        <p:spPr>
          <a:xfrm>
            <a:off x="7753049" y="2972812"/>
            <a:ext cx="1206500" cy="37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alt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сновные линии электропередач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Google Shape;302;p57"/>
          <p:cNvSpPr txBox="1"/>
          <p:nvPr/>
        </p:nvSpPr>
        <p:spPr>
          <a:xfrm>
            <a:off x="7694222" y="4407803"/>
            <a:ext cx="1206500" cy="37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alt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объекты водоснабжения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208141" y="3871896"/>
            <a:ext cx="120222" cy="1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4" y="748282"/>
            <a:ext cx="6383547" cy="4338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977856" y="4152240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7082562" y="4416580"/>
            <a:ext cx="240443" cy="2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71" y="3983473"/>
            <a:ext cx="165770" cy="17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9965" y="175728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12" y="4082027"/>
            <a:ext cx="140370" cy="1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741404" y="4244530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49134" y="4497602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659730" y="4156779"/>
            <a:ext cx="178589" cy="1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488445" y="3788053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909620" y="3656569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130256" y="3553111"/>
            <a:ext cx="138797" cy="1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267616" y="3883088"/>
            <a:ext cx="135788" cy="1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 flipH="1">
            <a:off x="1326931" y="4439952"/>
            <a:ext cx="152946" cy="1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267616" y="4156779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170125" y="4280184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459128" y="4203182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178957" y="3442881"/>
            <a:ext cx="178589" cy="1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1647541" y="4035485"/>
            <a:ext cx="681591" cy="294975"/>
          </a:xfrm>
          <a:custGeom>
            <a:avLst/>
            <a:gdLst>
              <a:gd name="connsiteX0" fmla="*/ 681591 w 681591"/>
              <a:gd name="connsiteY0" fmla="*/ 148326 h 294975"/>
              <a:gd name="connsiteX1" fmla="*/ 552195 w 681591"/>
              <a:gd name="connsiteY1" fmla="*/ 1677 h 294975"/>
              <a:gd name="connsiteX2" fmla="*/ 250270 w 681591"/>
              <a:gd name="connsiteY2" fmla="*/ 234590 h 294975"/>
              <a:gd name="connsiteX3" fmla="*/ 103621 w 681591"/>
              <a:gd name="connsiteY3" fmla="*/ 105194 h 294975"/>
              <a:gd name="connsiteX4" fmla="*/ 34610 w 681591"/>
              <a:gd name="connsiteY4" fmla="*/ 208711 h 294975"/>
              <a:gd name="connsiteX5" fmla="*/ 104 w 681591"/>
              <a:gd name="connsiteY5" fmla="*/ 277723 h 294975"/>
              <a:gd name="connsiteX6" fmla="*/ 25984 w 681591"/>
              <a:gd name="connsiteY6" fmla="*/ 294975 h 29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591" h="294975">
                <a:moveTo>
                  <a:pt x="681591" y="148326"/>
                </a:moveTo>
                <a:cubicBezTo>
                  <a:pt x="652836" y="67813"/>
                  <a:pt x="624082" y="-12700"/>
                  <a:pt x="552195" y="1677"/>
                </a:cubicBezTo>
                <a:cubicBezTo>
                  <a:pt x="480308" y="16054"/>
                  <a:pt x="325032" y="217337"/>
                  <a:pt x="250270" y="234590"/>
                </a:cubicBezTo>
                <a:cubicBezTo>
                  <a:pt x="175508" y="251843"/>
                  <a:pt x="139564" y="109507"/>
                  <a:pt x="103621" y="105194"/>
                </a:cubicBezTo>
                <a:cubicBezTo>
                  <a:pt x="67678" y="100881"/>
                  <a:pt x="51863" y="179956"/>
                  <a:pt x="34610" y="208711"/>
                </a:cubicBezTo>
                <a:cubicBezTo>
                  <a:pt x="17357" y="237466"/>
                  <a:pt x="1542" y="263346"/>
                  <a:pt x="104" y="277723"/>
                </a:cubicBezTo>
                <a:cubicBezTo>
                  <a:pt x="-1334" y="292100"/>
                  <a:pt x="12325" y="293537"/>
                  <a:pt x="25984" y="294975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54425" y="3346994"/>
            <a:ext cx="967341" cy="1249323"/>
          </a:xfrm>
          <a:custGeom>
            <a:avLst/>
            <a:gdLst>
              <a:gd name="connsiteX0" fmla="*/ 967341 w 967341"/>
              <a:gd name="connsiteY0" fmla="*/ 1026598 h 1249323"/>
              <a:gd name="connsiteX1" fmla="*/ 760307 w 967341"/>
              <a:gd name="connsiteY1" fmla="*/ 1086983 h 1249323"/>
              <a:gd name="connsiteX2" fmla="*/ 510141 w 967341"/>
              <a:gd name="connsiteY2" fmla="*/ 1233632 h 1249323"/>
              <a:gd name="connsiteX3" fmla="*/ 165084 w 967341"/>
              <a:gd name="connsiteY3" fmla="*/ 1242259 h 1249323"/>
              <a:gd name="connsiteX4" fmla="*/ 61567 w 967341"/>
              <a:gd name="connsiteY4" fmla="*/ 1207753 h 1249323"/>
              <a:gd name="connsiteX5" fmla="*/ 87447 w 967341"/>
              <a:gd name="connsiteY5" fmla="*/ 1112863 h 1249323"/>
              <a:gd name="connsiteX6" fmla="*/ 35688 w 967341"/>
              <a:gd name="connsiteY6" fmla="*/ 828191 h 1249323"/>
              <a:gd name="connsiteX7" fmla="*/ 1183 w 967341"/>
              <a:gd name="connsiteY7" fmla="*/ 578025 h 1249323"/>
              <a:gd name="connsiteX8" fmla="*/ 78820 w 967341"/>
              <a:gd name="connsiteY8" fmla="*/ 422749 h 1249323"/>
              <a:gd name="connsiteX9" fmla="*/ 147832 w 967341"/>
              <a:gd name="connsiteY9" fmla="*/ 319232 h 1249323"/>
              <a:gd name="connsiteX10" fmla="*/ 78820 w 967341"/>
              <a:gd name="connsiteY10" fmla="*/ 112198 h 1249323"/>
              <a:gd name="connsiteX11" fmla="*/ 70194 w 967341"/>
              <a:gd name="connsiteY11" fmla="*/ 60440 h 1249323"/>
              <a:gd name="connsiteX12" fmla="*/ 52941 w 967341"/>
              <a:gd name="connsiteY12" fmla="*/ 55 h 1249323"/>
              <a:gd name="connsiteX13" fmla="*/ 44315 w 967341"/>
              <a:gd name="connsiteY13" fmla="*/ 51814 h 12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7341" h="1249323">
                <a:moveTo>
                  <a:pt x="967341" y="1026598"/>
                </a:moveTo>
                <a:cubicBezTo>
                  <a:pt x="901924" y="1039537"/>
                  <a:pt x="836507" y="1052477"/>
                  <a:pt x="760307" y="1086983"/>
                </a:cubicBezTo>
                <a:cubicBezTo>
                  <a:pt x="684107" y="1121489"/>
                  <a:pt x="609345" y="1207753"/>
                  <a:pt x="510141" y="1233632"/>
                </a:cubicBezTo>
                <a:cubicBezTo>
                  <a:pt x="410937" y="1259511"/>
                  <a:pt x="239846" y="1246572"/>
                  <a:pt x="165084" y="1242259"/>
                </a:cubicBezTo>
                <a:cubicBezTo>
                  <a:pt x="90322" y="1237946"/>
                  <a:pt x="74506" y="1229319"/>
                  <a:pt x="61567" y="1207753"/>
                </a:cubicBezTo>
                <a:cubicBezTo>
                  <a:pt x="48628" y="1186187"/>
                  <a:pt x="91760" y="1176123"/>
                  <a:pt x="87447" y="1112863"/>
                </a:cubicBezTo>
                <a:cubicBezTo>
                  <a:pt x="83134" y="1049603"/>
                  <a:pt x="50065" y="917331"/>
                  <a:pt x="35688" y="828191"/>
                </a:cubicBezTo>
                <a:cubicBezTo>
                  <a:pt x="21311" y="739051"/>
                  <a:pt x="-6006" y="645599"/>
                  <a:pt x="1183" y="578025"/>
                </a:cubicBezTo>
                <a:cubicBezTo>
                  <a:pt x="8372" y="510451"/>
                  <a:pt x="54378" y="465881"/>
                  <a:pt x="78820" y="422749"/>
                </a:cubicBezTo>
                <a:cubicBezTo>
                  <a:pt x="103262" y="379617"/>
                  <a:pt x="147832" y="370990"/>
                  <a:pt x="147832" y="319232"/>
                </a:cubicBezTo>
                <a:cubicBezTo>
                  <a:pt x="147832" y="267474"/>
                  <a:pt x="91760" y="155330"/>
                  <a:pt x="78820" y="112198"/>
                </a:cubicBezTo>
                <a:cubicBezTo>
                  <a:pt x="65880" y="69066"/>
                  <a:pt x="74507" y="79130"/>
                  <a:pt x="70194" y="60440"/>
                </a:cubicBezTo>
                <a:cubicBezTo>
                  <a:pt x="65881" y="41750"/>
                  <a:pt x="57254" y="1493"/>
                  <a:pt x="52941" y="55"/>
                </a:cubicBezTo>
                <a:cubicBezTo>
                  <a:pt x="48628" y="-1383"/>
                  <a:pt x="46471" y="25215"/>
                  <a:pt x="44315" y="51814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39061" y="2286952"/>
            <a:ext cx="66675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4097547" y="1673525"/>
            <a:ext cx="1233578" cy="1690777"/>
          </a:xfrm>
          <a:custGeom>
            <a:avLst/>
            <a:gdLst>
              <a:gd name="connsiteX0" fmla="*/ 1233578 w 1233578"/>
              <a:gd name="connsiteY0" fmla="*/ 0 h 1690777"/>
              <a:gd name="connsiteX1" fmla="*/ 1138687 w 1233578"/>
              <a:gd name="connsiteY1" fmla="*/ 207033 h 1690777"/>
              <a:gd name="connsiteX2" fmla="*/ 966159 w 1233578"/>
              <a:gd name="connsiteY2" fmla="*/ 448573 h 1690777"/>
              <a:gd name="connsiteX3" fmla="*/ 966159 w 1233578"/>
              <a:gd name="connsiteY3" fmla="*/ 448573 h 1690777"/>
              <a:gd name="connsiteX4" fmla="*/ 785004 w 1233578"/>
              <a:gd name="connsiteY4" fmla="*/ 552090 h 1690777"/>
              <a:gd name="connsiteX5" fmla="*/ 638355 w 1233578"/>
              <a:gd name="connsiteY5" fmla="*/ 931652 h 1690777"/>
              <a:gd name="connsiteX6" fmla="*/ 284672 w 1233578"/>
              <a:gd name="connsiteY6" fmla="*/ 1147313 h 1690777"/>
              <a:gd name="connsiteX7" fmla="*/ 293298 w 1233578"/>
              <a:gd name="connsiteY7" fmla="*/ 1147313 h 1690777"/>
              <a:gd name="connsiteX8" fmla="*/ 8627 w 1233578"/>
              <a:gd name="connsiteY8" fmla="*/ 1656271 h 1690777"/>
              <a:gd name="connsiteX9" fmla="*/ 8627 w 1233578"/>
              <a:gd name="connsiteY9" fmla="*/ 1656271 h 1690777"/>
              <a:gd name="connsiteX10" fmla="*/ 60385 w 1233578"/>
              <a:gd name="connsiteY10" fmla="*/ 1604513 h 1690777"/>
              <a:gd name="connsiteX11" fmla="*/ 0 w 1233578"/>
              <a:gd name="connsiteY11" fmla="*/ 1690777 h 16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578" h="1690777">
                <a:moveTo>
                  <a:pt x="1233578" y="0"/>
                </a:moveTo>
                <a:cubicBezTo>
                  <a:pt x="1208417" y="66135"/>
                  <a:pt x="1183257" y="132271"/>
                  <a:pt x="1138687" y="207033"/>
                </a:cubicBezTo>
                <a:cubicBezTo>
                  <a:pt x="1094117" y="281795"/>
                  <a:pt x="966159" y="448573"/>
                  <a:pt x="966159" y="448573"/>
                </a:cubicBezTo>
                <a:lnTo>
                  <a:pt x="966159" y="448573"/>
                </a:lnTo>
                <a:cubicBezTo>
                  <a:pt x="935967" y="465826"/>
                  <a:pt x="839638" y="471577"/>
                  <a:pt x="785004" y="552090"/>
                </a:cubicBezTo>
                <a:cubicBezTo>
                  <a:pt x="730370" y="632603"/>
                  <a:pt x="721744" y="832448"/>
                  <a:pt x="638355" y="931652"/>
                </a:cubicBezTo>
                <a:cubicBezTo>
                  <a:pt x="554966" y="1030856"/>
                  <a:pt x="342181" y="1111370"/>
                  <a:pt x="284672" y="1147313"/>
                </a:cubicBezTo>
                <a:cubicBezTo>
                  <a:pt x="227162" y="1183257"/>
                  <a:pt x="339306" y="1062487"/>
                  <a:pt x="293298" y="1147313"/>
                </a:cubicBezTo>
                <a:cubicBezTo>
                  <a:pt x="247290" y="1232139"/>
                  <a:pt x="8627" y="1656271"/>
                  <a:pt x="8627" y="1656271"/>
                </a:cubicBezTo>
                <a:lnTo>
                  <a:pt x="8627" y="1656271"/>
                </a:lnTo>
                <a:cubicBezTo>
                  <a:pt x="17253" y="1647645"/>
                  <a:pt x="61823" y="1598762"/>
                  <a:pt x="60385" y="1604513"/>
                </a:cubicBezTo>
                <a:cubicBezTo>
                  <a:pt x="58947" y="1610264"/>
                  <a:pt x="29473" y="1650520"/>
                  <a:pt x="0" y="169077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370827" y="3338120"/>
            <a:ext cx="1869035" cy="739828"/>
          </a:xfrm>
          <a:custGeom>
            <a:avLst/>
            <a:gdLst>
              <a:gd name="connsiteX0" fmla="*/ 1743973 w 1869035"/>
              <a:gd name="connsiteY0" fmla="*/ 26182 h 739828"/>
              <a:gd name="connsiteX1" fmla="*/ 1847490 w 1869035"/>
              <a:gd name="connsiteY1" fmla="*/ 77940 h 739828"/>
              <a:gd name="connsiteX2" fmla="*/ 1373037 w 1869035"/>
              <a:gd name="connsiteY2" fmla="*/ 319480 h 739828"/>
              <a:gd name="connsiteX3" fmla="*/ 1174630 w 1869035"/>
              <a:gd name="connsiteY3" fmla="*/ 284974 h 739828"/>
              <a:gd name="connsiteX4" fmla="*/ 1114245 w 1869035"/>
              <a:gd name="connsiteY4" fmla="*/ 414371 h 739828"/>
              <a:gd name="connsiteX5" fmla="*/ 751935 w 1869035"/>
              <a:gd name="connsiteY5" fmla="*/ 303 h 739828"/>
              <a:gd name="connsiteX6" fmla="*/ 751935 w 1869035"/>
              <a:gd name="connsiteY6" fmla="*/ 353986 h 739828"/>
              <a:gd name="connsiteX7" fmla="*/ 27316 w 1869035"/>
              <a:gd name="connsiteY7" fmla="*/ 724922 h 739828"/>
              <a:gd name="connsiteX8" fmla="*/ 139460 w 1869035"/>
              <a:gd name="connsiteY8" fmla="*/ 673163 h 739828"/>
              <a:gd name="connsiteX9" fmla="*/ 10064 w 1869035"/>
              <a:gd name="connsiteY9" fmla="*/ 733548 h 73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9035" h="739828">
                <a:moveTo>
                  <a:pt x="1743973" y="26182"/>
                </a:moveTo>
                <a:cubicBezTo>
                  <a:pt x="1826643" y="27619"/>
                  <a:pt x="1909313" y="29057"/>
                  <a:pt x="1847490" y="77940"/>
                </a:cubicBezTo>
                <a:cubicBezTo>
                  <a:pt x="1785667" y="126823"/>
                  <a:pt x="1485180" y="284974"/>
                  <a:pt x="1373037" y="319480"/>
                </a:cubicBezTo>
                <a:cubicBezTo>
                  <a:pt x="1260894" y="353986"/>
                  <a:pt x="1217762" y="269159"/>
                  <a:pt x="1174630" y="284974"/>
                </a:cubicBezTo>
                <a:cubicBezTo>
                  <a:pt x="1131498" y="300789"/>
                  <a:pt x="1184694" y="461816"/>
                  <a:pt x="1114245" y="414371"/>
                </a:cubicBezTo>
                <a:cubicBezTo>
                  <a:pt x="1043796" y="366926"/>
                  <a:pt x="812320" y="10367"/>
                  <a:pt x="751935" y="303"/>
                </a:cubicBezTo>
                <a:cubicBezTo>
                  <a:pt x="691550" y="-9761"/>
                  <a:pt x="872705" y="233216"/>
                  <a:pt x="751935" y="353986"/>
                </a:cubicBezTo>
                <a:cubicBezTo>
                  <a:pt x="631165" y="474756"/>
                  <a:pt x="129395" y="671726"/>
                  <a:pt x="27316" y="724922"/>
                </a:cubicBezTo>
                <a:cubicBezTo>
                  <a:pt x="-74763" y="778118"/>
                  <a:pt x="142335" y="671725"/>
                  <a:pt x="139460" y="673163"/>
                </a:cubicBezTo>
                <a:cubicBezTo>
                  <a:pt x="136585" y="674601"/>
                  <a:pt x="73324" y="704074"/>
                  <a:pt x="10064" y="733548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60281" y="3922470"/>
            <a:ext cx="1594730" cy="602995"/>
          </a:xfrm>
          <a:custGeom>
            <a:avLst/>
            <a:gdLst>
              <a:gd name="connsiteX0" fmla="*/ 1594730 w 1594730"/>
              <a:gd name="connsiteY0" fmla="*/ 131945 h 602995"/>
              <a:gd name="connsiteX1" fmla="*/ 1404949 w 1594730"/>
              <a:gd name="connsiteY1" fmla="*/ 2549 h 602995"/>
              <a:gd name="connsiteX2" fmla="*/ 1077145 w 1594730"/>
              <a:gd name="connsiteY2" fmla="*/ 235462 h 602995"/>
              <a:gd name="connsiteX3" fmla="*/ 982255 w 1594730"/>
              <a:gd name="connsiteY3" fmla="*/ 11175 h 602995"/>
              <a:gd name="connsiteX4" fmla="*/ 723462 w 1594730"/>
              <a:gd name="connsiteY4" fmla="*/ 433870 h 602995"/>
              <a:gd name="connsiteX5" fmla="*/ 85108 w 1594730"/>
              <a:gd name="connsiteY5" fmla="*/ 597772 h 602995"/>
              <a:gd name="connsiteX6" fmla="*/ 7470 w 1594730"/>
              <a:gd name="connsiteY6" fmla="*/ 261341 h 602995"/>
              <a:gd name="connsiteX7" fmla="*/ 7470 w 1594730"/>
              <a:gd name="connsiteY7" fmla="*/ 114692 h 6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4730" h="602995">
                <a:moveTo>
                  <a:pt x="1594730" y="131945"/>
                </a:moveTo>
                <a:cubicBezTo>
                  <a:pt x="1542971" y="58620"/>
                  <a:pt x="1491213" y="-14704"/>
                  <a:pt x="1404949" y="2549"/>
                </a:cubicBezTo>
                <a:cubicBezTo>
                  <a:pt x="1318685" y="19802"/>
                  <a:pt x="1147594" y="234024"/>
                  <a:pt x="1077145" y="235462"/>
                </a:cubicBezTo>
                <a:cubicBezTo>
                  <a:pt x="1006696" y="236900"/>
                  <a:pt x="1041202" y="-21893"/>
                  <a:pt x="982255" y="11175"/>
                </a:cubicBezTo>
                <a:cubicBezTo>
                  <a:pt x="923308" y="44243"/>
                  <a:pt x="872986" y="336104"/>
                  <a:pt x="723462" y="433870"/>
                </a:cubicBezTo>
                <a:cubicBezTo>
                  <a:pt x="573937" y="531636"/>
                  <a:pt x="204440" y="626527"/>
                  <a:pt x="85108" y="597772"/>
                </a:cubicBezTo>
                <a:cubicBezTo>
                  <a:pt x="-34224" y="569017"/>
                  <a:pt x="20410" y="341854"/>
                  <a:pt x="7470" y="261341"/>
                </a:cubicBezTo>
                <a:cubicBezTo>
                  <a:pt x="-5470" y="180828"/>
                  <a:pt x="1000" y="147760"/>
                  <a:pt x="7470" y="114692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088470" y="2372264"/>
            <a:ext cx="725070" cy="1008357"/>
          </a:xfrm>
          <a:custGeom>
            <a:avLst/>
            <a:gdLst>
              <a:gd name="connsiteX0" fmla="*/ 725070 w 725070"/>
              <a:gd name="connsiteY0" fmla="*/ 0 h 1008357"/>
              <a:gd name="connsiteX1" fmla="*/ 621553 w 725070"/>
              <a:gd name="connsiteY1" fmla="*/ 258793 h 1008357"/>
              <a:gd name="connsiteX2" fmla="*/ 362760 w 725070"/>
              <a:gd name="connsiteY2" fmla="*/ 431321 h 1008357"/>
              <a:gd name="connsiteX3" fmla="*/ 190232 w 725070"/>
              <a:gd name="connsiteY3" fmla="*/ 646981 h 1008357"/>
              <a:gd name="connsiteX4" fmla="*/ 9077 w 725070"/>
              <a:gd name="connsiteY4" fmla="*/ 983411 h 1008357"/>
              <a:gd name="connsiteX5" fmla="*/ 43583 w 725070"/>
              <a:gd name="connsiteY5" fmla="*/ 957532 h 100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70" h="1008357">
                <a:moveTo>
                  <a:pt x="725070" y="0"/>
                </a:moveTo>
                <a:cubicBezTo>
                  <a:pt x="703504" y="93453"/>
                  <a:pt x="681938" y="186906"/>
                  <a:pt x="621553" y="258793"/>
                </a:cubicBezTo>
                <a:cubicBezTo>
                  <a:pt x="561168" y="330680"/>
                  <a:pt x="434647" y="366623"/>
                  <a:pt x="362760" y="431321"/>
                </a:cubicBezTo>
                <a:cubicBezTo>
                  <a:pt x="290873" y="496019"/>
                  <a:pt x="249179" y="554966"/>
                  <a:pt x="190232" y="646981"/>
                </a:cubicBezTo>
                <a:cubicBezTo>
                  <a:pt x="131285" y="738996"/>
                  <a:pt x="33518" y="931653"/>
                  <a:pt x="9077" y="983411"/>
                </a:cubicBezTo>
                <a:cubicBezTo>
                  <a:pt x="-15364" y="1035169"/>
                  <a:pt x="14109" y="996350"/>
                  <a:pt x="43583" y="957532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902450" y="3788053"/>
            <a:ext cx="66675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Google Shape;302;p57"/>
          <p:cNvSpPr txBox="1"/>
          <p:nvPr/>
        </p:nvSpPr>
        <p:spPr>
          <a:xfrm>
            <a:off x="7753049" y="3746187"/>
            <a:ext cx="1206500" cy="1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река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25966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/>
              <a:t>Реестр </a:t>
            </a:r>
            <a:r>
              <a:rPr lang="ru-RU" sz="2000" b="1" dirty="0"/>
              <a:t>свободных земельных участков, зданий, помещений подходящих для реализации инвестиционных предложений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6" y="898629"/>
            <a:ext cx="8229429" cy="34914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84051"/>
              </p:ext>
            </p:extLst>
          </p:nvPr>
        </p:nvGraphicFramePr>
        <p:xfrm>
          <a:off x="179511" y="1221599"/>
          <a:ext cx="8856985" cy="3687544"/>
        </p:xfrm>
        <a:graphic>
          <a:graphicData uri="http://schemas.openxmlformats.org/drawingml/2006/table">
            <a:tbl>
              <a:tblPr firstRow="1" bandRow="1"/>
              <a:tblGrid>
                <a:gridCol w="191194"/>
                <a:gridCol w="1714824"/>
                <a:gridCol w="1559470"/>
                <a:gridCol w="953009"/>
                <a:gridCol w="1539476"/>
                <a:gridCol w="1287355"/>
                <a:gridCol w="1611657"/>
              </a:tblGrid>
              <a:tr h="6072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объекта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Кадастровый номер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Площадь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Вид собственности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Наличие объектов инфраструктуры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Потребность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инфраструктуре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Банно-Прачечный Комбинат, г. Сретенск, ул. Луначарского,  226А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75-75-21/001/2006-380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75:18:180913:42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667,4 кв.м, этажность 1,2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Требуется подключение к ЛЭП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Здание мельницы, Сретенский район, с. Верхняя-Куэнга, ул. Центральная, дом 19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75:18:0301103:100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66,6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этажность 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ребуется подключение к ЛЭП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Здание Колбасного цеха, Сретенский район, с. Верхняя-Куэнга, ул. Центральная, дом 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75:18:030103:101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138,1 кв.м, этажность 1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ребуется подключение к ЛЭП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3415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Земельный участок, Забайкальский край, Сретенский район, в 1240 м. по направлению на юго-восток от г.Сретенска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75:18:570101:54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1 335 000 кв.м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33415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Земельный участок, Забайкальский край, Сретенский район, в 1240 м. по направлению на юго-восток от г.Сретенска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75:18:570101:56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420 000 кв.м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2596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Потребность района в видах экономической деятельности, которые необходимо развивать на территории Сретенского района </a:t>
            </a:r>
            <a:endParaRPr lang="ru-RU" sz="2800" b="1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42601"/>
              </p:ext>
            </p:extLst>
          </p:nvPr>
        </p:nvGraphicFramePr>
        <p:xfrm>
          <a:off x="304801" y="862642"/>
          <a:ext cx="8439148" cy="3727519"/>
        </p:xfrm>
        <a:graphic>
          <a:graphicData uri="http://schemas.openxmlformats.org/drawingml/2006/table">
            <a:tbl>
              <a:tblPr firstRow="1" bandRow="1"/>
              <a:tblGrid>
                <a:gridCol w="352424"/>
                <a:gridCol w="3943350"/>
                <a:gridCol w="1609725"/>
                <a:gridCol w="1075791"/>
                <a:gridCol w="1457858"/>
              </a:tblGrid>
              <a:tr h="379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ниши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Имеются предприятия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число предприятий)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Отсутствуют предприятия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Потребность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(имеется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/ не имеется)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Переработка сельскохозяйственного сырья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Производство хлебобулочных, кондитерских изделий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Производство безалкогольных </a:t>
                      </a:r>
                      <a:r>
                        <a:rPr lang="ru-RU" sz="800" dirty="0">
                          <a:effectLst/>
                        </a:rPr>
                        <a:t>напитков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Бытовые услуги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Транспортные услуги ( пассажирские, </a:t>
                      </a:r>
                      <a:r>
                        <a:rPr lang="ru-RU" sz="800" dirty="0" smtClean="0">
                          <a:effectLst/>
                        </a:rPr>
                        <a:t>грузоперевозки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39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Торговля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Аптеки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Ветеринария ( услуги, ветеринарная аптека)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Услуги в </a:t>
                      </a:r>
                      <a:r>
                        <a:rPr lang="ru-RU" sz="800" dirty="0" smtClean="0">
                          <a:effectLst/>
                        </a:rPr>
                        <a:t>сфере красоты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Туристические услуги (базы отдыха, туристические маршруты, объекты показа)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Объекты размещения (гостиницы, хостелы, визит-центры, гостевые дома)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Детские сады, ясли, группы временного пребывания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Детские развивающие центры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Спортивные залы, тренажерные центры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895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Предприятия общественного питания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Производство сувенирной продукции, народные промыслы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Прочие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1" y="96581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Открытие пекарни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1" y="1715397"/>
            <a:ext cx="6452558" cy="305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100" b="1" dirty="0" smtClean="0">
                <a:solidFill>
                  <a:schemeClr val="tx1"/>
                </a:solidFill>
              </a:rPr>
              <a:t>Объём </a:t>
            </a:r>
            <a:r>
              <a:rPr lang="ru" sz="1100" b="1" dirty="0">
                <a:solidFill>
                  <a:schemeClr val="tx1"/>
                </a:solidFill>
              </a:rPr>
              <a:t>инвестиций </a:t>
            </a:r>
            <a:r>
              <a:rPr lang="ru" sz="1100" b="1" dirty="0" smtClean="0">
                <a:solidFill>
                  <a:schemeClr val="tx1"/>
                </a:solidFill>
              </a:rPr>
              <a:t>– 1 450,0 тыс. рублей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Срок окупаемости – 1 год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Имеется потребность в открытии предприятия по производству хлеба и </a:t>
            </a:r>
          </a:p>
          <a:p>
            <a:pPr marL="368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хлебобулочных изделий.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Потенциальный объём спроса:</a:t>
            </a:r>
          </a:p>
          <a:p>
            <a:pPr marL="6286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объем реализации – 140 тонн в год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Место организации деятельности – </a:t>
            </a:r>
          </a:p>
          <a:p>
            <a:pPr marL="539750" lvl="0" indent="873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tabLst>
                <a:tab pos="627063" algn="l"/>
              </a:tabLst>
            </a:pPr>
            <a:r>
              <a:rPr lang="ru-RU" sz="1100" b="1" dirty="0" smtClean="0">
                <a:solidFill>
                  <a:schemeClr val="tx1"/>
                </a:solidFill>
              </a:rPr>
              <a:t>районный центр город Сретенск, населенные пункты района</a:t>
            </a:r>
          </a:p>
          <a:p>
            <a:pPr marL="363538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ct val="1310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Возможная господдержка: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помощь в подборе помещения для осуществления деятельности;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льготное кредитование и другие услуги Центра «Мой бизнес» 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(лизинг оборудования, поручительство по кредитам и займам, </a:t>
            </a:r>
          </a:p>
          <a:p>
            <a:pPr fontAlgn="t"/>
            <a:r>
              <a:rPr lang="ru-RU" sz="1100" b="1" dirty="0" smtClean="0">
                <a:solidFill>
                  <a:schemeClr val="tx1"/>
                </a:solidFill>
              </a:rPr>
              <a:t>разработка бизнес-плана, изготовление и размещение рекламной продукции, консультационные услуги и т.д.)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42" y="1496511"/>
            <a:ext cx="2691441" cy="30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41" y="3454417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1" y="96581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Кафе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1" y="1604513"/>
            <a:ext cx="6564702" cy="26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100" b="1" dirty="0" smtClean="0">
                <a:solidFill>
                  <a:schemeClr val="tx1"/>
                </a:solidFill>
              </a:rPr>
              <a:t>Объём </a:t>
            </a:r>
            <a:r>
              <a:rPr lang="ru" sz="1100" b="1" dirty="0">
                <a:solidFill>
                  <a:schemeClr val="tx1"/>
                </a:solidFill>
              </a:rPr>
              <a:t>инвестиций </a:t>
            </a:r>
            <a:r>
              <a:rPr lang="ru" sz="1100" b="1" dirty="0" smtClean="0">
                <a:solidFill>
                  <a:schemeClr val="tx1"/>
                </a:solidFill>
              </a:rPr>
              <a:t>– </a:t>
            </a:r>
            <a:r>
              <a:rPr lang="ru-RU" sz="1100" b="1" dirty="0" smtClean="0">
                <a:latin typeface="Calibri"/>
              </a:rPr>
              <a:t>1320,0 </a:t>
            </a:r>
            <a:r>
              <a:rPr lang="ru" sz="1100" b="1" dirty="0" smtClean="0">
                <a:solidFill>
                  <a:schemeClr val="tx1"/>
                </a:solidFill>
              </a:rPr>
              <a:t>тыс. </a:t>
            </a:r>
            <a:r>
              <a:rPr lang="ru-RU" sz="1100" b="1" dirty="0">
                <a:solidFill>
                  <a:schemeClr val="tx1"/>
                </a:solidFill>
              </a:rPr>
              <a:t>р</a:t>
            </a:r>
            <a:r>
              <a:rPr lang="ru" sz="1100" b="1" dirty="0" smtClean="0">
                <a:solidFill>
                  <a:schemeClr val="tx1"/>
                </a:solidFill>
              </a:rPr>
              <a:t>ублей </a:t>
            </a:r>
          </a:p>
          <a:p>
            <a:pPr marL="36195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Срок окупаемости – 2 года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ниша для бизнеса с низкой </a:t>
            </a:r>
            <a:r>
              <a:rPr lang="ru-RU" sz="1100" b="1" dirty="0" smtClean="0">
                <a:solidFill>
                  <a:schemeClr val="tx1"/>
                </a:solidFill>
              </a:rPr>
              <a:t>конкуренцией;</a:t>
            </a:r>
            <a:endParaRPr lang="ru-RU" sz="1100" b="1" dirty="0">
              <a:solidFill>
                <a:schemeClr val="tx1"/>
              </a:solidFill>
            </a:endParaRP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потенциальный объём спроса – от </a:t>
            </a:r>
            <a:r>
              <a:rPr lang="ru-RU" sz="1100" b="1" dirty="0" smtClean="0">
                <a:solidFill>
                  <a:schemeClr val="tx1"/>
                </a:solidFill>
              </a:rPr>
              <a:t>6540,0 тыс. </a:t>
            </a:r>
            <a:r>
              <a:rPr lang="ru-RU" sz="1100" b="1" dirty="0">
                <a:solidFill>
                  <a:schemeClr val="tx1"/>
                </a:solidFill>
              </a:rPr>
              <a:t>рублей в год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место организации деятельности – </a:t>
            </a:r>
          </a:p>
          <a:p>
            <a:pPr marL="539750" lvl="0" indent="873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tabLst>
                <a:tab pos="627063" algn="l"/>
              </a:tabLst>
            </a:pPr>
            <a:r>
              <a:rPr lang="ru-RU" sz="1100" b="1" dirty="0" smtClean="0">
                <a:solidFill>
                  <a:schemeClr val="tx1"/>
                </a:solidFill>
              </a:rPr>
              <a:t>районный центр город Сретенск, населенные пункты района</a:t>
            </a:r>
          </a:p>
          <a:p>
            <a:pPr marL="363538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ct val="1310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Возможная господдержка: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помощь в подборе помещения для осуществления деятельности;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льготное кредитование и другие услуги Центра «Мой бизнес» 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(лизинг оборудования, поручительство по кредитам и займам, 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разработка бизнес-плана, изготовление и размещение рекламной продукции, консультационные услуги и т.д.) </a:t>
            </a:r>
            <a:endParaRPr sz="11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42" y="1496511"/>
            <a:ext cx="2691441" cy="30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41" y="3454417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988703" y="3107217"/>
            <a:ext cx="2056879" cy="2062103"/>
          </a:xfrm>
          <a:prstGeom prst="round2Diag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2989" y="3055739"/>
            <a:ext cx="2056879" cy="2080842"/>
          </a:xfrm>
          <a:prstGeom prst="round2Diag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1" y="79682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Птицефабрика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31501" y="1384543"/>
            <a:ext cx="5716539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050" b="1" dirty="0" smtClean="0">
                <a:solidFill>
                  <a:schemeClr val="tx1"/>
                </a:solidFill>
              </a:rPr>
              <a:t>Объём </a:t>
            </a:r>
            <a:r>
              <a:rPr lang="ru" sz="1050" b="1" dirty="0">
                <a:solidFill>
                  <a:schemeClr val="tx1"/>
                </a:solidFill>
              </a:rPr>
              <a:t>инвестиций </a:t>
            </a:r>
            <a:r>
              <a:rPr lang="ru" sz="1050" b="1" dirty="0" smtClean="0">
                <a:solidFill>
                  <a:schemeClr val="tx1"/>
                </a:solidFill>
              </a:rPr>
              <a:t>– 4 000,0 тыс. </a:t>
            </a:r>
            <a:r>
              <a:rPr lang="ru-RU" sz="1050" b="1" dirty="0">
                <a:solidFill>
                  <a:schemeClr val="tx1"/>
                </a:solidFill>
              </a:rPr>
              <a:t>р</a:t>
            </a:r>
            <a:r>
              <a:rPr lang="ru" sz="1050" b="1" dirty="0" smtClean="0">
                <a:solidFill>
                  <a:schemeClr val="tx1"/>
                </a:solidFill>
              </a:rPr>
              <a:t>ублей 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Срок окупаемости – 1,0 год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050" b="1" dirty="0">
                <a:solidFill>
                  <a:schemeClr val="tx1"/>
                </a:solidFill>
              </a:rPr>
              <a:t>свободная ниша для бизнеса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050" b="1" dirty="0" smtClean="0">
                <a:solidFill>
                  <a:schemeClr val="tx1"/>
                </a:solidFill>
              </a:rPr>
              <a:t>потенциальный объём спроса – от 3840,0 тыс. рублей в год</a:t>
            </a:r>
          </a:p>
          <a:p>
            <a:pPr marL="363538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Возможная господдержка: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050" b="1" dirty="0" smtClean="0">
                <a:solidFill>
                  <a:schemeClr val="tx1"/>
                </a:solidFill>
              </a:rPr>
              <a:t>предоставление земельного участка для строительства;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050" b="1" dirty="0" smtClean="0">
                <a:solidFill>
                  <a:schemeClr val="tx1"/>
                </a:solidFill>
              </a:rPr>
              <a:t>услуги Центра «Мой бизнес»  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276" y="3126664"/>
            <a:ext cx="2056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   ЗУ по адресу: </a:t>
            </a:r>
          </a:p>
          <a:p>
            <a:r>
              <a:rPr lang="ru-RU" sz="800" dirty="0">
                <a:solidFill>
                  <a:schemeClr val="bg1"/>
                </a:solidFill>
              </a:rPr>
              <a:t>Забайкальский край, Сретенский район, в 1240 м. по направлению на юго-восток от </a:t>
            </a:r>
            <a:r>
              <a:rPr lang="ru-RU" sz="800" dirty="0" smtClean="0">
                <a:solidFill>
                  <a:schemeClr val="bg1"/>
                </a:solidFill>
              </a:rPr>
              <a:t>г. Сретенска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Кадастровый номер: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75:18:570101:56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Площадь: 420 000 </a:t>
            </a:r>
            <a:r>
              <a:rPr lang="ru-RU" sz="800" b="1" dirty="0" err="1" smtClean="0">
                <a:solidFill>
                  <a:schemeClr val="bg1"/>
                </a:solidFill>
              </a:rPr>
              <a:t>кв.м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Категория земель: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земли населенных пунктов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Особенности ЗУ: </a:t>
            </a:r>
            <a:r>
              <a:rPr lang="ru-RU" sz="800" b="1" dirty="0">
                <a:solidFill>
                  <a:schemeClr val="bg1"/>
                </a:solidFill>
              </a:rPr>
              <a:t>: имеется возможность подключения к ЛЭП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имеется автомобильный </a:t>
            </a:r>
            <a:r>
              <a:rPr lang="ru-RU" sz="800" b="1" dirty="0" smtClean="0">
                <a:solidFill>
                  <a:schemeClr val="bg1"/>
                </a:solidFill>
              </a:rPr>
              <a:t>подъезд,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территория не закрыта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для предоставления ЗУ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по программе «Дальневосточный гектар»</a:t>
            </a:r>
            <a:r>
              <a:rPr lang="ru-RU" sz="800" dirty="0" smtClean="0">
                <a:solidFill>
                  <a:schemeClr val="bg1"/>
                </a:solidFill>
              </a:rPr>
              <a:t>   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8703" y="3074478"/>
            <a:ext cx="2067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    ЗУ по адресу: </a:t>
            </a:r>
          </a:p>
          <a:p>
            <a:r>
              <a:rPr lang="ru-RU" sz="800" dirty="0">
                <a:solidFill>
                  <a:schemeClr val="bg1"/>
                </a:solidFill>
              </a:rPr>
              <a:t>Забайкальский край, Сретенский район, в 1240 м. по направлению на юго-восток от г. Сретенска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Кадастровый номер: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75:18:570101:54</a:t>
            </a:r>
            <a:endParaRPr lang="ru-RU" sz="800" b="1" dirty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Площадь: 1335000 </a:t>
            </a:r>
            <a:r>
              <a:rPr lang="ru-RU" sz="800" b="1" dirty="0" err="1" smtClean="0">
                <a:solidFill>
                  <a:schemeClr val="bg1"/>
                </a:solidFill>
              </a:rPr>
              <a:t>кв.м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Категория земель: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земли населенных пунктов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Особенности ЗУ: </a:t>
            </a:r>
            <a:r>
              <a:rPr lang="ru-RU" sz="800" b="1" dirty="0">
                <a:solidFill>
                  <a:schemeClr val="bg1"/>
                </a:solidFill>
              </a:rPr>
              <a:t>имеется возможность подключения к ЛЭП 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имеется </a:t>
            </a:r>
            <a:r>
              <a:rPr lang="ru-RU" sz="800" b="1" dirty="0">
                <a:solidFill>
                  <a:schemeClr val="bg1"/>
                </a:solidFill>
              </a:rPr>
              <a:t>автомобильный подъезд </a:t>
            </a:r>
            <a:r>
              <a:rPr lang="ru-RU" sz="800" b="1" dirty="0" smtClean="0">
                <a:solidFill>
                  <a:schemeClr val="bg1"/>
                </a:solidFill>
              </a:rPr>
              <a:t>, возможно предоставление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по программе «Дальневосточный гектар»</a:t>
            </a:r>
            <a:r>
              <a:rPr lang="ru-RU" sz="800" dirty="0" smtClean="0">
                <a:solidFill>
                  <a:schemeClr val="bg1"/>
                </a:solidFill>
              </a:rPr>
              <a:t>   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3"/>
          <a:srcRect l="19657" t="14878" r="20638" b="25821"/>
          <a:stretch/>
        </p:blipFill>
        <p:spPr bwMode="auto">
          <a:xfrm>
            <a:off x="2301851" y="3018395"/>
            <a:ext cx="988052" cy="707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7155" y="21192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8" name="Рисунок 27"/>
          <p:cNvPicPr/>
          <p:nvPr/>
        </p:nvPicPr>
        <p:blipFill rotWithShape="1">
          <a:blip r:embed="rId4"/>
          <a:srcRect l="20279" t="15728" r="20675" b="26132"/>
          <a:stretch/>
        </p:blipFill>
        <p:spPr bwMode="auto">
          <a:xfrm>
            <a:off x="5748040" y="3029505"/>
            <a:ext cx="905774" cy="696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47" y="1246521"/>
            <a:ext cx="2035833" cy="28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27" y="3126664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0" y="96581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«Предоставление услуг пассажирских перевозок посредством деятельности такси»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269128" y="1604512"/>
            <a:ext cx="7093906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</a:rPr>
              <a:t>Объём инвестиций – </a:t>
            </a:r>
            <a:r>
              <a:rPr lang="ru" sz="1100" b="1" dirty="0" smtClean="0">
                <a:solidFill>
                  <a:schemeClr val="tx1"/>
                </a:solidFill>
              </a:rPr>
              <a:t>1500,0 </a:t>
            </a:r>
            <a:r>
              <a:rPr lang="ru" sz="1100" b="1" dirty="0">
                <a:solidFill>
                  <a:schemeClr val="tx1"/>
                </a:solidFill>
              </a:rPr>
              <a:t>тыс. </a:t>
            </a:r>
            <a:r>
              <a:rPr lang="ru-RU" sz="1100" b="1" dirty="0">
                <a:solidFill>
                  <a:schemeClr val="tx1"/>
                </a:solidFill>
              </a:rPr>
              <a:t>р</a:t>
            </a:r>
            <a:r>
              <a:rPr lang="ru" sz="1100" b="1" dirty="0">
                <a:solidFill>
                  <a:schemeClr val="tx1"/>
                </a:solidFill>
              </a:rPr>
              <a:t>ублей </a:t>
            </a:r>
          </a:p>
          <a:p>
            <a:pPr marL="361950" lvl="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</a:rPr>
              <a:t>Срок окупаемости – 1,0 год</a:t>
            </a:r>
          </a:p>
          <a:p>
            <a:pPr marL="361950" lvl="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ниша для бизнеса с низкой конкуренцией;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потенциальный </a:t>
            </a:r>
            <a:r>
              <a:rPr lang="ru-RU" sz="1100" b="1" dirty="0">
                <a:solidFill>
                  <a:schemeClr val="tx1"/>
                </a:solidFill>
              </a:rPr>
              <a:t>объём спроса – от </a:t>
            </a:r>
            <a:r>
              <a:rPr lang="ru-RU" sz="1100" b="1" dirty="0" smtClean="0">
                <a:solidFill>
                  <a:schemeClr val="tx1"/>
                </a:solidFill>
              </a:rPr>
              <a:t>12800 чел. </a:t>
            </a:r>
            <a:r>
              <a:rPr lang="ru-RU" sz="1100" b="1" dirty="0">
                <a:solidFill>
                  <a:schemeClr val="tx1"/>
                </a:solidFill>
              </a:rPr>
              <a:t>в </a:t>
            </a:r>
            <a:r>
              <a:rPr lang="ru-RU" sz="1100" b="1" dirty="0" smtClean="0">
                <a:solidFill>
                  <a:schemeClr val="tx1"/>
                </a:solidFill>
              </a:rPr>
              <a:t>год.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Место организации деятельности – </a:t>
            </a:r>
            <a:r>
              <a:rPr lang="ru-RU" sz="1100" b="1" dirty="0" smtClean="0">
                <a:solidFill>
                  <a:schemeClr val="tx1"/>
                </a:solidFill>
              </a:rPr>
              <a:t>Сретенский район.</a:t>
            </a:r>
            <a:endParaRPr lang="ru-RU" sz="1100" b="1" dirty="0">
              <a:solidFill>
                <a:schemeClr val="tx1"/>
              </a:solidFill>
            </a:endParaRPr>
          </a:p>
          <a:p>
            <a:pPr marL="363538" lvl="0" indent="-171450">
              <a:lnSpc>
                <a:spcPct val="115000"/>
              </a:lnSpc>
              <a:buClr>
                <a:srgbClr val="231F20"/>
              </a:buClr>
              <a:buSzPct val="1310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Возможная </a:t>
            </a:r>
            <a:r>
              <a:rPr lang="ru-RU" sz="1100" b="1" dirty="0">
                <a:solidFill>
                  <a:schemeClr val="tx1"/>
                </a:solidFill>
              </a:rPr>
              <a:t>господдержка:</a:t>
            </a:r>
          </a:p>
          <a:p>
            <a:pPr marL="363538" lvl="0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1100" b="1" dirty="0">
                <a:solidFill>
                  <a:schemeClr val="tx1"/>
                </a:solidFill>
              </a:rPr>
              <a:t>финансовая поддержка на организацию бизнеса </a:t>
            </a:r>
            <a:r>
              <a:rPr lang="ru-RU" sz="1100" b="1" dirty="0" smtClean="0">
                <a:solidFill>
                  <a:schemeClr val="tx1"/>
                </a:solidFill>
              </a:rPr>
              <a:t>на </a:t>
            </a:r>
            <a:r>
              <a:rPr lang="ru-RU" sz="1100" b="1" dirty="0">
                <a:solidFill>
                  <a:schemeClr val="tx1"/>
                </a:solidFill>
              </a:rPr>
              <a:t>основе социального контракта – до 350,0 тыс. рублей;</a:t>
            </a:r>
          </a:p>
          <a:p>
            <a:pPr marL="363538" lvl="0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1100" b="1" dirty="0">
                <a:solidFill>
                  <a:schemeClr val="tx1"/>
                </a:solidFill>
              </a:rPr>
              <a:t>льготное кредитование и другие услуги </a:t>
            </a:r>
            <a:r>
              <a:rPr lang="ru-RU" sz="1100" b="1" dirty="0" smtClean="0">
                <a:solidFill>
                  <a:schemeClr val="tx1"/>
                </a:solidFill>
              </a:rPr>
              <a:t>Центра </a:t>
            </a:r>
            <a:r>
              <a:rPr lang="ru-RU" sz="1100" b="1" dirty="0">
                <a:solidFill>
                  <a:schemeClr val="tx1"/>
                </a:solidFill>
              </a:rPr>
              <a:t>«Мой бизнес» </a:t>
            </a:r>
            <a:r>
              <a:rPr lang="ru-RU" sz="1100" b="1" dirty="0" smtClean="0">
                <a:solidFill>
                  <a:schemeClr val="tx1"/>
                </a:solidFill>
              </a:rPr>
              <a:t>(</a:t>
            </a:r>
            <a:r>
              <a:rPr lang="ru-RU" sz="1100" b="1" dirty="0">
                <a:solidFill>
                  <a:schemeClr val="tx1"/>
                </a:solidFill>
              </a:rPr>
              <a:t>поручительство по кредитам и займам, </a:t>
            </a:r>
            <a:r>
              <a:rPr lang="ru-RU" sz="1100" b="1" dirty="0" smtClean="0">
                <a:solidFill>
                  <a:schemeClr val="tx1"/>
                </a:solidFill>
              </a:rPr>
              <a:t>консультационные </a:t>
            </a:r>
            <a:r>
              <a:rPr lang="ru-RU" sz="1100" b="1" dirty="0">
                <a:solidFill>
                  <a:schemeClr val="tx1"/>
                </a:solidFill>
              </a:rPr>
              <a:t>услуги и т.д.) 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  <a:p>
            <a:pPr marL="36195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endParaRPr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Наши контакты 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362989" y="1518990"/>
            <a:ext cx="500465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 smtClean="0">
                <a:solidFill>
                  <a:schemeClr val="bg1"/>
                </a:solidFill>
              </a:rPr>
              <a:t>Глава муниципального района «Сретенский  район» </a:t>
            </a:r>
          </a:p>
          <a:p>
            <a:r>
              <a:rPr lang="ru-RU" sz="1100" b="1" kern="1200" dirty="0">
                <a:solidFill>
                  <a:schemeClr val="bg1"/>
                </a:solidFill>
              </a:rPr>
              <a:t>Закурдаев Алексей Сергеевич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734229" y="832334"/>
            <a:ext cx="7114819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Администрация муниципального района « Сретенский  район»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Забайкальский край, г. Сретенск, ул. Кочеткова, д. 6</a:t>
            </a:r>
          </a:p>
        </p:txBody>
      </p:sp>
      <p:sp>
        <p:nvSpPr>
          <p:cNvPr id="14" name="Google Shape;579;p65"/>
          <p:cNvSpPr/>
          <p:nvPr/>
        </p:nvSpPr>
        <p:spPr>
          <a:xfrm>
            <a:off x="362989" y="2269848"/>
            <a:ext cx="5004657" cy="793986"/>
          </a:xfrm>
          <a:prstGeom prst="roundRect">
            <a:avLst>
              <a:gd name="adj" fmla="val 370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algn="just">
              <a:buClrTx/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kern="1200" dirty="0">
                <a:solidFill>
                  <a:schemeClr val="bg1"/>
                </a:solidFill>
              </a:rPr>
              <a:t>Первый Заместитель Главы  администрации </a:t>
            </a:r>
            <a:r>
              <a:rPr lang="ru-RU" sz="1100" b="1" kern="1200" dirty="0" smtClean="0">
                <a:solidFill>
                  <a:schemeClr val="bg1"/>
                </a:solidFill>
              </a:rPr>
              <a:t>муниципального района </a:t>
            </a:r>
            <a:r>
              <a:rPr lang="ru-RU" sz="1100" b="1" kern="1200" dirty="0">
                <a:solidFill>
                  <a:schemeClr val="bg1"/>
                </a:solidFill>
              </a:rPr>
              <a:t>«Сретенский район</a:t>
            </a:r>
            <a:r>
              <a:rPr lang="ru-RU" sz="1100" b="1" kern="1200" dirty="0" smtClean="0">
                <a:solidFill>
                  <a:schemeClr val="bg1"/>
                </a:solidFill>
              </a:rPr>
              <a:t>» Скворцов Сергей Анатольевич</a:t>
            </a:r>
            <a:endParaRPr lang="ru-RU" sz="1100" b="1" kern="1200" dirty="0">
              <a:solidFill>
                <a:schemeClr val="bg1"/>
              </a:solidFill>
            </a:endParaRPr>
          </a:p>
        </p:txBody>
      </p:sp>
      <p:sp>
        <p:nvSpPr>
          <p:cNvPr id="15" name="Google Shape;579;p65"/>
          <p:cNvSpPr/>
          <p:nvPr/>
        </p:nvSpPr>
        <p:spPr>
          <a:xfrm>
            <a:off x="5719950" y="1518990"/>
            <a:ext cx="236121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тел. (8-30-246) 21-6-21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7" name="Google Shape;579;p65"/>
          <p:cNvSpPr/>
          <p:nvPr/>
        </p:nvSpPr>
        <p:spPr>
          <a:xfrm>
            <a:off x="5721388" y="2269848"/>
            <a:ext cx="2361210" cy="816224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тел. (8-30-246) 21-3-29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8" name="Google Shape;579;p65"/>
          <p:cNvSpPr/>
          <p:nvPr/>
        </p:nvSpPr>
        <p:spPr>
          <a:xfrm>
            <a:off x="362989" y="3255034"/>
            <a:ext cx="5004657" cy="628198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>
                <a:solidFill>
                  <a:schemeClr val="bg1"/>
                </a:solidFill>
              </a:rPr>
              <a:t>Инвестиционный уполномоченный </a:t>
            </a:r>
            <a:r>
              <a:rPr lang="ru-RU" sz="1100" b="1" dirty="0" smtClean="0">
                <a:solidFill>
                  <a:schemeClr val="bg1"/>
                </a:solidFill>
              </a:rPr>
              <a:t>– зам. председателя  Комитета экономики и безопасности администрации  муниципального района «Сретенский  район» Свиридова Мария Владимировна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1" name="Google Shape;579;p65"/>
          <p:cNvSpPr/>
          <p:nvPr/>
        </p:nvSpPr>
        <p:spPr>
          <a:xfrm>
            <a:off x="5786253" y="3255033"/>
            <a:ext cx="2361210" cy="628197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chemeClr val="bg1"/>
                </a:solidFill>
              </a:rPr>
              <a:t>тел. (8-30-246) 21-3-29</a:t>
            </a:r>
          </a:p>
        </p:txBody>
      </p:sp>
      <p:sp>
        <p:nvSpPr>
          <p:cNvPr id="22" name="Google Shape;579;p65"/>
          <p:cNvSpPr/>
          <p:nvPr/>
        </p:nvSpPr>
        <p:spPr>
          <a:xfrm>
            <a:off x="362987" y="4096203"/>
            <a:ext cx="5004657" cy="677678"/>
          </a:xfrm>
          <a:prstGeom prst="roundRect">
            <a:avLst>
              <a:gd name="adj" fmla="val 0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>
                <a:solidFill>
                  <a:schemeClr val="bg1"/>
                </a:solidFill>
              </a:rPr>
              <a:t> Заместитель Главы МР «Сретенский район» по вопросам территориального </a:t>
            </a:r>
            <a:r>
              <a:rPr lang="ru-RU" sz="1100" b="1" dirty="0" smtClean="0">
                <a:solidFill>
                  <a:schemeClr val="bg1"/>
                </a:solidFill>
              </a:rPr>
              <a:t>развития - Саблина </a:t>
            </a:r>
            <a:r>
              <a:rPr lang="ru-RU" sz="1100" b="1" dirty="0">
                <a:solidFill>
                  <a:schemeClr val="bg1"/>
                </a:solidFill>
              </a:rPr>
              <a:t>Мария Николаевна </a:t>
            </a:r>
          </a:p>
        </p:txBody>
      </p:sp>
      <p:sp>
        <p:nvSpPr>
          <p:cNvPr id="23" name="Google Shape;579;p65"/>
          <p:cNvSpPr/>
          <p:nvPr/>
        </p:nvSpPr>
        <p:spPr>
          <a:xfrm>
            <a:off x="5721388" y="4098406"/>
            <a:ext cx="2361210" cy="628197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chemeClr val="bg1"/>
                </a:solidFill>
              </a:rPr>
              <a:t>тел. (8-30-246) </a:t>
            </a:r>
            <a:r>
              <a:rPr lang="ru-RU" sz="1100" b="1" dirty="0" smtClean="0">
                <a:solidFill>
                  <a:schemeClr val="bg1"/>
                </a:solidFill>
              </a:rPr>
              <a:t>21-3-47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239569"/>
            <a:ext cx="65211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Сретенском 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 </a:t>
            </a:r>
            <a:endParaRPr sz="1100" dirty="0"/>
          </a:p>
        </p:txBody>
      </p:sp>
      <p:sp>
        <p:nvSpPr>
          <p:cNvPr id="302" name="Google Shape;302;p57"/>
          <p:cNvSpPr txBox="1"/>
          <p:nvPr/>
        </p:nvSpPr>
        <p:spPr>
          <a:xfrm>
            <a:off x="4035689" y="4638294"/>
            <a:ext cx="1131418" cy="2119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Транссибирская  Ж/Д </a:t>
            </a: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магистраль -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117766"/>
            <a:ext cx="952088" cy="124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lvl="0" algn="ctr">
              <a:lnSpc>
                <a:spcPct val="103499"/>
              </a:lnSpc>
            </a:pPr>
            <a:r>
              <a:rPr lang="ru" sz="800" dirty="0" smtClean="0">
                <a:solidFill>
                  <a:schemeClr val="dk1"/>
                </a:solidFill>
              </a:rPr>
              <a:t>Сретенский район граничит </a:t>
            </a:r>
            <a:r>
              <a:rPr lang="ru" sz="800" dirty="0">
                <a:solidFill>
                  <a:schemeClr val="dk1"/>
                </a:solidFill>
              </a:rPr>
              <a:t>с </a:t>
            </a:r>
            <a:r>
              <a:rPr lang="ru" sz="800" dirty="0" smtClean="0">
                <a:solidFill>
                  <a:schemeClr val="dk1"/>
                </a:solidFill>
              </a:rPr>
              <a:t>6 районами: (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Газимуро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-Заводский, Нерчинский, 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Шелопугинский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Балейский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Чернышевский, 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6" y="1365926"/>
            <a:ext cx="993900" cy="39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Авиасообщение </a:t>
            </a:r>
            <a:r>
              <a:rPr lang="ru" sz="800" dirty="0" smtClean="0">
                <a:solidFill>
                  <a:schemeClr val="dk1"/>
                </a:solidFill>
              </a:rPr>
              <a:t/>
            </a:r>
            <a:br>
              <a:rPr lang="ru" sz="800" dirty="0" smtClean="0">
                <a:solidFill>
                  <a:schemeClr val="dk1"/>
                </a:solidFill>
              </a:rPr>
            </a:br>
            <a:r>
              <a:rPr lang="ru" sz="800" dirty="0" smtClean="0">
                <a:solidFill>
                  <a:schemeClr val="dk1"/>
                </a:solidFill>
              </a:rPr>
              <a:t>нет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35369" y="1229285"/>
            <a:ext cx="1085700" cy="1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и</a:t>
            </a:r>
            <a:r>
              <a:rPr lang="ru" sz="800" dirty="0" smtClean="0">
                <a:solidFill>
                  <a:schemeClr val="dk1"/>
                </a:solidFill>
              </a:rPr>
              <a:t>меется</a:t>
            </a:r>
          </a:p>
          <a:p>
            <a:pPr marL="12700" lvl="0" algn="ctr">
              <a:lnSpc>
                <a:spcPct val="103499"/>
              </a:lnSpc>
            </a:pPr>
            <a:r>
              <a:rPr lang="ru-RU" sz="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Транссиба по территории района проложена 52-километровая железнодорожная ветка «</a:t>
            </a:r>
            <a:r>
              <a:rPr lang="ru-RU" sz="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Куэнга</a:t>
            </a:r>
            <a:r>
              <a:rPr lang="ru-RU" sz="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Сретенск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353221" y="3886391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856632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92882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850" y="3213817"/>
            <a:ext cx="806700" cy="51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15 </a:t>
            </a:r>
            <a:r>
              <a:rPr lang="ru-RU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739 </a:t>
            </a:r>
            <a:r>
              <a:rPr lang="ru" sz="1200" b="1" dirty="0" smtClean="0">
                <a:solidFill>
                  <a:schemeClr val="dk1"/>
                </a:solidFill>
                <a:latin typeface="+mn-lt"/>
                <a:sym typeface="Arial"/>
              </a:rPr>
              <a:t>км²</a:t>
            </a:r>
            <a:endParaRPr sz="700" dirty="0">
              <a:solidFill>
                <a:schemeClr val="dk1"/>
              </a:solidFill>
              <a:latin typeface="+mn-lt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501836" y="3258570"/>
            <a:ext cx="652200" cy="48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dk1"/>
                </a:solidFill>
              </a:rPr>
              <a:t>832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252377" y="28003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2983072" y="3009397"/>
            <a:ext cx="1167000" cy="50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lvl="0" algn="ctr">
              <a:lnSpc>
                <a:spcPct val="115185"/>
              </a:lnSpc>
            </a:pPr>
            <a:r>
              <a:rPr lang="ru-RU" sz="1600" dirty="0" smtClean="0"/>
              <a:t>17, 62</a:t>
            </a:r>
            <a:r>
              <a:rPr lang="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4384646" y="4440110"/>
            <a:ext cx="140020" cy="1300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3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r>
              <a:rPr lang="ru" sz="16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" sz="1600" b="1" dirty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км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793476" y="4255700"/>
            <a:ext cx="993900" cy="47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83B3E"/>
                </a:solidFill>
              </a:rPr>
              <a:t>г. Сретенск</a:t>
            </a:r>
            <a:endParaRPr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2831969" y="4225734"/>
            <a:ext cx="1384816" cy="42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lvl="0" algn="ctr"/>
            <a:r>
              <a:rPr lang="ru-RU" sz="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Сретенский район образован </a:t>
            </a:r>
            <a:r>
              <a:rPr lang="ru-RU" sz="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1926 года</a:t>
            </a:r>
            <a:r>
              <a:rPr lang="ru-RU" sz="9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492838" y="1229966"/>
            <a:ext cx="1307761" cy="99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/>
            <a:r>
              <a:rPr lang="ru-RU" sz="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Автомобильное сообщение</a:t>
            </a:r>
          </a:p>
          <a:p>
            <a:pPr marL="12700" lvl="0" algn="ctr"/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протяженность сети автомобильных дорог -  </a:t>
            </a:r>
          </a:p>
          <a:p>
            <a:pPr marL="12700" lvl="0" algn="ctr"/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643,6 </a:t>
            </a:r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км, из них </a:t>
            </a:r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286  </a:t>
            </a:r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  -</a:t>
            </a:r>
          </a:p>
          <a:p>
            <a:pPr marL="12700" algn="ctr"/>
            <a:r>
              <a:rPr lang="ru-RU" sz="800" dirty="0" smtClean="0">
                <a:solidFill>
                  <a:srgbClr val="231F20"/>
                </a:solidFill>
              </a:rPr>
              <a:t>д</a:t>
            </a:r>
            <a:r>
              <a:rPr lang="ru" sz="800" dirty="0" smtClean="0">
                <a:solidFill>
                  <a:srgbClr val="231F20"/>
                </a:solidFill>
              </a:rPr>
              <a:t>орога краевого значения «Могойтуй-Олочи»  </a:t>
            </a:r>
            <a:endParaRPr lang="ru" sz="800" dirty="0">
              <a:solidFill>
                <a:srgbClr val="231F20"/>
              </a:solidFill>
            </a:endParaRPr>
          </a:p>
          <a:p>
            <a:pPr marL="12700" lvl="0" algn="ctr"/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Р-426)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6785" y="2948814"/>
            <a:ext cx="758406" cy="2129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8826" y="2345360"/>
            <a:ext cx="461396" cy="43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2061" y="2348715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92557" y="804160"/>
            <a:ext cx="606713" cy="46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96544" y="878313"/>
            <a:ext cx="516429" cy="35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66536" y="956089"/>
            <a:ext cx="66249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2658" y="804160"/>
            <a:ext cx="335534" cy="31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58" y="758410"/>
            <a:ext cx="3618253" cy="4048826"/>
          </a:xfrm>
          <a:prstGeom prst="rect">
            <a:avLst/>
          </a:prstGeom>
          <a:noFill/>
          <a:ln w="12700">
            <a:solidFill>
              <a:srgbClr val="8918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>
            <a:stCxn id="302" idx="1"/>
            <a:endCxn id="302" idx="1"/>
          </p:cNvCxnSpPr>
          <p:nvPr/>
        </p:nvCxnSpPr>
        <p:spPr>
          <a:xfrm>
            <a:off x="4035689" y="47442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oogle Shape;302;p57"/>
          <p:cNvSpPr txBox="1"/>
          <p:nvPr/>
        </p:nvSpPr>
        <p:spPr>
          <a:xfrm>
            <a:off x="4312973" y="4010511"/>
            <a:ext cx="854134" cy="398419"/>
          </a:xfrm>
          <a:prstGeom prst="rect">
            <a:avLst/>
          </a:prstGeom>
          <a:noFill/>
          <a:ln w="19050">
            <a:solidFill>
              <a:srgbClr val="891861"/>
            </a:solidFill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орога краевого подчинения Могойтуй-Олочи  </a:t>
            </a:r>
          </a:p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Прямая соединительная линия 17"/>
          <p:cNvCxnSpPr>
            <a:stCxn id="106" idx="3"/>
            <a:endCxn id="106" idx="3"/>
          </p:cNvCxnSpPr>
          <p:nvPr/>
        </p:nvCxnSpPr>
        <p:spPr>
          <a:xfrm>
            <a:off x="5167107" y="42097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61745" y="4793767"/>
            <a:ext cx="1510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/>
          <p:nvPr/>
        </p:nvCxnSpPr>
        <p:spPr>
          <a:xfrm>
            <a:off x="5736565" y="4299825"/>
            <a:ext cx="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 flipV="1">
            <a:off x="5697745" y="3525883"/>
            <a:ext cx="923026" cy="59478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Google Shape;355;p57"/>
          <p:cNvSpPr/>
          <p:nvPr/>
        </p:nvSpPr>
        <p:spPr>
          <a:xfrm>
            <a:off x="4352315" y="3764022"/>
            <a:ext cx="140020" cy="1300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727940" y="3613010"/>
            <a:ext cx="892831" cy="562175"/>
          </a:xfrm>
          <a:custGeom>
            <a:avLst/>
            <a:gdLst>
              <a:gd name="connsiteX0" fmla="*/ 0 w 994589"/>
              <a:gd name="connsiteY0" fmla="*/ 562175 h 562175"/>
              <a:gd name="connsiteX1" fmla="*/ 414068 w 994589"/>
              <a:gd name="connsiteY1" fmla="*/ 329262 h 562175"/>
              <a:gd name="connsiteX2" fmla="*/ 414068 w 994589"/>
              <a:gd name="connsiteY2" fmla="*/ 320635 h 562175"/>
              <a:gd name="connsiteX3" fmla="*/ 767751 w 994589"/>
              <a:gd name="connsiteY3" fmla="*/ 61843 h 562175"/>
              <a:gd name="connsiteX4" fmla="*/ 992037 w 994589"/>
              <a:gd name="connsiteY4" fmla="*/ 1458 h 562175"/>
              <a:gd name="connsiteX5" fmla="*/ 888520 w 994589"/>
              <a:gd name="connsiteY5" fmla="*/ 18711 h 562175"/>
              <a:gd name="connsiteX6" fmla="*/ 879894 w 994589"/>
              <a:gd name="connsiteY6" fmla="*/ 18711 h 5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589" h="562175">
                <a:moveTo>
                  <a:pt x="0" y="562175"/>
                </a:moveTo>
                <a:lnTo>
                  <a:pt x="414068" y="329262"/>
                </a:lnTo>
                <a:cubicBezTo>
                  <a:pt x="483079" y="289005"/>
                  <a:pt x="355121" y="365205"/>
                  <a:pt x="414068" y="320635"/>
                </a:cubicBezTo>
                <a:cubicBezTo>
                  <a:pt x="473015" y="276065"/>
                  <a:pt x="671423" y="115039"/>
                  <a:pt x="767751" y="61843"/>
                </a:cubicBezTo>
                <a:cubicBezTo>
                  <a:pt x="864079" y="8647"/>
                  <a:pt x="971909" y="8647"/>
                  <a:pt x="992037" y="1458"/>
                </a:cubicBezTo>
                <a:cubicBezTo>
                  <a:pt x="1012165" y="-5731"/>
                  <a:pt x="907210" y="15836"/>
                  <a:pt x="888520" y="18711"/>
                </a:cubicBezTo>
                <a:cubicBezTo>
                  <a:pt x="869830" y="21586"/>
                  <a:pt x="874862" y="20148"/>
                  <a:pt x="879894" y="187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714852" y="1207698"/>
            <a:ext cx="2727181" cy="3034080"/>
          </a:xfrm>
          <a:custGeom>
            <a:avLst/>
            <a:gdLst>
              <a:gd name="connsiteX0" fmla="*/ 2704529 w 2727181"/>
              <a:gd name="connsiteY0" fmla="*/ 0 h 3034080"/>
              <a:gd name="connsiteX1" fmla="*/ 2678650 w 2727181"/>
              <a:gd name="connsiteY1" fmla="*/ 198408 h 3034080"/>
              <a:gd name="connsiteX2" fmla="*/ 2273208 w 2727181"/>
              <a:gd name="connsiteY2" fmla="*/ 586596 h 3034080"/>
              <a:gd name="connsiteX3" fmla="*/ 2152439 w 2727181"/>
              <a:gd name="connsiteY3" fmla="*/ 914400 h 3034080"/>
              <a:gd name="connsiteX4" fmla="*/ 2074801 w 2727181"/>
              <a:gd name="connsiteY4" fmla="*/ 1035170 h 3034080"/>
              <a:gd name="connsiteX5" fmla="*/ 2040295 w 2727181"/>
              <a:gd name="connsiteY5" fmla="*/ 1199072 h 3034080"/>
              <a:gd name="connsiteX6" fmla="*/ 1893646 w 2727181"/>
              <a:gd name="connsiteY6" fmla="*/ 1406106 h 3034080"/>
              <a:gd name="connsiteX7" fmla="*/ 1790129 w 2727181"/>
              <a:gd name="connsiteY7" fmla="*/ 1682151 h 3034080"/>
              <a:gd name="connsiteX8" fmla="*/ 1686612 w 2727181"/>
              <a:gd name="connsiteY8" fmla="*/ 1742536 h 3034080"/>
              <a:gd name="connsiteX9" fmla="*/ 1798756 w 2727181"/>
              <a:gd name="connsiteY9" fmla="*/ 1854679 h 3034080"/>
              <a:gd name="connsiteX10" fmla="*/ 1643480 w 2727181"/>
              <a:gd name="connsiteY10" fmla="*/ 2113472 h 3034080"/>
              <a:gd name="connsiteX11" fmla="*/ 1643480 w 2727181"/>
              <a:gd name="connsiteY11" fmla="*/ 2113472 h 3034080"/>
              <a:gd name="connsiteX12" fmla="*/ 1496831 w 2727181"/>
              <a:gd name="connsiteY12" fmla="*/ 2070340 h 3034080"/>
              <a:gd name="connsiteX13" fmla="*/ 1401940 w 2727181"/>
              <a:gd name="connsiteY13" fmla="*/ 2199736 h 3034080"/>
              <a:gd name="connsiteX14" fmla="*/ 1013752 w 2727181"/>
              <a:gd name="connsiteY14" fmla="*/ 2372264 h 3034080"/>
              <a:gd name="connsiteX15" fmla="*/ 884356 w 2727181"/>
              <a:gd name="connsiteY15" fmla="*/ 2501660 h 3034080"/>
              <a:gd name="connsiteX16" fmla="*/ 815344 w 2727181"/>
              <a:gd name="connsiteY16" fmla="*/ 2467155 h 3034080"/>
              <a:gd name="connsiteX17" fmla="*/ 366771 w 2727181"/>
              <a:gd name="connsiteY17" fmla="*/ 2838091 h 3034080"/>
              <a:gd name="connsiteX18" fmla="*/ 21714 w 2727181"/>
              <a:gd name="connsiteY18" fmla="*/ 3019245 h 3034080"/>
              <a:gd name="connsiteX19" fmla="*/ 64846 w 2727181"/>
              <a:gd name="connsiteY19" fmla="*/ 3010619 h 303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27181" h="3034080">
                <a:moveTo>
                  <a:pt x="2704529" y="0"/>
                </a:moveTo>
                <a:cubicBezTo>
                  <a:pt x="2727533" y="50321"/>
                  <a:pt x="2750537" y="100642"/>
                  <a:pt x="2678650" y="198408"/>
                </a:cubicBezTo>
                <a:cubicBezTo>
                  <a:pt x="2606763" y="296174"/>
                  <a:pt x="2360910" y="467264"/>
                  <a:pt x="2273208" y="586596"/>
                </a:cubicBezTo>
                <a:cubicBezTo>
                  <a:pt x="2185506" y="705928"/>
                  <a:pt x="2185507" y="839638"/>
                  <a:pt x="2152439" y="914400"/>
                </a:cubicBezTo>
                <a:cubicBezTo>
                  <a:pt x="2119371" y="989162"/>
                  <a:pt x="2093492" y="987725"/>
                  <a:pt x="2074801" y="1035170"/>
                </a:cubicBezTo>
                <a:cubicBezTo>
                  <a:pt x="2056110" y="1082615"/>
                  <a:pt x="2070487" y="1137249"/>
                  <a:pt x="2040295" y="1199072"/>
                </a:cubicBezTo>
                <a:cubicBezTo>
                  <a:pt x="2010103" y="1260895"/>
                  <a:pt x="1935340" y="1325593"/>
                  <a:pt x="1893646" y="1406106"/>
                </a:cubicBezTo>
                <a:cubicBezTo>
                  <a:pt x="1851952" y="1486619"/>
                  <a:pt x="1824635" y="1626079"/>
                  <a:pt x="1790129" y="1682151"/>
                </a:cubicBezTo>
                <a:cubicBezTo>
                  <a:pt x="1755623" y="1738223"/>
                  <a:pt x="1685174" y="1713782"/>
                  <a:pt x="1686612" y="1742536"/>
                </a:cubicBezTo>
                <a:cubicBezTo>
                  <a:pt x="1688050" y="1771290"/>
                  <a:pt x="1805945" y="1792856"/>
                  <a:pt x="1798756" y="1854679"/>
                </a:cubicBezTo>
                <a:cubicBezTo>
                  <a:pt x="1791567" y="1916502"/>
                  <a:pt x="1643480" y="2113472"/>
                  <a:pt x="1643480" y="2113472"/>
                </a:cubicBezTo>
                <a:lnTo>
                  <a:pt x="1643480" y="2113472"/>
                </a:lnTo>
                <a:cubicBezTo>
                  <a:pt x="1619039" y="2106283"/>
                  <a:pt x="1537088" y="2055963"/>
                  <a:pt x="1496831" y="2070340"/>
                </a:cubicBezTo>
                <a:cubicBezTo>
                  <a:pt x="1456574" y="2084717"/>
                  <a:pt x="1482453" y="2149415"/>
                  <a:pt x="1401940" y="2199736"/>
                </a:cubicBezTo>
                <a:cubicBezTo>
                  <a:pt x="1321427" y="2250057"/>
                  <a:pt x="1100016" y="2321943"/>
                  <a:pt x="1013752" y="2372264"/>
                </a:cubicBezTo>
                <a:cubicBezTo>
                  <a:pt x="927488" y="2422585"/>
                  <a:pt x="917424" y="2485845"/>
                  <a:pt x="884356" y="2501660"/>
                </a:cubicBezTo>
                <a:cubicBezTo>
                  <a:pt x="851288" y="2517475"/>
                  <a:pt x="901608" y="2411083"/>
                  <a:pt x="815344" y="2467155"/>
                </a:cubicBezTo>
                <a:cubicBezTo>
                  <a:pt x="729080" y="2523227"/>
                  <a:pt x="499043" y="2746076"/>
                  <a:pt x="366771" y="2838091"/>
                </a:cubicBezTo>
                <a:cubicBezTo>
                  <a:pt x="234499" y="2930106"/>
                  <a:pt x="72035" y="2990490"/>
                  <a:pt x="21714" y="3019245"/>
                </a:cubicBezTo>
                <a:cubicBezTo>
                  <a:pt x="-28607" y="3048000"/>
                  <a:pt x="18119" y="3029309"/>
                  <a:pt x="64846" y="3010619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33583" y="2302482"/>
            <a:ext cx="1233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р. Шилка: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560 км</a:t>
            </a:r>
          </a:p>
        </p:txBody>
      </p:sp>
      <p:sp>
        <p:nvSpPr>
          <p:cNvPr id="99" name="Google Shape;302;p57"/>
          <p:cNvSpPr txBox="1"/>
          <p:nvPr/>
        </p:nvSpPr>
        <p:spPr>
          <a:xfrm>
            <a:off x="4253976" y="3245369"/>
            <a:ext cx="788448" cy="211958"/>
          </a:xfrm>
          <a:prstGeom prst="rect">
            <a:avLst/>
          </a:prstGeom>
          <a:noFill/>
          <a:ln w="19050">
            <a:solidFill>
              <a:srgbClr val="891861"/>
            </a:solidFill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Длина реки  Шилка</a:t>
            </a:r>
            <a:endParaRPr lang="ru" sz="600" dirty="0" smtClean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312973" y="3009397"/>
            <a:ext cx="409453" cy="113365"/>
          </a:xfrm>
          <a:custGeom>
            <a:avLst/>
            <a:gdLst>
              <a:gd name="connsiteX0" fmla="*/ 0 w 271196"/>
              <a:gd name="connsiteY0" fmla="*/ 0 h 86264"/>
              <a:gd name="connsiteX1" fmla="*/ 258793 w 271196"/>
              <a:gd name="connsiteY1" fmla="*/ 51759 h 86264"/>
              <a:gd name="connsiteX2" fmla="*/ 232913 w 271196"/>
              <a:gd name="connsiteY2" fmla="*/ 86264 h 86264"/>
              <a:gd name="connsiteX3" fmla="*/ 258793 w 271196"/>
              <a:gd name="connsiteY3" fmla="*/ 51759 h 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96" h="86264">
                <a:moveTo>
                  <a:pt x="0" y="0"/>
                </a:moveTo>
                <a:cubicBezTo>
                  <a:pt x="109987" y="18691"/>
                  <a:pt x="219974" y="37382"/>
                  <a:pt x="258793" y="51759"/>
                </a:cubicBezTo>
                <a:cubicBezTo>
                  <a:pt x="297612" y="66136"/>
                  <a:pt x="232913" y="86264"/>
                  <a:pt x="232913" y="86264"/>
                </a:cubicBezTo>
                <a:lnTo>
                  <a:pt x="258793" y="5175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663405" y="1195877"/>
            <a:ext cx="2850867" cy="3039693"/>
          </a:xfrm>
          <a:custGeom>
            <a:avLst/>
            <a:gdLst>
              <a:gd name="connsiteX0" fmla="*/ 47282 w 2850867"/>
              <a:gd name="connsiteY0" fmla="*/ 3039693 h 3039693"/>
              <a:gd name="connsiteX1" fmla="*/ 12776 w 2850867"/>
              <a:gd name="connsiteY1" fmla="*/ 2720515 h 3039693"/>
              <a:gd name="connsiteX2" fmla="*/ 237063 w 2850867"/>
              <a:gd name="connsiteY2" fmla="*/ 2522108 h 3039693"/>
              <a:gd name="connsiteX3" fmla="*/ 331953 w 2850867"/>
              <a:gd name="connsiteY3" fmla="*/ 2280568 h 3039693"/>
              <a:gd name="connsiteX4" fmla="*/ 426844 w 2850867"/>
              <a:gd name="connsiteY4" fmla="*/ 2246063 h 3039693"/>
              <a:gd name="connsiteX5" fmla="*/ 349206 w 2850867"/>
              <a:gd name="connsiteY5" fmla="*/ 2133919 h 3039693"/>
              <a:gd name="connsiteX6" fmla="*/ 435470 w 2850867"/>
              <a:gd name="connsiteY6" fmla="*/ 1918259 h 3039693"/>
              <a:gd name="connsiteX7" fmla="*/ 616625 w 2850867"/>
              <a:gd name="connsiteY7" fmla="*/ 1555949 h 3039693"/>
              <a:gd name="connsiteX8" fmla="*/ 849538 w 2850867"/>
              <a:gd name="connsiteY8" fmla="*/ 1426553 h 3039693"/>
              <a:gd name="connsiteX9" fmla="*/ 1185969 w 2850867"/>
              <a:gd name="connsiteY9" fmla="*/ 1392048 h 3039693"/>
              <a:gd name="connsiteX10" fmla="*/ 1479267 w 2850867"/>
              <a:gd name="connsiteY10" fmla="*/ 1150508 h 3039693"/>
              <a:gd name="connsiteX11" fmla="*/ 1418882 w 2850867"/>
              <a:gd name="connsiteY11" fmla="*/ 762319 h 3039693"/>
              <a:gd name="connsiteX12" fmla="*/ 1677674 w 2850867"/>
              <a:gd name="connsiteY12" fmla="*/ 486274 h 3039693"/>
              <a:gd name="connsiteX13" fmla="*/ 1858829 w 2850867"/>
              <a:gd name="connsiteY13" fmla="*/ 287866 h 3039693"/>
              <a:gd name="connsiteX14" fmla="*/ 2134874 w 2850867"/>
              <a:gd name="connsiteY14" fmla="*/ 218855 h 3039693"/>
              <a:gd name="connsiteX15" fmla="*/ 2376414 w 2850867"/>
              <a:gd name="connsiteY15" fmla="*/ 46327 h 3039693"/>
              <a:gd name="connsiteX16" fmla="*/ 2695591 w 2850867"/>
              <a:gd name="connsiteY16" fmla="*/ 3195 h 3039693"/>
              <a:gd name="connsiteX17" fmla="*/ 2850867 w 2850867"/>
              <a:gd name="connsiteY17" fmla="*/ 3195 h 3039693"/>
              <a:gd name="connsiteX18" fmla="*/ 2850867 w 2850867"/>
              <a:gd name="connsiteY18" fmla="*/ 3195 h 303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50867" h="3039693">
                <a:moveTo>
                  <a:pt x="47282" y="3039693"/>
                </a:moveTo>
                <a:cubicBezTo>
                  <a:pt x="14214" y="2923236"/>
                  <a:pt x="-18854" y="2806779"/>
                  <a:pt x="12776" y="2720515"/>
                </a:cubicBezTo>
                <a:cubicBezTo>
                  <a:pt x="44406" y="2634251"/>
                  <a:pt x="183867" y="2595432"/>
                  <a:pt x="237063" y="2522108"/>
                </a:cubicBezTo>
                <a:cubicBezTo>
                  <a:pt x="290259" y="2448784"/>
                  <a:pt x="300323" y="2326575"/>
                  <a:pt x="331953" y="2280568"/>
                </a:cubicBezTo>
                <a:cubicBezTo>
                  <a:pt x="363583" y="2234561"/>
                  <a:pt x="423969" y="2270504"/>
                  <a:pt x="426844" y="2246063"/>
                </a:cubicBezTo>
                <a:cubicBezTo>
                  <a:pt x="429719" y="2221622"/>
                  <a:pt x="347768" y="2188553"/>
                  <a:pt x="349206" y="2133919"/>
                </a:cubicBezTo>
                <a:cubicBezTo>
                  <a:pt x="350644" y="2079285"/>
                  <a:pt x="390900" y="2014587"/>
                  <a:pt x="435470" y="1918259"/>
                </a:cubicBezTo>
                <a:cubicBezTo>
                  <a:pt x="480040" y="1821931"/>
                  <a:pt x="547614" y="1637900"/>
                  <a:pt x="616625" y="1555949"/>
                </a:cubicBezTo>
                <a:cubicBezTo>
                  <a:pt x="685636" y="1473998"/>
                  <a:pt x="754647" y="1453870"/>
                  <a:pt x="849538" y="1426553"/>
                </a:cubicBezTo>
                <a:cubicBezTo>
                  <a:pt x="944429" y="1399236"/>
                  <a:pt x="1081014" y="1438055"/>
                  <a:pt x="1185969" y="1392048"/>
                </a:cubicBezTo>
                <a:cubicBezTo>
                  <a:pt x="1290924" y="1346041"/>
                  <a:pt x="1440448" y="1255463"/>
                  <a:pt x="1479267" y="1150508"/>
                </a:cubicBezTo>
                <a:cubicBezTo>
                  <a:pt x="1518086" y="1045553"/>
                  <a:pt x="1385814" y="873025"/>
                  <a:pt x="1418882" y="762319"/>
                </a:cubicBezTo>
                <a:cubicBezTo>
                  <a:pt x="1451950" y="651613"/>
                  <a:pt x="1604350" y="565349"/>
                  <a:pt x="1677674" y="486274"/>
                </a:cubicBezTo>
                <a:cubicBezTo>
                  <a:pt x="1750998" y="407199"/>
                  <a:pt x="1782629" y="332436"/>
                  <a:pt x="1858829" y="287866"/>
                </a:cubicBezTo>
                <a:cubicBezTo>
                  <a:pt x="1935029" y="243296"/>
                  <a:pt x="2048610" y="259111"/>
                  <a:pt x="2134874" y="218855"/>
                </a:cubicBezTo>
                <a:cubicBezTo>
                  <a:pt x="2221138" y="178599"/>
                  <a:pt x="2282961" y="82270"/>
                  <a:pt x="2376414" y="46327"/>
                </a:cubicBezTo>
                <a:cubicBezTo>
                  <a:pt x="2469867" y="10384"/>
                  <a:pt x="2616516" y="10384"/>
                  <a:pt x="2695591" y="3195"/>
                </a:cubicBezTo>
                <a:cubicBezTo>
                  <a:pt x="2774667" y="-3994"/>
                  <a:pt x="2850867" y="3195"/>
                  <a:pt x="2850867" y="3195"/>
                </a:cubicBezTo>
                <a:lnTo>
                  <a:pt x="2850867" y="31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701358" y="4299825"/>
            <a:ext cx="207072" cy="0"/>
          </a:xfrm>
          <a:prstGeom prst="line">
            <a:avLst/>
          </a:prstGeom>
          <a:ln w="38100">
            <a:solidFill>
              <a:srgbClr val="891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82" y="3332921"/>
            <a:ext cx="23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4" y="130518"/>
            <a:ext cx="8160079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Сретенском 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4" y="1365925"/>
            <a:ext cx="1190307" cy="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</a:t>
            </a:r>
            <a:endParaRPr lang="ru" sz="8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dk1"/>
                </a:solidFill>
                <a:highlight>
                  <a:schemeClr val="lt1"/>
                </a:highlight>
              </a:rPr>
              <a:t>82,25 млн.руб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46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</a:t>
            </a:r>
            <a:r>
              <a:rPr lang="ru" sz="800" b="1" dirty="0">
                <a:solidFill>
                  <a:schemeClr val="dk1"/>
                </a:solidFill>
                <a:highlight>
                  <a:schemeClr val="lt1"/>
                </a:highlight>
              </a:rPr>
              <a:t>: </a:t>
            </a:r>
            <a:r>
              <a:rPr lang="ru-RU" sz="1050" b="1" dirty="0" smtClean="0">
                <a:solidFill>
                  <a:schemeClr val="dk1"/>
                </a:solidFill>
                <a:highlight>
                  <a:schemeClr val="lt1"/>
                </a:highlight>
              </a:rPr>
              <a:t>245</a:t>
            </a:r>
            <a:endParaRPr sz="105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1050" b="1" dirty="0" smtClean="0">
                <a:solidFill>
                  <a:schemeClr val="dk1"/>
                </a:solidFill>
                <a:highlight>
                  <a:schemeClr val="lt1"/>
                </a:highlight>
              </a:rPr>
              <a:t>1375</a:t>
            </a:r>
            <a:endParaRPr sz="1050" b="1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44478" y="3874229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72811" y="3717463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2051864" y="2626941"/>
            <a:ext cx="1010078" cy="53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В</a:t>
            </a:r>
            <a:r>
              <a:rPr lang="ru" sz="800" dirty="0" smtClean="0">
                <a:solidFill>
                  <a:schemeClr val="dk1"/>
                </a:solidFill>
              </a:rPr>
              <a:t> г.Сретенске находится 1 ж/д тупик</a:t>
            </a:r>
          </a:p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638294" y="2645473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2097336" y="3009734"/>
            <a:ext cx="806700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560 м</a:t>
            </a:r>
            <a:r>
              <a:rPr lang="ru-RU" sz="700" dirty="0" smtClean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276047" y="3001246"/>
            <a:ext cx="182129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2000"/>
              </a:lnSpc>
            </a:pPr>
            <a:r>
              <a:rPr lang="ru-RU" sz="800" dirty="0">
                <a:solidFill>
                  <a:schemeClr val="tx1"/>
                </a:solidFill>
              </a:rPr>
              <a:t>основа экономики – железнодорожный </a:t>
            </a:r>
            <a:r>
              <a:rPr lang="ru-RU" sz="800" dirty="0" smtClean="0">
                <a:solidFill>
                  <a:schemeClr val="tx1"/>
                </a:solidFill>
              </a:rPr>
              <a:t>и  речной транспорт, наличие запасов полезных ископаемых, уникальные исторические и культурные  ресурсы.</a:t>
            </a:r>
            <a:endParaRPr sz="8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Образовательные учреждения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143943" y="300185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 </a:t>
            </a:r>
            <a:r>
              <a:rPr lang="ru" sz="1200" b="1" dirty="0" smtClean="0">
                <a:solidFill>
                  <a:schemeClr val="dk1"/>
                </a:solidFill>
              </a:rPr>
              <a:t>шт</a:t>
            </a:r>
            <a:r>
              <a:rPr lang="ru" sz="1200" b="1" dirty="0">
                <a:solidFill>
                  <a:schemeClr val="dk1"/>
                </a:solidFill>
              </a:rPr>
              <a:t>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276046" y="4165550"/>
            <a:ext cx="1958588" cy="29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Городское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12749 чел.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Сельское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5120 чел.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2142808" y="4027109"/>
            <a:ext cx="964605" cy="70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4693</a:t>
            </a:r>
            <a:r>
              <a:rPr lang="ru" sz="900" dirty="0" smtClean="0">
                <a:solidFill>
                  <a:srgbClr val="383B3E"/>
                </a:solidFill>
              </a:rPr>
              <a:t> чел</a:t>
            </a:r>
            <a:r>
              <a:rPr lang="ru" sz="900" dirty="0">
                <a:solidFill>
                  <a:srgbClr val="383B3E"/>
                </a:solidFill>
              </a:rPr>
              <a:t>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57 </a:t>
            </a:r>
            <a:r>
              <a:rPr lang="ru" sz="1800" b="1" dirty="0">
                <a:solidFill>
                  <a:srgbClr val="383B3E"/>
                </a:solidFill>
              </a:rPr>
              <a:t>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07413" y="1400433"/>
            <a:ext cx="1438708" cy="40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>
              <a:lnSpc>
                <a:spcPct val="103499"/>
              </a:lnSpc>
            </a:pPr>
            <a:r>
              <a:rPr lang="ru-RU" sz="800" dirty="0" smtClean="0">
                <a:highlight>
                  <a:srgbClr val="FFFFFF"/>
                </a:highlight>
              </a:rPr>
              <a:t>Крупное предприятие </a:t>
            </a:r>
            <a:r>
              <a:rPr lang="ru-RU" sz="800" dirty="0">
                <a:highlight>
                  <a:srgbClr val="FFFFFF"/>
                </a:highlight>
              </a:rPr>
              <a:t>района:  </a:t>
            </a:r>
            <a:endParaRPr lang="ru-RU" sz="800" dirty="0" smtClean="0">
              <a:highlight>
                <a:srgbClr val="FFFFFF"/>
              </a:highlight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900" b="1" dirty="0" smtClean="0">
                <a:highlight>
                  <a:srgbClr val="FFFFFF"/>
                </a:highlight>
              </a:rPr>
              <a:t>АО </a:t>
            </a:r>
            <a:r>
              <a:rPr lang="ru-RU" sz="900" b="1" dirty="0">
                <a:highlight>
                  <a:srgbClr val="FFFFFF"/>
                </a:highlight>
              </a:rPr>
              <a:t>«Прииск </a:t>
            </a:r>
            <a:r>
              <a:rPr lang="ru-RU" sz="900" b="1" dirty="0" err="1">
                <a:highlight>
                  <a:srgbClr val="FFFFFF"/>
                </a:highlight>
              </a:rPr>
              <a:t>Усть</a:t>
            </a:r>
            <a:r>
              <a:rPr lang="ru-RU" sz="900" b="1" dirty="0">
                <a:highlight>
                  <a:srgbClr val="FFFFFF"/>
                </a:highlight>
              </a:rPr>
              <a:t>-Кара»</a:t>
            </a: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2661" y="2122525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628129" y="2113756"/>
            <a:ext cx="1050000" cy="1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97336" y="1914551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13" y="589955"/>
            <a:ext cx="4027594" cy="395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1466" y="2182030"/>
            <a:ext cx="212360" cy="25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17" y="3088317"/>
            <a:ext cx="105531" cy="10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24" y="3437737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99" y="2626941"/>
            <a:ext cx="105531" cy="10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78" y="3827109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1" y="2072493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05" y="3054219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59" y="3489337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97" y="3528184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18" y="2773057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72" y="3054218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45" y="3328200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98" y="3323194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19" y="2470053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37" y="3634553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1" y="3037004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85" y="3744090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32" y="3798858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04" y="3198306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26" y="2232387"/>
            <a:ext cx="198408" cy="1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11" y="3424396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84" y="3597103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70" y="3222783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70" y="3881877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30" y="3033836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0" y="2081223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2578899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10" y="3345661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293369" y="62369"/>
            <a:ext cx="7931700" cy="91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Сретенском 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  </a:t>
            </a:r>
            <a:br>
              <a:rPr lang="ru" sz="2900" b="1" dirty="0" smtClean="0">
                <a:solidFill>
                  <a:srgbClr val="6C6C72"/>
                </a:solidFill>
              </a:rPr>
            </a:br>
            <a:r>
              <a:rPr lang="ru" sz="2900" b="1" dirty="0" smtClean="0">
                <a:solidFill>
                  <a:srgbClr val="6C6C72"/>
                </a:solidFill>
              </a:rPr>
              <a:t> 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</a:t>
            </a:r>
            <a:r>
              <a:rPr lang="ru" sz="800" dirty="0" smtClean="0">
                <a:solidFill>
                  <a:srgbClr val="231F20"/>
                </a:solidFill>
              </a:rPr>
              <a:t>заведений-29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</a:t>
            </a:r>
            <a:r>
              <a:rPr lang="ru" sz="800" dirty="0" smtClean="0">
                <a:solidFill>
                  <a:srgbClr val="231F20"/>
                </a:solidFill>
              </a:rPr>
              <a:t>организаций 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>
                <a:solidFill>
                  <a:schemeClr val="dk1"/>
                </a:solidFill>
              </a:rPr>
              <a:t>жилищного фонда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8398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889250" y="2101038"/>
            <a:ext cx="897216" cy="26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</a:rPr>
              <a:t>425 кв.м.</a:t>
            </a:r>
            <a:endParaRPr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489950" y="2121557"/>
            <a:ext cx="856270" cy="53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</a:rPr>
              <a:t>1077</a:t>
            </a:r>
            <a:r>
              <a:rPr lang="ru-RU" sz="1000" b="1" dirty="0" smtClean="0">
                <a:solidFill>
                  <a:schemeClr val="dk1"/>
                </a:solidFill>
              </a:rPr>
              <a:t>т</a:t>
            </a:r>
            <a:r>
              <a:rPr lang="ru" sz="1000" b="1" dirty="0" smtClean="0">
                <a:solidFill>
                  <a:schemeClr val="dk1"/>
                </a:solidFill>
              </a:rPr>
              <a:t>ыс.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chemeClr val="dk1"/>
                </a:solidFill>
              </a:rPr>
              <a:t>кв.</a:t>
            </a:r>
            <a:r>
              <a:rPr lang="ru-RU" sz="1000" b="1" dirty="0" smtClean="0">
                <a:solidFill>
                  <a:schemeClr val="dk1"/>
                </a:solidFill>
              </a:rPr>
              <a:t>м</a:t>
            </a:r>
            <a:r>
              <a:rPr lang="ru" sz="1600" b="1" dirty="0" smtClean="0">
                <a:solidFill>
                  <a:schemeClr val="dk1"/>
                </a:solidFill>
              </a:rPr>
              <a:t>.</a:t>
            </a:r>
            <a:r>
              <a:rPr lang="ru" sz="2000" b="1" dirty="0" smtClean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74733" y="258498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165344" y="2040547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8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50131" y="4165550"/>
            <a:ext cx="2619103" cy="35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розничной торговли: </a:t>
            </a:r>
            <a:r>
              <a:rPr lang="ru" sz="11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</a:t>
            </a:r>
            <a:endParaRPr sz="1100" b="1" dirty="0">
              <a:solidFill>
                <a:srgbClr val="383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бытового </a:t>
            </a:r>
            <a:r>
              <a:rPr lang="ru" sz="11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обслуживания: 39</a:t>
            </a:r>
            <a:endParaRPr sz="1100" b="1" dirty="0">
              <a:solidFill>
                <a:srgbClr val="383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214605" y="1402639"/>
            <a:ext cx="1085700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rgbClr val="231F20"/>
                </a:solidFill>
              </a:rPr>
              <a:t>К</a:t>
            </a:r>
            <a:r>
              <a:rPr lang="ru" sz="800" dirty="0" smtClean="0">
                <a:solidFill>
                  <a:srgbClr val="231F20"/>
                </a:solidFill>
              </a:rPr>
              <a:t>оличество  номеров в гостинице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29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3535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48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80" y="841514"/>
            <a:ext cx="4290166" cy="3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943299" y="22447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25252" y="3045686"/>
            <a:ext cx="45719" cy="687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 flipH="1">
            <a:off x="6773029" y="2990463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 flipH="1">
            <a:off x="6559671" y="2967224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 flipH="1">
            <a:off x="6682453" y="29881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276180" y="309161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513952" y="25111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570454" y="25111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118729" y="271241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047672" y="269911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972308" y="270292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170509" y="335488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115910" y="33223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6228" y="33483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321899" y="33825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459353" y="33777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570453" y="339313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364201" y="336587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318229" y="32766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413634" y="32756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635871" y="340542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687340" y="34013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750169" y="33991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26369" y="34139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862744" y="34013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849228" y="33134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958335" y="32929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070191" y="32985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616173" y="34507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146100" y="32833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141588" y="227385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6839740" y="35537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7259559" y="229046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7144540" y="23785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7190259" y="223368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7047672" y="22187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322246" y="31523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7527732" y="27539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826368" y="22866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7070532" y="22967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7168834" y="20135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6993804" y="210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7200072" y="23095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5367712" y="3082692"/>
            <a:ext cx="45719" cy="7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6066918" y="29881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6590152" y="320565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480108" y="371393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480108" y="35995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020320" y="34735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5076999" y="347250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122718" y="350800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5416882" y="36538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5516948" y="36538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5539807" y="35212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6447453" y="28086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399150" y="75"/>
            <a:ext cx="7884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ТОР “Забайкалье” (ТОР </a:t>
            </a:r>
            <a:r>
              <a:rPr lang="ru" sz="2900" b="1">
                <a:solidFill>
                  <a:srgbClr val="7F7F7F"/>
                </a:solidFill>
              </a:rPr>
              <a:t>“Краснокаменск”</a:t>
            </a:r>
            <a:r>
              <a:rPr lang="ru" sz="29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90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699"/>
            <a:ext cx="8528100" cy="1097471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Количество предприятий в ТОР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bg2"/>
                </a:solidFill>
              </a:rPr>
              <a:t>Площадь земель района в ТОР: </a:t>
            </a:r>
            <a:r>
              <a:rPr lang="ru" sz="1600" b="1" dirty="0" smtClean="0">
                <a:solidFill>
                  <a:schemeClr val="bg2"/>
                </a:solidFill>
              </a:rPr>
              <a:t>15600 км.кв.</a:t>
            </a:r>
            <a:endParaRPr sz="1600" b="1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505" name="Google Shape;505;p60"/>
          <p:cNvSpPr txBox="1"/>
          <p:nvPr/>
        </p:nvSpPr>
        <p:spPr>
          <a:xfrm>
            <a:off x="896175" y="2990200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предприятий в ТОР на сегодняшний день нет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9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ископаемые 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2" name="Google Shape;512;p61"/>
          <p:cNvSpPr txBox="1"/>
          <p:nvPr/>
        </p:nvSpPr>
        <p:spPr>
          <a:xfrm>
            <a:off x="408850" y="783150"/>
            <a:ext cx="780000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 smtClean="0">
                <a:solidFill>
                  <a:srgbClr val="7B2668"/>
                </a:solidFill>
              </a:rPr>
              <a:t>14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1188851" y="885725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Месторождений в нераспределенном фонде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6" y="1314475"/>
            <a:ext cx="4963500" cy="9094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Наиболее крупные месторождения</a:t>
            </a:r>
            <a:r>
              <a:rPr lang="ru" sz="1700" dirty="0" smtClean="0">
                <a:solidFill>
                  <a:schemeClr val="dk1"/>
                </a:solidFill>
              </a:rPr>
              <a:t>: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р.Кара, участок Верхний, р.Богоча Верхняя,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р.Богоча-Лубия, р.Лужанки фланги, р.Киргинская Чача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1"/>
          <p:cNvSpPr txBox="1"/>
          <p:nvPr/>
        </p:nvSpPr>
        <p:spPr>
          <a:xfrm>
            <a:off x="377475" y="4563035"/>
            <a:ext cx="1546215" cy="22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lvl="0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920786,1 тыс.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863306" y="4626216"/>
            <a:ext cx="2777966" cy="1916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rgbClr val="FF0000"/>
                </a:solidFill>
              </a:rPr>
              <a:t>- </a:t>
            </a:r>
            <a:r>
              <a:rPr lang="ru" sz="900" dirty="0" smtClean="0">
                <a:solidFill>
                  <a:srgbClr val="FF0000"/>
                </a:solidFill>
              </a:rPr>
              <a:t>Объём добычи золота в </a:t>
            </a:r>
            <a:r>
              <a:rPr lang="ru" sz="900" dirty="0" smtClean="0">
                <a:solidFill>
                  <a:srgbClr val="FF0000"/>
                </a:solidFill>
              </a:rPr>
              <a:t>2025 </a:t>
            </a:r>
            <a:r>
              <a:rPr lang="ru" sz="900" dirty="0" smtClean="0">
                <a:solidFill>
                  <a:srgbClr val="FF0000"/>
                </a:solidFill>
              </a:rPr>
              <a:t>г</a:t>
            </a:r>
            <a:r>
              <a:rPr lang="ru" sz="900" dirty="0" smtClean="0">
                <a:solidFill>
                  <a:schemeClr val="dk1"/>
                </a:solidFill>
              </a:rPr>
              <a:t>. </a:t>
            </a:r>
            <a:endParaRPr sz="9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3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85" y="1192325"/>
            <a:ext cx="4468222" cy="37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525;p61"/>
          <p:cNvSpPr/>
          <p:nvPr/>
        </p:nvSpPr>
        <p:spPr>
          <a:xfrm>
            <a:off x="7161862" y="2851929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525;p61"/>
          <p:cNvSpPr/>
          <p:nvPr/>
        </p:nvSpPr>
        <p:spPr>
          <a:xfrm>
            <a:off x="6903070" y="2971273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68" y="2697507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98" y="3598155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00" y="3548652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25" y="2775544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0" y="2750943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62" y="2968629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70" y="2891431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60" y="2837605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хозяйство </a:t>
            </a:r>
            <a:r>
              <a:rPr lang="ru" sz="1200" b="1">
                <a:solidFill>
                  <a:srgbClr val="6C6C72"/>
                </a:solidFill>
              </a:rPr>
              <a:t>(разместить на карте района нужные</a:t>
            </a:r>
            <a:r>
              <a:rPr lang="ru" sz="1300" b="1">
                <a:solidFill>
                  <a:srgbClr val="6C6C72"/>
                </a:solidFill>
              </a:rPr>
              <a:t> </a:t>
            </a:r>
            <a:r>
              <a:rPr lang="ru" sz="1200" b="1">
                <a:solidFill>
                  <a:srgbClr val="6C6C72"/>
                </a:solidFill>
              </a:rPr>
              <a:t>значки)</a:t>
            </a:r>
            <a:endParaRPr sz="110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2"/>
          <p:cNvSpPr/>
          <p:nvPr/>
        </p:nvSpPr>
        <p:spPr>
          <a:xfrm>
            <a:off x="427998" y="992125"/>
            <a:ext cx="2815534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</a:t>
            </a:r>
            <a:r>
              <a:rPr lang="ru" sz="1100" b="1" dirty="0" smtClean="0">
                <a:solidFill>
                  <a:srgbClr val="FFFFFF"/>
                </a:solidFill>
              </a:rPr>
              <a:t>свободных </a:t>
            </a:r>
            <a:r>
              <a:rPr lang="ru" sz="1100" b="1" dirty="0">
                <a:solidFill>
                  <a:srgbClr val="FFFFFF"/>
                </a:solidFill>
              </a:rPr>
              <a:t>с/х </a:t>
            </a:r>
            <a:r>
              <a:rPr lang="ru" sz="1100" b="1" dirty="0" smtClean="0">
                <a:solidFill>
                  <a:srgbClr val="FFFFFF"/>
                </a:solidFill>
              </a:rPr>
              <a:t>земель:</a:t>
            </a:r>
            <a:endParaRPr sz="1100" dirty="0"/>
          </a:p>
        </p:txBody>
      </p:sp>
      <p:sp>
        <p:nvSpPr>
          <p:cNvPr id="546" name="Google Shape;546;p62"/>
          <p:cNvSpPr txBox="1"/>
          <p:nvPr/>
        </p:nvSpPr>
        <p:spPr>
          <a:xfrm>
            <a:off x="276045" y="2390524"/>
            <a:ext cx="3853555" cy="16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891861"/>
                </a:solidFill>
              </a:rPr>
              <a:t>Подразделение </a:t>
            </a:r>
            <a:r>
              <a:rPr lang="ru" sz="1100" b="1" dirty="0">
                <a:solidFill>
                  <a:srgbClr val="891861"/>
                </a:solidFill>
              </a:rPr>
              <a:t>с/х земель: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900" dirty="0">
                <a:solidFill>
                  <a:srgbClr val="231F20"/>
                </a:solidFill>
              </a:rPr>
              <a:t>Пашни </a:t>
            </a:r>
            <a:r>
              <a:rPr lang="ru" sz="900" dirty="0" smtClean="0">
                <a:solidFill>
                  <a:srgbClr val="231F20"/>
                </a:solidFill>
              </a:rPr>
              <a:t>–  всего </a:t>
            </a:r>
            <a:r>
              <a:rPr lang="ru-RU" sz="900" dirty="0" smtClean="0">
                <a:solidFill>
                  <a:srgbClr val="231F20"/>
                </a:solidFill>
              </a:rPr>
              <a:t>33 425 га. используется – </a:t>
            </a:r>
            <a:r>
              <a:rPr lang="en-US" sz="900" dirty="0" smtClean="0">
                <a:solidFill>
                  <a:srgbClr val="231F20"/>
                </a:solidFill>
              </a:rPr>
              <a:t>1130</a:t>
            </a:r>
            <a:r>
              <a:rPr lang="ru-RU" sz="900" dirty="0" smtClean="0">
                <a:solidFill>
                  <a:srgbClr val="231F20"/>
                </a:solidFill>
              </a:rPr>
              <a:t>,4 га. </a:t>
            </a:r>
            <a:endParaRPr sz="9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900" dirty="0" smtClean="0">
                <a:solidFill>
                  <a:srgbClr val="231F20"/>
                </a:solidFill>
              </a:rPr>
              <a:t>Залежи паров – </a:t>
            </a:r>
            <a:r>
              <a:rPr lang="ru-RU" sz="900" dirty="0" smtClean="0">
                <a:solidFill>
                  <a:srgbClr val="231F20"/>
                </a:solidFill>
              </a:rPr>
              <a:t>5736,6 га,  поднято 3106,26 га</a:t>
            </a:r>
            <a:endParaRPr sz="9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900" dirty="0" smtClean="0">
                <a:solidFill>
                  <a:srgbClr val="231F20"/>
                </a:solidFill>
              </a:rPr>
              <a:t>Сенокосы исользуются – </a:t>
            </a:r>
            <a:r>
              <a:rPr lang="ru-RU" sz="900" dirty="0" smtClean="0">
                <a:solidFill>
                  <a:srgbClr val="231F20"/>
                </a:solidFill>
              </a:rPr>
              <a:t>11054,5</a:t>
            </a:r>
            <a:r>
              <a:rPr lang="ru" sz="900" dirty="0" smtClean="0">
                <a:solidFill>
                  <a:srgbClr val="231F20"/>
                </a:solidFill>
              </a:rPr>
              <a:t> га</a:t>
            </a:r>
            <a:r>
              <a:rPr lang="ru" sz="900" dirty="0" smtClean="0">
                <a:solidFill>
                  <a:srgbClr val="231F20"/>
                </a:solidFill>
              </a:rPr>
              <a:t>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endParaRPr lang="ru" sz="900" dirty="0">
              <a:solidFill>
                <a:srgbClr val="231F20"/>
              </a:solidFill>
            </a:endParaRPr>
          </a:p>
          <a:p>
            <a:r>
              <a:rPr lang="ru-RU" sz="900" dirty="0" smtClean="0"/>
              <a:t>Посеяно</a:t>
            </a:r>
            <a:r>
              <a:rPr lang="ru-RU" sz="900" dirty="0"/>
              <a:t>: пшеницы - 60 га, овес – 40 га, картофель -2,0 га.</a:t>
            </a:r>
          </a:p>
          <a:p>
            <a:r>
              <a:rPr lang="ru-RU" sz="900" dirty="0"/>
              <a:t>Получено: пшеницы – 64,2 т., овес – 40,1 т., картофель – 26 т., овощи – 4,0 т.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endParaRPr sz="900" dirty="0">
              <a:solidFill>
                <a:srgbClr val="231F20"/>
              </a:solidFill>
            </a:endParaRPr>
          </a:p>
        </p:txBody>
      </p:sp>
      <p:sp>
        <p:nvSpPr>
          <p:cNvPr id="547" name="Google Shape;547;p62"/>
          <p:cNvSpPr txBox="1"/>
          <p:nvPr/>
        </p:nvSpPr>
        <p:spPr>
          <a:xfrm>
            <a:off x="6503075" y="2660175"/>
            <a:ext cx="145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производимой сх продукцией</a:t>
            </a:r>
            <a:endParaRPr dirty="0"/>
          </a:p>
        </p:txBody>
      </p:sp>
      <p:sp>
        <p:nvSpPr>
          <p:cNvPr id="548" name="Google Shape;548;p62"/>
          <p:cNvSpPr txBox="1"/>
          <p:nvPr/>
        </p:nvSpPr>
        <p:spPr>
          <a:xfrm>
            <a:off x="198408" y="3849474"/>
            <a:ext cx="990442" cy="18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0000"/>
                </a:solidFill>
              </a:rPr>
              <a:t> </a:t>
            </a:r>
            <a:endParaRPr sz="1100" dirty="0">
              <a:solidFill>
                <a:srgbClr val="7B2668"/>
              </a:solidFill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 bwMode="hidden">
          <a:xfrm>
            <a:off x="1017917" y="3893247"/>
            <a:ext cx="4019909" cy="762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Объём произведённой </a:t>
            </a:r>
            <a:r>
              <a:rPr lang="ru" sz="1100" b="1" dirty="0" smtClean="0">
                <a:solidFill>
                  <a:schemeClr val="dk1"/>
                </a:solidFill>
              </a:rPr>
              <a:t>продукции в </a:t>
            </a:r>
            <a:r>
              <a:rPr lang="ru" sz="1100" b="1" dirty="0" smtClean="0">
                <a:solidFill>
                  <a:schemeClr val="dk1"/>
                </a:solidFill>
              </a:rPr>
              <a:t>2025 году</a:t>
            </a:r>
            <a:r>
              <a:rPr lang="ru" sz="1100" b="1" dirty="0" smtClean="0">
                <a:solidFill>
                  <a:schemeClr val="dk1"/>
                </a:solidFill>
              </a:rPr>
              <a:t>:</a:t>
            </a:r>
          </a:p>
          <a:p>
            <a:pPr marL="12700" lvl="0">
              <a:lnSpc>
                <a:spcPct val="106046"/>
              </a:lnSpc>
            </a:pPr>
            <a:r>
              <a:rPr lang="ru" sz="1100" dirty="0" smtClean="0">
                <a:solidFill>
                  <a:schemeClr val="dk1"/>
                </a:solidFill>
              </a:rPr>
              <a:t> молоко </a:t>
            </a:r>
            <a:r>
              <a:rPr lang="ru" sz="1100" dirty="0" smtClean="0">
                <a:solidFill>
                  <a:schemeClr val="dk1"/>
                </a:solidFill>
              </a:rPr>
              <a:t>–</a:t>
            </a:r>
            <a:r>
              <a:rPr lang="ru-RU" sz="1100" dirty="0" smtClean="0"/>
              <a:t>4437,8 </a:t>
            </a:r>
            <a:r>
              <a:rPr lang="ru" sz="1100" dirty="0" smtClean="0">
                <a:solidFill>
                  <a:schemeClr val="dk1"/>
                </a:solidFill>
              </a:rPr>
              <a:t>тонн</a:t>
            </a:r>
            <a:endParaRPr lang="ru" sz="1100" dirty="0" smtClean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r>
              <a:rPr lang="ru" sz="1100" dirty="0">
                <a:solidFill>
                  <a:schemeClr val="dk1"/>
                </a:solidFill>
              </a:rPr>
              <a:t> </a:t>
            </a:r>
            <a:r>
              <a:rPr lang="ru" sz="1100" dirty="0" smtClean="0">
                <a:solidFill>
                  <a:schemeClr val="dk1"/>
                </a:solidFill>
              </a:rPr>
              <a:t>мясо – </a:t>
            </a:r>
            <a:r>
              <a:rPr lang="ru-RU" sz="1100" dirty="0" smtClean="0">
                <a:solidFill>
                  <a:schemeClr val="dk1"/>
                </a:solidFill>
              </a:rPr>
              <a:t> </a:t>
            </a:r>
            <a:r>
              <a:rPr lang="ru-RU" sz="1100" dirty="0" smtClean="0">
                <a:solidFill>
                  <a:schemeClr val="dk1"/>
                </a:solidFill>
              </a:rPr>
              <a:t>– </a:t>
            </a:r>
            <a:r>
              <a:rPr lang="ru-RU" sz="1100" dirty="0">
                <a:solidFill>
                  <a:schemeClr val="dk1"/>
                </a:solidFill>
              </a:rPr>
              <a:t>1513,9 </a:t>
            </a:r>
            <a:r>
              <a:rPr lang="ru-RU" sz="1100" dirty="0" smtClean="0">
                <a:solidFill>
                  <a:schemeClr val="dk1"/>
                </a:solidFill>
              </a:rPr>
              <a:t>тонн </a:t>
            </a:r>
            <a:endParaRPr lang="ru" sz="1100" dirty="0" smtClean="0">
              <a:solidFill>
                <a:schemeClr val="dk1"/>
              </a:solidFill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chemeClr val="dk1"/>
                </a:solidFill>
                <a:sym typeface="Arial"/>
              </a:rPr>
              <a:t> </a:t>
            </a:r>
            <a:endParaRPr sz="11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 bwMode="hidden">
          <a:xfrm>
            <a:off x="427997" y="1458956"/>
            <a:ext cx="5116495" cy="844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6046"/>
              </a:lnSpc>
            </a:pPr>
            <a:endParaRPr lang="ru-RU" sz="1100" b="1" dirty="0" smtClean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r>
              <a:rPr lang="ru-RU" sz="1100" b="1" dirty="0" smtClean="0">
                <a:solidFill>
                  <a:schemeClr val="dk1"/>
                </a:solidFill>
              </a:rPr>
              <a:t>Крупные сельскохозяйственные предприятия</a:t>
            </a:r>
            <a:r>
              <a:rPr lang="ru-RU" sz="900" dirty="0" smtClean="0">
                <a:solidFill>
                  <a:schemeClr val="dk1"/>
                </a:solidFill>
              </a:rPr>
              <a:t>: 3 </a:t>
            </a:r>
            <a:r>
              <a:rPr lang="ru-RU" sz="900" dirty="0">
                <a:solidFill>
                  <a:schemeClr val="dk1"/>
                </a:solidFill>
              </a:rPr>
              <a:t>сельскохозяйственных предприятия, 2 сельскохозяйственных потребительских кооперативов, 8 КФХ, 1 ЛПХ, занимающихся производством животноводческой продукции и возделыванием зерновых культур</a:t>
            </a:r>
            <a:r>
              <a:rPr lang="ru-RU" sz="900" dirty="0" smtClean="0">
                <a:solidFill>
                  <a:schemeClr val="dk1"/>
                </a:solidFill>
              </a:rPr>
              <a:t>: </a:t>
            </a:r>
            <a:endParaRPr lang="ru-RU" sz="900" dirty="0">
              <a:solidFill>
                <a:schemeClr val="dk1"/>
              </a:solidFill>
            </a:endParaRPr>
          </a:p>
        </p:txBody>
      </p:sp>
      <p:pic>
        <p:nvPicPr>
          <p:cNvPr id="2" name="Picture 2" descr="C:\Users\User\Desktop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92" y="857670"/>
            <a:ext cx="3461484" cy="37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03" y="2101299"/>
            <a:ext cx="2746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Google Shape;540;p62"/>
          <p:cNvSpPr/>
          <p:nvPr/>
        </p:nvSpPr>
        <p:spPr>
          <a:xfrm>
            <a:off x="6207900" y="3802031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38" y="3346093"/>
            <a:ext cx="2746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56" y="3086536"/>
            <a:ext cx="457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75" y="3479312"/>
            <a:ext cx="457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2" y="3074194"/>
            <a:ext cx="2746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9149" y="986339"/>
            <a:ext cx="23115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15 777 га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г/с поселений 1237,5 га</a:t>
            </a:r>
          </a:p>
          <a:p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56" y="3601294"/>
            <a:ext cx="2746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7F7F7F"/>
                </a:solidFill>
              </a:rPr>
              <a:t>фонд 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416325" y="9792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Земли лесного фонда: </a:t>
            </a:r>
            <a:r>
              <a:rPr lang="ru" sz="1100" b="1" dirty="0" smtClean="0">
                <a:solidFill>
                  <a:srgbClr val="FFFFFF"/>
                </a:solidFill>
              </a:rPr>
              <a:t>1 305 163 га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293988" y="2748010"/>
            <a:ext cx="3000000" cy="88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100" dirty="0">
                <a:solidFill>
                  <a:srgbClr val="891861"/>
                </a:solidFill>
              </a:rPr>
              <a:t>:</a:t>
            </a:r>
            <a:endParaRPr sz="110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Хвойные – 815 526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Лиственные – 489 637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6323" y="3994200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Расчетная лесосека: </a:t>
            </a:r>
            <a:r>
              <a:rPr lang="ru" sz="1100" b="1" dirty="0" smtClean="0">
                <a:solidFill>
                  <a:srgbClr val="FFFFFF"/>
                </a:solidFill>
              </a:rPr>
              <a:t> 14 424 тыс.куб.м.</a:t>
            </a:r>
            <a:endParaRPr sz="1100" dirty="0"/>
          </a:p>
        </p:txBody>
      </p:sp>
      <p:sp>
        <p:nvSpPr>
          <p:cNvPr id="560" name="Google Shape;560;p63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231385" y="1747388"/>
            <a:ext cx="4211219" cy="9094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</a:t>
            </a:r>
            <a:r>
              <a:rPr lang="ru" sz="1700" dirty="0" smtClean="0">
                <a:solidFill>
                  <a:schemeClr val="dk1"/>
                </a:solidFill>
              </a:rPr>
              <a:t>: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ООО «Доверие», ООО «Александр», ИП Тонких О.В.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</a:rPr>
              <a:t>ИП Казаков Г.Г., ИП Судаков А.С., ИП Белисенков А.Ю.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64" y="767463"/>
            <a:ext cx="4468222" cy="37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39" y="3399075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65" y="3155890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26" y="3936256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26" y="2880570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19" y="3519771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05" y="2364627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Промышленность</a:t>
            </a:r>
            <a:endParaRPr sz="1100" dirty="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14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309574" y="1918356"/>
            <a:ext cx="4566848" cy="224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Виды предприятий района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Энергетика : филиал ОАО </a:t>
            </a:r>
            <a:r>
              <a:rPr lang="ru-RU" sz="1000" dirty="0">
                <a:solidFill>
                  <a:srgbClr val="231F20"/>
                </a:solidFill>
              </a:rPr>
              <a:t>«МРСК Сибири</a:t>
            </a:r>
            <a:r>
              <a:rPr lang="ru-RU" sz="1000" dirty="0" smtClean="0">
                <a:solidFill>
                  <a:srgbClr val="231F20"/>
                </a:solidFill>
              </a:rPr>
              <a:t>» </a:t>
            </a:r>
            <a:r>
              <a:rPr lang="ru" sz="1000" dirty="0" smtClean="0">
                <a:solidFill>
                  <a:srgbClr val="231F20"/>
                </a:solidFill>
              </a:rPr>
              <a:t>«Читаэнергосбыт», Сретенский РЭС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Переработка : </a:t>
            </a:r>
            <a:r>
              <a:rPr lang="ru-RU" sz="1000" dirty="0" smtClean="0">
                <a:solidFill>
                  <a:srgbClr val="231F20"/>
                </a:solidFill>
              </a:rPr>
              <a:t>СППК «Перспектива», СППК «Рассвет»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Производство: </a:t>
            </a:r>
            <a:r>
              <a:rPr lang="ru-RU" sz="1000" dirty="0" smtClean="0">
                <a:solidFill>
                  <a:srgbClr val="231F20"/>
                </a:solidFill>
              </a:rPr>
              <a:t>ООО «Партнер», ООО «Прииск </a:t>
            </a:r>
            <a:r>
              <a:rPr lang="ru-RU" sz="1000" dirty="0" err="1" smtClean="0">
                <a:solidFill>
                  <a:srgbClr val="231F20"/>
                </a:solidFill>
              </a:rPr>
              <a:t>Усть</a:t>
            </a:r>
            <a:r>
              <a:rPr lang="ru-RU" sz="1000" dirty="0" smtClean="0">
                <a:solidFill>
                  <a:srgbClr val="231F20"/>
                </a:solidFill>
              </a:rPr>
              <a:t>-Кара», ИП Куценко А.В., ИП </a:t>
            </a:r>
            <a:r>
              <a:rPr lang="ru-RU" sz="1000" dirty="0" err="1" smtClean="0">
                <a:solidFill>
                  <a:srgbClr val="231F20"/>
                </a:solidFill>
              </a:rPr>
              <a:t>Мхитарян</a:t>
            </a:r>
            <a:r>
              <a:rPr lang="ru-RU" sz="1000" dirty="0" smtClean="0">
                <a:solidFill>
                  <a:srgbClr val="231F20"/>
                </a:solidFill>
              </a:rPr>
              <a:t> Е.Ю., ИП Дружинина В.И., ООО «Мамина Пекарня», ИП </a:t>
            </a:r>
            <a:r>
              <a:rPr lang="ru-RU" sz="1000" dirty="0" err="1" smtClean="0">
                <a:solidFill>
                  <a:srgbClr val="231F20"/>
                </a:solidFill>
              </a:rPr>
              <a:t>Горковенко</a:t>
            </a:r>
            <a:r>
              <a:rPr lang="ru-RU" sz="1000" dirty="0" smtClean="0">
                <a:solidFill>
                  <a:srgbClr val="231F20"/>
                </a:solidFill>
              </a:rPr>
              <a:t> К.А.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sz="1000" dirty="0" smtClean="0">
                <a:solidFill>
                  <a:srgbClr val="231F20"/>
                </a:solidFill>
              </a:rPr>
              <a:t>Промышленность: АО «Прииск </a:t>
            </a:r>
            <a:r>
              <a:rPr lang="ru-RU" sz="1000" dirty="0" err="1" smtClean="0">
                <a:solidFill>
                  <a:srgbClr val="231F20"/>
                </a:solidFill>
              </a:rPr>
              <a:t>Усть</a:t>
            </a:r>
            <a:r>
              <a:rPr lang="ru-RU" sz="1000" dirty="0" smtClean="0">
                <a:solidFill>
                  <a:srgbClr val="231F20"/>
                </a:solidFill>
              </a:rPr>
              <a:t>-Кара», ООО «Вымпел», 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000" dirty="0">
                <a:solidFill>
                  <a:srgbClr val="231F20"/>
                </a:solidFill>
              </a:rPr>
              <a:t> </a:t>
            </a:r>
            <a:r>
              <a:rPr lang="ru-RU" sz="1000" dirty="0" smtClean="0">
                <a:solidFill>
                  <a:srgbClr val="231F20"/>
                </a:solidFill>
              </a:rPr>
              <a:t>        ООО «Вектор </a:t>
            </a:r>
            <a:r>
              <a:rPr lang="ru-RU" sz="1000" dirty="0" err="1" smtClean="0">
                <a:solidFill>
                  <a:srgbClr val="231F20"/>
                </a:solidFill>
              </a:rPr>
              <a:t>Голд</a:t>
            </a:r>
            <a:r>
              <a:rPr lang="ru-RU" sz="1000" dirty="0" smtClean="0">
                <a:solidFill>
                  <a:srgbClr val="231F20"/>
                </a:solidFill>
              </a:rPr>
              <a:t>», ООО «Андреевский </a:t>
            </a:r>
            <a:r>
              <a:rPr lang="ru-RU" sz="1000" dirty="0" err="1" smtClean="0">
                <a:solidFill>
                  <a:srgbClr val="231F20"/>
                </a:solidFill>
              </a:rPr>
              <a:t>кочей</a:t>
            </a:r>
            <a:r>
              <a:rPr lang="ru-RU" sz="1000" dirty="0" smtClean="0">
                <a:solidFill>
                  <a:srgbClr val="231F20"/>
                </a:solidFill>
              </a:rPr>
              <a:t>»,ООО «Гран </a:t>
            </a:r>
            <a:r>
              <a:rPr lang="ru-RU" sz="1000" dirty="0" err="1" smtClean="0">
                <a:solidFill>
                  <a:srgbClr val="231F20"/>
                </a:solidFill>
              </a:rPr>
              <a:t>Дюк</a:t>
            </a:r>
            <a:r>
              <a:rPr lang="ru-RU" sz="1000" dirty="0" smtClean="0">
                <a:solidFill>
                  <a:srgbClr val="231F20"/>
                </a:solidFill>
              </a:rPr>
              <a:t> Восток»</a:t>
            </a:r>
            <a:endParaRPr sz="1000" dirty="0">
              <a:solidFill>
                <a:srgbClr val="231F20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Прочие: </a:t>
            </a:r>
            <a:r>
              <a:rPr lang="ru-RU" sz="1000" dirty="0" smtClean="0">
                <a:solidFill>
                  <a:srgbClr val="231F20"/>
                </a:solidFill>
              </a:rPr>
              <a:t>ООО «</a:t>
            </a:r>
            <a:r>
              <a:rPr lang="ru-RU" sz="1000" dirty="0" err="1" smtClean="0">
                <a:solidFill>
                  <a:srgbClr val="231F20"/>
                </a:solidFill>
              </a:rPr>
              <a:t>Стройсервис</a:t>
            </a:r>
            <a:r>
              <a:rPr lang="ru-RU" sz="1000" dirty="0" smtClean="0">
                <a:solidFill>
                  <a:srgbClr val="231F20"/>
                </a:solidFill>
              </a:rPr>
              <a:t>»</a:t>
            </a:r>
            <a:endParaRPr lang="ru-RU" sz="1000" dirty="0">
              <a:solidFill>
                <a:srgbClr val="231F20"/>
              </a:solidFill>
            </a:endParaRPr>
          </a:p>
        </p:txBody>
      </p:sp>
      <p:sp>
        <p:nvSpPr>
          <p:cNvPr id="570" name="Google Shape;570;p64"/>
          <p:cNvSpPr txBox="1"/>
          <p:nvPr/>
        </p:nvSpPr>
        <p:spPr>
          <a:xfrm>
            <a:off x="434454" y="1367537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</a:t>
            </a:r>
            <a:r>
              <a:rPr lang="ru" sz="1700" dirty="0" smtClean="0">
                <a:solidFill>
                  <a:schemeClr val="dk1"/>
                </a:solidFill>
              </a:rPr>
              <a:t>: ПО «Усть-Карское» 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7" y="4273117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</a:t>
            </a:r>
            <a:r>
              <a:rPr lang="ru" sz="1100" b="1" dirty="0" smtClean="0">
                <a:solidFill>
                  <a:srgbClr val="FFFFFF"/>
                </a:solidFill>
              </a:rPr>
              <a:t>отгруженных товаров собственного  </a:t>
            </a:r>
            <a:r>
              <a:rPr lang="ru" sz="1100" b="1" dirty="0">
                <a:solidFill>
                  <a:srgbClr val="FFFFFF"/>
                </a:solidFill>
              </a:rPr>
              <a:t>производства: </a:t>
            </a:r>
            <a:r>
              <a:rPr lang="ru" sz="1100" b="1" dirty="0" smtClean="0">
                <a:solidFill>
                  <a:srgbClr val="FF0000"/>
                </a:solidFill>
              </a:rPr>
              <a:t>23 159 883 тыс.руб.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41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43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74" y="1711469"/>
            <a:ext cx="328089" cy="35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3" y="1666022"/>
            <a:ext cx="446916" cy="4469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72" y="992121"/>
            <a:ext cx="3612864" cy="354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31" y="2461019"/>
            <a:ext cx="164306" cy="17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600614" y="35169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68" y="3622207"/>
            <a:ext cx="54769" cy="5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8" y="2402222"/>
            <a:ext cx="58798" cy="5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28" y="2600355"/>
            <a:ext cx="80139" cy="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66" y="3323927"/>
            <a:ext cx="54769" cy="5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95" y="3562708"/>
            <a:ext cx="68658" cy="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56" y="3622207"/>
            <a:ext cx="66809" cy="7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73" y="3489776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48" y="3512635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67" y="3539849"/>
            <a:ext cx="46945" cy="4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14" y="3515000"/>
            <a:ext cx="45719" cy="4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33" y="3501791"/>
            <a:ext cx="45719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36365" y="3631366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36365" y="3606251"/>
            <a:ext cx="45719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97" y="3605702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1197" y="3547511"/>
            <a:ext cx="59067" cy="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93141" y="3513398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6" y="2804882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02" y="2561560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99" y="2355109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7" y="3511162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90" y="3527138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9" y="3337076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63" y="2461019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2347386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66" y="2578233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4" y="2254964"/>
            <a:ext cx="294516" cy="29451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16" y="3294319"/>
            <a:ext cx="294516" cy="2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7696</TotalTime>
  <Words>1685</Words>
  <Application>Microsoft Office PowerPoint</Application>
  <PresentationFormat>Экран (16:9)</PresentationFormat>
  <Paragraphs>345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Times New Roman</vt:lpstr>
      <vt:lpstr>tahoma</vt:lpstr>
      <vt:lpstr>Wingdings</vt:lpstr>
      <vt:lpstr>Helvetica Neue</vt:lpstr>
      <vt:lpstr>Calibri</vt:lpstr>
      <vt:lpstr>Simple Light</vt:lpstr>
      <vt:lpstr>2_Office Theme</vt:lpstr>
      <vt:lpstr>1_Office Theme</vt:lpstr>
      <vt:lpstr>Презентация PowerPoint</vt:lpstr>
      <vt:lpstr>Информация о Сретенском районе </vt:lpstr>
      <vt:lpstr>Информация о Сретенском районе</vt:lpstr>
      <vt:lpstr>Информация о Сретенском районе    </vt:lpstr>
      <vt:lpstr>Презентация PowerPoint</vt:lpstr>
      <vt:lpstr>Полезные ископаемые </vt:lpstr>
      <vt:lpstr>Презентация PowerPoint</vt:lpstr>
      <vt:lpstr>Презентация PowerPoint</vt:lpstr>
      <vt:lpstr>Презентация PowerPoint</vt:lpstr>
      <vt:lpstr>Презентация PowerPoint</vt:lpstr>
      <vt:lpstr>      Реестр свободных земельных участков, зданий, помещений подходящих для реализации инвестиционных предложений </vt:lpstr>
      <vt:lpstr>Потребность района в видах экономической деятельности, которые необходимо развивать на территории Сретенского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</cp:lastModifiedBy>
  <cp:revision>109</cp:revision>
  <cp:lastPrinted>2024-01-09T04:44:42Z</cp:lastPrinted>
  <dcterms:modified xsi:type="dcterms:W3CDTF">2026-03-25T08:16:14Z</dcterms:modified>
</cp:coreProperties>
</file>