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50" r:id="rId1"/>
    <p:sldMasterId id="2147484768" r:id="rId2"/>
  </p:sldMasterIdLst>
  <p:notesMasterIdLst>
    <p:notesMasterId r:id="rId43"/>
  </p:notesMasterIdLst>
  <p:sldIdLst>
    <p:sldId id="437" r:id="rId3"/>
    <p:sldId id="438" r:id="rId4"/>
    <p:sldId id="408" r:id="rId5"/>
    <p:sldId id="444" r:id="rId6"/>
    <p:sldId id="445" r:id="rId7"/>
    <p:sldId id="446" r:id="rId8"/>
    <p:sldId id="447" r:id="rId9"/>
    <p:sldId id="410" r:id="rId10"/>
    <p:sldId id="351" r:id="rId11"/>
    <p:sldId id="353" r:id="rId12"/>
    <p:sldId id="355" r:id="rId13"/>
    <p:sldId id="440" r:id="rId14"/>
    <p:sldId id="411" r:id="rId15"/>
    <p:sldId id="373" r:id="rId16"/>
    <p:sldId id="451" r:id="rId17"/>
    <p:sldId id="379" r:id="rId18"/>
    <p:sldId id="380" r:id="rId19"/>
    <p:sldId id="376" r:id="rId20"/>
    <p:sldId id="377" r:id="rId21"/>
    <p:sldId id="378" r:id="rId22"/>
    <p:sldId id="424" r:id="rId23"/>
    <p:sldId id="425" r:id="rId24"/>
    <p:sldId id="335" r:id="rId25"/>
    <p:sldId id="336" r:id="rId26"/>
    <p:sldId id="338" r:id="rId27"/>
    <p:sldId id="386" r:id="rId28"/>
    <p:sldId id="387" r:id="rId29"/>
    <p:sldId id="388" r:id="rId30"/>
    <p:sldId id="405" r:id="rId31"/>
    <p:sldId id="403" r:id="rId32"/>
    <p:sldId id="394" r:id="rId33"/>
    <p:sldId id="395" r:id="rId34"/>
    <p:sldId id="396" r:id="rId35"/>
    <p:sldId id="397" r:id="rId36"/>
    <p:sldId id="435" r:id="rId37"/>
    <p:sldId id="433" r:id="rId38"/>
    <p:sldId id="434" r:id="rId39"/>
    <p:sldId id="436" r:id="rId40"/>
    <p:sldId id="399" r:id="rId41"/>
    <p:sldId id="343" r:id="rId42"/>
  </p:sldIdLst>
  <p:sldSz cx="12204700" cy="7524750"/>
  <p:notesSz cx="6797675" cy="9928225"/>
  <p:defaultTextStyle>
    <a:defPPr>
      <a:defRPr lang="ru-RU"/>
    </a:defPPr>
    <a:lvl1pPr marL="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1pPr>
    <a:lvl2pPr marL="48952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2pPr>
    <a:lvl3pPr marL="97904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3pPr>
    <a:lvl4pPr marL="1468561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4pPr>
    <a:lvl5pPr marL="195808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5pPr>
    <a:lvl6pPr marL="244760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6pPr>
    <a:lvl7pPr marL="2937119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7pPr>
    <a:lvl8pPr marL="3426641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8pPr>
    <a:lvl9pPr marL="3916160" algn="l" defTabSz="979040" rtl="0" eaLnBrk="1" latinLnBrk="0" hangingPunct="1">
      <a:defRPr sz="19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5" userDrawn="1">
          <p15:clr>
            <a:srgbClr val="A4A3A4"/>
          </p15:clr>
        </p15:guide>
        <p15:guide id="2" pos="2888" userDrawn="1">
          <p15:clr>
            <a:srgbClr val="A4A3A4"/>
          </p15:clr>
        </p15:guide>
        <p15:guide id="3" orient="horz" pos="2371" userDrawn="1">
          <p15:clr>
            <a:srgbClr val="A4A3A4"/>
          </p15:clr>
        </p15:guide>
        <p15:guide id="4" pos="3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CE0"/>
    <a:srgbClr val="F8C0F9"/>
    <a:srgbClr val="FFFFCC"/>
    <a:srgbClr val="FFCCFF"/>
    <a:srgbClr val="CCCCFF"/>
    <a:srgbClr val="FF9900"/>
    <a:srgbClr val="99FF99"/>
    <a:srgbClr val="FF99FF"/>
    <a:srgbClr val="66FF99"/>
    <a:srgbClr val="F98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9502" autoAdjust="0"/>
  </p:normalViewPr>
  <p:slideViewPr>
    <p:cSldViewPr>
      <p:cViewPr varScale="1">
        <p:scale>
          <a:sx n="57" d="100"/>
          <a:sy n="57" d="100"/>
        </p:scale>
        <p:origin x="1152" y="84"/>
      </p:cViewPr>
      <p:guideLst>
        <p:guide orient="horz" pos="2315"/>
        <p:guide pos="2888"/>
        <p:guide orient="horz" pos="2371"/>
        <p:guide pos="3845"/>
      </p:guideLst>
    </p:cSldViewPr>
  </p:slideViewPr>
  <p:outlineViewPr>
    <p:cViewPr>
      <p:scale>
        <a:sx n="33" d="100"/>
        <a:sy n="33" d="100"/>
      </p:scale>
      <p:origin x="54" y="61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0.16118418665032516"/>
                  <c:y val="0.1321472232331998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B9-4A8D-87AF-1B1C200C3F62}"/>
                </c:ext>
              </c:extLst>
            </c:dLbl>
            <c:dLbl>
              <c:idx val="5"/>
              <c:layout>
                <c:manualLayout>
                  <c:x val="0.17331993658318584"/>
                  <c:y val="-0.1602355422417574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B9-4A8D-87AF-1B1C200C3F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Жилищно-крммунальное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4.8</c:v>
                </c:pt>
                <c:pt idx="1">
                  <c:v>0.5</c:v>
                </c:pt>
                <c:pt idx="2">
                  <c:v>6.1</c:v>
                </c:pt>
                <c:pt idx="3">
                  <c:v>0.2</c:v>
                </c:pt>
                <c:pt idx="4">
                  <c:v>0</c:v>
                </c:pt>
                <c:pt idx="5">
                  <c:v>75.3</c:v>
                </c:pt>
                <c:pt idx="6">
                  <c:v>3.7</c:v>
                </c:pt>
                <c:pt idx="7">
                  <c:v>1.3</c:v>
                </c:pt>
                <c:pt idx="8">
                  <c:v>0.1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B9-4A8D-87AF-1B1C200C3F6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25"/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692-49B8-9DD3-7B254382011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C692-49B8-9DD3-7B2543820116}"/>
              </c:ext>
            </c:extLst>
          </c:dPt>
          <c:cat>
            <c:strRef>
              <c:f>Лист1!$A$3:$A$6</c:f>
              <c:strCache>
                <c:ptCount val="4"/>
                <c:pt idx="0">
                  <c:v>модернизация объектов комунальной инфраструктуры; 1000,0</c:v>
                </c:pt>
                <c:pt idx="1">
                  <c:v>организация тепло и водоснабжения населения ; 900,0</c:v>
                </c:pt>
                <c:pt idx="2">
                  <c:v>содержание мест захоронения; 184,0</c:v>
                </c:pt>
                <c:pt idx="3">
                  <c:v>проведение ремонта жилых помещений 200,0</c:v>
                </c:pt>
              </c:strCache>
            </c:strRef>
          </c:cat>
          <c:val>
            <c:numRef>
              <c:f>Лист1!$B$3:$B$6</c:f>
              <c:numCache>
                <c:formatCode>0.0</c:formatCode>
                <c:ptCount val="4"/>
                <c:pt idx="0">
                  <c:v>1000</c:v>
                </c:pt>
                <c:pt idx="1">
                  <c:v>900</c:v>
                </c:pt>
                <c:pt idx="2">
                  <c:v>184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92-49B8-9DD3-7B2543820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878341841799002"/>
          <c:y val="3.9741929259322059E-2"/>
          <c:w val="0.34965138208687196"/>
          <c:h val="0.93444003297879186"/>
        </c:manualLayout>
      </c:layout>
      <c:overlay val="0"/>
      <c:txPr>
        <a:bodyPr/>
        <a:lstStyle/>
        <a:p>
          <a:pPr>
            <a:defRPr sz="17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54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Всего расходы </a:t>
            </a:r>
            <a:r>
              <a:rPr lang="ru-RU" dirty="0" smtClean="0"/>
              <a:t>53300,9 </a:t>
            </a:r>
            <a:r>
              <a:rPr lang="ru-RU" dirty="0" err="1"/>
              <a:t>тыс.руб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0.58489852134819786"/>
          <c:y val="0.91104371953505814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расходы 32225,8 тыс.руб.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99FF"/>
              </a:solidFill>
            </c:spPr>
            <c:extLst>
              <c:ext xmlns:c16="http://schemas.microsoft.com/office/drawing/2014/chart" uri="{C3380CC4-5D6E-409C-BE32-E72D297353CC}">
                <c16:uniqueId val="{00000001-1860-425B-B087-E9D70A2946C1}"/>
              </c:ext>
            </c:extLst>
          </c:dPt>
          <c:dPt>
            <c:idx val="1"/>
            <c:bubble3D val="0"/>
            <c:spPr>
              <a:solidFill>
                <a:srgbClr val="FF3300"/>
              </a:solidFill>
            </c:spPr>
            <c:extLst>
              <c:ext xmlns:c16="http://schemas.microsoft.com/office/drawing/2014/chart" uri="{C3380CC4-5D6E-409C-BE32-E72D297353CC}">
                <c16:uniqueId val="{00000003-1860-425B-B087-E9D70A2946C1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5-1860-425B-B087-E9D70A2946C1}"/>
              </c:ext>
            </c:extLst>
          </c:dPt>
          <c:dLbls>
            <c:dLbl>
              <c:idx val="0"/>
              <c:layout>
                <c:manualLayout>
                  <c:x val="-4.7056096430227318E-2"/>
                  <c:y val="-0.1380389556568587"/>
                </c:manualLayout>
              </c:layout>
              <c:tx>
                <c:rich>
                  <a:bodyPr/>
                  <a:lstStyle/>
                  <a:p>
                    <a:r>
                      <a:rPr lang="ru-RU" sz="1754" b="0" dirty="0"/>
                      <a:t>Обеспечение</a:t>
                    </a:r>
                    <a:r>
                      <a:rPr lang="ru-RU" sz="1754" b="0" baseline="0" dirty="0"/>
                      <a:t> деятельности клубов </a:t>
                    </a:r>
                    <a:r>
                      <a:rPr lang="ru-RU" sz="1754" b="0" dirty="0" smtClean="0"/>
                      <a:t>27,8%</a:t>
                    </a:r>
                    <a:endParaRPr lang="ru-RU" sz="1600" b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860-425B-B087-E9D70A2946C1}"/>
                </c:ext>
              </c:extLst>
            </c:dLbl>
            <c:dLbl>
              <c:idx val="1"/>
              <c:layout>
                <c:manualLayout>
                  <c:x val="9.2721372276310006E-3"/>
                  <c:y val="1.1464345904130405E-2"/>
                </c:manualLayout>
              </c:layout>
              <c:tx>
                <c:rich>
                  <a:bodyPr/>
                  <a:lstStyle/>
                  <a:p>
                    <a:r>
                      <a:rPr lang="ru-RU" sz="1754" b="0" dirty="0"/>
                      <a:t>Обеспечение деятельности библиотек </a:t>
                    </a:r>
                    <a:r>
                      <a:rPr lang="ru-RU" sz="1754" b="0" dirty="0" smtClean="0"/>
                      <a:t>27,9%</a:t>
                    </a:r>
                    <a:endParaRPr lang="ru-RU" sz="1600" b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860-425B-B087-E9D70A2946C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754" b="0" dirty="0"/>
                      <a:t>Другие вопросы в области культуры </a:t>
                    </a:r>
                    <a:r>
                      <a:rPr lang="ru-RU" sz="1754" b="0" dirty="0" smtClean="0"/>
                      <a:t>10,9% </a:t>
                    </a:r>
                    <a:endParaRPr lang="ru-RU" sz="1600" b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860-425B-B087-E9D70A2946C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754" b="0"/>
                      <a:t>Программы в области культуры </a:t>
                    </a:r>
                    <a:r>
                      <a:rPr lang="en-US" sz="1754" b="0"/>
                      <a:t>256,2</a:t>
                    </a:r>
                    <a:r>
                      <a:rPr lang="ru-RU" sz="1754" b="0"/>
                      <a:t>; 1,5%</a:t>
                    </a:r>
                    <a:endParaRPr lang="en-US" sz="1600" b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60-425B-B087-E9D70A2946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54" b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Обеспечение деятельности клубов</c:v>
                </c:pt>
                <c:pt idx="1">
                  <c:v>Обеспечение деятельности библиотек</c:v>
                </c:pt>
                <c:pt idx="2">
                  <c:v>Другие вопросы в области культуры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14089.4</c:v>
                </c:pt>
                <c:pt idx="1">
                  <c:v>14217</c:v>
                </c:pt>
                <c:pt idx="2">
                  <c:v>3919.4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860-425B-B087-E9D70A2946C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35144,9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Обеспечение деятельности клубов</c:v>
                </c:pt>
                <c:pt idx="1">
                  <c:v>Обеспечение деятельности библиотек</c:v>
                </c:pt>
                <c:pt idx="2">
                  <c:v>Другие вопросы в области культуры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1860-425B-B087-E9D70A294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7842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F30EA-5AAD-4B4D-9B37-1898C8B1B1C4}" type="doc">
      <dgm:prSet loTypeId="urn:microsoft.com/office/officeart/2005/8/layout/hList7#1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E45829-723F-4E4D-9831-F195998B70F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  <a:latin typeface="+mn-lt"/>
            </a:rPr>
            <a:t>Повышение налоговых и неналоговых поступлений в бюджет города</a:t>
          </a:r>
          <a:endParaRPr lang="ru-RU" sz="2000" b="1" dirty="0">
            <a:solidFill>
              <a:srgbClr val="FFFF00"/>
            </a:solidFill>
            <a:latin typeface="+mn-lt"/>
            <a:cs typeface="Times New Roman" pitchFamily="18" charset="0"/>
          </a:endParaRPr>
        </a:p>
      </dgm:t>
    </dgm:pt>
    <dgm:pt modelId="{9D4F7DBD-8157-41A0-8C10-0BA42EC495F2}" type="parTrans" cxnId="{BB97E43A-CB32-4C28-9BF3-3026B999259A}">
      <dgm:prSet/>
      <dgm:spPr/>
      <dgm:t>
        <a:bodyPr/>
        <a:lstStyle/>
        <a:p>
          <a:endParaRPr lang="ru-RU"/>
        </a:p>
      </dgm:t>
    </dgm:pt>
    <dgm:pt modelId="{914D76AC-028B-4257-BED1-2C2263772DDA}" type="sibTrans" cxnId="{BB97E43A-CB32-4C28-9BF3-3026B999259A}">
      <dgm:prSet/>
      <dgm:spPr/>
      <dgm:t>
        <a:bodyPr/>
        <a:lstStyle/>
        <a:p>
          <a:endParaRPr lang="ru-RU"/>
        </a:p>
      </dgm:t>
    </dgm:pt>
    <dgm:pt modelId="{F0351681-504B-468A-A43A-35239C443A9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+mn-lt"/>
            </a:rPr>
            <a:t>Формирование расходов с учетом снижения неэффективных расходов</a:t>
          </a:r>
          <a:endParaRPr lang="ru-RU" sz="2000" dirty="0">
            <a:solidFill>
              <a:srgbClr val="FF0000"/>
            </a:solidFill>
            <a:latin typeface="+mn-lt"/>
          </a:endParaRPr>
        </a:p>
      </dgm:t>
    </dgm:pt>
    <dgm:pt modelId="{D9E01241-ED2F-43BF-AD0C-3C1C61B771E5}" type="parTrans" cxnId="{8DBB9301-FA28-492D-82F7-7248566C3DAE}">
      <dgm:prSet/>
      <dgm:spPr/>
      <dgm:t>
        <a:bodyPr/>
        <a:lstStyle/>
        <a:p>
          <a:endParaRPr lang="ru-RU"/>
        </a:p>
      </dgm:t>
    </dgm:pt>
    <dgm:pt modelId="{E1C31608-5158-4EC9-9C62-26BAAF099A48}" type="sibTrans" cxnId="{8DBB9301-FA28-492D-82F7-7248566C3DAE}">
      <dgm:prSet/>
      <dgm:spPr/>
      <dgm:t>
        <a:bodyPr/>
        <a:lstStyle/>
        <a:p>
          <a:endParaRPr lang="ru-RU"/>
        </a:p>
      </dgm:t>
    </dgm:pt>
    <dgm:pt modelId="{BE907F90-9D92-45A1-94F8-1DCBD5B9715F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CCFF33"/>
              </a:solidFill>
              <a:latin typeface="+mn-lt"/>
            </a:rPr>
            <a:t>Проведение взвешенной долговой политики</a:t>
          </a:r>
          <a:endParaRPr lang="ru-RU" sz="2400" dirty="0">
            <a:solidFill>
              <a:srgbClr val="CCFF33"/>
            </a:solidFill>
            <a:latin typeface="+mn-lt"/>
          </a:endParaRPr>
        </a:p>
      </dgm:t>
    </dgm:pt>
    <dgm:pt modelId="{03FA8934-805C-4CA4-B0FE-FC842D45AFE0}" type="parTrans" cxnId="{D49A4A8E-E13A-48B9-A452-439EA4800B82}">
      <dgm:prSet/>
      <dgm:spPr/>
      <dgm:t>
        <a:bodyPr/>
        <a:lstStyle/>
        <a:p>
          <a:endParaRPr lang="ru-RU"/>
        </a:p>
      </dgm:t>
    </dgm:pt>
    <dgm:pt modelId="{1C6C0DF2-B0CB-4D92-954A-55B02AC860DD}" type="sibTrans" cxnId="{D49A4A8E-E13A-48B9-A452-439EA4800B82}">
      <dgm:prSet/>
      <dgm:spPr/>
      <dgm:t>
        <a:bodyPr/>
        <a:lstStyle/>
        <a:p>
          <a:endParaRPr lang="ru-RU"/>
        </a:p>
      </dgm:t>
    </dgm:pt>
    <dgm:pt modelId="{D7F1AC36-BB02-40D3-9EAC-6004F15E8D99}" type="pres">
      <dgm:prSet presAssocID="{7D9F30EA-5AAD-4B4D-9B37-1898C8B1B1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32C0C5-E5AF-4E5E-918C-A1BB430E7228}" type="pres">
      <dgm:prSet presAssocID="{7D9F30EA-5AAD-4B4D-9B37-1898C8B1B1C4}" presName="fgShape" presStyleLbl="fgShp" presStyleIdx="0" presStyleCnt="1" custFlipVert="1" custFlipHor="1" custScaleX="1269" custScaleY="10304" custLinFactY="-256120" custLinFactNeighborX="-29559" custLinFactNeighborY="-300000"/>
      <dgm:spPr/>
      <dgm:t>
        <a:bodyPr/>
        <a:lstStyle/>
        <a:p>
          <a:endParaRPr lang="ru-RU"/>
        </a:p>
      </dgm:t>
    </dgm:pt>
    <dgm:pt modelId="{AC9FC888-4E7D-41D5-BF8D-099DDFB49032}" type="pres">
      <dgm:prSet presAssocID="{7D9F30EA-5AAD-4B4D-9B37-1898C8B1B1C4}" presName="linComp" presStyleCnt="0"/>
      <dgm:spPr/>
      <dgm:t>
        <a:bodyPr/>
        <a:lstStyle/>
        <a:p>
          <a:endParaRPr lang="ru-RU"/>
        </a:p>
      </dgm:t>
    </dgm:pt>
    <dgm:pt modelId="{3B03A404-6FA8-44DF-BD0D-938BEE92A850}" type="pres">
      <dgm:prSet presAssocID="{BFE45829-723F-4E4D-9831-F195998B70F6}" presName="compNode" presStyleCnt="0"/>
      <dgm:spPr/>
      <dgm:t>
        <a:bodyPr/>
        <a:lstStyle/>
        <a:p>
          <a:endParaRPr lang="ru-RU"/>
        </a:p>
      </dgm:t>
    </dgm:pt>
    <dgm:pt modelId="{D73F7537-DE83-45D9-AFD1-908328D4D97E}" type="pres">
      <dgm:prSet presAssocID="{BFE45829-723F-4E4D-9831-F195998B70F6}" presName="bkgdShape" presStyleLbl="node1" presStyleIdx="0" presStyleCnt="3" custScaleX="85616"/>
      <dgm:spPr/>
      <dgm:t>
        <a:bodyPr/>
        <a:lstStyle/>
        <a:p>
          <a:endParaRPr lang="ru-RU"/>
        </a:p>
      </dgm:t>
    </dgm:pt>
    <dgm:pt modelId="{A490A214-21F9-4C52-8E3B-F3A359B01D89}" type="pres">
      <dgm:prSet presAssocID="{BFE45829-723F-4E4D-9831-F195998B70F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DFE9E-A8A8-41F1-B358-A7A11B6B47E1}" type="pres">
      <dgm:prSet presAssocID="{BFE45829-723F-4E4D-9831-F195998B70F6}" presName="invisiNode" presStyleLbl="node1" presStyleIdx="0" presStyleCnt="3"/>
      <dgm:spPr/>
      <dgm:t>
        <a:bodyPr/>
        <a:lstStyle/>
        <a:p>
          <a:endParaRPr lang="ru-RU"/>
        </a:p>
      </dgm:t>
    </dgm:pt>
    <dgm:pt modelId="{79E796B1-3ABE-4958-A470-95B84B3BA8FB}" type="pres">
      <dgm:prSet presAssocID="{BFE45829-723F-4E4D-9831-F195998B70F6}" presName="imagNode" presStyleLbl="fgImgPlace1" presStyleIdx="0" presStyleCnt="3" custScaleX="83731" custScaleY="825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2018F6-38F3-4F68-9FD0-50FD7BED2859}" type="pres">
      <dgm:prSet presAssocID="{914D76AC-028B-4257-BED1-2C2263772DD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7D5A4F7-F72A-48AE-87CD-6C7027652D6C}" type="pres">
      <dgm:prSet presAssocID="{F0351681-504B-468A-A43A-35239C443A97}" presName="compNode" presStyleCnt="0"/>
      <dgm:spPr/>
      <dgm:t>
        <a:bodyPr/>
        <a:lstStyle/>
        <a:p>
          <a:endParaRPr lang="ru-RU"/>
        </a:p>
      </dgm:t>
    </dgm:pt>
    <dgm:pt modelId="{01B5A3FF-8112-48C6-9524-2594DAB99429}" type="pres">
      <dgm:prSet presAssocID="{F0351681-504B-468A-A43A-35239C443A97}" presName="bkgdShape" presStyleLbl="node1" presStyleIdx="1" presStyleCnt="3" custScaleX="80551"/>
      <dgm:spPr/>
      <dgm:t>
        <a:bodyPr/>
        <a:lstStyle/>
        <a:p>
          <a:endParaRPr lang="ru-RU"/>
        </a:p>
      </dgm:t>
    </dgm:pt>
    <dgm:pt modelId="{BD834AB3-FAFF-4D74-B8D8-881F0EC6B9AD}" type="pres">
      <dgm:prSet presAssocID="{F0351681-504B-468A-A43A-35239C443A9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3C681-2C9B-4653-BE31-D8B25A2AB7FA}" type="pres">
      <dgm:prSet presAssocID="{F0351681-504B-468A-A43A-35239C443A97}" presName="invisiNode" presStyleLbl="node1" presStyleIdx="1" presStyleCnt="3"/>
      <dgm:spPr/>
      <dgm:t>
        <a:bodyPr/>
        <a:lstStyle/>
        <a:p>
          <a:endParaRPr lang="ru-RU"/>
        </a:p>
      </dgm:t>
    </dgm:pt>
    <dgm:pt modelId="{E6379D24-0F7F-4C89-AA74-40B94EA75227}" type="pres">
      <dgm:prSet presAssocID="{F0351681-504B-468A-A43A-35239C443A97}" presName="imagNode" presStyleLbl="fgImgPlace1" presStyleIdx="1" presStyleCnt="3" custScaleX="79868" custScaleY="8258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893FC16-622A-4AA0-9276-3766E5F1AA15}" type="pres">
      <dgm:prSet presAssocID="{E1C31608-5158-4EC9-9C62-26BAAF099A4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0443EA-0A22-4998-85A4-5FC07C4410A8}" type="pres">
      <dgm:prSet presAssocID="{BE907F90-9D92-45A1-94F8-1DCBD5B9715F}" presName="compNode" presStyleCnt="0"/>
      <dgm:spPr/>
      <dgm:t>
        <a:bodyPr/>
        <a:lstStyle/>
        <a:p>
          <a:endParaRPr lang="ru-RU"/>
        </a:p>
      </dgm:t>
    </dgm:pt>
    <dgm:pt modelId="{14E9E240-14D8-48CE-A8EF-4C26DD964D0B}" type="pres">
      <dgm:prSet presAssocID="{BE907F90-9D92-45A1-94F8-1DCBD5B9715F}" presName="bkgdShape" presStyleLbl="node1" presStyleIdx="2" presStyleCnt="3" custScaleX="77049"/>
      <dgm:spPr/>
      <dgm:t>
        <a:bodyPr/>
        <a:lstStyle/>
        <a:p>
          <a:endParaRPr lang="ru-RU"/>
        </a:p>
      </dgm:t>
    </dgm:pt>
    <dgm:pt modelId="{272D07C4-E4A0-4649-AFF9-320ECA914488}" type="pres">
      <dgm:prSet presAssocID="{BE907F90-9D92-45A1-94F8-1DCBD5B9715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F8028-0A1F-4B6B-BA86-08AA83130861}" type="pres">
      <dgm:prSet presAssocID="{BE907F90-9D92-45A1-94F8-1DCBD5B9715F}" presName="invisiNode" presStyleLbl="node1" presStyleIdx="2" presStyleCnt="3"/>
      <dgm:spPr/>
      <dgm:t>
        <a:bodyPr/>
        <a:lstStyle/>
        <a:p>
          <a:endParaRPr lang="ru-RU"/>
        </a:p>
      </dgm:t>
    </dgm:pt>
    <dgm:pt modelId="{801EDB75-7215-4290-9F39-D09130BB9918}" type="pres">
      <dgm:prSet presAssocID="{BE907F90-9D92-45A1-94F8-1DCBD5B9715F}" presName="imagNode" presStyleLbl="fgImgPlace1" presStyleIdx="2" presStyleCnt="3" custScaleX="85206" custScaleY="8258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BB97E43A-CB32-4C28-9BF3-3026B999259A}" srcId="{7D9F30EA-5AAD-4B4D-9B37-1898C8B1B1C4}" destId="{BFE45829-723F-4E4D-9831-F195998B70F6}" srcOrd="0" destOrd="0" parTransId="{9D4F7DBD-8157-41A0-8C10-0BA42EC495F2}" sibTransId="{914D76AC-028B-4257-BED1-2C2263772DDA}"/>
    <dgm:cxn modelId="{FCE99B69-BED3-44DC-9B4C-98E72C896783}" type="presOf" srcId="{F0351681-504B-468A-A43A-35239C443A97}" destId="{01B5A3FF-8112-48C6-9524-2594DAB99429}" srcOrd="0" destOrd="0" presId="urn:microsoft.com/office/officeart/2005/8/layout/hList7#1"/>
    <dgm:cxn modelId="{52A36C5F-442A-405D-AAC4-1CDB38AFABE0}" type="presOf" srcId="{914D76AC-028B-4257-BED1-2C2263772DDA}" destId="{E32018F6-38F3-4F68-9FD0-50FD7BED2859}" srcOrd="0" destOrd="0" presId="urn:microsoft.com/office/officeart/2005/8/layout/hList7#1"/>
    <dgm:cxn modelId="{8DBB9301-FA28-492D-82F7-7248566C3DAE}" srcId="{7D9F30EA-5AAD-4B4D-9B37-1898C8B1B1C4}" destId="{F0351681-504B-468A-A43A-35239C443A97}" srcOrd="1" destOrd="0" parTransId="{D9E01241-ED2F-43BF-AD0C-3C1C61B771E5}" sibTransId="{E1C31608-5158-4EC9-9C62-26BAAF099A48}"/>
    <dgm:cxn modelId="{C5C975CD-4B7D-4AA6-9F9B-E83B130B3C4B}" type="presOf" srcId="{BE907F90-9D92-45A1-94F8-1DCBD5B9715F}" destId="{14E9E240-14D8-48CE-A8EF-4C26DD964D0B}" srcOrd="0" destOrd="0" presId="urn:microsoft.com/office/officeart/2005/8/layout/hList7#1"/>
    <dgm:cxn modelId="{3EDBF4FD-7DD4-4EF3-BE9D-862C0BA1F08D}" type="presOf" srcId="{BFE45829-723F-4E4D-9831-F195998B70F6}" destId="{A490A214-21F9-4C52-8E3B-F3A359B01D89}" srcOrd="1" destOrd="0" presId="urn:microsoft.com/office/officeart/2005/8/layout/hList7#1"/>
    <dgm:cxn modelId="{7E5FE03F-B5AC-4410-AFBD-1247EC1958A2}" type="presOf" srcId="{F0351681-504B-468A-A43A-35239C443A97}" destId="{BD834AB3-FAFF-4D74-B8D8-881F0EC6B9AD}" srcOrd="1" destOrd="0" presId="urn:microsoft.com/office/officeart/2005/8/layout/hList7#1"/>
    <dgm:cxn modelId="{79CB92D9-CC56-4E39-84EA-E5692F448B8A}" type="presOf" srcId="{E1C31608-5158-4EC9-9C62-26BAAF099A48}" destId="{D893FC16-622A-4AA0-9276-3766E5F1AA15}" srcOrd="0" destOrd="0" presId="urn:microsoft.com/office/officeart/2005/8/layout/hList7#1"/>
    <dgm:cxn modelId="{D49A4A8E-E13A-48B9-A452-439EA4800B82}" srcId="{7D9F30EA-5AAD-4B4D-9B37-1898C8B1B1C4}" destId="{BE907F90-9D92-45A1-94F8-1DCBD5B9715F}" srcOrd="2" destOrd="0" parTransId="{03FA8934-805C-4CA4-B0FE-FC842D45AFE0}" sibTransId="{1C6C0DF2-B0CB-4D92-954A-55B02AC860DD}"/>
    <dgm:cxn modelId="{F2061F9D-9788-41A1-B4E5-626B01ECEC34}" type="presOf" srcId="{BE907F90-9D92-45A1-94F8-1DCBD5B9715F}" destId="{272D07C4-E4A0-4649-AFF9-320ECA914488}" srcOrd="1" destOrd="0" presId="urn:microsoft.com/office/officeart/2005/8/layout/hList7#1"/>
    <dgm:cxn modelId="{A85BD9F3-217E-416B-A45E-45A851EA2404}" type="presOf" srcId="{BFE45829-723F-4E4D-9831-F195998B70F6}" destId="{D73F7537-DE83-45D9-AFD1-908328D4D97E}" srcOrd="0" destOrd="0" presId="urn:microsoft.com/office/officeart/2005/8/layout/hList7#1"/>
    <dgm:cxn modelId="{C18F94C0-A146-4255-BD34-1D02D94F8D2A}" type="presOf" srcId="{7D9F30EA-5AAD-4B4D-9B37-1898C8B1B1C4}" destId="{D7F1AC36-BB02-40D3-9EAC-6004F15E8D99}" srcOrd="0" destOrd="0" presId="urn:microsoft.com/office/officeart/2005/8/layout/hList7#1"/>
    <dgm:cxn modelId="{B3B3CAD2-643F-483A-AC48-5C9D27C0AE1F}" type="presParOf" srcId="{D7F1AC36-BB02-40D3-9EAC-6004F15E8D99}" destId="{9132C0C5-E5AF-4E5E-918C-A1BB430E7228}" srcOrd="0" destOrd="0" presId="urn:microsoft.com/office/officeart/2005/8/layout/hList7#1"/>
    <dgm:cxn modelId="{8241F920-F8AB-4049-B239-876810A22784}" type="presParOf" srcId="{D7F1AC36-BB02-40D3-9EAC-6004F15E8D99}" destId="{AC9FC888-4E7D-41D5-BF8D-099DDFB49032}" srcOrd="1" destOrd="0" presId="urn:microsoft.com/office/officeart/2005/8/layout/hList7#1"/>
    <dgm:cxn modelId="{022A535C-B324-48CC-98D0-979B9F422206}" type="presParOf" srcId="{AC9FC888-4E7D-41D5-BF8D-099DDFB49032}" destId="{3B03A404-6FA8-44DF-BD0D-938BEE92A850}" srcOrd="0" destOrd="0" presId="urn:microsoft.com/office/officeart/2005/8/layout/hList7#1"/>
    <dgm:cxn modelId="{C19ACD92-19E6-456C-89E1-902B8172A2F1}" type="presParOf" srcId="{3B03A404-6FA8-44DF-BD0D-938BEE92A850}" destId="{D73F7537-DE83-45D9-AFD1-908328D4D97E}" srcOrd="0" destOrd="0" presId="urn:microsoft.com/office/officeart/2005/8/layout/hList7#1"/>
    <dgm:cxn modelId="{AB824435-CA85-4FDD-A7CF-5C8429ADCD96}" type="presParOf" srcId="{3B03A404-6FA8-44DF-BD0D-938BEE92A850}" destId="{A490A214-21F9-4C52-8E3B-F3A359B01D89}" srcOrd="1" destOrd="0" presId="urn:microsoft.com/office/officeart/2005/8/layout/hList7#1"/>
    <dgm:cxn modelId="{99B49B4E-DFAE-4F47-96B0-0BA37E5290F1}" type="presParOf" srcId="{3B03A404-6FA8-44DF-BD0D-938BEE92A850}" destId="{8FADFE9E-A8A8-41F1-B358-A7A11B6B47E1}" srcOrd="2" destOrd="0" presId="urn:microsoft.com/office/officeart/2005/8/layout/hList7#1"/>
    <dgm:cxn modelId="{E34B854F-9FC6-4C99-B999-26B001ADEA3A}" type="presParOf" srcId="{3B03A404-6FA8-44DF-BD0D-938BEE92A850}" destId="{79E796B1-3ABE-4958-A470-95B84B3BA8FB}" srcOrd="3" destOrd="0" presId="urn:microsoft.com/office/officeart/2005/8/layout/hList7#1"/>
    <dgm:cxn modelId="{5A1C8ED6-688D-4FAD-AAB3-463EA0CC091B}" type="presParOf" srcId="{AC9FC888-4E7D-41D5-BF8D-099DDFB49032}" destId="{E32018F6-38F3-4F68-9FD0-50FD7BED2859}" srcOrd="1" destOrd="0" presId="urn:microsoft.com/office/officeart/2005/8/layout/hList7#1"/>
    <dgm:cxn modelId="{2633C9F5-75B9-4072-96C4-AB5D73183030}" type="presParOf" srcId="{AC9FC888-4E7D-41D5-BF8D-099DDFB49032}" destId="{A7D5A4F7-F72A-48AE-87CD-6C7027652D6C}" srcOrd="2" destOrd="0" presId="urn:microsoft.com/office/officeart/2005/8/layout/hList7#1"/>
    <dgm:cxn modelId="{789BD1FA-9E9D-4721-A57C-1AD887530F32}" type="presParOf" srcId="{A7D5A4F7-F72A-48AE-87CD-6C7027652D6C}" destId="{01B5A3FF-8112-48C6-9524-2594DAB99429}" srcOrd="0" destOrd="0" presId="urn:microsoft.com/office/officeart/2005/8/layout/hList7#1"/>
    <dgm:cxn modelId="{F35CE952-9ECB-42A2-9A71-91B5E98FFEA8}" type="presParOf" srcId="{A7D5A4F7-F72A-48AE-87CD-6C7027652D6C}" destId="{BD834AB3-FAFF-4D74-B8D8-881F0EC6B9AD}" srcOrd="1" destOrd="0" presId="urn:microsoft.com/office/officeart/2005/8/layout/hList7#1"/>
    <dgm:cxn modelId="{1ED8CC33-02B3-400B-9894-72EC9DAB72FD}" type="presParOf" srcId="{A7D5A4F7-F72A-48AE-87CD-6C7027652D6C}" destId="{C8F3C681-2C9B-4653-BE31-D8B25A2AB7FA}" srcOrd="2" destOrd="0" presId="urn:microsoft.com/office/officeart/2005/8/layout/hList7#1"/>
    <dgm:cxn modelId="{2749D2DA-392B-4459-ACA7-973A32902EB3}" type="presParOf" srcId="{A7D5A4F7-F72A-48AE-87CD-6C7027652D6C}" destId="{E6379D24-0F7F-4C89-AA74-40B94EA75227}" srcOrd="3" destOrd="0" presId="urn:microsoft.com/office/officeart/2005/8/layout/hList7#1"/>
    <dgm:cxn modelId="{895596CE-F6C3-43AD-8CBC-E688517A0F86}" type="presParOf" srcId="{AC9FC888-4E7D-41D5-BF8D-099DDFB49032}" destId="{D893FC16-622A-4AA0-9276-3766E5F1AA15}" srcOrd="3" destOrd="0" presId="urn:microsoft.com/office/officeart/2005/8/layout/hList7#1"/>
    <dgm:cxn modelId="{511D7AED-1EBD-4B19-A751-919B19AA8988}" type="presParOf" srcId="{AC9FC888-4E7D-41D5-BF8D-099DDFB49032}" destId="{A10443EA-0A22-4998-85A4-5FC07C4410A8}" srcOrd="4" destOrd="0" presId="urn:microsoft.com/office/officeart/2005/8/layout/hList7#1"/>
    <dgm:cxn modelId="{D277CEF3-89D0-40F1-B9CA-7734F70F7AFD}" type="presParOf" srcId="{A10443EA-0A22-4998-85A4-5FC07C4410A8}" destId="{14E9E240-14D8-48CE-A8EF-4C26DD964D0B}" srcOrd="0" destOrd="0" presId="urn:microsoft.com/office/officeart/2005/8/layout/hList7#1"/>
    <dgm:cxn modelId="{58A173BA-EAC0-4D28-92CF-9CB04CA29FAB}" type="presParOf" srcId="{A10443EA-0A22-4998-85A4-5FC07C4410A8}" destId="{272D07C4-E4A0-4649-AFF9-320ECA914488}" srcOrd="1" destOrd="0" presId="urn:microsoft.com/office/officeart/2005/8/layout/hList7#1"/>
    <dgm:cxn modelId="{0D835E6F-77FF-4415-9DB3-7A71EA7893E3}" type="presParOf" srcId="{A10443EA-0A22-4998-85A4-5FC07C4410A8}" destId="{C7AF8028-0A1F-4B6B-BA86-08AA83130861}" srcOrd="2" destOrd="0" presId="urn:microsoft.com/office/officeart/2005/8/layout/hList7#1"/>
    <dgm:cxn modelId="{85E79C21-B323-4AA3-A798-FD201BB1CE18}" type="presParOf" srcId="{A10443EA-0A22-4998-85A4-5FC07C4410A8}" destId="{801EDB75-7215-4290-9F39-D09130BB9918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0239BA-D30D-42D9-95F7-1477AF7261C5}" type="doc">
      <dgm:prSet loTypeId="urn:microsoft.com/office/officeart/2005/8/layout/chevron2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8AA1952-3345-4003-BFDC-A0E4F30C465C}">
      <dgm:prSet phldrT="[Текст]" custT="1"/>
      <dgm:spPr/>
      <dgm:t>
        <a:bodyPr/>
        <a:lstStyle/>
        <a:p>
          <a:endParaRPr lang="ru-RU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CD8EE939-5E82-4C1E-A503-C5646DF47732}" type="parTrans" cxnId="{3BEBB157-6F04-4726-92E8-65661F4D5571}">
      <dgm:prSet/>
      <dgm:spPr/>
      <dgm:t>
        <a:bodyPr/>
        <a:lstStyle/>
        <a:p>
          <a:endParaRPr lang="ru-RU"/>
        </a:p>
      </dgm:t>
    </dgm:pt>
    <dgm:pt modelId="{84C1FEF0-48B0-42FF-8385-CA2FDF866512}" type="sibTrans" cxnId="{3BEBB157-6F04-4726-92E8-65661F4D5571}">
      <dgm:prSet/>
      <dgm:spPr/>
      <dgm:t>
        <a:bodyPr/>
        <a:lstStyle/>
        <a:p>
          <a:endParaRPr lang="ru-RU"/>
        </a:p>
      </dgm:t>
    </dgm:pt>
    <dgm:pt modelId="{E02F3EE9-ABD1-4D06-9A71-B78C1E3542D6}">
      <dgm:prSet phldrT="[Текст]" custT="1"/>
      <dgm:spPr/>
      <dgm:t>
        <a:bodyPr/>
        <a:lstStyle/>
        <a:p>
          <a:endParaRPr lang="ru-RU" sz="1400" b="1" i="1" dirty="0">
            <a:latin typeface="Times New Roman" pitchFamily="18" charset="0"/>
            <a:cs typeface="Times New Roman" pitchFamily="18" charset="0"/>
          </a:endParaRPr>
        </a:p>
      </dgm:t>
    </dgm:pt>
    <dgm:pt modelId="{AA1A75ED-3EC9-4A28-8738-27E036ED2506}" type="parTrans" cxnId="{5717FF89-59BF-4E71-A2FF-59C4C67B826C}">
      <dgm:prSet/>
      <dgm:spPr/>
      <dgm:t>
        <a:bodyPr/>
        <a:lstStyle/>
        <a:p>
          <a:endParaRPr lang="ru-RU"/>
        </a:p>
      </dgm:t>
    </dgm:pt>
    <dgm:pt modelId="{7429E3D7-E57E-4AC5-82B5-C677C06E342E}" type="sibTrans" cxnId="{5717FF89-59BF-4E71-A2FF-59C4C67B826C}">
      <dgm:prSet/>
      <dgm:spPr/>
      <dgm:t>
        <a:bodyPr/>
        <a:lstStyle/>
        <a:p>
          <a:endParaRPr lang="ru-RU"/>
        </a:p>
      </dgm:t>
    </dgm:pt>
    <dgm:pt modelId="{ACF5097F-CC5B-4366-ABE7-38687129F656}">
      <dgm:prSet phldrT="[Текст]" custT="1"/>
      <dgm:spPr/>
      <dgm:t>
        <a:bodyPr/>
        <a:lstStyle/>
        <a:p>
          <a:endParaRPr lang="ru-RU" sz="1400" b="1" i="1" dirty="0">
            <a:latin typeface="Times New Roman" pitchFamily="18" charset="0"/>
            <a:cs typeface="Times New Roman" pitchFamily="18" charset="0"/>
          </a:endParaRPr>
        </a:p>
      </dgm:t>
    </dgm:pt>
    <dgm:pt modelId="{2616B00B-F7C0-4234-86E7-8EDE1A3DF7B4}" type="parTrans" cxnId="{DAC3DEE0-9F83-4CC8-B18E-6F48B1BB4651}">
      <dgm:prSet/>
      <dgm:spPr/>
      <dgm:t>
        <a:bodyPr/>
        <a:lstStyle/>
        <a:p>
          <a:endParaRPr lang="ru-RU"/>
        </a:p>
      </dgm:t>
    </dgm:pt>
    <dgm:pt modelId="{68A32AD1-FA7D-46F8-A155-4CDC1D3CEAC9}" type="sibTrans" cxnId="{DAC3DEE0-9F83-4CC8-B18E-6F48B1BB4651}">
      <dgm:prSet/>
      <dgm:spPr/>
      <dgm:t>
        <a:bodyPr/>
        <a:lstStyle/>
        <a:p>
          <a:endParaRPr lang="ru-RU"/>
        </a:p>
      </dgm:t>
    </dgm:pt>
    <dgm:pt modelId="{333612F3-69F1-4CC0-ACEA-154FBD023C22}">
      <dgm:prSet custT="1"/>
      <dgm:spPr>
        <a:solidFill>
          <a:srgbClr val="90C5D8">
            <a:alpha val="89804"/>
          </a:srgbClr>
        </a:solidFill>
      </dgm:spPr>
      <dgm:t>
        <a:bodyPr/>
        <a:lstStyle/>
        <a:p>
          <a:r>
            <a:rPr lang="ru-RU" sz="1600" b="0" i="1" dirty="0" smtClean="0">
              <a:solidFill>
                <a:schemeClr val="tx2">
                  <a:lumMod val="50000"/>
                </a:schemeClr>
              </a:solidFill>
            </a:rPr>
            <a:t>Реализация Плана мероприятий по оздоровлению муниципальных финансов Сретенского района</a:t>
          </a:r>
          <a:endParaRPr lang="ru-RU" sz="1600" b="0" i="1" dirty="0">
            <a:solidFill>
              <a:schemeClr val="tx2">
                <a:lumMod val="50000"/>
              </a:schemeClr>
            </a:solidFill>
          </a:endParaRPr>
        </a:p>
      </dgm:t>
    </dgm:pt>
    <dgm:pt modelId="{7C648A16-2C70-40A2-9902-C7019F970936}" type="parTrans" cxnId="{F0FA317E-D0B6-4C80-A3EC-A14865C76CD9}">
      <dgm:prSet/>
      <dgm:spPr/>
      <dgm:t>
        <a:bodyPr/>
        <a:lstStyle/>
        <a:p>
          <a:endParaRPr lang="ru-RU"/>
        </a:p>
      </dgm:t>
    </dgm:pt>
    <dgm:pt modelId="{251F4F98-B6F1-4839-A86B-13A0221B67AC}" type="sibTrans" cxnId="{F0FA317E-D0B6-4C80-A3EC-A14865C76CD9}">
      <dgm:prSet/>
      <dgm:spPr/>
      <dgm:t>
        <a:bodyPr/>
        <a:lstStyle/>
        <a:p>
          <a:endParaRPr lang="ru-RU"/>
        </a:p>
      </dgm:t>
    </dgm:pt>
    <dgm:pt modelId="{C3A7DD02-4A49-4703-AC15-9E0113FDB979}">
      <dgm:prSet custT="1"/>
      <dgm:spPr>
        <a:solidFill>
          <a:srgbClr val="FF9933">
            <a:alpha val="89804"/>
          </a:srgbClr>
        </a:solidFill>
      </dgm:spPr>
      <dgm:t>
        <a:bodyPr/>
        <a:lstStyle/>
        <a:p>
          <a:r>
            <a:rPr lang="ru-RU" sz="1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Контроль за качеством и своевременным принятием бюджета Сретенского района</a:t>
          </a:r>
          <a:endParaRPr lang="ru-RU" sz="1800" dirty="0">
            <a:solidFill>
              <a:srgbClr val="0070C0"/>
            </a:solidFill>
          </a:endParaRPr>
        </a:p>
      </dgm:t>
    </dgm:pt>
    <dgm:pt modelId="{A16EE01F-A2B0-4440-88C8-2DE7F58B8A60}" type="parTrans" cxnId="{1C0697D9-85D0-492D-B3E6-B5B755F74DED}">
      <dgm:prSet/>
      <dgm:spPr/>
      <dgm:t>
        <a:bodyPr/>
        <a:lstStyle/>
        <a:p>
          <a:endParaRPr lang="ru-RU"/>
        </a:p>
      </dgm:t>
    </dgm:pt>
    <dgm:pt modelId="{D1B66777-09F6-4D87-83E6-6C4051FC771C}" type="sibTrans" cxnId="{1C0697D9-85D0-492D-B3E6-B5B755F74DED}">
      <dgm:prSet/>
      <dgm:spPr/>
      <dgm:t>
        <a:bodyPr/>
        <a:lstStyle/>
        <a:p>
          <a:endParaRPr lang="ru-RU"/>
        </a:p>
      </dgm:t>
    </dgm:pt>
    <dgm:pt modelId="{378CD20F-4C33-45C8-AA4B-0CE44C4D04C2}">
      <dgm:prSet custT="1"/>
      <dgm:spPr>
        <a:solidFill>
          <a:srgbClr val="CCFF33">
            <a:alpha val="89804"/>
          </a:srgbClr>
        </a:solidFill>
      </dgm:spPr>
      <dgm:t>
        <a:bodyPr/>
        <a:lstStyle/>
        <a:p>
          <a:r>
            <a:rPr lang="ru-RU" sz="1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Реализация основных направлений долговой политики на 2026 год и плановый период 2027 и 2028 годов</a:t>
          </a:r>
          <a:endParaRPr lang="ru-RU" sz="1800" dirty="0">
            <a:solidFill>
              <a:srgbClr val="7030A0"/>
            </a:solidFill>
          </a:endParaRPr>
        </a:p>
      </dgm:t>
    </dgm:pt>
    <dgm:pt modelId="{F1049D1A-A6A2-4942-934D-DDE2B8CFE2C7}" type="parTrans" cxnId="{9F85EE27-E071-4052-8917-C465BFE326C9}">
      <dgm:prSet/>
      <dgm:spPr/>
      <dgm:t>
        <a:bodyPr/>
        <a:lstStyle/>
        <a:p>
          <a:endParaRPr lang="ru-RU"/>
        </a:p>
      </dgm:t>
    </dgm:pt>
    <dgm:pt modelId="{DC1A242C-C1AD-4B52-92F9-17803FE1BE9A}" type="sibTrans" cxnId="{9F85EE27-E071-4052-8917-C465BFE326C9}">
      <dgm:prSet/>
      <dgm:spPr/>
      <dgm:t>
        <a:bodyPr/>
        <a:lstStyle/>
        <a:p>
          <a:endParaRPr lang="ru-RU"/>
        </a:p>
      </dgm:t>
    </dgm:pt>
    <dgm:pt modelId="{6CDFB346-5AE3-475E-BC66-186028DEC05D}" type="pres">
      <dgm:prSet presAssocID="{B90239BA-D30D-42D9-95F7-1477AF7261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A2A39D-2EAF-4B4F-92AC-7B916275B1B5}" type="pres">
      <dgm:prSet presAssocID="{ACF5097F-CC5B-4366-ABE7-38687129F656}" presName="composite" presStyleCnt="0"/>
      <dgm:spPr/>
      <dgm:t>
        <a:bodyPr/>
        <a:lstStyle/>
        <a:p>
          <a:endParaRPr lang="ru-RU"/>
        </a:p>
      </dgm:t>
    </dgm:pt>
    <dgm:pt modelId="{09D480C1-C8E8-4CE7-8873-41C175F67275}" type="pres">
      <dgm:prSet presAssocID="{ACF5097F-CC5B-4366-ABE7-38687129F656}" presName="parentText" presStyleLbl="alignNode1" presStyleIdx="0" presStyleCnt="3" custScaleY="97498" custLinFactNeighborX="7802" custLinFactNeighborY="-97550">
        <dgm:presLayoutVars>
          <dgm:chMax val="1"/>
          <dgm:bulletEnabled val="1"/>
        </dgm:presLayoutVars>
      </dgm:prSet>
      <dgm:spPr>
        <a:prstGeom prst="bevel">
          <a:avLst/>
        </a:prstGeom>
      </dgm:spPr>
      <dgm:t>
        <a:bodyPr/>
        <a:lstStyle/>
        <a:p>
          <a:endParaRPr lang="ru-RU"/>
        </a:p>
      </dgm:t>
    </dgm:pt>
    <dgm:pt modelId="{CA80EEC5-8180-463D-AB43-E20FC1CCE0B0}" type="pres">
      <dgm:prSet presAssocID="{ACF5097F-CC5B-4366-ABE7-38687129F656}" presName="descendantText" presStyleLbl="alignAcc1" presStyleIdx="0" presStyleCnt="3" custScaleX="98356" custScaleY="136394" custLinFactY="-9014" custLinFactNeighborX="49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E8F24-526C-4B06-8BA3-1A3B3552AAA3}" type="pres">
      <dgm:prSet presAssocID="{68A32AD1-FA7D-46F8-A155-4CDC1D3CEAC9}" presName="sp" presStyleCnt="0"/>
      <dgm:spPr/>
      <dgm:t>
        <a:bodyPr/>
        <a:lstStyle/>
        <a:p>
          <a:endParaRPr lang="ru-RU"/>
        </a:p>
      </dgm:t>
    </dgm:pt>
    <dgm:pt modelId="{24828325-9710-4C43-A4EA-D8E2D475B012}" type="pres">
      <dgm:prSet presAssocID="{68AA1952-3345-4003-BFDC-A0E4F30C465C}" presName="composite" presStyleCnt="0"/>
      <dgm:spPr/>
      <dgm:t>
        <a:bodyPr/>
        <a:lstStyle/>
        <a:p>
          <a:endParaRPr lang="ru-RU"/>
        </a:p>
      </dgm:t>
    </dgm:pt>
    <dgm:pt modelId="{B59BF440-36E6-48B3-BC75-E6445956244C}" type="pres">
      <dgm:prSet presAssocID="{68AA1952-3345-4003-BFDC-A0E4F30C465C}" presName="parentText" presStyleLbl="alignNode1" presStyleIdx="1" presStyleCnt="3" custScaleY="120495" custLinFactNeighborX="7881" custLinFactNeighborY="-9592">
        <dgm:presLayoutVars>
          <dgm:chMax val="1"/>
          <dgm:bulletEnabled val="1"/>
        </dgm:presLayoutVars>
      </dgm:prSet>
      <dgm:spPr>
        <a:prstGeom prst="bevel">
          <a:avLst/>
        </a:prstGeom>
      </dgm:spPr>
      <dgm:t>
        <a:bodyPr/>
        <a:lstStyle/>
        <a:p>
          <a:endParaRPr lang="ru-RU"/>
        </a:p>
      </dgm:t>
    </dgm:pt>
    <dgm:pt modelId="{6F6C7F8D-CA85-4C86-A8B9-DE0E49DC8118}" type="pres">
      <dgm:prSet presAssocID="{68AA1952-3345-4003-BFDC-A0E4F30C465C}" presName="descendantText" presStyleLbl="alignAcc1" presStyleIdx="1" presStyleCnt="3" custScaleX="98528" custScaleY="178730" custLinFactNeighborX="874" custLinFactNeighborY="8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25B9E-4443-4AF7-919B-3E90C6E8FC0E}" type="pres">
      <dgm:prSet presAssocID="{84C1FEF0-48B0-42FF-8385-CA2FDF866512}" presName="sp" presStyleCnt="0"/>
      <dgm:spPr/>
      <dgm:t>
        <a:bodyPr/>
        <a:lstStyle/>
        <a:p>
          <a:endParaRPr lang="ru-RU"/>
        </a:p>
      </dgm:t>
    </dgm:pt>
    <dgm:pt modelId="{4122055B-10BA-4763-BCF9-826BF8448BD8}" type="pres">
      <dgm:prSet presAssocID="{E02F3EE9-ABD1-4D06-9A71-B78C1E3542D6}" presName="composite" presStyleCnt="0"/>
      <dgm:spPr/>
      <dgm:t>
        <a:bodyPr/>
        <a:lstStyle/>
        <a:p>
          <a:endParaRPr lang="ru-RU"/>
        </a:p>
      </dgm:t>
    </dgm:pt>
    <dgm:pt modelId="{A6E13E1B-7D1B-442A-959A-A9F6D8AE7DD8}" type="pres">
      <dgm:prSet presAssocID="{E02F3EE9-ABD1-4D06-9A71-B78C1E3542D6}" presName="parentText" presStyleLbl="alignNode1" presStyleIdx="2" presStyleCnt="3" custLinFactNeighborX="7881" custLinFactNeighborY="-3149">
        <dgm:presLayoutVars>
          <dgm:chMax val="1"/>
          <dgm:bulletEnabled val="1"/>
        </dgm:presLayoutVars>
      </dgm:prSet>
      <dgm:spPr>
        <a:prstGeom prst="bevel">
          <a:avLst/>
        </a:prstGeom>
      </dgm:spPr>
      <dgm:t>
        <a:bodyPr/>
        <a:lstStyle/>
        <a:p>
          <a:endParaRPr lang="ru-RU"/>
        </a:p>
      </dgm:t>
    </dgm:pt>
    <dgm:pt modelId="{F6DF088B-B792-439B-9EEE-AF2670D0671E}" type="pres">
      <dgm:prSet presAssocID="{E02F3EE9-ABD1-4D06-9A71-B78C1E3542D6}" presName="descendantText" presStyleLbl="alignAcc1" presStyleIdx="2" presStyleCnt="3" custScaleX="98463" custScaleY="157785" custLinFactNeighborX="507" custLinFactNeighborY="24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E64783-2E3C-4370-B119-FE9F0EA781F9}" type="presOf" srcId="{378CD20F-4C33-45C8-AA4B-0CE44C4D04C2}" destId="{6F6C7F8D-CA85-4C86-A8B9-DE0E49DC8118}" srcOrd="0" destOrd="0" presId="urn:microsoft.com/office/officeart/2005/8/layout/chevron2"/>
    <dgm:cxn modelId="{8FA14BE3-DBFE-433D-97D6-DC7A12617151}" type="presOf" srcId="{B90239BA-D30D-42D9-95F7-1477AF7261C5}" destId="{6CDFB346-5AE3-475E-BC66-186028DEC05D}" srcOrd="0" destOrd="0" presId="urn:microsoft.com/office/officeart/2005/8/layout/chevron2"/>
    <dgm:cxn modelId="{FD059751-96AE-4BA9-B5B5-DEFC2DCB8113}" type="presOf" srcId="{68AA1952-3345-4003-BFDC-A0E4F30C465C}" destId="{B59BF440-36E6-48B3-BC75-E6445956244C}" srcOrd="0" destOrd="0" presId="urn:microsoft.com/office/officeart/2005/8/layout/chevron2"/>
    <dgm:cxn modelId="{F0FA317E-D0B6-4C80-A3EC-A14865C76CD9}" srcId="{ACF5097F-CC5B-4366-ABE7-38687129F656}" destId="{333612F3-69F1-4CC0-ACEA-154FBD023C22}" srcOrd="0" destOrd="0" parTransId="{7C648A16-2C70-40A2-9902-C7019F970936}" sibTransId="{251F4F98-B6F1-4839-A86B-13A0221B67AC}"/>
    <dgm:cxn modelId="{5717FF89-59BF-4E71-A2FF-59C4C67B826C}" srcId="{B90239BA-D30D-42D9-95F7-1477AF7261C5}" destId="{E02F3EE9-ABD1-4D06-9A71-B78C1E3542D6}" srcOrd="2" destOrd="0" parTransId="{AA1A75ED-3EC9-4A28-8738-27E036ED2506}" sibTransId="{7429E3D7-E57E-4AC5-82B5-C677C06E342E}"/>
    <dgm:cxn modelId="{1C0697D9-85D0-492D-B3E6-B5B755F74DED}" srcId="{E02F3EE9-ABD1-4D06-9A71-B78C1E3542D6}" destId="{C3A7DD02-4A49-4703-AC15-9E0113FDB979}" srcOrd="0" destOrd="0" parTransId="{A16EE01F-A2B0-4440-88C8-2DE7F58B8A60}" sibTransId="{D1B66777-09F6-4D87-83E6-6C4051FC771C}"/>
    <dgm:cxn modelId="{DAC3DEE0-9F83-4CC8-B18E-6F48B1BB4651}" srcId="{B90239BA-D30D-42D9-95F7-1477AF7261C5}" destId="{ACF5097F-CC5B-4366-ABE7-38687129F656}" srcOrd="0" destOrd="0" parTransId="{2616B00B-F7C0-4234-86E7-8EDE1A3DF7B4}" sibTransId="{68A32AD1-FA7D-46F8-A155-4CDC1D3CEAC9}"/>
    <dgm:cxn modelId="{26E9AFAC-ECB1-49E7-A723-4CFA6F748456}" type="presOf" srcId="{E02F3EE9-ABD1-4D06-9A71-B78C1E3542D6}" destId="{A6E13E1B-7D1B-442A-959A-A9F6D8AE7DD8}" srcOrd="0" destOrd="0" presId="urn:microsoft.com/office/officeart/2005/8/layout/chevron2"/>
    <dgm:cxn modelId="{62F46040-DC3D-4F32-A166-9FD6523AD614}" type="presOf" srcId="{333612F3-69F1-4CC0-ACEA-154FBD023C22}" destId="{CA80EEC5-8180-463D-AB43-E20FC1CCE0B0}" srcOrd="0" destOrd="0" presId="urn:microsoft.com/office/officeart/2005/8/layout/chevron2"/>
    <dgm:cxn modelId="{9F85EE27-E071-4052-8917-C465BFE326C9}" srcId="{68AA1952-3345-4003-BFDC-A0E4F30C465C}" destId="{378CD20F-4C33-45C8-AA4B-0CE44C4D04C2}" srcOrd="0" destOrd="0" parTransId="{F1049D1A-A6A2-4942-934D-DDE2B8CFE2C7}" sibTransId="{DC1A242C-C1AD-4B52-92F9-17803FE1BE9A}"/>
    <dgm:cxn modelId="{3BEBB157-6F04-4726-92E8-65661F4D5571}" srcId="{B90239BA-D30D-42D9-95F7-1477AF7261C5}" destId="{68AA1952-3345-4003-BFDC-A0E4F30C465C}" srcOrd="1" destOrd="0" parTransId="{CD8EE939-5E82-4C1E-A503-C5646DF47732}" sibTransId="{84C1FEF0-48B0-42FF-8385-CA2FDF866512}"/>
    <dgm:cxn modelId="{D80A01E1-25EA-46A8-B377-57ECDD16D786}" type="presOf" srcId="{C3A7DD02-4A49-4703-AC15-9E0113FDB979}" destId="{F6DF088B-B792-439B-9EEE-AF2670D0671E}" srcOrd="0" destOrd="0" presId="urn:microsoft.com/office/officeart/2005/8/layout/chevron2"/>
    <dgm:cxn modelId="{16DC8D87-5856-4CF7-82F9-23A6BA576B08}" type="presOf" srcId="{ACF5097F-CC5B-4366-ABE7-38687129F656}" destId="{09D480C1-C8E8-4CE7-8873-41C175F67275}" srcOrd="0" destOrd="0" presId="urn:microsoft.com/office/officeart/2005/8/layout/chevron2"/>
    <dgm:cxn modelId="{849AFF4B-8829-4DD7-B6EF-5682AEB4015B}" type="presParOf" srcId="{6CDFB346-5AE3-475E-BC66-186028DEC05D}" destId="{EDA2A39D-2EAF-4B4F-92AC-7B916275B1B5}" srcOrd="0" destOrd="0" presId="urn:microsoft.com/office/officeart/2005/8/layout/chevron2"/>
    <dgm:cxn modelId="{7A535621-3417-4356-A905-C443EAB85AA5}" type="presParOf" srcId="{EDA2A39D-2EAF-4B4F-92AC-7B916275B1B5}" destId="{09D480C1-C8E8-4CE7-8873-41C175F67275}" srcOrd="0" destOrd="0" presId="urn:microsoft.com/office/officeart/2005/8/layout/chevron2"/>
    <dgm:cxn modelId="{C5286DCF-5ACA-43ED-97AD-780C20F98B90}" type="presParOf" srcId="{EDA2A39D-2EAF-4B4F-92AC-7B916275B1B5}" destId="{CA80EEC5-8180-463D-AB43-E20FC1CCE0B0}" srcOrd="1" destOrd="0" presId="urn:microsoft.com/office/officeart/2005/8/layout/chevron2"/>
    <dgm:cxn modelId="{1DCF2736-5B68-4932-B98B-CF3A25D7843E}" type="presParOf" srcId="{6CDFB346-5AE3-475E-BC66-186028DEC05D}" destId="{07DE8F24-526C-4B06-8BA3-1A3B3552AAA3}" srcOrd="1" destOrd="0" presId="urn:microsoft.com/office/officeart/2005/8/layout/chevron2"/>
    <dgm:cxn modelId="{2AA98627-531B-4DD3-BBDE-CCD7EEEF7692}" type="presParOf" srcId="{6CDFB346-5AE3-475E-BC66-186028DEC05D}" destId="{24828325-9710-4C43-A4EA-D8E2D475B012}" srcOrd="2" destOrd="0" presId="urn:microsoft.com/office/officeart/2005/8/layout/chevron2"/>
    <dgm:cxn modelId="{7564D181-25A1-4101-908F-CA17CE81EAA5}" type="presParOf" srcId="{24828325-9710-4C43-A4EA-D8E2D475B012}" destId="{B59BF440-36E6-48B3-BC75-E6445956244C}" srcOrd="0" destOrd="0" presId="urn:microsoft.com/office/officeart/2005/8/layout/chevron2"/>
    <dgm:cxn modelId="{4A8629E4-FE9B-477F-9E38-FB2E12F09FB7}" type="presParOf" srcId="{24828325-9710-4C43-A4EA-D8E2D475B012}" destId="{6F6C7F8D-CA85-4C86-A8B9-DE0E49DC8118}" srcOrd="1" destOrd="0" presId="urn:microsoft.com/office/officeart/2005/8/layout/chevron2"/>
    <dgm:cxn modelId="{5C127BB2-0CCA-4D2A-A17C-E507A7449156}" type="presParOf" srcId="{6CDFB346-5AE3-475E-BC66-186028DEC05D}" destId="{A5625B9E-4443-4AF7-919B-3E90C6E8FC0E}" srcOrd="3" destOrd="0" presId="urn:microsoft.com/office/officeart/2005/8/layout/chevron2"/>
    <dgm:cxn modelId="{FED41B59-3A5B-441D-82D8-9168BC7C481C}" type="presParOf" srcId="{6CDFB346-5AE3-475E-BC66-186028DEC05D}" destId="{4122055B-10BA-4763-BCF9-826BF8448BD8}" srcOrd="4" destOrd="0" presId="urn:microsoft.com/office/officeart/2005/8/layout/chevron2"/>
    <dgm:cxn modelId="{999792EC-C6EC-47ED-97A7-BEF0523F5DC9}" type="presParOf" srcId="{4122055B-10BA-4763-BCF9-826BF8448BD8}" destId="{A6E13E1B-7D1B-442A-959A-A9F6D8AE7DD8}" srcOrd="0" destOrd="0" presId="urn:microsoft.com/office/officeart/2005/8/layout/chevron2"/>
    <dgm:cxn modelId="{D9228A1F-BEED-4A2D-A449-1A7A0B97DC72}" type="presParOf" srcId="{4122055B-10BA-4763-BCF9-826BF8448BD8}" destId="{F6DF088B-B792-439B-9EEE-AF2670D0671E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35FF76-72DD-4E64-9CC6-F7FF7F74DC3A}" type="doc">
      <dgm:prSet loTypeId="urn:microsoft.com/office/officeart/2005/8/layout/hProcess9" loCatId="process" qsTypeId="urn:microsoft.com/office/officeart/2005/8/quickstyle/3d5" qsCatId="3D" csTypeId="urn:microsoft.com/office/officeart/2005/8/colors/colorful1#5" csCatId="colorful" phldr="1"/>
      <dgm:spPr/>
    </dgm:pt>
    <dgm:pt modelId="{DADFB958-50F2-4480-B319-5BD54CCCEF2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Составление проекта бюджета</a:t>
          </a:r>
          <a:endParaRPr lang="ru-RU" sz="20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C3E217F-82B2-4AA1-BDF5-869B40EBFF02}" type="parTrans" cxnId="{96A9B6E7-6544-484D-BF07-CACEFF4531AD}">
      <dgm:prSet/>
      <dgm:spPr/>
      <dgm:t>
        <a:bodyPr/>
        <a:lstStyle/>
        <a:p>
          <a:endParaRPr lang="ru-RU"/>
        </a:p>
      </dgm:t>
    </dgm:pt>
    <dgm:pt modelId="{4213A557-BFD4-4577-8B63-7E90941D6E0D}" type="sibTrans" cxnId="{96A9B6E7-6544-484D-BF07-CACEFF4531AD}">
      <dgm:prSet/>
      <dgm:spPr/>
      <dgm:t>
        <a:bodyPr/>
        <a:lstStyle/>
        <a:p>
          <a:endParaRPr lang="ru-RU"/>
        </a:p>
      </dgm:t>
    </dgm:pt>
    <dgm:pt modelId="{F00BF207-16E9-4E77-B7AD-50A7874A1DE0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Рассмотрение проекта бюджета</a:t>
          </a:r>
          <a:endParaRPr lang="ru-RU" sz="2000" b="1" i="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64B90BD-178F-4E1D-9612-F7F50BECF845}" type="parTrans" cxnId="{4AB8DA58-6721-4AB4-B934-237594DD0E8D}">
      <dgm:prSet/>
      <dgm:spPr/>
      <dgm:t>
        <a:bodyPr/>
        <a:lstStyle/>
        <a:p>
          <a:endParaRPr lang="ru-RU"/>
        </a:p>
      </dgm:t>
    </dgm:pt>
    <dgm:pt modelId="{29656950-052C-464D-B73A-7D800F79DDE6}" type="sibTrans" cxnId="{4AB8DA58-6721-4AB4-B934-237594DD0E8D}">
      <dgm:prSet/>
      <dgm:spPr/>
      <dgm:t>
        <a:bodyPr/>
        <a:lstStyle/>
        <a:p>
          <a:endParaRPr lang="ru-RU"/>
        </a:p>
      </dgm:t>
    </dgm:pt>
    <dgm:pt modelId="{BFBBFF30-E165-4C10-81A8-4C5CAC79B88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Утверждение проекта бюджета</a:t>
          </a:r>
          <a:endParaRPr lang="ru-RU" sz="20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12AF84D-31CD-4FC2-9863-D5A4C204CF69}" type="parTrans" cxnId="{B639B52B-AFCA-45B1-B824-D44D2C5DCCFB}">
      <dgm:prSet/>
      <dgm:spPr/>
      <dgm:t>
        <a:bodyPr/>
        <a:lstStyle/>
        <a:p>
          <a:endParaRPr lang="ru-RU"/>
        </a:p>
      </dgm:t>
    </dgm:pt>
    <dgm:pt modelId="{6B38981D-73D3-40A4-8911-346B26EA2605}" type="sibTrans" cxnId="{B639B52B-AFCA-45B1-B824-D44D2C5DCCFB}">
      <dgm:prSet/>
      <dgm:spPr/>
      <dgm:t>
        <a:bodyPr/>
        <a:lstStyle/>
        <a:p>
          <a:endParaRPr lang="ru-RU"/>
        </a:p>
      </dgm:t>
    </dgm:pt>
    <dgm:pt modelId="{6FA6C91B-08F1-4930-9FE6-FC95C5424D2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Исполнение бюджета</a:t>
          </a:r>
          <a:endParaRPr lang="ru-RU" sz="20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FEB31DB-F189-40FF-9470-3311A6AE4F2A}" type="parTrans" cxnId="{DB19CC6D-2265-4476-B6B3-ECCE9905860D}">
      <dgm:prSet/>
      <dgm:spPr/>
      <dgm:t>
        <a:bodyPr/>
        <a:lstStyle/>
        <a:p>
          <a:endParaRPr lang="ru-RU"/>
        </a:p>
      </dgm:t>
    </dgm:pt>
    <dgm:pt modelId="{9D0D49C2-4087-4AC4-8291-A47AB9D0A677}" type="sibTrans" cxnId="{DB19CC6D-2265-4476-B6B3-ECCE9905860D}">
      <dgm:prSet/>
      <dgm:spPr/>
      <dgm:t>
        <a:bodyPr/>
        <a:lstStyle/>
        <a:p>
          <a:endParaRPr lang="ru-RU"/>
        </a:p>
      </dgm:t>
    </dgm:pt>
    <dgm:pt modelId="{378F1479-1BFE-4829-8812-CC2BA190FCD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Составление отчета об исполнении бюджета</a:t>
          </a:r>
        </a:p>
      </dgm:t>
    </dgm:pt>
    <dgm:pt modelId="{7A77B097-8A67-4031-A8AD-B6F4173670FC}" type="parTrans" cxnId="{6B02FE2D-4DDA-4272-915E-39CCE876F98A}">
      <dgm:prSet/>
      <dgm:spPr/>
      <dgm:t>
        <a:bodyPr/>
        <a:lstStyle/>
        <a:p>
          <a:endParaRPr lang="ru-RU"/>
        </a:p>
      </dgm:t>
    </dgm:pt>
    <dgm:pt modelId="{A9DD26FE-2148-4BE1-BB06-C0864E9E55C9}" type="sibTrans" cxnId="{6B02FE2D-4DDA-4272-915E-39CCE876F98A}">
      <dgm:prSet/>
      <dgm:spPr/>
      <dgm:t>
        <a:bodyPr/>
        <a:lstStyle/>
        <a:p>
          <a:endParaRPr lang="ru-RU"/>
        </a:p>
      </dgm:t>
    </dgm:pt>
    <dgm:pt modelId="{085E4482-7416-4DFC-8CF4-74874FB29C2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Утверждение отчета об исполнении бюджета</a:t>
          </a:r>
        </a:p>
      </dgm:t>
    </dgm:pt>
    <dgm:pt modelId="{208B03E2-7134-4FC3-A801-67659CF46CF9}" type="parTrans" cxnId="{649D4C46-D4A8-487D-8EEF-F45661AB363A}">
      <dgm:prSet/>
      <dgm:spPr/>
      <dgm:t>
        <a:bodyPr/>
        <a:lstStyle/>
        <a:p>
          <a:endParaRPr lang="ru-RU"/>
        </a:p>
      </dgm:t>
    </dgm:pt>
    <dgm:pt modelId="{FA9219A7-AEEB-496D-AA65-77FBE988AC13}" type="sibTrans" cxnId="{649D4C46-D4A8-487D-8EEF-F45661AB363A}">
      <dgm:prSet/>
      <dgm:spPr/>
      <dgm:t>
        <a:bodyPr/>
        <a:lstStyle/>
        <a:p>
          <a:endParaRPr lang="ru-RU"/>
        </a:p>
      </dgm:t>
    </dgm:pt>
    <dgm:pt modelId="{4076FAC5-0BFD-451D-A44E-8E6B641A88A5}" type="pres">
      <dgm:prSet presAssocID="{4835FF76-72DD-4E64-9CC6-F7FF7F74DC3A}" presName="CompostProcess" presStyleCnt="0">
        <dgm:presLayoutVars>
          <dgm:dir/>
          <dgm:resizeHandles val="exact"/>
        </dgm:presLayoutVars>
      </dgm:prSet>
      <dgm:spPr/>
    </dgm:pt>
    <dgm:pt modelId="{928E4F05-F319-42D3-B5DE-A8CA75BEAE2B}" type="pres">
      <dgm:prSet presAssocID="{4835FF76-72DD-4E64-9CC6-F7FF7F74DC3A}" presName="arrow" presStyleLbl="bgShp" presStyleIdx="0" presStyleCnt="1" custLinFactNeighborX="3125" custLinFactNeighborY="-1617"/>
      <dgm:spPr>
        <a:prstGeom prst="rightArrow">
          <a:avLst/>
        </a:prstGeom>
      </dgm:spPr>
    </dgm:pt>
    <dgm:pt modelId="{F88237AB-028A-4B23-A01F-C751D354CB2E}" type="pres">
      <dgm:prSet presAssocID="{4835FF76-72DD-4E64-9CC6-F7FF7F74DC3A}" presName="linearProcess" presStyleCnt="0"/>
      <dgm:spPr/>
    </dgm:pt>
    <dgm:pt modelId="{80DD9DD9-EBC9-47AA-AA25-AB4541607EC2}" type="pres">
      <dgm:prSet presAssocID="{DADFB958-50F2-4480-B319-5BD54CCCEF27}" presName="textNode" presStyleLbl="node1" presStyleIdx="0" presStyleCnt="6" custScaleX="109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C6D72-DEF8-4FE8-8904-B2CBB7ED6D90}" type="pres">
      <dgm:prSet presAssocID="{4213A557-BFD4-4577-8B63-7E90941D6E0D}" presName="sibTrans" presStyleCnt="0"/>
      <dgm:spPr/>
    </dgm:pt>
    <dgm:pt modelId="{72949E7D-EB3F-4F2E-94F1-8FF7861A5561}" type="pres">
      <dgm:prSet presAssocID="{F00BF207-16E9-4E77-B7AD-50A7874A1DE0}" presName="textNode" presStyleLbl="node1" presStyleIdx="1" presStyleCnt="6" custScaleX="110598" custLinFactNeighborX="-17342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46C3AE-D964-4A7C-9A01-952E6A7C20AE}" type="pres">
      <dgm:prSet presAssocID="{29656950-052C-464D-B73A-7D800F79DDE6}" presName="sibTrans" presStyleCnt="0"/>
      <dgm:spPr/>
    </dgm:pt>
    <dgm:pt modelId="{CBBCEBC2-97DF-4A1D-B57D-37234E4B592A}" type="pres">
      <dgm:prSet presAssocID="{BFBBFF30-E165-4C10-81A8-4C5CAC79B888}" presName="textNode" presStyleLbl="node1" presStyleIdx="2" presStyleCnt="6" custLinFactNeighborX="4698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C51F9-31A4-4E98-AACB-DABDBDEA2952}" type="pres">
      <dgm:prSet presAssocID="{6B38981D-73D3-40A4-8911-346B26EA2605}" presName="sibTrans" presStyleCnt="0"/>
      <dgm:spPr/>
    </dgm:pt>
    <dgm:pt modelId="{CC2D6F3A-D070-422B-9B4B-4FA477E77F26}" type="pres">
      <dgm:prSet presAssocID="{6FA6C91B-08F1-4930-9FE6-FC95C5424D2E}" presName="textNode" presStyleLbl="node1" presStyleIdx="3" presStyleCnt="6" custLinFactNeighborX="8431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E8109-4175-423F-86C7-98E893BF61CF}" type="pres">
      <dgm:prSet presAssocID="{9D0D49C2-4087-4AC4-8291-A47AB9D0A677}" presName="sibTrans" presStyleCnt="0"/>
      <dgm:spPr/>
    </dgm:pt>
    <dgm:pt modelId="{5D95624E-F7C1-4C6A-B1CC-EA3A2F33692F}" type="pres">
      <dgm:prSet presAssocID="{378F1479-1BFE-4829-8812-CC2BA190FCD8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A0D6E-721A-4378-9A9B-E683B6B7F973}" type="pres">
      <dgm:prSet presAssocID="{A9DD26FE-2148-4BE1-BB06-C0864E9E55C9}" presName="sibTrans" presStyleCnt="0"/>
      <dgm:spPr/>
    </dgm:pt>
    <dgm:pt modelId="{E8CD1716-DC1C-4551-8B92-0E9F4C6D1435}" type="pres">
      <dgm:prSet presAssocID="{085E4482-7416-4DFC-8CF4-74874FB29C25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39B52B-AFCA-45B1-B824-D44D2C5DCCFB}" srcId="{4835FF76-72DD-4E64-9CC6-F7FF7F74DC3A}" destId="{BFBBFF30-E165-4C10-81A8-4C5CAC79B888}" srcOrd="2" destOrd="0" parTransId="{512AF84D-31CD-4FC2-9863-D5A4C204CF69}" sibTransId="{6B38981D-73D3-40A4-8911-346B26EA2605}"/>
    <dgm:cxn modelId="{649D4C46-D4A8-487D-8EEF-F45661AB363A}" srcId="{4835FF76-72DD-4E64-9CC6-F7FF7F74DC3A}" destId="{085E4482-7416-4DFC-8CF4-74874FB29C25}" srcOrd="5" destOrd="0" parTransId="{208B03E2-7134-4FC3-A801-67659CF46CF9}" sibTransId="{FA9219A7-AEEB-496D-AA65-77FBE988AC13}"/>
    <dgm:cxn modelId="{4AB8DA58-6721-4AB4-B934-237594DD0E8D}" srcId="{4835FF76-72DD-4E64-9CC6-F7FF7F74DC3A}" destId="{F00BF207-16E9-4E77-B7AD-50A7874A1DE0}" srcOrd="1" destOrd="0" parTransId="{B64B90BD-178F-4E1D-9612-F7F50BECF845}" sibTransId="{29656950-052C-464D-B73A-7D800F79DDE6}"/>
    <dgm:cxn modelId="{3DA9E5EE-608B-49E1-8380-BF340BF07846}" type="presOf" srcId="{4835FF76-72DD-4E64-9CC6-F7FF7F74DC3A}" destId="{4076FAC5-0BFD-451D-A44E-8E6B641A88A5}" srcOrd="0" destOrd="0" presId="urn:microsoft.com/office/officeart/2005/8/layout/hProcess9"/>
    <dgm:cxn modelId="{D51D5431-BD87-4EA9-A39C-EE9D4609C53D}" type="presOf" srcId="{BFBBFF30-E165-4C10-81A8-4C5CAC79B888}" destId="{CBBCEBC2-97DF-4A1D-B57D-37234E4B592A}" srcOrd="0" destOrd="0" presId="urn:microsoft.com/office/officeart/2005/8/layout/hProcess9"/>
    <dgm:cxn modelId="{282EEAEF-5003-45BB-AE47-5B136BE3DAE2}" type="presOf" srcId="{F00BF207-16E9-4E77-B7AD-50A7874A1DE0}" destId="{72949E7D-EB3F-4F2E-94F1-8FF7861A5561}" srcOrd="0" destOrd="0" presId="urn:microsoft.com/office/officeart/2005/8/layout/hProcess9"/>
    <dgm:cxn modelId="{6B02FE2D-4DDA-4272-915E-39CCE876F98A}" srcId="{4835FF76-72DD-4E64-9CC6-F7FF7F74DC3A}" destId="{378F1479-1BFE-4829-8812-CC2BA190FCD8}" srcOrd="4" destOrd="0" parTransId="{7A77B097-8A67-4031-A8AD-B6F4173670FC}" sibTransId="{A9DD26FE-2148-4BE1-BB06-C0864E9E55C9}"/>
    <dgm:cxn modelId="{DB19CC6D-2265-4476-B6B3-ECCE9905860D}" srcId="{4835FF76-72DD-4E64-9CC6-F7FF7F74DC3A}" destId="{6FA6C91B-08F1-4930-9FE6-FC95C5424D2E}" srcOrd="3" destOrd="0" parTransId="{7FEB31DB-F189-40FF-9470-3311A6AE4F2A}" sibTransId="{9D0D49C2-4087-4AC4-8291-A47AB9D0A677}"/>
    <dgm:cxn modelId="{991868CB-3B1C-4C88-997C-20C9A59ED320}" type="presOf" srcId="{6FA6C91B-08F1-4930-9FE6-FC95C5424D2E}" destId="{CC2D6F3A-D070-422B-9B4B-4FA477E77F26}" srcOrd="0" destOrd="0" presId="urn:microsoft.com/office/officeart/2005/8/layout/hProcess9"/>
    <dgm:cxn modelId="{BA865348-28E2-42DE-9EC0-171AF1052904}" type="presOf" srcId="{378F1479-1BFE-4829-8812-CC2BA190FCD8}" destId="{5D95624E-F7C1-4C6A-B1CC-EA3A2F33692F}" srcOrd="0" destOrd="0" presId="urn:microsoft.com/office/officeart/2005/8/layout/hProcess9"/>
    <dgm:cxn modelId="{96A9B6E7-6544-484D-BF07-CACEFF4531AD}" srcId="{4835FF76-72DD-4E64-9CC6-F7FF7F74DC3A}" destId="{DADFB958-50F2-4480-B319-5BD54CCCEF27}" srcOrd="0" destOrd="0" parTransId="{AC3E217F-82B2-4AA1-BDF5-869B40EBFF02}" sibTransId="{4213A557-BFD4-4577-8B63-7E90941D6E0D}"/>
    <dgm:cxn modelId="{F0784113-DD64-4208-96E6-40C13BCCF731}" type="presOf" srcId="{085E4482-7416-4DFC-8CF4-74874FB29C25}" destId="{E8CD1716-DC1C-4551-8B92-0E9F4C6D1435}" srcOrd="0" destOrd="0" presId="urn:microsoft.com/office/officeart/2005/8/layout/hProcess9"/>
    <dgm:cxn modelId="{C9639E40-279F-4AF8-A2B6-B7B836FD4379}" type="presOf" srcId="{DADFB958-50F2-4480-B319-5BD54CCCEF27}" destId="{80DD9DD9-EBC9-47AA-AA25-AB4541607EC2}" srcOrd="0" destOrd="0" presId="urn:microsoft.com/office/officeart/2005/8/layout/hProcess9"/>
    <dgm:cxn modelId="{E715FE8C-D9A2-4B1A-B264-D39404B0174E}" type="presParOf" srcId="{4076FAC5-0BFD-451D-A44E-8E6B641A88A5}" destId="{928E4F05-F319-42D3-B5DE-A8CA75BEAE2B}" srcOrd="0" destOrd="0" presId="urn:microsoft.com/office/officeart/2005/8/layout/hProcess9"/>
    <dgm:cxn modelId="{3FE7BAEE-210D-4193-8193-89BBDC48D6D9}" type="presParOf" srcId="{4076FAC5-0BFD-451D-A44E-8E6B641A88A5}" destId="{F88237AB-028A-4B23-A01F-C751D354CB2E}" srcOrd="1" destOrd="0" presId="urn:microsoft.com/office/officeart/2005/8/layout/hProcess9"/>
    <dgm:cxn modelId="{214ABA7C-8881-41C7-AE94-28C01949CDC6}" type="presParOf" srcId="{F88237AB-028A-4B23-A01F-C751D354CB2E}" destId="{80DD9DD9-EBC9-47AA-AA25-AB4541607EC2}" srcOrd="0" destOrd="0" presId="urn:microsoft.com/office/officeart/2005/8/layout/hProcess9"/>
    <dgm:cxn modelId="{3D54EFF5-3D6C-4CEF-BE3D-C24BB36375B0}" type="presParOf" srcId="{F88237AB-028A-4B23-A01F-C751D354CB2E}" destId="{9B5C6D72-DEF8-4FE8-8904-B2CBB7ED6D90}" srcOrd="1" destOrd="0" presId="urn:microsoft.com/office/officeart/2005/8/layout/hProcess9"/>
    <dgm:cxn modelId="{CD2D3202-BF1D-4762-B782-03D30E670A48}" type="presParOf" srcId="{F88237AB-028A-4B23-A01F-C751D354CB2E}" destId="{72949E7D-EB3F-4F2E-94F1-8FF7861A5561}" srcOrd="2" destOrd="0" presId="urn:microsoft.com/office/officeart/2005/8/layout/hProcess9"/>
    <dgm:cxn modelId="{418811C8-D2DA-4EF4-A505-463BD9B8F106}" type="presParOf" srcId="{F88237AB-028A-4B23-A01F-C751D354CB2E}" destId="{5046C3AE-D964-4A7C-9A01-952E6A7C20AE}" srcOrd="3" destOrd="0" presId="urn:microsoft.com/office/officeart/2005/8/layout/hProcess9"/>
    <dgm:cxn modelId="{D6F2C393-EE6C-4CBF-A8F0-AABB4F228727}" type="presParOf" srcId="{F88237AB-028A-4B23-A01F-C751D354CB2E}" destId="{CBBCEBC2-97DF-4A1D-B57D-37234E4B592A}" srcOrd="4" destOrd="0" presId="urn:microsoft.com/office/officeart/2005/8/layout/hProcess9"/>
    <dgm:cxn modelId="{A636CB99-73AC-4568-921E-5E37C9BD9F91}" type="presParOf" srcId="{F88237AB-028A-4B23-A01F-C751D354CB2E}" destId="{163C51F9-31A4-4E98-AACB-DABDBDEA2952}" srcOrd="5" destOrd="0" presId="urn:microsoft.com/office/officeart/2005/8/layout/hProcess9"/>
    <dgm:cxn modelId="{123DBCDD-F322-4E0D-A84E-BA326E7A738C}" type="presParOf" srcId="{F88237AB-028A-4B23-A01F-C751D354CB2E}" destId="{CC2D6F3A-D070-422B-9B4B-4FA477E77F26}" srcOrd="6" destOrd="0" presId="urn:microsoft.com/office/officeart/2005/8/layout/hProcess9"/>
    <dgm:cxn modelId="{38AB7F88-9F20-44DC-93F9-D73CEDBD4351}" type="presParOf" srcId="{F88237AB-028A-4B23-A01F-C751D354CB2E}" destId="{521E8109-4175-423F-86C7-98E893BF61CF}" srcOrd="7" destOrd="0" presId="urn:microsoft.com/office/officeart/2005/8/layout/hProcess9"/>
    <dgm:cxn modelId="{0C83F8CE-5F83-4B5A-92BF-62DB3B664F59}" type="presParOf" srcId="{F88237AB-028A-4B23-A01F-C751D354CB2E}" destId="{5D95624E-F7C1-4C6A-B1CC-EA3A2F33692F}" srcOrd="8" destOrd="0" presId="urn:microsoft.com/office/officeart/2005/8/layout/hProcess9"/>
    <dgm:cxn modelId="{DE69260F-13B6-4E68-94E1-417F6BFA724B}" type="presParOf" srcId="{F88237AB-028A-4B23-A01F-C751D354CB2E}" destId="{53CA0D6E-721A-4378-9A9B-E683B6B7F973}" srcOrd="9" destOrd="0" presId="urn:microsoft.com/office/officeart/2005/8/layout/hProcess9"/>
    <dgm:cxn modelId="{CA7AFB64-99A6-40C6-95CF-0F8D6FF6F7DA}" type="presParOf" srcId="{F88237AB-028A-4B23-A01F-C751D354CB2E}" destId="{E8CD1716-DC1C-4551-8B92-0E9F4C6D143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BDD573-F402-42DA-BC0A-D681CD6C58E8}" type="doc">
      <dgm:prSet loTypeId="urn:microsoft.com/office/officeart/2005/8/layout/lProcess2" loCatId="relationship" qsTypeId="urn:microsoft.com/office/officeart/2005/8/quickstyle/simple5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813234F8-BE34-44F4-B254-8C3D38F952C8}">
      <dgm:prSet phldrT="[Текст]"/>
      <dgm:spPr>
        <a:xfrm>
          <a:off x="0" y="0"/>
          <a:ext cx="2011866" cy="4572000"/>
        </a:xfr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Наименование</a:t>
          </a:r>
          <a:endParaRPr lang="ru-RU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ED3A479-4581-4C48-A975-B0FE095A983D}" type="parTrans" cxnId="{DF13BAC9-C863-4A8D-B293-FAEC3D12C779}">
      <dgm:prSet/>
      <dgm:spPr/>
      <dgm:t>
        <a:bodyPr/>
        <a:lstStyle/>
        <a:p>
          <a:endParaRPr lang="ru-RU"/>
        </a:p>
      </dgm:t>
    </dgm:pt>
    <dgm:pt modelId="{F8D44F09-ED47-4D95-AF03-D9B6DFE5CAD6}" type="sibTrans" cxnId="{DF13BAC9-C863-4A8D-B293-FAEC3D12C779}">
      <dgm:prSet/>
      <dgm:spPr/>
      <dgm:t>
        <a:bodyPr/>
        <a:lstStyle/>
        <a:p>
          <a:endParaRPr lang="ru-RU"/>
        </a:p>
      </dgm:t>
    </dgm:pt>
    <dgm:pt modelId="{765FAEB8-0707-422D-9419-EF447C6F5076}">
      <dgm:prSet phldrT="[Текст]" custT="1"/>
      <dgm:spPr>
        <a:xfrm>
          <a:off x="203236" y="1371990"/>
          <a:ext cx="1609493" cy="898214"/>
        </a:xfr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  <a:endParaRPr lang="ru-RU" sz="2800" b="1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18A5022-DA3E-41B4-B049-4260CEC947E8}" type="parTrans" cxnId="{CE3D7336-2394-4080-A162-C781D9F8C367}">
      <dgm:prSet/>
      <dgm:spPr/>
      <dgm:t>
        <a:bodyPr/>
        <a:lstStyle/>
        <a:p>
          <a:endParaRPr lang="ru-RU"/>
        </a:p>
      </dgm:t>
    </dgm:pt>
    <dgm:pt modelId="{9956E3A9-2E6C-4394-A494-D4981B9BF6EA}" type="sibTrans" cxnId="{CE3D7336-2394-4080-A162-C781D9F8C367}">
      <dgm:prSet/>
      <dgm:spPr/>
      <dgm:t>
        <a:bodyPr/>
        <a:lstStyle/>
        <a:p>
          <a:endParaRPr lang="ru-RU"/>
        </a:p>
      </dgm:t>
    </dgm:pt>
    <dgm:pt modelId="{D09940A4-0A1B-4822-86B9-2E8B40F7839A}">
      <dgm:prSet phldrT="[Текст]" custT="1"/>
      <dgm:spPr>
        <a:xfrm>
          <a:off x="203236" y="2408392"/>
          <a:ext cx="1609493" cy="898214"/>
        </a:xfr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Расходы</a:t>
          </a:r>
          <a:endParaRPr lang="ru-RU" sz="2800" b="1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8832ECB-CD73-4EC7-B7C1-530B99A358C0}" type="parTrans" cxnId="{2B776E7B-7A90-478E-9C82-78ED754E7E9C}">
      <dgm:prSet/>
      <dgm:spPr/>
      <dgm:t>
        <a:bodyPr/>
        <a:lstStyle/>
        <a:p>
          <a:endParaRPr lang="ru-RU"/>
        </a:p>
      </dgm:t>
    </dgm:pt>
    <dgm:pt modelId="{0E9DAEE1-8F68-4996-A593-8988FDF3A742}" type="sibTrans" cxnId="{2B776E7B-7A90-478E-9C82-78ED754E7E9C}">
      <dgm:prSet/>
      <dgm:spPr/>
      <dgm:t>
        <a:bodyPr/>
        <a:lstStyle/>
        <a:p>
          <a:endParaRPr lang="ru-RU"/>
        </a:p>
      </dgm:t>
    </dgm:pt>
    <dgm:pt modelId="{2C101E8C-79E0-4F1F-97C5-CDB45C04174A}">
      <dgm:prSet phldrT="[Текст]"/>
      <dgm:spPr>
        <a:xfrm>
          <a:off x="2164807" y="0"/>
          <a:ext cx="2011866" cy="4572000"/>
        </a:xfr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2026 год</a:t>
          </a:r>
          <a:endParaRPr lang="ru-RU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0BFC816-0548-412D-A5ED-4A835F32BC46}" type="parTrans" cxnId="{B5146205-46F3-4890-8EF8-BA277D8F3A47}">
      <dgm:prSet/>
      <dgm:spPr/>
      <dgm:t>
        <a:bodyPr/>
        <a:lstStyle/>
        <a:p>
          <a:endParaRPr lang="ru-RU"/>
        </a:p>
      </dgm:t>
    </dgm:pt>
    <dgm:pt modelId="{3CD15471-0ABC-4633-95CB-DBD91852FC0B}" type="sibTrans" cxnId="{B5146205-46F3-4890-8EF8-BA277D8F3A47}">
      <dgm:prSet/>
      <dgm:spPr/>
      <dgm:t>
        <a:bodyPr/>
        <a:lstStyle/>
        <a:p>
          <a:endParaRPr lang="ru-RU"/>
        </a:p>
      </dgm:t>
    </dgm:pt>
    <dgm:pt modelId="{7A8398B4-0D6F-4E18-935A-949C5E48166F}">
      <dgm:prSet phldrT="[Текст]" custT="1"/>
      <dgm:spPr>
        <a:xfrm>
          <a:off x="2325370" y="1332914"/>
          <a:ext cx="1609493" cy="953747"/>
        </a:xfr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1434859,0</a:t>
          </a:r>
          <a:endParaRPr lang="ru-RU" sz="2800" b="1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F4695AF-B1E7-476A-8946-1FFA63125B5C}" type="parTrans" cxnId="{EABB8929-F020-40F5-930A-0BF14E2371F5}">
      <dgm:prSet/>
      <dgm:spPr/>
      <dgm:t>
        <a:bodyPr/>
        <a:lstStyle/>
        <a:p>
          <a:endParaRPr lang="ru-RU"/>
        </a:p>
      </dgm:t>
    </dgm:pt>
    <dgm:pt modelId="{126453FA-7F82-4914-BAFB-C33F8DA2A026}" type="sibTrans" cxnId="{EABB8929-F020-40F5-930A-0BF14E2371F5}">
      <dgm:prSet/>
      <dgm:spPr/>
      <dgm:t>
        <a:bodyPr/>
        <a:lstStyle/>
        <a:p>
          <a:endParaRPr lang="ru-RU"/>
        </a:p>
      </dgm:t>
    </dgm:pt>
    <dgm:pt modelId="{D8709E5E-1081-416C-9F00-EEB374F64C45}">
      <dgm:prSet phldrT="[Текст]" custT="1"/>
      <dgm:spPr>
        <a:xfrm>
          <a:off x="2365993" y="2460826"/>
          <a:ext cx="1609493" cy="873546"/>
        </a:xfr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1432721,4</a:t>
          </a:r>
          <a:endParaRPr lang="ru-RU" sz="2800" b="1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76F62E4-0FD0-4F59-8FAB-254F82B61067}" type="parTrans" cxnId="{CB8F738E-0871-4B9A-ADF9-9B818E4B4825}">
      <dgm:prSet/>
      <dgm:spPr/>
      <dgm:t>
        <a:bodyPr/>
        <a:lstStyle/>
        <a:p>
          <a:endParaRPr lang="ru-RU"/>
        </a:p>
      </dgm:t>
    </dgm:pt>
    <dgm:pt modelId="{A1597655-47C0-46D1-88C0-7FC9447735EE}" type="sibTrans" cxnId="{CB8F738E-0871-4B9A-ADF9-9B818E4B4825}">
      <dgm:prSet/>
      <dgm:spPr/>
      <dgm:t>
        <a:bodyPr/>
        <a:lstStyle/>
        <a:p>
          <a:endParaRPr lang="ru-RU"/>
        </a:p>
      </dgm:t>
    </dgm:pt>
    <dgm:pt modelId="{B31C2F4E-1957-4835-9C31-291219F2EF4C}">
      <dgm:prSet phldrT="[Текст]"/>
      <dgm:spPr>
        <a:xfrm>
          <a:off x="4293281" y="0"/>
          <a:ext cx="2011866" cy="4572000"/>
        </a:xfr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2027 год</a:t>
          </a:r>
          <a:endParaRPr lang="ru-RU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FDF81C4-2631-4EA2-AB55-7367D0B728DC}" type="parTrans" cxnId="{9005CD1D-24B8-486A-83FE-A18F2549194C}">
      <dgm:prSet/>
      <dgm:spPr/>
      <dgm:t>
        <a:bodyPr/>
        <a:lstStyle/>
        <a:p>
          <a:endParaRPr lang="ru-RU"/>
        </a:p>
      </dgm:t>
    </dgm:pt>
    <dgm:pt modelId="{E985512E-C8A1-4B8E-BB76-0EEC04344FBA}" type="sibTrans" cxnId="{9005CD1D-24B8-486A-83FE-A18F2549194C}">
      <dgm:prSet/>
      <dgm:spPr/>
      <dgm:t>
        <a:bodyPr/>
        <a:lstStyle/>
        <a:p>
          <a:endParaRPr lang="ru-RU"/>
        </a:p>
      </dgm:t>
    </dgm:pt>
    <dgm:pt modelId="{735415E5-2029-4C98-954A-F34DEB0FD063}">
      <dgm:prSet phldrT="[Текст]" custT="1"/>
      <dgm:spPr>
        <a:xfrm>
          <a:off x="4517886" y="1331344"/>
          <a:ext cx="1609493" cy="941747"/>
        </a:xfr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1316424,6</a:t>
          </a:r>
          <a:endParaRPr lang="ru-RU" sz="28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5F62BD6-ACDA-4DDF-830E-833188368061}" type="parTrans" cxnId="{B49AD664-446B-46BF-842D-D9ECED9379A3}">
      <dgm:prSet/>
      <dgm:spPr/>
      <dgm:t>
        <a:bodyPr/>
        <a:lstStyle/>
        <a:p>
          <a:endParaRPr lang="ru-RU"/>
        </a:p>
      </dgm:t>
    </dgm:pt>
    <dgm:pt modelId="{C991772E-5899-4F59-B754-4E71EEB24F76}" type="sibTrans" cxnId="{B49AD664-446B-46BF-842D-D9ECED9379A3}">
      <dgm:prSet/>
      <dgm:spPr/>
      <dgm:t>
        <a:bodyPr/>
        <a:lstStyle/>
        <a:p>
          <a:endParaRPr lang="ru-RU"/>
        </a:p>
      </dgm:t>
    </dgm:pt>
    <dgm:pt modelId="{9CA18EFF-4C0F-4E58-821E-35014009D445}">
      <dgm:prSet phldrT="[Текст]" custT="1"/>
      <dgm:spPr>
        <a:xfrm>
          <a:off x="4528750" y="2458585"/>
          <a:ext cx="1609493" cy="833945"/>
        </a:xfr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1314287,0</a:t>
          </a:r>
          <a:endParaRPr lang="ru-RU" sz="2800" b="1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6D8CDC0-119C-43AA-8BE5-BA426BBA140B}" type="parTrans" cxnId="{48251B64-7266-4368-A8B2-165230B979FE}">
      <dgm:prSet/>
      <dgm:spPr/>
      <dgm:t>
        <a:bodyPr/>
        <a:lstStyle/>
        <a:p>
          <a:endParaRPr lang="ru-RU"/>
        </a:p>
      </dgm:t>
    </dgm:pt>
    <dgm:pt modelId="{5F154320-1DF5-4163-8B41-5FB68D1BA86A}" type="sibTrans" cxnId="{48251B64-7266-4368-A8B2-165230B979FE}">
      <dgm:prSet/>
      <dgm:spPr/>
      <dgm:t>
        <a:bodyPr/>
        <a:lstStyle/>
        <a:p>
          <a:endParaRPr lang="ru-RU"/>
        </a:p>
      </dgm:t>
    </dgm:pt>
    <dgm:pt modelId="{17A7436A-CB8D-4C60-AF20-C9BBFD76232B}">
      <dgm:prSet phldrT="[Текст]"/>
      <dgm:spPr>
        <a:xfrm>
          <a:off x="203236" y="3444794"/>
          <a:ext cx="1609493" cy="898214"/>
        </a:xfr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Дефицит, </a:t>
          </a:r>
          <a:r>
            <a:rPr lang="ru-RU" b="1" dirty="0" err="1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Профицит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2E8FA08-5053-493E-BB5C-C09D1AE49ED3}" type="parTrans" cxnId="{05C9A335-701B-4FE7-9B62-96B32E93F3EB}">
      <dgm:prSet/>
      <dgm:spPr/>
      <dgm:t>
        <a:bodyPr/>
        <a:lstStyle/>
        <a:p>
          <a:endParaRPr lang="ru-RU"/>
        </a:p>
      </dgm:t>
    </dgm:pt>
    <dgm:pt modelId="{D3309A17-EC1D-4821-880F-4529454E896C}" type="sibTrans" cxnId="{05C9A335-701B-4FE7-9B62-96B32E93F3EB}">
      <dgm:prSet/>
      <dgm:spPr/>
      <dgm:t>
        <a:bodyPr/>
        <a:lstStyle/>
        <a:p>
          <a:endParaRPr lang="ru-RU"/>
        </a:p>
      </dgm:t>
    </dgm:pt>
    <dgm:pt modelId="{C56638A2-8191-407C-AE6C-CCFCFE99CDC6}">
      <dgm:prSet phldrT="[Текст]"/>
      <dgm:spPr>
        <a:xfrm>
          <a:off x="2365993" y="3468765"/>
          <a:ext cx="1609493" cy="873546"/>
        </a:xfr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A5A2B64-6CDE-49EC-84A7-E10DEC7803D1}" type="parTrans" cxnId="{9501E230-0EEB-4191-BC16-B3D94CB15FF7}">
      <dgm:prSet/>
      <dgm:spPr/>
      <dgm:t>
        <a:bodyPr/>
        <a:lstStyle/>
        <a:p>
          <a:endParaRPr lang="ru-RU"/>
        </a:p>
      </dgm:t>
    </dgm:pt>
    <dgm:pt modelId="{FEA96911-C09B-42B8-9AB5-9AB66DC9F84F}" type="sibTrans" cxnId="{9501E230-0EEB-4191-BC16-B3D94CB15FF7}">
      <dgm:prSet/>
      <dgm:spPr/>
      <dgm:t>
        <a:bodyPr/>
        <a:lstStyle/>
        <a:p>
          <a:endParaRPr lang="ru-RU"/>
        </a:p>
      </dgm:t>
    </dgm:pt>
    <dgm:pt modelId="{223A6011-D5B8-4BB5-9D34-86F460410A00}">
      <dgm:prSet phldrT="[Текст]"/>
      <dgm:spPr>
        <a:xfrm>
          <a:off x="4528750" y="3437414"/>
          <a:ext cx="1609493" cy="905631"/>
        </a:xfr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59C105E-8C75-4E05-BC67-D9643880D7BA}" type="parTrans" cxnId="{7496A512-A739-427D-A47C-77DA6EE81A18}">
      <dgm:prSet/>
      <dgm:spPr/>
      <dgm:t>
        <a:bodyPr/>
        <a:lstStyle/>
        <a:p>
          <a:endParaRPr lang="ru-RU"/>
        </a:p>
      </dgm:t>
    </dgm:pt>
    <dgm:pt modelId="{8F1E727D-1D10-4297-83E4-16FB8128AF05}" type="sibTrans" cxnId="{7496A512-A739-427D-A47C-77DA6EE81A18}">
      <dgm:prSet/>
      <dgm:spPr/>
      <dgm:t>
        <a:bodyPr/>
        <a:lstStyle/>
        <a:p>
          <a:endParaRPr lang="ru-RU"/>
        </a:p>
      </dgm:t>
    </dgm:pt>
    <dgm:pt modelId="{20246B61-3B4B-437A-844B-5A811EB92810}">
      <dgm:prSet phldrT="[Текст]"/>
      <dgm:spPr>
        <a:xfrm>
          <a:off x="6492371" y="0"/>
          <a:ext cx="2011866" cy="4572000"/>
        </a:xfr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2028 год            </a:t>
          </a:r>
          <a:endParaRPr lang="ru-RU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D4AB098-526A-461A-87A3-90F329EC5CA8}" type="parTrans" cxnId="{944230D4-6A81-45D2-9715-A0366369F1BB}">
      <dgm:prSet/>
      <dgm:spPr/>
      <dgm:t>
        <a:bodyPr/>
        <a:lstStyle/>
        <a:p>
          <a:endParaRPr lang="ru-RU"/>
        </a:p>
      </dgm:t>
    </dgm:pt>
    <dgm:pt modelId="{B4C50898-A815-4651-9945-2F34D781D387}" type="sibTrans" cxnId="{944230D4-6A81-45D2-9715-A0366369F1BB}">
      <dgm:prSet/>
      <dgm:spPr/>
      <dgm:t>
        <a:bodyPr/>
        <a:lstStyle/>
        <a:p>
          <a:endParaRPr lang="ru-RU"/>
        </a:p>
      </dgm:t>
    </dgm:pt>
    <dgm:pt modelId="{595DAC1E-A564-433C-A0D3-2E73201A228D}">
      <dgm:prSet custT="1"/>
      <dgm:spPr>
        <a:xfrm>
          <a:off x="6717806" y="1372139"/>
          <a:ext cx="1609493" cy="869451"/>
        </a:xfr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1265393,0</a:t>
          </a:r>
          <a:endParaRPr lang="ru-RU" sz="28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424F1A3-71A6-455E-A744-75D3A6B5BC2F}" type="parTrans" cxnId="{E7A884A5-6E61-4FDD-8CAA-CEF1CB6A6ADE}">
      <dgm:prSet/>
      <dgm:spPr/>
      <dgm:t>
        <a:bodyPr/>
        <a:lstStyle/>
        <a:p>
          <a:endParaRPr lang="ru-RU"/>
        </a:p>
      </dgm:t>
    </dgm:pt>
    <dgm:pt modelId="{1901F929-E563-453F-AA12-E19B599739A7}" type="sibTrans" cxnId="{E7A884A5-6E61-4FDD-8CAA-CEF1CB6A6ADE}">
      <dgm:prSet/>
      <dgm:spPr/>
      <dgm:t>
        <a:bodyPr/>
        <a:lstStyle/>
        <a:p>
          <a:endParaRPr lang="ru-RU"/>
        </a:p>
      </dgm:t>
    </dgm:pt>
    <dgm:pt modelId="{90D09D85-D506-4EF7-9670-BBFC36075152}">
      <dgm:prSet custT="1"/>
      <dgm:spPr>
        <a:xfrm>
          <a:off x="6710386" y="2430693"/>
          <a:ext cx="1609493" cy="868304"/>
        </a:xfr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1263255,5</a:t>
          </a:r>
          <a:endParaRPr lang="ru-RU" sz="2800" b="1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693DFE8-554A-40C1-B5AF-225B3B5AADFC}" type="parTrans" cxnId="{EEC934FC-17C2-44C0-A9E8-9F7B593B8A09}">
      <dgm:prSet/>
      <dgm:spPr/>
      <dgm:t>
        <a:bodyPr/>
        <a:lstStyle/>
        <a:p>
          <a:endParaRPr lang="ru-RU"/>
        </a:p>
      </dgm:t>
    </dgm:pt>
    <dgm:pt modelId="{BEF4A693-7B81-4EEC-A7E7-DCFB61CA4FBC}" type="sibTrans" cxnId="{EEC934FC-17C2-44C0-A9E8-9F7B593B8A09}">
      <dgm:prSet/>
      <dgm:spPr/>
      <dgm:t>
        <a:bodyPr/>
        <a:lstStyle/>
        <a:p>
          <a:endParaRPr lang="ru-RU"/>
        </a:p>
      </dgm:t>
    </dgm:pt>
    <dgm:pt modelId="{DEE8BC5A-F506-4737-A544-F4287642F555}">
      <dgm:prSet/>
      <dgm:spPr>
        <a:xfrm>
          <a:off x="6717806" y="3529659"/>
          <a:ext cx="1609493" cy="835704"/>
        </a:xfr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FE060CE-4A29-4212-AA9B-2D758A7BAFA1}" type="parTrans" cxnId="{5BB4106F-6E2E-4E36-B8E0-DDA9C41AC564}">
      <dgm:prSet/>
      <dgm:spPr/>
      <dgm:t>
        <a:bodyPr/>
        <a:lstStyle/>
        <a:p>
          <a:endParaRPr lang="ru-RU"/>
        </a:p>
      </dgm:t>
    </dgm:pt>
    <dgm:pt modelId="{2F047387-2C18-4215-8E9F-D780DE5AEE17}" type="sibTrans" cxnId="{5BB4106F-6E2E-4E36-B8E0-DDA9C41AC564}">
      <dgm:prSet/>
      <dgm:spPr/>
      <dgm:t>
        <a:bodyPr/>
        <a:lstStyle/>
        <a:p>
          <a:endParaRPr lang="ru-RU"/>
        </a:p>
      </dgm:t>
    </dgm:pt>
    <dgm:pt modelId="{A295F69E-E169-49E8-800F-1FD3488A2050}" type="pres">
      <dgm:prSet presAssocID="{3CBDD573-F402-42DA-BC0A-D681CD6C58E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014E73-DDB2-4018-8C20-501132706143}" type="pres">
      <dgm:prSet presAssocID="{813234F8-BE34-44F4-B254-8C3D38F952C8}" presName="compNode" presStyleCnt="0"/>
      <dgm:spPr/>
      <dgm:t>
        <a:bodyPr/>
        <a:lstStyle/>
        <a:p>
          <a:endParaRPr lang="ru-RU"/>
        </a:p>
      </dgm:t>
    </dgm:pt>
    <dgm:pt modelId="{061A5597-853C-4D5F-9AA6-25304BC910E2}" type="pres">
      <dgm:prSet presAssocID="{813234F8-BE34-44F4-B254-8C3D38F952C8}" presName="aNode" presStyleLbl="bgShp" presStyleIdx="0" presStyleCnt="4" custLinFactNeighborX="-102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A6425A9-01E2-412A-B7EF-33AC39B9AD86}" type="pres">
      <dgm:prSet presAssocID="{813234F8-BE34-44F4-B254-8C3D38F952C8}" presName="textNode" presStyleLbl="bgShp" presStyleIdx="0" presStyleCnt="4"/>
      <dgm:spPr/>
      <dgm:t>
        <a:bodyPr/>
        <a:lstStyle/>
        <a:p>
          <a:endParaRPr lang="ru-RU"/>
        </a:p>
      </dgm:t>
    </dgm:pt>
    <dgm:pt modelId="{07BE96FA-87E1-4C42-8060-0394D5BFCAC0}" type="pres">
      <dgm:prSet presAssocID="{813234F8-BE34-44F4-B254-8C3D38F952C8}" presName="compChildNode" presStyleCnt="0"/>
      <dgm:spPr/>
      <dgm:t>
        <a:bodyPr/>
        <a:lstStyle/>
        <a:p>
          <a:endParaRPr lang="ru-RU"/>
        </a:p>
      </dgm:t>
    </dgm:pt>
    <dgm:pt modelId="{4CF3D877-7AAB-4C28-B50E-1909F0F1E918}" type="pres">
      <dgm:prSet presAssocID="{813234F8-BE34-44F4-B254-8C3D38F952C8}" presName="theInnerList" presStyleCnt="0"/>
      <dgm:spPr/>
      <dgm:t>
        <a:bodyPr/>
        <a:lstStyle/>
        <a:p>
          <a:endParaRPr lang="ru-RU"/>
        </a:p>
      </dgm:t>
    </dgm:pt>
    <dgm:pt modelId="{35C8E32A-5E77-490F-B7B1-E00D2F233CED}" type="pres">
      <dgm:prSet presAssocID="{765FAEB8-0707-422D-9419-EF447C6F5076}" presName="childNode" presStyleLbl="node1" presStyleIdx="0" presStyleCnt="12" custScaleX="87359" custScaleY="6003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84676AB-6D18-4C54-B5DB-6022D8EC3994}" type="pres">
      <dgm:prSet presAssocID="{765FAEB8-0707-422D-9419-EF447C6F5076}" presName="aSpace2" presStyleCnt="0"/>
      <dgm:spPr/>
      <dgm:t>
        <a:bodyPr/>
        <a:lstStyle/>
        <a:p>
          <a:endParaRPr lang="ru-RU"/>
        </a:p>
      </dgm:t>
    </dgm:pt>
    <dgm:pt modelId="{0DEC021B-9183-40F6-A313-FD99A9A9A48C}" type="pres">
      <dgm:prSet presAssocID="{D09940A4-0A1B-4822-86B9-2E8B40F7839A}" presName="childNode" presStyleLbl="node1" presStyleIdx="1" presStyleCnt="1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9C1248E-FC6C-4734-B080-774F90C69468}" type="pres">
      <dgm:prSet presAssocID="{D09940A4-0A1B-4822-86B9-2E8B40F7839A}" presName="aSpace2" presStyleCnt="0"/>
      <dgm:spPr/>
      <dgm:t>
        <a:bodyPr/>
        <a:lstStyle/>
        <a:p>
          <a:endParaRPr lang="ru-RU"/>
        </a:p>
      </dgm:t>
    </dgm:pt>
    <dgm:pt modelId="{F535F390-E69A-4848-B8D5-D24E001FCBF5}" type="pres">
      <dgm:prSet presAssocID="{17A7436A-CB8D-4C60-AF20-C9BBFD76232B}" presName="childNode" presStyleLbl="node1" presStyleIdx="2" presStyleCnt="1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FBEBDFB-6A0C-4041-93E0-F6869CC3C0AB}" type="pres">
      <dgm:prSet presAssocID="{813234F8-BE34-44F4-B254-8C3D38F952C8}" presName="aSpace" presStyleCnt="0"/>
      <dgm:spPr/>
      <dgm:t>
        <a:bodyPr/>
        <a:lstStyle/>
        <a:p>
          <a:endParaRPr lang="ru-RU"/>
        </a:p>
      </dgm:t>
    </dgm:pt>
    <dgm:pt modelId="{56C38B10-62DC-4500-A2DF-626B7B21F07C}" type="pres">
      <dgm:prSet presAssocID="{2C101E8C-79E0-4F1F-97C5-CDB45C04174A}" presName="compNode" presStyleCnt="0"/>
      <dgm:spPr/>
      <dgm:t>
        <a:bodyPr/>
        <a:lstStyle/>
        <a:p>
          <a:endParaRPr lang="ru-RU"/>
        </a:p>
      </dgm:t>
    </dgm:pt>
    <dgm:pt modelId="{7694DE14-DFD3-4C0E-82AD-9231AB56105E}" type="pres">
      <dgm:prSet presAssocID="{2C101E8C-79E0-4F1F-97C5-CDB45C04174A}" presName="aNode" presStyleLbl="bgShp" presStyleIdx="1" presStyleCnt="4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40736DB-30E7-4BF4-B147-3B04F4AB065F}" type="pres">
      <dgm:prSet presAssocID="{2C101E8C-79E0-4F1F-97C5-CDB45C04174A}" presName="textNode" presStyleLbl="bgShp" presStyleIdx="1" presStyleCnt="4"/>
      <dgm:spPr/>
      <dgm:t>
        <a:bodyPr/>
        <a:lstStyle/>
        <a:p>
          <a:endParaRPr lang="ru-RU"/>
        </a:p>
      </dgm:t>
    </dgm:pt>
    <dgm:pt modelId="{7F0DEA67-FCE6-43D6-A950-D752BF1A2216}" type="pres">
      <dgm:prSet presAssocID="{2C101E8C-79E0-4F1F-97C5-CDB45C04174A}" presName="compChildNode" presStyleCnt="0"/>
      <dgm:spPr/>
      <dgm:t>
        <a:bodyPr/>
        <a:lstStyle/>
        <a:p>
          <a:endParaRPr lang="ru-RU"/>
        </a:p>
      </dgm:t>
    </dgm:pt>
    <dgm:pt modelId="{9EF58E59-9E77-4BEA-9010-FD5AA6D56A83}" type="pres">
      <dgm:prSet presAssocID="{2C101E8C-79E0-4F1F-97C5-CDB45C04174A}" presName="theInnerList" presStyleCnt="0"/>
      <dgm:spPr/>
      <dgm:t>
        <a:bodyPr/>
        <a:lstStyle/>
        <a:p>
          <a:endParaRPr lang="ru-RU"/>
        </a:p>
      </dgm:t>
    </dgm:pt>
    <dgm:pt modelId="{0DDE0A12-9A47-4F37-9FE7-5055FA5E0E4E}" type="pres">
      <dgm:prSet presAssocID="{7A8398B4-0D6F-4E18-935A-949C5E48166F}" presName="childNode" presStyleLbl="node1" presStyleIdx="3" presStyleCnt="12" custScaleY="109181" custLinFactNeighborX="-2524" custLinFactNeighborY="-2959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86C77FC-89F0-4D48-A968-238E9728C4CD}" type="pres">
      <dgm:prSet presAssocID="{7A8398B4-0D6F-4E18-935A-949C5E48166F}" presName="aSpace2" presStyleCnt="0"/>
      <dgm:spPr/>
      <dgm:t>
        <a:bodyPr/>
        <a:lstStyle/>
        <a:p>
          <a:endParaRPr lang="ru-RU"/>
        </a:p>
      </dgm:t>
    </dgm:pt>
    <dgm:pt modelId="{6CD22A44-8CFE-4180-9A2B-EA4A659721D4}" type="pres">
      <dgm:prSet presAssocID="{D8709E5E-1081-416C-9F00-EEB374F64C45}" presName="childNode" presStyleLbl="node1" presStyleIdx="4" presStyleCnt="1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749385A-60A3-43B5-811A-62A293CC30E4}" type="pres">
      <dgm:prSet presAssocID="{D8709E5E-1081-416C-9F00-EEB374F64C45}" presName="aSpace2" presStyleCnt="0"/>
      <dgm:spPr/>
      <dgm:t>
        <a:bodyPr/>
        <a:lstStyle/>
        <a:p>
          <a:endParaRPr lang="ru-RU"/>
        </a:p>
      </dgm:t>
    </dgm:pt>
    <dgm:pt modelId="{F73350EF-1C99-403E-8299-B9C89F3F8A1F}" type="pres">
      <dgm:prSet presAssocID="{C56638A2-8191-407C-AE6C-CCFCFE99CDC6}" presName="childNode" presStyleLbl="node1" presStyleIdx="5" presStyleCnt="12" custLinFactNeighborX="-4904" custLinFactNeighborY="-741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B8A4CCE0-5486-41FE-866D-2276AF23186F}" type="pres">
      <dgm:prSet presAssocID="{2C101E8C-79E0-4F1F-97C5-CDB45C04174A}" presName="aSpace" presStyleCnt="0"/>
      <dgm:spPr/>
      <dgm:t>
        <a:bodyPr/>
        <a:lstStyle/>
        <a:p>
          <a:endParaRPr lang="ru-RU"/>
        </a:p>
      </dgm:t>
    </dgm:pt>
    <dgm:pt modelId="{59F937D1-31B4-4D33-A80C-87AF92C6BCEC}" type="pres">
      <dgm:prSet presAssocID="{B31C2F4E-1957-4835-9C31-291219F2EF4C}" presName="compNode" presStyleCnt="0"/>
      <dgm:spPr/>
      <dgm:t>
        <a:bodyPr/>
        <a:lstStyle/>
        <a:p>
          <a:endParaRPr lang="ru-RU"/>
        </a:p>
      </dgm:t>
    </dgm:pt>
    <dgm:pt modelId="{9EDA3B66-94B8-4C7D-8423-F447DF6D6E79}" type="pres">
      <dgm:prSet presAssocID="{B31C2F4E-1957-4835-9C31-291219F2EF4C}" presName="aNode" presStyleLbl="bgShp" presStyleIdx="2" presStyleCnt="4" custLinFactNeighborX="-1704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A0CEC9A-06AD-4320-AF12-4A4E415F1776}" type="pres">
      <dgm:prSet presAssocID="{B31C2F4E-1957-4835-9C31-291219F2EF4C}" presName="textNode" presStyleLbl="bgShp" presStyleIdx="2" presStyleCnt="4"/>
      <dgm:spPr/>
      <dgm:t>
        <a:bodyPr/>
        <a:lstStyle/>
        <a:p>
          <a:endParaRPr lang="ru-RU"/>
        </a:p>
      </dgm:t>
    </dgm:pt>
    <dgm:pt modelId="{7751A554-5A4F-4769-8507-CD0EC1893174}" type="pres">
      <dgm:prSet presAssocID="{B31C2F4E-1957-4835-9C31-291219F2EF4C}" presName="compChildNode" presStyleCnt="0"/>
      <dgm:spPr/>
      <dgm:t>
        <a:bodyPr/>
        <a:lstStyle/>
        <a:p>
          <a:endParaRPr lang="ru-RU"/>
        </a:p>
      </dgm:t>
    </dgm:pt>
    <dgm:pt modelId="{C6229098-4A47-41C7-8E21-61F01822C94F}" type="pres">
      <dgm:prSet presAssocID="{B31C2F4E-1957-4835-9C31-291219F2EF4C}" presName="theInnerList" presStyleCnt="0"/>
      <dgm:spPr/>
      <dgm:t>
        <a:bodyPr/>
        <a:lstStyle/>
        <a:p>
          <a:endParaRPr lang="ru-RU"/>
        </a:p>
      </dgm:t>
    </dgm:pt>
    <dgm:pt modelId="{C0130938-5DCA-4E68-8E8B-C5906BC79018}" type="pres">
      <dgm:prSet presAssocID="{735415E5-2029-4C98-954A-F34DEB0FD063}" presName="childNode" presStyleLbl="node1" presStyleIdx="6" presStyleCnt="12" custLinFactNeighborX="-675" custLinFactNeighborY="-2802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75DD2B2-6B9E-45AA-B989-F939DF3CDAF5}" type="pres">
      <dgm:prSet presAssocID="{735415E5-2029-4C98-954A-F34DEB0FD063}" presName="aSpace2" presStyleCnt="0"/>
      <dgm:spPr/>
      <dgm:t>
        <a:bodyPr/>
        <a:lstStyle/>
        <a:p>
          <a:endParaRPr lang="ru-RU"/>
        </a:p>
      </dgm:t>
    </dgm:pt>
    <dgm:pt modelId="{E10EF703-FB73-42C9-8CC2-84B453BA1386}" type="pres">
      <dgm:prSet presAssocID="{9CA18EFF-4C0F-4E58-821E-35014009D445}" presName="childNode" presStyleLbl="node1" presStyleIdx="7" presStyleCnt="12" custScaleY="8855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0195BEC-7D2E-4BCA-92B2-E81964E6F44F}" type="pres">
      <dgm:prSet presAssocID="{9CA18EFF-4C0F-4E58-821E-35014009D445}" presName="aSpace2" presStyleCnt="0"/>
      <dgm:spPr/>
      <dgm:t>
        <a:bodyPr/>
        <a:lstStyle/>
        <a:p>
          <a:endParaRPr lang="ru-RU"/>
        </a:p>
      </dgm:t>
    </dgm:pt>
    <dgm:pt modelId="{FC620CAD-02D9-4D2D-B760-EBF2C44BBA11}" type="pres">
      <dgm:prSet presAssocID="{223A6011-D5B8-4BB5-9D34-86F460410A00}" presName="childNode" presStyleLbl="node1" presStyleIdx="8" presStyleCnt="12" custScaleY="961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4B572B6-DDC5-4A64-BD9D-D1C548C73DF4}" type="pres">
      <dgm:prSet presAssocID="{B31C2F4E-1957-4835-9C31-291219F2EF4C}" presName="aSpace" presStyleCnt="0"/>
      <dgm:spPr/>
      <dgm:t>
        <a:bodyPr/>
        <a:lstStyle/>
        <a:p>
          <a:endParaRPr lang="ru-RU"/>
        </a:p>
      </dgm:t>
    </dgm:pt>
    <dgm:pt modelId="{C97E6FB2-666C-441F-971E-E24943091AC9}" type="pres">
      <dgm:prSet presAssocID="{20246B61-3B4B-437A-844B-5A811EB92810}" presName="compNode" presStyleCnt="0"/>
      <dgm:spPr/>
      <dgm:t>
        <a:bodyPr/>
        <a:lstStyle/>
        <a:p>
          <a:endParaRPr lang="ru-RU"/>
        </a:p>
      </dgm:t>
    </dgm:pt>
    <dgm:pt modelId="{FB78A9FA-E8C3-4BEF-9DE9-E709E0F7717E}" type="pres">
      <dgm:prSet presAssocID="{20246B61-3B4B-437A-844B-5A811EB92810}" presName="aNode" presStyleLbl="bgShp" presStyleIdx="3" presStyleCnt="4" custLinFactNeighborX="2431" custLinFactNeighborY="1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3A67DF3-D529-4576-AE57-63BCB4349314}" type="pres">
      <dgm:prSet presAssocID="{20246B61-3B4B-437A-844B-5A811EB92810}" presName="textNode" presStyleLbl="bgShp" presStyleIdx="3" presStyleCnt="4"/>
      <dgm:spPr/>
      <dgm:t>
        <a:bodyPr/>
        <a:lstStyle/>
        <a:p>
          <a:endParaRPr lang="ru-RU"/>
        </a:p>
      </dgm:t>
    </dgm:pt>
    <dgm:pt modelId="{5774E285-2C1E-444E-86BD-9F9BE051A2B6}" type="pres">
      <dgm:prSet presAssocID="{20246B61-3B4B-437A-844B-5A811EB92810}" presName="compChildNode" presStyleCnt="0"/>
      <dgm:spPr/>
      <dgm:t>
        <a:bodyPr/>
        <a:lstStyle/>
        <a:p>
          <a:endParaRPr lang="ru-RU"/>
        </a:p>
      </dgm:t>
    </dgm:pt>
    <dgm:pt modelId="{CCA9BA93-D4A2-49A3-AECF-FD103BBF4C44}" type="pres">
      <dgm:prSet presAssocID="{20246B61-3B4B-437A-844B-5A811EB92810}" presName="theInnerList" presStyleCnt="0"/>
      <dgm:spPr/>
      <dgm:t>
        <a:bodyPr/>
        <a:lstStyle/>
        <a:p>
          <a:endParaRPr lang="ru-RU"/>
        </a:p>
      </dgm:t>
    </dgm:pt>
    <dgm:pt modelId="{3A264C35-D62F-4130-AC84-354E48CCBC8B}" type="pres">
      <dgm:prSet presAssocID="{595DAC1E-A564-433C-A0D3-2E73201A228D}" presName="childNode" presStyleLbl="node1" presStyleIdx="9" presStyleCnt="12" custScaleY="67475" custLinFactNeighborX="1634" custLinFactNeighborY="-19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F205F49-38BF-484D-9EB4-EB94ABF2C120}" type="pres">
      <dgm:prSet presAssocID="{595DAC1E-A564-433C-A0D3-2E73201A228D}" presName="aSpace2" presStyleCnt="0"/>
      <dgm:spPr/>
      <dgm:t>
        <a:bodyPr/>
        <a:lstStyle/>
        <a:p>
          <a:endParaRPr lang="ru-RU"/>
        </a:p>
      </dgm:t>
    </dgm:pt>
    <dgm:pt modelId="{D23E65D5-8FC3-40EC-80B9-6C348AFC8203}" type="pres">
      <dgm:prSet presAssocID="{90D09D85-D506-4EF7-9670-BBFC36075152}" presName="childNode" presStyleLbl="node1" presStyleIdx="10" presStyleCnt="12" custScaleY="67386" custLinFactNeighborX="1173" custLinFactNeighborY="-480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082C862-180A-47F5-AD3A-33899123E71D}" type="pres">
      <dgm:prSet presAssocID="{90D09D85-D506-4EF7-9670-BBFC36075152}" presName="aSpace2" presStyleCnt="0"/>
      <dgm:spPr/>
      <dgm:t>
        <a:bodyPr/>
        <a:lstStyle/>
        <a:p>
          <a:endParaRPr lang="ru-RU"/>
        </a:p>
      </dgm:t>
    </dgm:pt>
    <dgm:pt modelId="{EE9FD7F2-165B-4561-A628-089CB861B571}" type="pres">
      <dgm:prSet presAssocID="{DEE8BC5A-F506-4737-A544-F4287642F555}" presName="childNode" presStyleLbl="node1" presStyleIdx="11" presStyleCnt="12" custScaleY="64856" custLinFactNeighborX="1634" custLinFactNeighborY="1154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CE3D7336-2394-4080-A162-C781D9F8C367}" srcId="{813234F8-BE34-44F4-B254-8C3D38F952C8}" destId="{765FAEB8-0707-422D-9419-EF447C6F5076}" srcOrd="0" destOrd="0" parTransId="{518A5022-DA3E-41B4-B049-4260CEC947E8}" sibTransId="{9956E3A9-2E6C-4394-A494-D4981B9BF6EA}"/>
    <dgm:cxn modelId="{58C99E10-7423-4C10-AF6C-2EB93E954C56}" type="presOf" srcId="{765FAEB8-0707-422D-9419-EF447C6F5076}" destId="{35C8E32A-5E77-490F-B7B1-E00D2F233CED}" srcOrd="0" destOrd="0" presId="urn:microsoft.com/office/officeart/2005/8/layout/lProcess2"/>
    <dgm:cxn modelId="{5B1A0E34-A8BD-43F9-92CD-08512FF6FD02}" type="presOf" srcId="{90D09D85-D506-4EF7-9670-BBFC36075152}" destId="{D23E65D5-8FC3-40EC-80B9-6C348AFC8203}" srcOrd="0" destOrd="0" presId="urn:microsoft.com/office/officeart/2005/8/layout/lProcess2"/>
    <dgm:cxn modelId="{BA7C41C0-24AE-47CB-98C6-B45E64EFA471}" type="presOf" srcId="{D8709E5E-1081-416C-9F00-EEB374F64C45}" destId="{6CD22A44-8CFE-4180-9A2B-EA4A659721D4}" srcOrd="0" destOrd="0" presId="urn:microsoft.com/office/officeart/2005/8/layout/lProcess2"/>
    <dgm:cxn modelId="{E1AF0035-92DA-43A5-93DF-0CE396E0DEAF}" type="presOf" srcId="{813234F8-BE34-44F4-B254-8C3D38F952C8}" destId="{061A5597-853C-4D5F-9AA6-25304BC910E2}" srcOrd="0" destOrd="0" presId="urn:microsoft.com/office/officeart/2005/8/layout/lProcess2"/>
    <dgm:cxn modelId="{95D50450-C8CD-4F53-BB9E-44317EF8FAC8}" type="presOf" srcId="{20246B61-3B4B-437A-844B-5A811EB92810}" destId="{FB78A9FA-E8C3-4BEF-9DE9-E709E0F7717E}" srcOrd="0" destOrd="0" presId="urn:microsoft.com/office/officeart/2005/8/layout/lProcess2"/>
    <dgm:cxn modelId="{48251B64-7266-4368-A8B2-165230B979FE}" srcId="{B31C2F4E-1957-4835-9C31-291219F2EF4C}" destId="{9CA18EFF-4C0F-4E58-821E-35014009D445}" srcOrd="1" destOrd="0" parTransId="{26D8CDC0-119C-43AA-8BE5-BA426BBA140B}" sibTransId="{5F154320-1DF5-4163-8B41-5FB68D1BA86A}"/>
    <dgm:cxn modelId="{2015EB38-72A4-41B4-A0A3-6600737CB615}" type="presOf" srcId="{735415E5-2029-4C98-954A-F34DEB0FD063}" destId="{C0130938-5DCA-4E68-8E8B-C5906BC79018}" srcOrd="0" destOrd="0" presId="urn:microsoft.com/office/officeart/2005/8/layout/lProcess2"/>
    <dgm:cxn modelId="{A677B7F0-E722-44D1-8F42-6AB01850FBE5}" type="presOf" srcId="{3CBDD573-F402-42DA-BC0A-D681CD6C58E8}" destId="{A295F69E-E169-49E8-800F-1FD3488A2050}" srcOrd="0" destOrd="0" presId="urn:microsoft.com/office/officeart/2005/8/layout/lProcess2"/>
    <dgm:cxn modelId="{7394E7F7-E7DA-45C0-A48E-DF619B5C4EE8}" type="presOf" srcId="{223A6011-D5B8-4BB5-9D34-86F460410A00}" destId="{FC620CAD-02D9-4D2D-B760-EBF2C44BBA11}" srcOrd="0" destOrd="0" presId="urn:microsoft.com/office/officeart/2005/8/layout/lProcess2"/>
    <dgm:cxn modelId="{05C9A335-701B-4FE7-9B62-96B32E93F3EB}" srcId="{813234F8-BE34-44F4-B254-8C3D38F952C8}" destId="{17A7436A-CB8D-4C60-AF20-C9BBFD76232B}" srcOrd="2" destOrd="0" parTransId="{52E8FA08-5053-493E-BB5C-C09D1AE49ED3}" sibTransId="{D3309A17-EC1D-4821-880F-4529454E896C}"/>
    <dgm:cxn modelId="{5BB4106F-6E2E-4E36-B8E0-DDA9C41AC564}" srcId="{20246B61-3B4B-437A-844B-5A811EB92810}" destId="{DEE8BC5A-F506-4737-A544-F4287642F555}" srcOrd="2" destOrd="0" parTransId="{2FE060CE-4A29-4212-AA9B-2D758A7BAFA1}" sibTransId="{2F047387-2C18-4215-8E9F-D780DE5AEE17}"/>
    <dgm:cxn modelId="{89C53BD7-8D1F-44D4-B021-9B46D3A2BF55}" type="presOf" srcId="{595DAC1E-A564-433C-A0D3-2E73201A228D}" destId="{3A264C35-D62F-4130-AC84-354E48CCBC8B}" srcOrd="0" destOrd="0" presId="urn:microsoft.com/office/officeart/2005/8/layout/lProcess2"/>
    <dgm:cxn modelId="{EABB8929-F020-40F5-930A-0BF14E2371F5}" srcId="{2C101E8C-79E0-4F1F-97C5-CDB45C04174A}" destId="{7A8398B4-0D6F-4E18-935A-949C5E48166F}" srcOrd="0" destOrd="0" parTransId="{5F4695AF-B1E7-476A-8946-1FFA63125B5C}" sibTransId="{126453FA-7F82-4914-BAFB-C33F8DA2A026}"/>
    <dgm:cxn modelId="{0719FCFB-2608-4767-ABD0-8F502400D323}" type="presOf" srcId="{7A8398B4-0D6F-4E18-935A-949C5E48166F}" destId="{0DDE0A12-9A47-4F37-9FE7-5055FA5E0E4E}" srcOrd="0" destOrd="0" presId="urn:microsoft.com/office/officeart/2005/8/layout/lProcess2"/>
    <dgm:cxn modelId="{EEC934FC-17C2-44C0-A9E8-9F7B593B8A09}" srcId="{20246B61-3B4B-437A-844B-5A811EB92810}" destId="{90D09D85-D506-4EF7-9670-BBFC36075152}" srcOrd="1" destOrd="0" parTransId="{F693DFE8-554A-40C1-B5AF-225B3B5AADFC}" sibTransId="{BEF4A693-7B81-4EEC-A7E7-DCFB61CA4FBC}"/>
    <dgm:cxn modelId="{01D1C71C-A87F-4820-A98C-1F931EA87A12}" type="presOf" srcId="{17A7436A-CB8D-4C60-AF20-C9BBFD76232B}" destId="{F535F390-E69A-4848-B8D5-D24E001FCBF5}" srcOrd="0" destOrd="0" presId="urn:microsoft.com/office/officeart/2005/8/layout/lProcess2"/>
    <dgm:cxn modelId="{D66262F2-618C-49EA-AF65-62B4CA7A8A59}" type="presOf" srcId="{B31C2F4E-1957-4835-9C31-291219F2EF4C}" destId="{CA0CEC9A-06AD-4320-AF12-4A4E415F1776}" srcOrd="1" destOrd="0" presId="urn:microsoft.com/office/officeart/2005/8/layout/lProcess2"/>
    <dgm:cxn modelId="{5C01568C-3F00-4AEC-A394-E37C2AFA8426}" type="presOf" srcId="{B31C2F4E-1957-4835-9C31-291219F2EF4C}" destId="{9EDA3B66-94B8-4C7D-8423-F447DF6D6E79}" srcOrd="0" destOrd="0" presId="urn:microsoft.com/office/officeart/2005/8/layout/lProcess2"/>
    <dgm:cxn modelId="{9005CD1D-24B8-486A-83FE-A18F2549194C}" srcId="{3CBDD573-F402-42DA-BC0A-D681CD6C58E8}" destId="{B31C2F4E-1957-4835-9C31-291219F2EF4C}" srcOrd="2" destOrd="0" parTransId="{4FDF81C4-2631-4EA2-AB55-7367D0B728DC}" sibTransId="{E985512E-C8A1-4B8E-BB76-0EEC04344FBA}"/>
    <dgm:cxn modelId="{CB8F738E-0871-4B9A-ADF9-9B818E4B4825}" srcId="{2C101E8C-79E0-4F1F-97C5-CDB45C04174A}" destId="{D8709E5E-1081-416C-9F00-EEB374F64C45}" srcOrd="1" destOrd="0" parTransId="{776F62E4-0FD0-4F59-8FAB-254F82B61067}" sibTransId="{A1597655-47C0-46D1-88C0-7FC9447735EE}"/>
    <dgm:cxn modelId="{7496A512-A739-427D-A47C-77DA6EE81A18}" srcId="{B31C2F4E-1957-4835-9C31-291219F2EF4C}" destId="{223A6011-D5B8-4BB5-9D34-86F460410A00}" srcOrd="2" destOrd="0" parTransId="{C59C105E-8C75-4E05-BC67-D9643880D7BA}" sibTransId="{8F1E727D-1D10-4297-83E4-16FB8128AF05}"/>
    <dgm:cxn modelId="{34689A81-826C-4CA8-AF44-D2CBFAA8F899}" type="presOf" srcId="{C56638A2-8191-407C-AE6C-CCFCFE99CDC6}" destId="{F73350EF-1C99-403E-8299-B9C89F3F8A1F}" srcOrd="0" destOrd="0" presId="urn:microsoft.com/office/officeart/2005/8/layout/lProcess2"/>
    <dgm:cxn modelId="{B5146205-46F3-4890-8EF8-BA277D8F3A47}" srcId="{3CBDD573-F402-42DA-BC0A-D681CD6C58E8}" destId="{2C101E8C-79E0-4F1F-97C5-CDB45C04174A}" srcOrd="1" destOrd="0" parTransId="{20BFC816-0548-412D-A5ED-4A835F32BC46}" sibTransId="{3CD15471-0ABC-4633-95CB-DBD91852FC0B}"/>
    <dgm:cxn modelId="{9FDB524A-0B02-4F26-B662-6663419D7C6D}" type="presOf" srcId="{9CA18EFF-4C0F-4E58-821E-35014009D445}" destId="{E10EF703-FB73-42C9-8CC2-84B453BA1386}" srcOrd="0" destOrd="0" presId="urn:microsoft.com/office/officeart/2005/8/layout/lProcess2"/>
    <dgm:cxn modelId="{82288C5B-AF71-477D-9451-533D10192DBE}" type="presOf" srcId="{DEE8BC5A-F506-4737-A544-F4287642F555}" destId="{EE9FD7F2-165B-4561-A628-089CB861B571}" srcOrd="0" destOrd="0" presId="urn:microsoft.com/office/officeart/2005/8/layout/lProcess2"/>
    <dgm:cxn modelId="{CD4C913E-E1EA-44C3-AABF-DA44CA327B70}" type="presOf" srcId="{D09940A4-0A1B-4822-86B9-2E8B40F7839A}" destId="{0DEC021B-9183-40F6-A313-FD99A9A9A48C}" srcOrd="0" destOrd="0" presId="urn:microsoft.com/office/officeart/2005/8/layout/lProcess2"/>
    <dgm:cxn modelId="{1FB9050E-E14F-421F-9ABB-E827B618EFD2}" type="presOf" srcId="{813234F8-BE34-44F4-B254-8C3D38F952C8}" destId="{5A6425A9-01E2-412A-B7EF-33AC39B9AD86}" srcOrd="1" destOrd="0" presId="urn:microsoft.com/office/officeart/2005/8/layout/lProcess2"/>
    <dgm:cxn modelId="{4DDD195D-B7C5-4FBB-9EB0-969DC428CCD5}" type="presOf" srcId="{20246B61-3B4B-437A-844B-5A811EB92810}" destId="{C3A67DF3-D529-4576-AE57-63BCB4349314}" srcOrd="1" destOrd="0" presId="urn:microsoft.com/office/officeart/2005/8/layout/lProcess2"/>
    <dgm:cxn modelId="{944230D4-6A81-45D2-9715-A0366369F1BB}" srcId="{3CBDD573-F402-42DA-BC0A-D681CD6C58E8}" destId="{20246B61-3B4B-437A-844B-5A811EB92810}" srcOrd="3" destOrd="0" parTransId="{4D4AB098-526A-461A-87A3-90F329EC5CA8}" sibTransId="{B4C50898-A815-4651-9945-2F34D781D387}"/>
    <dgm:cxn modelId="{B49AD664-446B-46BF-842D-D9ECED9379A3}" srcId="{B31C2F4E-1957-4835-9C31-291219F2EF4C}" destId="{735415E5-2029-4C98-954A-F34DEB0FD063}" srcOrd="0" destOrd="0" parTransId="{C5F62BD6-ACDA-4DDF-830E-833188368061}" sibTransId="{C991772E-5899-4F59-B754-4E71EEB24F76}"/>
    <dgm:cxn modelId="{C38FC3AA-CF87-486B-B49E-E104C2F3AAF4}" type="presOf" srcId="{2C101E8C-79E0-4F1F-97C5-CDB45C04174A}" destId="{E40736DB-30E7-4BF4-B147-3B04F4AB065F}" srcOrd="1" destOrd="0" presId="urn:microsoft.com/office/officeart/2005/8/layout/lProcess2"/>
    <dgm:cxn modelId="{DF13BAC9-C863-4A8D-B293-FAEC3D12C779}" srcId="{3CBDD573-F402-42DA-BC0A-D681CD6C58E8}" destId="{813234F8-BE34-44F4-B254-8C3D38F952C8}" srcOrd="0" destOrd="0" parTransId="{5ED3A479-4581-4C48-A975-B0FE095A983D}" sibTransId="{F8D44F09-ED47-4D95-AF03-D9B6DFE5CAD6}"/>
    <dgm:cxn modelId="{2B776E7B-7A90-478E-9C82-78ED754E7E9C}" srcId="{813234F8-BE34-44F4-B254-8C3D38F952C8}" destId="{D09940A4-0A1B-4822-86B9-2E8B40F7839A}" srcOrd="1" destOrd="0" parTransId="{18832ECB-CD73-4EC7-B7C1-530B99A358C0}" sibTransId="{0E9DAEE1-8F68-4996-A593-8988FDF3A742}"/>
    <dgm:cxn modelId="{145718D0-3D98-46CC-A67F-D740FFA3AABF}" type="presOf" srcId="{2C101E8C-79E0-4F1F-97C5-CDB45C04174A}" destId="{7694DE14-DFD3-4C0E-82AD-9231AB56105E}" srcOrd="0" destOrd="0" presId="urn:microsoft.com/office/officeart/2005/8/layout/lProcess2"/>
    <dgm:cxn modelId="{9501E230-0EEB-4191-BC16-B3D94CB15FF7}" srcId="{2C101E8C-79E0-4F1F-97C5-CDB45C04174A}" destId="{C56638A2-8191-407C-AE6C-CCFCFE99CDC6}" srcOrd="2" destOrd="0" parTransId="{7A5A2B64-6CDE-49EC-84A7-E10DEC7803D1}" sibTransId="{FEA96911-C09B-42B8-9AB5-9AB66DC9F84F}"/>
    <dgm:cxn modelId="{E7A884A5-6E61-4FDD-8CAA-CEF1CB6A6ADE}" srcId="{20246B61-3B4B-437A-844B-5A811EB92810}" destId="{595DAC1E-A564-433C-A0D3-2E73201A228D}" srcOrd="0" destOrd="0" parTransId="{5424F1A3-71A6-455E-A744-75D3A6B5BC2F}" sibTransId="{1901F929-E563-453F-AA12-E19B599739A7}"/>
    <dgm:cxn modelId="{BBC80A24-F5D9-40E7-B8D3-4DD7A5040A46}" type="presParOf" srcId="{A295F69E-E169-49E8-800F-1FD3488A2050}" destId="{52014E73-DDB2-4018-8C20-501132706143}" srcOrd="0" destOrd="0" presId="urn:microsoft.com/office/officeart/2005/8/layout/lProcess2"/>
    <dgm:cxn modelId="{BDF3BAF2-5F77-4390-A4A6-2D7FFD39236A}" type="presParOf" srcId="{52014E73-DDB2-4018-8C20-501132706143}" destId="{061A5597-853C-4D5F-9AA6-25304BC910E2}" srcOrd="0" destOrd="0" presId="urn:microsoft.com/office/officeart/2005/8/layout/lProcess2"/>
    <dgm:cxn modelId="{6D172170-A5B6-48A4-AB4B-35B1FF953C67}" type="presParOf" srcId="{52014E73-DDB2-4018-8C20-501132706143}" destId="{5A6425A9-01E2-412A-B7EF-33AC39B9AD86}" srcOrd="1" destOrd="0" presId="urn:microsoft.com/office/officeart/2005/8/layout/lProcess2"/>
    <dgm:cxn modelId="{A7C1E468-9E05-45B1-A7B2-48915B0EC8D6}" type="presParOf" srcId="{52014E73-DDB2-4018-8C20-501132706143}" destId="{07BE96FA-87E1-4C42-8060-0394D5BFCAC0}" srcOrd="2" destOrd="0" presId="urn:microsoft.com/office/officeart/2005/8/layout/lProcess2"/>
    <dgm:cxn modelId="{CFAF37AF-CFE7-48F0-8D4D-61CEB07F40CC}" type="presParOf" srcId="{07BE96FA-87E1-4C42-8060-0394D5BFCAC0}" destId="{4CF3D877-7AAB-4C28-B50E-1909F0F1E918}" srcOrd="0" destOrd="0" presId="urn:microsoft.com/office/officeart/2005/8/layout/lProcess2"/>
    <dgm:cxn modelId="{C1735EAD-6499-493E-BBD5-E749CD17EA5B}" type="presParOf" srcId="{4CF3D877-7AAB-4C28-B50E-1909F0F1E918}" destId="{35C8E32A-5E77-490F-B7B1-E00D2F233CED}" srcOrd="0" destOrd="0" presId="urn:microsoft.com/office/officeart/2005/8/layout/lProcess2"/>
    <dgm:cxn modelId="{EB7EDF61-1335-45E4-9E60-E558E16AF6FC}" type="presParOf" srcId="{4CF3D877-7AAB-4C28-B50E-1909F0F1E918}" destId="{884676AB-6D18-4C54-B5DB-6022D8EC3994}" srcOrd="1" destOrd="0" presId="urn:microsoft.com/office/officeart/2005/8/layout/lProcess2"/>
    <dgm:cxn modelId="{F1D9F5FD-1894-466A-9C90-3AB85358C53A}" type="presParOf" srcId="{4CF3D877-7AAB-4C28-B50E-1909F0F1E918}" destId="{0DEC021B-9183-40F6-A313-FD99A9A9A48C}" srcOrd="2" destOrd="0" presId="urn:microsoft.com/office/officeart/2005/8/layout/lProcess2"/>
    <dgm:cxn modelId="{A9A47C20-EDA1-429C-87C9-6B9A72AB791D}" type="presParOf" srcId="{4CF3D877-7AAB-4C28-B50E-1909F0F1E918}" destId="{F9C1248E-FC6C-4734-B080-774F90C69468}" srcOrd="3" destOrd="0" presId="urn:microsoft.com/office/officeart/2005/8/layout/lProcess2"/>
    <dgm:cxn modelId="{AB88DDE5-6109-4E43-B462-D59C9838C83E}" type="presParOf" srcId="{4CF3D877-7AAB-4C28-B50E-1909F0F1E918}" destId="{F535F390-E69A-4848-B8D5-D24E001FCBF5}" srcOrd="4" destOrd="0" presId="urn:microsoft.com/office/officeart/2005/8/layout/lProcess2"/>
    <dgm:cxn modelId="{0BBB2C62-D8C0-44E8-B3ED-22679CFAC183}" type="presParOf" srcId="{A295F69E-E169-49E8-800F-1FD3488A2050}" destId="{5FBEBDFB-6A0C-4041-93E0-F6869CC3C0AB}" srcOrd="1" destOrd="0" presId="urn:microsoft.com/office/officeart/2005/8/layout/lProcess2"/>
    <dgm:cxn modelId="{77DD27D1-4DED-44BA-8E5B-3EA65A9F2BF8}" type="presParOf" srcId="{A295F69E-E169-49E8-800F-1FD3488A2050}" destId="{56C38B10-62DC-4500-A2DF-626B7B21F07C}" srcOrd="2" destOrd="0" presId="urn:microsoft.com/office/officeart/2005/8/layout/lProcess2"/>
    <dgm:cxn modelId="{431C2E11-729D-4A7C-B3B1-19B4EBA54630}" type="presParOf" srcId="{56C38B10-62DC-4500-A2DF-626B7B21F07C}" destId="{7694DE14-DFD3-4C0E-82AD-9231AB56105E}" srcOrd="0" destOrd="0" presId="urn:microsoft.com/office/officeart/2005/8/layout/lProcess2"/>
    <dgm:cxn modelId="{BF5BCB17-46D7-484C-9AAD-36745968C5DB}" type="presParOf" srcId="{56C38B10-62DC-4500-A2DF-626B7B21F07C}" destId="{E40736DB-30E7-4BF4-B147-3B04F4AB065F}" srcOrd="1" destOrd="0" presId="urn:microsoft.com/office/officeart/2005/8/layout/lProcess2"/>
    <dgm:cxn modelId="{8B468389-B7C3-4B38-A8F8-33135D6273AA}" type="presParOf" srcId="{56C38B10-62DC-4500-A2DF-626B7B21F07C}" destId="{7F0DEA67-FCE6-43D6-A950-D752BF1A2216}" srcOrd="2" destOrd="0" presId="urn:microsoft.com/office/officeart/2005/8/layout/lProcess2"/>
    <dgm:cxn modelId="{FB8620C3-DA8F-4E0E-8B78-49CCEC052966}" type="presParOf" srcId="{7F0DEA67-FCE6-43D6-A950-D752BF1A2216}" destId="{9EF58E59-9E77-4BEA-9010-FD5AA6D56A83}" srcOrd="0" destOrd="0" presId="urn:microsoft.com/office/officeart/2005/8/layout/lProcess2"/>
    <dgm:cxn modelId="{EB6AE3B9-EAA3-4CD4-A33D-B9C1CCF1CE2F}" type="presParOf" srcId="{9EF58E59-9E77-4BEA-9010-FD5AA6D56A83}" destId="{0DDE0A12-9A47-4F37-9FE7-5055FA5E0E4E}" srcOrd="0" destOrd="0" presId="urn:microsoft.com/office/officeart/2005/8/layout/lProcess2"/>
    <dgm:cxn modelId="{30404B21-F1CD-46FB-807A-D627D6A58C4A}" type="presParOf" srcId="{9EF58E59-9E77-4BEA-9010-FD5AA6D56A83}" destId="{A86C77FC-89F0-4D48-A968-238E9728C4CD}" srcOrd="1" destOrd="0" presId="urn:microsoft.com/office/officeart/2005/8/layout/lProcess2"/>
    <dgm:cxn modelId="{55B36FE0-4DD0-4586-B10E-437579EDB070}" type="presParOf" srcId="{9EF58E59-9E77-4BEA-9010-FD5AA6D56A83}" destId="{6CD22A44-8CFE-4180-9A2B-EA4A659721D4}" srcOrd="2" destOrd="0" presId="urn:microsoft.com/office/officeart/2005/8/layout/lProcess2"/>
    <dgm:cxn modelId="{F73C73AB-1343-4CFA-A440-8386558CB5B1}" type="presParOf" srcId="{9EF58E59-9E77-4BEA-9010-FD5AA6D56A83}" destId="{1749385A-60A3-43B5-811A-62A293CC30E4}" srcOrd="3" destOrd="0" presId="urn:microsoft.com/office/officeart/2005/8/layout/lProcess2"/>
    <dgm:cxn modelId="{6640AB2F-5474-4F50-BFD2-7D301E8987A1}" type="presParOf" srcId="{9EF58E59-9E77-4BEA-9010-FD5AA6D56A83}" destId="{F73350EF-1C99-403E-8299-B9C89F3F8A1F}" srcOrd="4" destOrd="0" presId="urn:microsoft.com/office/officeart/2005/8/layout/lProcess2"/>
    <dgm:cxn modelId="{717779B9-5D77-4BA1-8C8F-8DA0B10B6D1B}" type="presParOf" srcId="{A295F69E-E169-49E8-800F-1FD3488A2050}" destId="{B8A4CCE0-5486-41FE-866D-2276AF23186F}" srcOrd="3" destOrd="0" presId="urn:microsoft.com/office/officeart/2005/8/layout/lProcess2"/>
    <dgm:cxn modelId="{C600520C-8BC1-448B-9756-6BC166595298}" type="presParOf" srcId="{A295F69E-E169-49E8-800F-1FD3488A2050}" destId="{59F937D1-31B4-4D33-A80C-87AF92C6BCEC}" srcOrd="4" destOrd="0" presId="urn:microsoft.com/office/officeart/2005/8/layout/lProcess2"/>
    <dgm:cxn modelId="{8DF1A0E9-32EE-46C1-B5F2-690D84368604}" type="presParOf" srcId="{59F937D1-31B4-4D33-A80C-87AF92C6BCEC}" destId="{9EDA3B66-94B8-4C7D-8423-F447DF6D6E79}" srcOrd="0" destOrd="0" presId="urn:microsoft.com/office/officeart/2005/8/layout/lProcess2"/>
    <dgm:cxn modelId="{619C92E5-2066-4CD4-B08C-BAD3110FC83C}" type="presParOf" srcId="{59F937D1-31B4-4D33-A80C-87AF92C6BCEC}" destId="{CA0CEC9A-06AD-4320-AF12-4A4E415F1776}" srcOrd="1" destOrd="0" presId="urn:microsoft.com/office/officeart/2005/8/layout/lProcess2"/>
    <dgm:cxn modelId="{4C324A37-97E5-44A4-BBC8-A8FC508769AA}" type="presParOf" srcId="{59F937D1-31B4-4D33-A80C-87AF92C6BCEC}" destId="{7751A554-5A4F-4769-8507-CD0EC1893174}" srcOrd="2" destOrd="0" presId="urn:microsoft.com/office/officeart/2005/8/layout/lProcess2"/>
    <dgm:cxn modelId="{63276737-C492-46F4-AFEA-3A4A3217AABD}" type="presParOf" srcId="{7751A554-5A4F-4769-8507-CD0EC1893174}" destId="{C6229098-4A47-41C7-8E21-61F01822C94F}" srcOrd="0" destOrd="0" presId="urn:microsoft.com/office/officeart/2005/8/layout/lProcess2"/>
    <dgm:cxn modelId="{CC341CBA-D1C7-467F-96F9-26A0EBF2BA7E}" type="presParOf" srcId="{C6229098-4A47-41C7-8E21-61F01822C94F}" destId="{C0130938-5DCA-4E68-8E8B-C5906BC79018}" srcOrd="0" destOrd="0" presId="urn:microsoft.com/office/officeart/2005/8/layout/lProcess2"/>
    <dgm:cxn modelId="{8EFE4EF6-C1CC-412C-A784-B6BCA708BCB9}" type="presParOf" srcId="{C6229098-4A47-41C7-8E21-61F01822C94F}" destId="{675DD2B2-6B9E-45AA-B989-F939DF3CDAF5}" srcOrd="1" destOrd="0" presId="urn:microsoft.com/office/officeart/2005/8/layout/lProcess2"/>
    <dgm:cxn modelId="{81C229C6-8C41-42F2-9279-B8B251FBB658}" type="presParOf" srcId="{C6229098-4A47-41C7-8E21-61F01822C94F}" destId="{E10EF703-FB73-42C9-8CC2-84B453BA1386}" srcOrd="2" destOrd="0" presId="urn:microsoft.com/office/officeart/2005/8/layout/lProcess2"/>
    <dgm:cxn modelId="{1D60342B-F29B-4D71-8B4E-7035FE7C9CDA}" type="presParOf" srcId="{C6229098-4A47-41C7-8E21-61F01822C94F}" destId="{00195BEC-7D2E-4BCA-92B2-E81964E6F44F}" srcOrd="3" destOrd="0" presId="urn:microsoft.com/office/officeart/2005/8/layout/lProcess2"/>
    <dgm:cxn modelId="{229F8D1B-094D-430E-8A4B-140E01FEF9E6}" type="presParOf" srcId="{C6229098-4A47-41C7-8E21-61F01822C94F}" destId="{FC620CAD-02D9-4D2D-B760-EBF2C44BBA11}" srcOrd="4" destOrd="0" presId="urn:microsoft.com/office/officeart/2005/8/layout/lProcess2"/>
    <dgm:cxn modelId="{FA485835-F9B4-477C-9179-0FD7A2F22B45}" type="presParOf" srcId="{A295F69E-E169-49E8-800F-1FD3488A2050}" destId="{A4B572B6-DDC5-4A64-BD9D-D1C548C73DF4}" srcOrd="5" destOrd="0" presId="urn:microsoft.com/office/officeart/2005/8/layout/lProcess2"/>
    <dgm:cxn modelId="{B58B8B22-8EBE-4D61-9D7C-73575CB126E6}" type="presParOf" srcId="{A295F69E-E169-49E8-800F-1FD3488A2050}" destId="{C97E6FB2-666C-441F-971E-E24943091AC9}" srcOrd="6" destOrd="0" presId="urn:microsoft.com/office/officeart/2005/8/layout/lProcess2"/>
    <dgm:cxn modelId="{B10A33E7-E08D-4D01-9925-DBDFFCC37C0A}" type="presParOf" srcId="{C97E6FB2-666C-441F-971E-E24943091AC9}" destId="{FB78A9FA-E8C3-4BEF-9DE9-E709E0F7717E}" srcOrd="0" destOrd="0" presId="urn:microsoft.com/office/officeart/2005/8/layout/lProcess2"/>
    <dgm:cxn modelId="{6D6C95DC-D612-4E9D-BA22-71F6E9063C3E}" type="presParOf" srcId="{C97E6FB2-666C-441F-971E-E24943091AC9}" destId="{C3A67DF3-D529-4576-AE57-63BCB4349314}" srcOrd="1" destOrd="0" presId="urn:microsoft.com/office/officeart/2005/8/layout/lProcess2"/>
    <dgm:cxn modelId="{A4F3C0A1-CFB6-4FA1-888D-659ABE066350}" type="presParOf" srcId="{C97E6FB2-666C-441F-971E-E24943091AC9}" destId="{5774E285-2C1E-444E-86BD-9F9BE051A2B6}" srcOrd="2" destOrd="0" presId="urn:microsoft.com/office/officeart/2005/8/layout/lProcess2"/>
    <dgm:cxn modelId="{B5F21BB1-3125-4299-96A5-B48B59A8E00C}" type="presParOf" srcId="{5774E285-2C1E-444E-86BD-9F9BE051A2B6}" destId="{CCA9BA93-D4A2-49A3-AECF-FD103BBF4C44}" srcOrd="0" destOrd="0" presId="urn:microsoft.com/office/officeart/2005/8/layout/lProcess2"/>
    <dgm:cxn modelId="{53E01630-E930-4C16-BCAE-65CAA847202A}" type="presParOf" srcId="{CCA9BA93-D4A2-49A3-AECF-FD103BBF4C44}" destId="{3A264C35-D62F-4130-AC84-354E48CCBC8B}" srcOrd="0" destOrd="0" presId="urn:microsoft.com/office/officeart/2005/8/layout/lProcess2"/>
    <dgm:cxn modelId="{59BE93C2-045F-4D46-AE65-6DA5FBD8B1D1}" type="presParOf" srcId="{CCA9BA93-D4A2-49A3-AECF-FD103BBF4C44}" destId="{9F205F49-38BF-484D-9EB4-EB94ABF2C120}" srcOrd="1" destOrd="0" presId="urn:microsoft.com/office/officeart/2005/8/layout/lProcess2"/>
    <dgm:cxn modelId="{208BAEFA-88F5-4EBE-9C72-005865E08695}" type="presParOf" srcId="{CCA9BA93-D4A2-49A3-AECF-FD103BBF4C44}" destId="{D23E65D5-8FC3-40EC-80B9-6C348AFC8203}" srcOrd="2" destOrd="0" presId="urn:microsoft.com/office/officeart/2005/8/layout/lProcess2"/>
    <dgm:cxn modelId="{6F9ABC78-93F6-4AC6-A118-4032489A416C}" type="presParOf" srcId="{CCA9BA93-D4A2-49A3-AECF-FD103BBF4C44}" destId="{8082C862-180A-47F5-AD3A-33899123E71D}" srcOrd="3" destOrd="0" presId="urn:microsoft.com/office/officeart/2005/8/layout/lProcess2"/>
    <dgm:cxn modelId="{AF866312-98C9-4D7B-84F1-4B467D21EBE7}" type="presParOf" srcId="{CCA9BA93-D4A2-49A3-AECF-FD103BBF4C44}" destId="{EE9FD7F2-165B-4561-A628-089CB861B571}" srcOrd="4" destOrd="0" presId="urn:microsoft.com/office/officeart/2005/8/layout/lProcess2"/>
  </dgm:cxnLst>
  <dgm:bg>
    <a:gradFill>
      <a:gsLst>
        <a:gs pos="0">
          <a:srgbClr val="DDEBCF"/>
        </a:gs>
        <a:gs pos="50000">
          <a:srgbClr val="9CB86E"/>
        </a:gs>
        <a:gs pos="100000">
          <a:srgbClr val="156B13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4A9C71-5243-4375-98C7-BA189146832B}" type="doc">
      <dgm:prSet loTypeId="urn:microsoft.com/office/officeart/2005/8/layout/radial5" loCatId="cycle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6F647F05-65E5-443B-9310-4AF895EEC1B0}">
      <dgm:prSet phldrT="[Текст]" custT="1"/>
      <dgm:spPr/>
      <dgm:t>
        <a:bodyPr/>
        <a:lstStyle/>
        <a:p>
          <a:pPr algn="ctr"/>
          <a:endParaRPr lang="ru-RU" sz="1400" b="0" dirty="0"/>
        </a:p>
      </dgm:t>
    </dgm:pt>
    <dgm:pt modelId="{75BFC95B-EA58-4583-BC2B-08582B3ED8DC}" type="parTrans" cxnId="{F280695C-BCD4-44D5-BD42-7B1024E9C69E}">
      <dgm:prSet/>
      <dgm:spPr/>
      <dgm:t>
        <a:bodyPr/>
        <a:lstStyle/>
        <a:p>
          <a:endParaRPr lang="ru-RU"/>
        </a:p>
      </dgm:t>
    </dgm:pt>
    <dgm:pt modelId="{FCC559A8-CB2E-461F-864E-CCB99C0FD9A4}" type="sibTrans" cxnId="{F280695C-BCD4-44D5-BD42-7B1024E9C69E}">
      <dgm:prSet/>
      <dgm:spPr/>
      <dgm:t>
        <a:bodyPr/>
        <a:lstStyle/>
        <a:p>
          <a:endParaRPr lang="ru-RU"/>
        </a:p>
      </dgm:t>
    </dgm:pt>
    <dgm:pt modelId="{3BA0FA79-0F0A-4F39-8C6F-85BF113366C3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66E51CD7-05D6-4658-BDAA-92C6F3E19708}" type="parTrans" cxnId="{4A189105-0239-4451-ACE0-D31E9CBF66B8}">
      <dgm:prSet/>
      <dgm:spPr/>
      <dgm:t>
        <a:bodyPr/>
        <a:lstStyle/>
        <a:p>
          <a:endParaRPr lang="ru-RU"/>
        </a:p>
      </dgm:t>
    </dgm:pt>
    <dgm:pt modelId="{3F86135B-3CC7-4CEB-B411-92453A9354E3}" type="sibTrans" cxnId="{4A189105-0239-4451-ACE0-D31E9CBF66B8}">
      <dgm:prSet/>
      <dgm:spPr/>
      <dgm:t>
        <a:bodyPr/>
        <a:lstStyle/>
        <a:p>
          <a:endParaRPr lang="ru-RU"/>
        </a:p>
      </dgm:t>
    </dgm:pt>
    <dgm:pt modelId="{420BA717-63F2-4ED1-9193-BDF0AD7BC7EB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A8FC0520-4E1C-47C9-9459-5A566E2A3269}" type="parTrans" cxnId="{420E5929-73A4-4A38-8264-96367E09F888}">
      <dgm:prSet/>
      <dgm:spPr/>
      <dgm:t>
        <a:bodyPr/>
        <a:lstStyle/>
        <a:p>
          <a:endParaRPr lang="ru-RU"/>
        </a:p>
      </dgm:t>
    </dgm:pt>
    <dgm:pt modelId="{93B10FAD-F9FB-447F-AB26-67CC3C3A8B52}" type="sibTrans" cxnId="{420E5929-73A4-4A38-8264-96367E09F888}">
      <dgm:prSet/>
      <dgm:spPr/>
      <dgm:t>
        <a:bodyPr/>
        <a:lstStyle/>
        <a:p>
          <a:endParaRPr lang="ru-RU"/>
        </a:p>
      </dgm:t>
    </dgm:pt>
    <dgm:pt modelId="{90B43A1C-85AB-40E4-9687-2313E85E0399}">
      <dgm:prSet phldrT="[Текст]"/>
      <dgm:spPr>
        <a:solidFill>
          <a:schemeClr val="tx1">
            <a:lumMod val="75000"/>
          </a:schemeClr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CCCDC2A1-B573-48DB-AE6D-1F76901F1671}" type="parTrans" cxnId="{E3209E33-E5E7-49D7-A614-E18C032857AF}">
      <dgm:prSet/>
      <dgm:spPr/>
      <dgm:t>
        <a:bodyPr/>
        <a:lstStyle/>
        <a:p>
          <a:endParaRPr lang="ru-RU" dirty="0"/>
        </a:p>
      </dgm:t>
    </dgm:pt>
    <dgm:pt modelId="{E9924FC7-EF29-492B-B0FE-E3B61C99864B}" type="sibTrans" cxnId="{E3209E33-E5E7-49D7-A614-E18C032857AF}">
      <dgm:prSet/>
      <dgm:spPr/>
      <dgm:t>
        <a:bodyPr/>
        <a:lstStyle/>
        <a:p>
          <a:endParaRPr lang="ru-RU"/>
        </a:p>
      </dgm:t>
    </dgm:pt>
    <dgm:pt modelId="{AA0A2BD5-A368-4F17-8E9D-23F1FC377812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598F354-400C-439C-BDD5-729D663E252E}" type="parTrans" cxnId="{48ECD170-E6C5-489E-A263-20CC615C17AB}">
      <dgm:prSet/>
      <dgm:spPr/>
      <dgm:t>
        <a:bodyPr/>
        <a:lstStyle/>
        <a:p>
          <a:endParaRPr lang="ru-RU"/>
        </a:p>
      </dgm:t>
    </dgm:pt>
    <dgm:pt modelId="{0A69E1AC-CA25-4F66-967D-B64CF01B740F}" type="sibTrans" cxnId="{48ECD170-E6C5-489E-A263-20CC615C17AB}">
      <dgm:prSet/>
      <dgm:spPr/>
      <dgm:t>
        <a:bodyPr/>
        <a:lstStyle/>
        <a:p>
          <a:endParaRPr lang="ru-RU"/>
        </a:p>
      </dgm:t>
    </dgm:pt>
    <dgm:pt modelId="{D78F1D4C-A2EF-4C56-940B-FB3F18A7298D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3B6B2775-EA0D-4CA6-A4A3-0187E341F68C}" type="sibTrans" cxnId="{A00878C0-A87A-42B9-83D7-EE8880E34935}">
      <dgm:prSet/>
      <dgm:spPr/>
      <dgm:t>
        <a:bodyPr/>
        <a:lstStyle/>
        <a:p>
          <a:endParaRPr lang="ru-RU"/>
        </a:p>
      </dgm:t>
    </dgm:pt>
    <dgm:pt modelId="{08170AFC-8E89-4179-A96D-636AFFD8C3F3}" type="parTrans" cxnId="{A00878C0-A87A-42B9-83D7-EE8880E34935}">
      <dgm:prSet/>
      <dgm:spPr/>
      <dgm:t>
        <a:bodyPr/>
        <a:lstStyle/>
        <a:p>
          <a:endParaRPr lang="ru-RU"/>
        </a:p>
      </dgm:t>
    </dgm:pt>
    <dgm:pt modelId="{62E153EB-408C-4CB3-B6CA-2A439518E14B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9F9F7AF-4DAB-4B6C-A26F-22C945FB8A80}" type="sibTrans" cxnId="{54059384-7D56-4783-9E6B-CB7051B26B45}">
      <dgm:prSet/>
      <dgm:spPr/>
      <dgm:t>
        <a:bodyPr/>
        <a:lstStyle/>
        <a:p>
          <a:endParaRPr lang="ru-RU"/>
        </a:p>
      </dgm:t>
    </dgm:pt>
    <dgm:pt modelId="{77DF95E1-3397-43CE-99EF-E82D1E9B2066}" type="parTrans" cxnId="{54059384-7D56-4783-9E6B-CB7051B26B45}">
      <dgm:prSet/>
      <dgm:spPr/>
      <dgm:t>
        <a:bodyPr/>
        <a:lstStyle/>
        <a:p>
          <a:endParaRPr lang="ru-RU"/>
        </a:p>
      </dgm:t>
    </dgm:pt>
    <dgm:pt modelId="{9F96D360-CB55-48DB-9778-BF90DCE1129E}">
      <dgm:prSet phldrT="[Текст]"/>
      <dgm:spPr>
        <a:gradFill rotWithShape="0">
          <a:gsLst>
            <a:gs pos="0">
              <a:schemeClr val="accent4">
                <a:lumMod val="7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286A4893-ECEC-4EFE-BAC3-3F1C84511E21}" type="sibTrans" cxnId="{ABB8D3AC-32ED-44B8-98D1-601987ACC1D1}">
      <dgm:prSet/>
      <dgm:spPr/>
      <dgm:t>
        <a:bodyPr/>
        <a:lstStyle/>
        <a:p>
          <a:endParaRPr lang="ru-RU"/>
        </a:p>
      </dgm:t>
    </dgm:pt>
    <dgm:pt modelId="{BC4B6763-2F33-4CCB-B9CC-377BBD0F0800}" type="parTrans" cxnId="{ABB8D3AC-32ED-44B8-98D1-601987ACC1D1}">
      <dgm:prSet/>
      <dgm:spPr/>
      <dgm:t>
        <a:bodyPr/>
        <a:lstStyle/>
        <a:p>
          <a:endParaRPr lang="ru-RU"/>
        </a:p>
      </dgm:t>
    </dgm:pt>
    <dgm:pt modelId="{D2A69AB7-A0A6-4501-95CD-2902A3384DE3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B4AB27D7-F679-4C2F-B351-354C992C8F30}" type="sibTrans" cxnId="{BDBC8127-C9A5-4636-AF0A-79E42F53D923}">
      <dgm:prSet/>
      <dgm:spPr/>
      <dgm:t>
        <a:bodyPr/>
        <a:lstStyle/>
        <a:p>
          <a:endParaRPr lang="ru-RU"/>
        </a:p>
      </dgm:t>
    </dgm:pt>
    <dgm:pt modelId="{9DEE7B50-C1CB-48D2-999B-DF1098A88396}" type="parTrans" cxnId="{BDBC8127-C9A5-4636-AF0A-79E42F53D923}">
      <dgm:prSet/>
      <dgm:spPr/>
      <dgm:t>
        <a:bodyPr/>
        <a:lstStyle/>
        <a:p>
          <a:endParaRPr lang="ru-RU"/>
        </a:p>
      </dgm:t>
    </dgm:pt>
    <dgm:pt modelId="{637E412C-91EE-486E-8354-15F2384BE3EA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C021BE46-16AF-4372-B2A0-67875E2C82CF}" type="parTrans" cxnId="{EA60BD94-54CE-450D-A117-19A3057D3DE3}">
      <dgm:prSet/>
      <dgm:spPr/>
      <dgm:t>
        <a:bodyPr/>
        <a:lstStyle/>
        <a:p>
          <a:endParaRPr lang="ru-RU"/>
        </a:p>
      </dgm:t>
    </dgm:pt>
    <dgm:pt modelId="{6923DAD3-03A3-4184-9D76-6CCF9386A60A}" type="sibTrans" cxnId="{EA60BD94-54CE-450D-A117-19A3057D3DE3}">
      <dgm:prSet/>
      <dgm:spPr/>
      <dgm:t>
        <a:bodyPr/>
        <a:lstStyle/>
        <a:p>
          <a:endParaRPr lang="ru-RU"/>
        </a:p>
      </dgm:t>
    </dgm:pt>
    <dgm:pt modelId="{D63A74EC-A1EC-4823-AB28-835C2DE63D58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8D513BD1-7137-4BB2-A1F4-1B02EFB0F34F}" type="parTrans" cxnId="{A5BC18A6-1C74-45AC-A35E-DB57538BF8E8}">
      <dgm:prSet/>
      <dgm:spPr/>
      <dgm:t>
        <a:bodyPr/>
        <a:lstStyle/>
        <a:p>
          <a:endParaRPr lang="ru-RU"/>
        </a:p>
      </dgm:t>
    </dgm:pt>
    <dgm:pt modelId="{791BBDCE-20BF-42D5-A05C-65C02968CEA7}" type="sibTrans" cxnId="{A5BC18A6-1C74-45AC-A35E-DB57538BF8E8}">
      <dgm:prSet/>
      <dgm:spPr/>
      <dgm:t>
        <a:bodyPr/>
        <a:lstStyle/>
        <a:p>
          <a:endParaRPr lang="ru-RU"/>
        </a:p>
      </dgm:t>
    </dgm:pt>
    <dgm:pt modelId="{4B1A8440-411B-4A5D-AFC7-3583C59ADD0E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082CE592-953F-441B-B0C2-F864433A8493}" type="parTrans" cxnId="{C76B1FDD-1515-4548-A84A-CDE5C2B70761}">
      <dgm:prSet/>
      <dgm:spPr/>
      <dgm:t>
        <a:bodyPr/>
        <a:lstStyle/>
        <a:p>
          <a:endParaRPr lang="ru-RU"/>
        </a:p>
      </dgm:t>
    </dgm:pt>
    <dgm:pt modelId="{0D0679BE-35CF-4C4A-B8A9-7CB6E4D6163D}" type="sibTrans" cxnId="{C76B1FDD-1515-4548-A84A-CDE5C2B70761}">
      <dgm:prSet/>
      <dgm:spPr/>
      <dgm:t>
        <a:bodyPr/>
        <a:lstStyle/>
        <a:p>
          <a:endParaRPr lang="ru-RU"/>
        </a:p>
      </dgm:t>
    </dgm:pt>
    <dgm:pt modelId="{B4850B6B-206E-42A2-A443-BCE5125A8CEA}">
      <dgm:prSet/>
      <dgm:spPr/>
      <dgm:t>
        <a:bodyPr/>
        <a:lstStyle/>
        <a:p>
          <a:endParaRPr lang="ru-RU"/>
        </a:p>
      </dgm:t>
    </dgm:pt>
    <dgm:pt modelId="{693E5290-D4FE-498D-8D54-013AA2A4CE0C}" type="parTrans" cxnId="{4ED03B74-D793-45AE-BB69-CFC096307A13}">
      <dgm:prSet/>
      <dgm:spPr/>
      <dgm:t>
        <a:bodyPr/>
        <a:lstStyle/>
        <a:p>
          <a:endParaRPr lang="ru-RU"/>
        </a:p>
      </dgm:t>
    </dgm:pt>
    <dgm:pt modelId="{CE544BAD-BE21-40DE-9E65-02438254D711}" type="sibTrans" cxnId="{4ED03B74-D793-45AE-BB69-CFC096307A13}">
      <dgm:prSet/>
      <dgm:spPr/>
      <dgm:t>
        <a:bodyPr/>
        <a:lstStyle/>
        <a:p>
          <a:endParaRPr lang="ru-RU"/>
        </a:p>
      </dgm:t>
    </dgm:pt>
    <dgm:pt modelId="{8B82EA68-B59A-424E-9756-C221A13DB47F}" type="pres">
      <dgm:prSet presAssocID="{6B4A9C71-5243-4375-98C7-BA189146832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72E44C-8498-48F8-9652-E5DD6AC5818D}" type="pres">
      <dgm:prSet presAssocID="{6F647F05-65E5-443B-9310-4AF895EEC1B0}" presName="centerShape" presStyleLbl="node0" presStyleIdx="0" presStyleCnt="1" custScaleX="131324" custScaleY="133764" custLinFactNeighborX="-908" custLinFactNeighborY="1704"/>
      <dgm:spPr/>
      <dgm:t>
        <a:bodyPr/>
        <a:lstStyle/>
        <a:p>
          <a:endParaRPr lang="ru-RU"/>
        </a:p>
      </dgm:t>
    </dgm:pt>
    <dgm:pt modelId="{4731EA70-1FA8-49F5-A6BF-4AE9CB97C303}" type="pres">
      <dgm:prSet presAssocID="{8D513BD1-7137-4BB2-A1F4-1B02EFB0F34F}" presName="parTrans" presStyleLbl="sibTrans2D1" presStyleIdx="0" presStyleCnt="12"/>
      <dgm:spPr/>
      <dgm:t>
        <a:bodyPr/>
        <a:lstStyle/>
        <a:p>
          <a:endParaRPr lang="ru-RU"/>
        </a:p>
      </dgm:t>
    </dgm:pt>
    <dgm:pt modelId="{8D15C70B-27DC-4BC4-8B54-1A6B8CC1DBC1}" type="pres">
      <dgm:prSet presAssocID="{8D513BD1-7137-4BB2-A1F4-1B02EFB0F34F}" presName="connectorText" presStyleLbl="sibTrans2D1" presStyleIdx="0" presStyleCnt="12"/>
      <dgm:spPr/>
      <dgm:t>
        <a:bodyPr/>
        <a:lstStyle/>
        <a:p>
          <a:endParaRPr lang="ru-RU"/>
        </a:p>
      </dgm:t>
    </dgm:pt>
    <dgm:pt modelId="{E2EC1D87-F728-458A-8AB1-7A3D78F9D25E}" type="pres">
      <dgm:prSet presAssocID="{D63A74EC-A1EC-4823-AB28-835C2DE63D58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222DD-64BD-4A89-BBB9-2B80D8318D4A}" type="pres">
      <dgm:prSet presAssocID="{082CE592-953F-441B-B0C2-F864433A8493}" presName="parTrans" presStyleLbl="sibTrans2D1" presStyleIdx="1" presStyleCnt="12"/>
      <dgm:spPr/>
      <dgm:t>
        <a:bodyPr/>
        <a:lstStyle/>
        <a:p>
          <a:endParaRPr lang="ru-RU"/>
        </a:p>
      </dgm:t>
    </dgm:pt>
    <dgm:pt modelId="{839DF450-14DD-4280-9AEE-DA73938E9B9D}" type="pres">
      <dgm:prSet presAssocID="{082CE592-953F-441B-B0C2-F864433A8493}" presName="connectorText" presStyleLbl="sibTrans2D1" presStyleIdx="1" presStyleCnt="12"/>
      <dgm:spPr/>
      <dgm:t>
        <a:bodyPr/>
        <a:lstStyle/>
        <a:p>
          <a:endParaRPr lang="ru-RU"/>
        </a:p>
      </dgm:t>
    </dgm:pt>
    <dgm:pt modelId="{73BC26A8-8D0F-45E6-9E3B-37EADD227262}" type="pres">
      <dgm:prSet presAssocID="{4B1A8440-411B-4A5D-AFC7-3583C59ADD0E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93DE9-E67A-4CE1-BC6B-5C458B1137B0}" type="pres">
      <dgm:prSet presAssocID="{C021BE46-16AF-4372-B2A0-67875E2C82CF}" presName="parTrans" presStyleLbl="sibTrans2D1" presStyleIdx="2" presStyleCnt="12"/>
      <dgm:spPr/>
      <dgm:t>
        <a:bodyPr/>
        <a:lstStyle/>
        <a:p>
          <a:endParaRPr lang="ru-RU"/>
        </a:p>
      </dgm:t>
    </dgm:pt>
    <dgm:pt modelId="{DA660ED5-C4B7-4208-928A-B8DD66837486}" type="pres">
      <dgm:prSet presAssocID="{C021BE46-16AF-4372-B2A0-67875E2C82CF}" presName="connectorText" presStyleLbl="sibTrans2D1" presStyleIdx="2" presStyleCnt="12"/>
      <dgm:spPr/>
      <dgm:t>
        <a:bodyPr/>
        <a:lstStyle/>
        <a:p>
          <a:endParaRPr lang="ru-RU"/>
        </a:p>
      </dgm:t>
    </dgm:pt>
    <dgm:pt modelId="{D8B200F5-4D07-49B2-A587-C2FE6CEC49F8}" type="pres">
      <dgm:prSet presAssocID="{637E412C-91EE-486E-8354-15F2384BE3EA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EAB10C-E176-4610-B2C6-BE8F83AD0F9B}" type="pres">
      <dgm:prSet presAssocID="{A8FC0520-4E1C-47C9-9459-5A566E2A3269}" presName="parTrans" presStyleLbl="sibTrans2D1" presStyleIdx="3" presStyleCnt="12"/>
      <dgm:spPr/>
      <dgm:t>
        <a:bodyPr/>
        <a:lstStyle/>
        <a:p>
          <a:endParaRPr lang="ru-RU"/>
        </a:p>
      </dgm:t>
    </dgm:pt>
    <dgm:pt modelId="{47F0322C-5978-482D-A409-1280E22C6D82}" type="pres">
      <dgm:prSet presAssocID="{A8FC0520-4E1C-47C9-9459-5A566E2A3269}" presName="connectorText" presStyleLbl="sibTrans2D1" presStyleIdx="3" presStyleCnt="12"/>
      <dgm:spPr/>
      <dgm:t>
        <a:bodyPr/>
        <a:lstStyle/>
        <a:p>
          <a:endParaRPr lang="ru-RU"/>
        </a:p>
      </dgm:t>
    </dgm:pt>
    <dgm:pt modelId="{FFE63D16-C443-42C8-BB30-4CA61876A647}" type="pres">
      <dgm:prSet presAssocID="{420BA717-63F2-4ED1-9193-BDF0AD7BC7EB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1485E-E38C-4518-A609-8D1D62CF917B}" type="pres">
      <dgm:prSet presAssocID="{CCCDC2A1-B573-48DB-AE6D-1F76901F1671}" presName="parTrans" presStyleLbl="sibTrans2D1" presStyleIdx="4" presStyleCnt="12"/>
      <dgm:spPr/>
      <dgm:t>
        <a:bodyPr/>
        <a:lstStyle/>
        <a:p>
          <a:endParaRPr lang="ru-RU"/>
        </a:p>
      </dgm:t>
    </dgm:pt>
    <dgm:pt modelId="{DB024BEC-8C88-4F07-BCA5-811E266A083B}" type="pres">
      <dgm:prSet presAssocID="{CCCDC2A1-B573-48DB-AE6D-1F76901F1671}" presName="connectorText" presStyleLbl="sibTrans2D1" presStyleIdx="4" presStyleCnt="12"/>
      <dgm:spPr/>
      <dgm:t>
        <a:bodyPr/>
        <a:lstStyle/>
        <a:p>
          <a:endParaRPr lang="ru-RU"/>
        </a:p>
      </dgm:t>
    </dgm:pt>
    <dgm:pt modelId="{0A6C1809-69AA-4BA6-8257-5A11C3557B45}" type="pres">
      <dgm:prSet presAssocID="{90B43A1C-85AB-40E4-9687-2313E85E0399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50D33-9BD9-4D37-A533-789F5554AFB5}" type="pres">
      <dgm:prSet presAssocID="{6598F354-400C-439C-BDD5-729D663E252E}" presName="parTrans" presStyleLbl="sibTrans2D1" presStyleIdx="5" presStyleCnt="12"/>
      <dgm:spPr/>
      <dgm:t>
        <a:bodyPr/>
        <a:lstStyle/>
        <a:p>
          <a:endParaRPr lang="ru-RU"/>
        </a:p>
      </dgm:t>
    </dgm:pt>
    <dgm:pt modelId="{F326903B-AF5C-41D9-A950-9DE60C069BDF}" type="pres">
      <dgm:prSet presAssocID="{6598F354-400C-439C-BDD5-729D663E252E}" presName="connectorText" presStyleLbl="sibTrans2D1" presStyleIdx="5" presStyleCnt="12"/>
      <dgm:spPr/>
      <dgm:t>
        <a:bodyPr/>
        <a:lstStyle/>
        <a:p>
          <a:endParaRPr lang="ru-RU"/>
        </a:p>
      </dgm:t>
    </dgm:pt>
    <dgm:pt modelId="{EB1C3899-7B42-47CD-912B-DD035472498D}" type="pres">
      <dgm:prSet presAssocID="{AA0A2BD5-A368-4F17-8E9D-23F1FC37781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553CB-2478-4421-B002-5FA728364A78}" type="pres">
      <dgm:prSet presAssocID="{9DEE7B50-C1CB-48D2-999B-DF1098A88396}" presName="parTrans" presStyleLbl="sibTrans2D1" presStyleIdx="6" presStyleCnt="12"/>
      <dgm:spPr/>
      <dgm:t>
        <a:bodyPr/>
        <a:lstStyle/>
        <a:p>
          <a:endParaRPr lang="ru-RU"/>
        </a:p>
      </dgm:t>
    </dgm:pt>
    <dgm:pt modelId="{881BA4B6-6173-4BE7-ACB0-127409627ABA}" type="pres">
      <dgm:prSet presAssocID="{9DEE7B50-C1CB-48D2-999B-DF1098A88396}" presName="connectorText" presStyleLbl="sibTrans2D1" presStyleIdx="6" presStyleCnt="12"/>
      <dgm:spPr/>
      <dgm:t>
        <a:bodyPr/>
        <a:lstStyle/>
        <a:p>
          <a:endParaRPr lang="ru-RU"/>
        </a:p>
      </dgm:t>
    </dgm:pt>
    <dgm:pt modelId="{FED909B6-8F19-4D98-AAC2-EBEEF4830C2B}" type="pres">
      <dgm:prSet presAssocID="{D2A69AB7-A0A6-4501-95CD-2902A3384DE3}" presName="node" presStyleLbl="node1" presStyleIdx="6" presStyleCnt="12" custScaleX="100059" custScaleY="92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7EB92-DF16-476D-BB87-6C0D26E26F61}" type="pres">
      <dgm:prSet presAssocID="{BC4B6763-2F33-4CCB-B9CC-377BBD0F0800}" presName="parTrans" presStyleLbl="sibTrans2D1" presStyleIdx="7" presStyleCnt="12"/>
      <dgm:spPr/>
      <dgm:t>
        <a:bodyPr/>
        <a:lstStyle/>
        <a:p>
          <a:endParaRPr lang="ru-RU"/>
        </a:p>
      </dgm:t>
    </dgm:pt>
    <dgm:pt modelId="{E3A5A4EE-729B-477E-AEA8-7FC61FA6B941}" type="pres">
      <dgm:prSet presAssocID="{BC4B6763-2F33-4CCB-B9CC-377BBD0F0800}" presName="connectorText" presStyleLbl="sibTrans2D1" presStyleIdx="7" presStyleCnt="12"/>
      <dgm:spPr/>
      <dgm:t>
        <a:bodyPr/>
        <a:lstStyle/>
        <a:p>
          <a:endParaRPr lang="ru-RU"/>
        </a:p>
      </dgm:t>
    </dgm:pt>
    <dgm:pt modelId="{69EA0517-EDCB-4CEB-899F-D56DCF7B4404}" type="pres">
      <dgm:prSet presAssocID="{9F96D360-CB55-48DB-9778-BF90DCE1129E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35AEB-3A20-4DC3-9A60-032AB2743B03}" type="pres">
      <dgm:prSet presAssocID="{77DF95E1-3397-43CE-99EF-E82D1E9B2066}" presName="parTrans" presStyleLbl="sibTrans2D1" presStyleIdx="8" presStyleCnt="12"/>
      <dgm:spPr/>
      <dgm:t>
        <a:bodyPr/>
        <a:lstStyle/>
        <a:p>
          <a:endParaRPr lang="ru-RU"/>
        </a:p>
      </dgm:t>
    </dgm:pt>
    <dgm:pt modelId="{4273F29E-B93C-44D6-A671-FCDC77ED9BA3}" type="pres">
      <dgm:prSet presAssocID="{77DF95E1-3397-43CE-99EF-E82D1E9B2066}" presName="connectorText" presStyleLbl="sibTrans2D1" presStyleIdx="8" presStyleCnt="12"/>
      <dgm:spPr/>
      <dgm:t>
        <a:bodyPr/>
        <a:lstStyle/>
        <a:p>
          <a:endParaRPr lang="ru-RU"/>
        </a:p>
      </dgm:t>
    </dgm:pt>
    <dgm:pt modelId="{83F11675-07D9-406F-853D-13FD28BBB805}" type="pres">
      <dgm:prSet presAssocID="{62E153EB-408C-4CB3-B6CA-2A439518E14B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7FC25-052B-426A-9E06-117E992234F6}" type="pres">
      <dgm:prSet presAssocID="{08170AFC-8E89-4179-A96D-636AFFD8C3F3}" presName="parTrans" presStyleLbl="sibTrans2D1" presStyleIdx="9" presStyleCnt="12"/>
      <dgm:spPr/>
      <dgm:t>
        <a:bodyPr/>
        <a:lstStyle/>
        <a:p>
          <a:endParaRPr lang="ru-RU"/>
        </a:p>
      </dgm:t>
    </dgm:pt>
    <dgm:pt modelId="{53D78D63-5F88-4163-9535-46A64127BD3A}" type="pres">
      <dgm:prSet presAssocID="{08170AFC-8E89-4179-A96D-636AFFD8C3F3}" presName="connectorText" presStyleLbl="sibTrans2D1" presStyleIdx="9" presStyleCnt="12"/>
      <dgm:spPr/>
      <dgm:t>
        <a:bodyPr/>
        <a:lstStyle/>
        <a:p>
          <a:endParaRPr lang="ru-RU"/>
        </a:p>
      </dgm:t>
    </dgm:pt>
    <dgm:pt modelId="{EDA34655-9131-4731-957F-5382F53A0660}" type="pres">
      <dgm:prSet presAssocID="{D78F1D4C-A2EF-4C56-940B-FB3F18A7298D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B84E4-4A31-43DB-B3BF-8E8EF2B79F2D}" type="pres">
      <dgm:prSet presAssocID="{66E51CD7-05D6-4658-BDAA-92C6F3E19708}" presName="parTrans" presStyleLbl="sibTrans2D1" presStyleIdx="10" presStyleCnt="12"/>
      <dgm:spPr/>
      <dgm:t>
        <a:bodyPr/>
        <a:lstStyle/>
        <a:p>
          <a:endParaRPr lang="ru-RU"/>
        </a:p>
      </dgm:t>
    </dgm:pt>
    <dgm:pt modelId="{C47D9E4B-AD47-4E79-B529-9B264E8F4F6B}" type="pres">
      <dgm:prSet presAssocID="{66E51CD7-05D6-4658-BDAA-92C6F3E19708}" presName="connectorText" presStyleLbl="sibTrans2D1" presStyleIdx="10" presStyleCnt="12"/>
      <dgm:spPr/>
      <dgm:t>
        <a:bodyPr/>
        <a:lstStyle/>
        <a:p>
          <a:endParaRPr lang="ru-RU"/>
        </a:p>
      </dgm:t>
    </dgm:pt>
    <dgm:pt modelId="{E0AC84DD-2093-416F-85DE-E547FE520660}" type="pres">
      <dgm:prSet presAssocID="{3BA0FA79-0F0A-4F39-8C6F-85BF113366C3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DE4D9-AEC0-4040-B47C-2139EB24B53E}" type="pres">
      <dgm:prSet presAssocID="{693E5290-D4FE-498D-8D54-013AA2A4CE0C}" presName="parTrans" presStyleLbl="sibTrans2D1" presStyleIdx="11" presStyleCnt="12"/>
      <dgm:spPr/>
      <dgm:t>
        <a:bodyPr/>
        <a:lstStyle/>
        <a:p>
          <a:endParaRPr lang="ru-RU"/>
        </a:p>
      </dgm:t>
    </dgm:pt>
    <dgm:pt modelId="{FC70F103-5C1F-4370-8103-806A168EFA0B}" type="pres">
      <dgm:prSet presAssocID="{693E5290-D4FE-498D-8D54-013AA2A4CE0C}" presName="connectorText" presStyleLbl="sibTrans2D1" presStyleIdx="11" presStyleCnt="12"/>
      <dgm:spPr/>
      <dgm:t>
        <a:bodyPr/>
        <a:lstStyle/>
        <a:p>
          <a:endParaRPr lang="ru-RU"/>
        </a:p>
      </dgm:t>
    </dgm:pt>
    <dgm:pt modelId="{84169C65-A6D7-46E7-B9B5-6BD84B04DEE8}" type="pres">
      <dgm:prSet presAssocID="{B4850B6B-206E-42A2-A443-BCE5125A8CEA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71E2B4-E83A-43F1-9041-7582F6D2931E}" type="presOf" srcId="{D2A69AB7-A0A6-4501-95CD-2902A3384DE3}" destId="{FED909B6-8F19-4D98-AAC2-EBEEF4830C2B}" srcOrd="0" destOrd="0" presId="urn:microsoft.com/office/officeart/2005/8/layout/radial5"/>
    <dgm:cxn modelId="{0D35CD9A-0112-4CFA-92F9-BBE697349FAD}" type="presOf" srcId="{BC4B6763-2F33-4CCB-B9CC-377BBD0F0800}" destId="{E3A5A4EE-729B-477E-AEA8-7FC61FA6B941}" srcOrd="1" destOrd="0" presId="urn:microsoft.com/office/officeart/2005/8/layout/radial5"/>
    <dgm:cxn modelId="{4A189105-0239-4451-ACE0-D31E9CBF66B8}" srcId="{6F647F05-65E5-443B-9310-4AF895EEC1B0}" destId="{3BA0FA79-0F0A-4F39-8C6F-85BF113366C3}" srcOrd="10" destOrd="0" parTransId="{66E51CD7-05D6-4658-BDAA-92C6F3E19708}" sibTransId="{3F86135B-3CC7-4CEB-B411-92453A9354E3}"/>
    <dgm:cxn modelId="{C76B1FDD-1515-4548-A84A-CDE5C2B70761}" srcId="{6F647F05-65E5-443B-9310-4AF895EEC1B0}" destId="{4B1A8440-411B-4A5D-AFC7-3583C59ADD0E}" srcOrd="1" destOrd="0" parTransId="{082CE592-953F-441B-B0C2-F864433A8493}" sibTransId="{0D0679BE-35CF-4C4A-B8A9-7CB6E4D6163D}"/>
    <dgm:cxn modelId="{BDBC8127-C9A5-4636-AF0A-79E42F53D923}" srcId="{6F647F05-65E5-443B-9310-4AF895EEC1B0}" destId="{D2A69AB7-A0A6-4501-95CD-2902A3384DE3}" srcOrd="6" destOrd="0" parTransId="{9DEE7B50-C1CB-48D2-999B-DF1098A88396}" sibTransId="{B4AB27D7-F679-4C2F-B351-354C992C8F30}"/>
    <dgm:cxn modelId="{B41E242E-DDFA-4287-B94E-A5E764B62C4C}" type="presOf" srcId="{9DEE7B50-C1CB-48D2-999B-DF1098A88396}" destId="{881BA4B6-6173-4BE7-ACB0-127409627ABA}" srcOrd="1" destOrd="0" presId="urn:microsoft.com/office/officeart/2005/8/layout/radial5"/>
    <dgm:cxn modelId="{1909C07A-07CD-4661-B88E-1F2F95AE4156}" type="presOf" srcId="{B4850B6B-206E-42A2-A443-BCE5125A8CEA}" destId="{84169C65-A6D7-46E7-B9B5-6BD84B04DEE8}" srcOrd="0" destOrd="0" presId="urn:microsoft.com/office/officeart/2005/8/layout/radial5"/>
    <dgm:cxn modelId="{ABB8D3AC-32ED-44B8-98D1-601987ACC1D1}" srcId="{6F647F05-65E5-443B-9310-4AF895EEC1B0}" destId="{9F96D360-CB55-48DB-9778-BF90DCE1129E}" srcOrd="7" destOrd="0" parTransId="{BC4B6763-2F33-4CCB-B9CC-377BBD0F0800}" sibTransId="{286A4893-ECEC-4EFE-BAC3-3F1C84511E21}"/>
    <dgm:cxn modelId="{A5BC18A6-1C74-45AC-A35E-DB57538BF8E8}" srcId="{6F647F05-65E5-443B-9310-4AF895EEC1B0}" destId="{D63A74EC-A1EC-4823-AB28-835C2DE63D58}" srcOrd="0" destOrd="0" parTransId="{8D513BD1-7137-4BB2-A1F4-1B02EFB0F34F}" sibTransId="{791BBDCE-20BF-42D5-A05C-65C02968CEA7}"/>
    <dgm:cxn modelId="{D493242F-0595-419F-9B62-E5AD3A9EC702}" type="presOf" srcId="{CCCDC2A1-B573-48DB-AE6D-1F76901F1671}" destId="{DB024BEC-8C88-4F07-BCA5-811E266A083B}" srcOrd="1" destOrd="0" presId="urn:microsoft.com/office/officeart/2005/8/layout/radial5"/>
    <dgm:cxn modelId="{E8C7884C-182F-4AC4-B251-747855559894}" type="presOf" srcId="{BC4B6763-2F33-4CCB-B9CC-377BBD0F0800}" destId="{A0B7EB92-DF16-476D-BB87-6C0D26E26F61}" srcOrd="0" destOrd="0" presId="urn:microsoft.com/office/officeart/2005/8/layout/radial5"/>
    <dgm:cxn modelId="{D266FBC1-C1F0-444E-BC92-1EED8DA18BC0}" type="presOf" srcId="{08170AFC-8E89-4179-A96D-636AFFD8C3F3}" destId="{DF27FC25-052B-426A-9E06-117E992234F6}" srcOrd="0" destOrd="0" presId="urn:microsoft.com/office/officeart/2005/8/layout/radial5"/>
    <dgm:cxn modelId="{420E5929-73A4-4A38-8264-96367E09F888}" srcId="{6F647F05-65E5-443B-9310-4AF895EEC1B0}" destId="{420BA717-63F2-4ED1-9193-BDF0AD7BC7EB}" srcOrd="3" destOrd="0" parTransId="{A8FC0520-4E1C-47C9-9459-5A566E2A3269}" sibTransId="{93B10FAD-F9FB-447F-AB26-67CC3C3A8B52}"/>
    <dgm:cxn modelId="{2336A6A4-4203-4EF7-B764-32E68F3622FA}" type="presOf" srcId="{77DF95E1-3397-43CE-99EF-E82D1E9B2066}" destId="{4273F29E-B93C-44D6-A671-FCDC77ED9BA3}" srcOrd="1" destOrd="0" presId="urn:microsoft.com/office/officeart/2005/8/layout/radial5"/>
    <dgm:cxn modelId="{27EDD09F-9E0B-4A58-9B69-1F171B26EA1C}" type="presOf" srcId="{9F96D360-CB55-48DB-9778-BF90DCE1129E}" destId="{69EA0517-EDCB-4CEB-899F-D56DCF7B4404}" srcOrd="0" destOrd="0" presId="urn:microsoft.com/office/officeart/2005/8/layout/radial5"/>
    <dgm:cxn modelId="{3A238F93-590F-4246-99D4-BB001EC6DA7A}" type="presOf" srcId="{62E153EB-408C-4CB3-B6CA-2A439518E14B}" destId="{83F11675-07D9-406F-853D-13FD28BBB805}" srcOrd="0" destOrd="0" presId="urn:microsoft.com/office/officeart/2005/8/layout/radial5"/>
    <dgm:cxn modelId="{48ECD170-E6C5-489E-A263-20CC615C17AB}" srcId="{6F647F05-65E5-443B-9310-4AF895EEC1B0}" destId="{AA0A2BD5-A368-4F17-8E9D-23F1FC377812}" srcOrd="5" destOrd="0" parTransId="{6598F354-400C-439C-BDD5-729D663E252E}" sibTransId="{0A69E1AC-CA25-4F66-967D-B64CF01B740F}"/>
    <dgm:cxn modelId="{1B18EDAB-09C5-4AF7-AC2B-6F4B077652F3}" type="presOf" srcId="{693E5290-D4FE-498D-8D54-013AA2A4CE0C}" destId="{FC70F103-5C1F-4370-8103-806A168EFA0B}" srcOrd="1" destOrd="0" presId="urn:microsoft.com/office/officeart/2005/8/layout/radial5"/>
    <dgm:cxn modelId="{E3209E33-E5E7-49D7-A614-E18C032857AF}" srcId="{6F647F05-65E5-443B-9310-4AF895EEC1B0}" destId="{90B43A1C-85AB-40E4-9687-2313E85E0399}" srcOrd="4" destOrd="0" parTransId="{CCCDC2A1-B573-48DB-AE6D-1F76901F1671}" sibTransId="{E9924FC7-EF29-492B-B0FE-E3B61C99864B}"/>
    <dgm:cxn modelId="{4ED03B74-D793-45AE-BB69-CFC096307A13}" srcId="{6F647F05-65E5-443B-9310-4AF895EEC1B0}" destId="{B4850B6B-206E-42A2-A443-BCE5125A8CEA}" srcOrd="11" destOrd="0" parTransId="{693E5290-D4FE-498D-8D54-013AA2A4CE0C}" sibTransId="{CE544BAD-BE21-40DE-9E65-02438254D711}"/>
    <dgm:cxn modelId="{0D8251E1-25A3-42B4-A397-3217F1209335}" type="presOf" srcId="{8D513BD1-7137-4BB2-A1F4-1B02EFB0F34F}" destId="{8D15C70B-27DC-4BC4-8B54-1A6B8CC1DBC1}" srcOrd="1" destOrd="0" presId="urn:microsoft.com/office/officeart/2005/8/layout/radial5"/>
    <dgm:cxn modelId="{EA60BD94-54CE-450D-A117-19A3057D3DE3}" srcId="{6F647F05-65E5-443B-9310-4AF895EEC1B0}" destId="{637E412C-91EE-486E-8354-15F2384BE3EA}" srcOrd="2" destOrd="0" parTransId="{C021BE46-16AF-4372-B2A0-67875E2C82CF}" sibTransId="{6923DAD3-03A3-4184-9D76-6CCF9386A60A}"/>
    <dgm:cxn modelId="{18C88943-942D-48AF-969B-7D5814BCC23C}" type="presOf" srcId="{420BA717-63F2-4ED1-9193-BDF0AD7BC7EB}" destId="{FFE63D16-C443-42C8-BB30-4CA61876A647}" srcOrd="0" destOrd="0" presId="urn:microsoft.com/office/officeart/2005/8/layout/radial5"/>
    <dgm:cxn modelId="{92765ABE-B9DA-49C9-9C68-1792CB9A0BE5}" type="presOf" srcId="{6598F354-400C-439C-BDD5-729D663E252E}" destId="{FA950D33-9BD9-4D37-A533-789F5554AFB5}" srcOrd="0" destOrd="0" presId="urn:microsoft.com/office/officeart/2005/8/layout/radial5"/>
    <dgm:cxn modelId="{43856BFA-8270-408B-AE0B-9EE8CDC32D99}" type="presOf" srcId="{08170AFC-8E89-4179-A96D-636AFFD8C3F3}" destId="{53D78D63-5F88-4163-9535-46A64127BD3A}" srcOrd="1" destOrd="0" presId="urn:microsoft.com/office/officeart/2005/8/layout/radial5"/>
    <dgm:cxn modelId="{2117BD40-AEC2-4159-A560-25C75DD98E4E}" type="presOf" srcId="{8D513BD1-7137-4BB2-A1F4-1B02EFB0F34F}" destId="{4731EA70-1FA8-49F5-A6BF-4AE9CB97C303}" srcOrd="0" destOrd="0" presId="urn:microsoft.com/office/officeart/2005/8/layout/radial5"/>
    <dgm:cxn modelId="{A00878C0-A87A-42B9-83D7-EE8880E34935}" srcId="{6F647F05-65E5-443B-9310-4AF895EEC1B0}" destId="{D78F1D4C-A2EF-4C56-940B-FB3F18A7298D}" srcOrd="9" destOrd="0" parTransId="{08170AFC-8E89-4179-A96D-636AFFD8C3F3}" sibTransId="{3B6B2775-EA0D-4CA6-A4A3-0187E341F68C}"/>
    <dgm:cxn modelId="{28113F0F-D8ED-4374-9DD5-ABEB84C13368}" type="presOf" srcId="{66E51CD7-05D6-4658-BDAA-92C6F3E19708}" destId="{553B84E4-4A31-43DB-B3BF-8E8EF2B79F2D}" srcOrd="0" destOrd="0" presId="urn:microsoft.com/office/officeart/2005/8/layout/radial5"/>
    <dgm:cxn modelId="{CC13B16A-9019-4521-BFE2-0AA177AE023E}" type="presOf" srcId="{4B1A8440-411B-4A5D-AFC7-3583C59ADD0E}" destId="{73BC26A8-8D0F-45E6-9E3B-37EADD227262}" srcOrd="0" destOrd="0" presId="urn:microsoft.com/office/officeart/2005/8/layout/radial5"/>
    <dgm:cxn modelId="{6B9E53EF-EDC3-4C9D-877B-B28E18387824}" type="presOf" srcId="{3BA0FA79-0F0A-4F39-8C6F-85BF113366C3}" destId="{E0AC84DD-2093-416F-85DE-E547FE520660}" srcOrd="0" destOrd="0" presId="urn:microsoft.com/office/officeart/2005/8/layout/radial5"/>
    <dgm:cxn modelId="{1CA165F0-FA51-4DE6-9A4D-A8611CE3F565}" type="presOf" srcId="{90B43A1C-85AB-40E4-9687-2313E85E0399}" destId="{0A6C1809-69AA-4BA6-8257-5A11C3557B45}" srcOrd="0" destOrd="0" presId="urn:microsoft.com/office/officeart/2005/8/layout/radial5"/>
    <dgm:cxn modelId="{E5EB05F7-3867-42BF-ADCA-324C987AB2AD}" type="presOf" srcId="{66E51CD7-05D6-4658-BDAA-92C6F3E19708}" destId="{C47D9E4B-AD47-4E79-B529-9B264E8F4F6B}" srcOrd="1" destOrd="0" presId="urn:microsoft.com/office/officeart/2005/8/layout/radial5"/>
    <dgm:cxn modelId="{0DC35796-6964-4D5F-AC08-2C7BA38B2763}" type="presOf" srcId="{6B4A9C71-5243-4375-98C7-BA189146832B}" destId="{8B82EA68-B59A-424E-9756-C221A13DB47F}" srcOrd="0" destOrd="0" presId="urn:microsoft.com/office/officeart/2005/8/layout/radial5"/>
    <dgm:cxn modelId="{46DD0BE9-535C-4679-BF39-3185138AD76A}" type="presOf" srcId="{9DEE7B50-C1CB-48D2-999B-DF1098A88396}" destId="{2F5553CB-2478-4421-B002-5FA728364A78}" srcOrd="0" destOrd="0" presId="urn:microsoft.com/office/officeart/2005/8/layout/radial5"/>
    <dgm:cxn modelId="{C3CE3469-20E8-4E62-8526-DB9EFF56EC40}" type="presOf" srcId="{D63A74EC-A1EC-4823-AB28-835C2DE63D58}" destId="{E2EC1D87-F728-458A-8AB1-7A3D78F9D25E}" srcOrd="0" destOrd="0" presId="urn:microsoft.com/office/officeart/2005/8/layout/radial5"/>
    <dgm:cxn modelId="{CDA263C1-F6E8-4544-BAD1-D144611F5B00}" type="presOf" srcId="{AA0A2BD5-A368-4F17-8E9D-23F1FC377812}" destId="{EB1C3899-7B42-47CD-912B-DD035472498D}" srcOrd="0" destOrd="0" presId="urn:microsoft.com/office/officeart/2005/8/layout/radial5"/>
    <dgm:cxn modelId="{16E8F5BA-D935-4364-8606-14B71C076802}" type="presOf" srcId="{C021BE46-16AF-4372-B2A0-67875E2C82CF}" destId="{06F93DE9-E67A-4CE1-BC6B-5C458B1137B0}" srcOrd="0" destOrd="0" presId="urn:microsoft.com/office/officeart/2005/8/layout/radial5"/>
    <dgm:cxn modelId="{3DAA855C-538D-43AF-8F10-21DE4D1F4C1E}" type="presOf" srcId="{77DF95E1-3397-43CE-99EF-E82D1E9B2066}" destId="{7A035AEB-3A20-4DC3-9A60-032AB2743B03}" srcOrd="0" destOrd="0" presId="urn:microsoft.com/office/officeart/2005/8/layout/radial5"/>
    <dgm:cxn modelId="{E299691E-7B13-444A-91CE-A39E6B110402}" type="presOf" srcId="{6598F354-400C-439C-BDD5-729D663E252E}" destId="{F326903B-AF5C-41D9-A950-9DE60C069BDF}" srcOrd="1" destOrd="0" presId="urn:microsoft.com/office/officeart/2005/8/layout/radial5"/>
    <dgm:cxn modelId="{07E5F243-37C6-47AD-8CF4-F8CF70D275D1}" type="presOf" srcId="{C021BE46-16AF-4372-B2A0-67875E2C82CF}" destId="{DA660ED5-C4B7-4208-928A-B8DD66837486}" srcOrd="1" destOrd="0" presId="urn:microsoft.com/office/officeart/2005/8/layout/radial5"/>
    <dgm:cxn modelId="{9A0CB1E6-4B6A-4FF3-91CD-A9409172AF70}" type="presOf" srcId="{CCCDC2A1-B573-48DB-AE6D-1F76901F1671}" destId="{C481485E-E38C-4518-A609-8D1D62CF917B}" srcOrd="0" destOrd="0" presId="urn:microsoft.com/office/officeart/2005/8/layout/radial5"/>
    <dgm:cxn modelId="{FAE273D8-9EEF-4652-A27C-F2EDE0A2FA13}" type="presOf" srcId="{693E5290-D4FE-498D-8D54-013AA2A4CE0C}" destId="{107DE4D9-AEC0-4040-B47C-2139EB24B53E}" srcOrd="0" destOrd="0" presId="urn:microsoft.com/office/officeart/2005/8/layout/radial5"/>
    <dgm:cxn modelId="{F280695C-BCD4-44D5-BD42-7B1024E9C69E}" srcId="{6B4A9C71-5243-4375-98C7-BA189146832B}" destId="{6F647F05-65E5-443B-9310-4AF895EEC1B0}" srcOrd="0" destOrd="0" parTransId="{75BFC95B-EA58-4583-BC2B-08582B3ED8DC}" sibTransId="{FCC559A8-CB2E-461F-864E-CCB99C0FD9A4}"/>
    <dgm:cxn modelId="{A83902F1-D434-45C2-86BA-0A37EB5DEA58}" type="presOf" srcId="{082CE592-953F-441B-B0C2-F864433A8493}" destId="{839DF450-14DD-4280-9AEE-DA73938E9B9D}" srcOrd="1" destOrd="0" presId="urn:microsoft.com/office/officeart/2005/8/layout/radial5"/>
    <dgm:cxn modelId="{54059384-7D56-4783-9E6B-CB7051B26B45}" srcId="{6F647F05-65E5-443B-9310-4AF895EEC1B0}" destId="{62E153EB-408C-4CB3-B6CA-2A439518E14B}" srcOrd="8" destOrd="0" parTransId="{77DF95E1-3397-43CE-99EF-E82D1E9B2066}" sibTransId="{69F9F7AF-4DAB-4B6C-A26F-22C945FB8A80}"/>
    <dgm:cxn modelId="{210174F9-9CF1-4E2F-A006-48638E48D77C}" type="presOf" srcId="{A8FC0520-4E1C-47C9-9459-5A566E2A3269}" destId="{47F0322C-5978-482D-A409-1280E22C6D82}" srcOrd="1" destOrd="0" presId="urn:microsoft.com/office/officeart/2005/8/layout/radial5"/>
    <dgm:cxn modelId="{03AC34B8-B2FD-4DB3-9222-4D94DAC8181C}" type="presOf" srcId="{082CE592-953F-441B-B0C2-F864433A8493}" destId="{A0E222DD-64BD-4A89-BBB9-2B80D8318D4A}" srcOrd="0" destOrd="0" presId="urn:microsoft.com/office/officeart/2005/8/layout/radial5"/>
    <dgm:cxn modelId="{030FCA7D-A8B7-4781-9972-3780C51FC855}" type="presOf" srcId="{6F647F05-65E5-443B-9310-4AF895EEC1B0}" destId="{ED72E44C-8498-48F8-9652-E5DD6AC5818D}" srcOrd="0" destOrd="0" presId="urn:microsoft.com/office/officeart/2005/8/layout/radial5"/>
    <dgm:cxn modelId="{41E85FED-3B20-49DF-BB7B-6E8862777D5C}" type="presOf" srcId="{D78F1D4C-A2EF-4C56-940B-FB3F18A7298D}" destId="{EDA34655-9131-4731-957F-5382F53A0660}" srcOrd="0" destOrd="0" presId="urn:microsoft.com/office/officeart/2005/8/layout/radial5"/>
    <dgm:cxn modelId="{3344902F-DBAA-4F80-993F-16CA5B2EC29A}" type="presOf" srcId="{A8FC0520-4E1C-47C9-9459-5A566E2A3269}" destId="{E7EAB10C-E176-4610-B2C6-BE8F83AD0F9B}" srcOrd="0" destOrd="0" presId="urn:microsoft.com/office/officeart/2005/8/layout/radial5"/>
    <dgm:cxn modelId="{D18DE0AB-B1FB-473D-8616-DE8FC591D82A}" type="presOf" srcId="{637E412C-91EE-486E-8354-15F2384BE3EA}" destId="{D8B200F5-4D07-49B2-A587-C2FE6CEC49F8}" srcOrd="0" destOrd="0" presId="urn:microsoft.com/office/officeart/2005/8/layout/radial5"/>
    <dgm:cxn modelId="{8F72A2F7-63F7-4992-8508-E699F08AD9B1}" type="presParOf" srcId="{8B82EA68-B59A-424E-9756-C221A13DB47F}" destId="{ED72E44C-8498-48F8-9652-E5DD6AC5818D}" srcOrd="0" destOrd="0" presId="urn:microsoft.com/office/officeart/2005/8/layout/radial5"/>
    <dgm:cxn modelId="{83308037-266A-4197-AEE5-4435E9B9029A}" type="presParOf" srcId="{8B82EA68-B59A-424E-9756-C221A13DB47F}" destId="{4731EA70-1FA8-49F5-A6BF-4AE9CB97C303}" srcOrd="1" destOrd="0" presId="urn:microsoft.com/office/officeart/2005/8/layout/radial5"/>
    <dgm:cxn modelId="{28530533-E25C-4935-8423-F211D289B58C}" type="presParOf" srcId="{4731EA70-1FA8-49F5-A6BF-4AE9CB97C303}" destId="{8D15C70B-27DC-4BC4-8B54-1A6B8CC1DBC1}" srcOrd="0" destOrd="0" presId="urn:microsoft.com/office/officeart/2005/8/layout/radial5"/>
    <dgm:cxn modelId="{C55EC964-5229-478B-AC24-3C7B114420C4}" type="presParOf" srcId="{8B82EA68-B59A-424E-9756-C221A13DB47F}" destId="{E2EC1D87-F728-458A-8AB1-7A3D78F9D25E}" srcOrd="2" destOrd="0" presId="urn:microsoft.com/office/officeart/2005/8/layout/radial5"/>
    <dgm:cxn modelId="{465E6F65-6BAF-4B45-946E-808FD19F5BCB}" type="presParOf" srcId="{8B82EA68-B59A-424E-9756-C221A13DB47F}" destId="{A0E222DD-64BD-4A89-BBB9-2B80D8318D4A}" srcOrd="3" destOrd="0" presId="urn:microsoft.com/office/officeart/2005/8/layout/radial5"/>
    <dgm:cxn modelId="{B4893A45-475D-41CF-BF1E-22EA99D960B1}" type="presParOf" srcId="{A0E222DD-64BD-4A89-BBB9-2B80D8318D4A}" destId="{839DF450-14DD-4280-9AEE-DA73938E9B9D}" srcOrd="0" destOrd="0" presId="urn:microsoft.com/office/officeart/2005/8/layout/radial5"/>
    <dgm:cxn modelId="{2988B2E5-6BD9-41F4-9454-0F43A02480F4}" type="presParOf" srcId="{8B82EA68-B59A-424E-9756-C221A13DB47F}" destId="{73BC26A8-8D0F-45E6-9E3B-37EADD227262}" srcOrd="4" destOrd="0" presId="urn:microsoft.com/office/officeart/2005/8/layout/radial5"/>
    <dgm:cxn modelId="{68622031-D3F1-4311-AB69-162E1C8F109E}" type="presParOf" srcId="{8B82EA68-B59A-424E-9756-C221A13DB47F}" destId="{06F93DE9-E67A-4CE1-BC6B-5C458B1137B0}" srcOrd="5" destOrd="0" presId="urn:microsoft.com/office/officeart/2005/8/layout/radial5"/>
    <dgm:cxn modelId="{CA111F03-2BE3-4AF7-9AE9-8E85104ACBE4}" type="presParOf" srcId="{06F93DE9-E67A-4CE1-BC6B-5C458B1137B0}" destId="{DA660ED5-C4B7-4208-928A-B8DD66837486}" srcOrd="0" destOrd="0" presId="urn:microsoft.com/office/officeart/2005/8/layout/radial5"/>
    <dgm:cxn modelId="{FB2ECBF2-14B0-4C66-B022-D18A4EEBB082}" type="presParOf" srcId="{8B82EA68-B59A-424E-9756-C221A13DB47F}" destId="{D8B200F5-4D07-49B2-A587-C2FE6CEC49F8}" srcOrd="6" destOrd="0" presId="urn:microsoft.com/office/officeart/2005/8/layout/radial5"/>
    <dgm:cxn modelId="{D23C5E4D-6796-4974-9C13-3C4FBA8EEE34}" type="presParOf" srcId="{8B82EA68-B59A-424E-9756-C221A13DB47F}" destId="{E7EAB10C-E176-4610-B2C6-BE8F83AD0F9B}" srcOrd="7" destOrd="0" presId="urn:microsoft.com/office/officeart/2005/8/layout/radial5"/>
    <dgm:cxn modelId="{E9C23706-85BB-4761-A4A0-13BFE578AF2D}" type="presParOf" srcId="{E7EAB10C-E176-4610-B2C6-BE8F83AD0F9B}" destId="{47F0322C-5978-482D-A409-1280E22C6D82}" srcOrd="0" destOrd="0" presId="urn:microsoft.com/office/officeart/2005/8/layout/radial5"/>
    <dgm:cxn modelId="{CA4BA265-15ED-45E2-87C1-96759537DF02}" type="presParOf" srcId="{8B82EA68-B59A-424E-9756-C221A13DB47F}" destId="{FFE63D16-C443-42C8-BB30-4CA61876A647}" srcOrd="8" destOrd="0" presId="urn:microsoft.com/office/officeart/2005/8/layout/radial5"/>
    <dgm:cxn modelId="{8A5BA333-D5C5-4E6E-A6F8-F6E47C7178B6}" type="presParOf" srcId="{8B82EA68-B59A-424E-9756-C221A13DB47F}" destId="{C481485E-E38C-4518-A609-8D1D62CF917B}" srcOrd="9" destOrd="0" presId="urn:microsoft.com/office/officeart/2005/8/layout/radial5"/>
    <dgm:cxn modelId="{702F1FD8-592D-429E-9D34-D46FB3AF5C17}" type="presParOf" srcId="{C481485E-E38C-4518-A609-8D1D62CF917B}" destId="{DB024BEC-8C88-4F07-BCA5-811E266A083B}" srcOrd="0" destOrd="0" presId="urn:microsoft.com/office/officeart/2005/8/layout/radial5"/>
    <dgm:cxn modelId="{606834F6-8026-4D3F-A67E-E06444184BFF}" type="presParOf" srcId="{8B82EA68-B59A-424E-9756-C221A13DB47F}" destId="{0A6C1809-69AA-4BA6-8257-5A11C3557B45}" srcOrd="10" destOrd="0" presId="urn:microsoft.com/office/officeart/2005/8/layout/radial5"/>
    <dgm:cxn modelId="{40D51E20-7BAB-41CC-B750-AA426BBB2F56}" type="presParOf" srcId="{8B82EA68-B59A-424E-9756-C221A13DB47F}" destId="{FA950D33-9BD9-4D37-A533-789F5554AFB5}" srcOrd="11" destOrd="0" presId="urn:microsoft.com/office/officeart/2005/8/layout/radial5"/>
    <dgm:cxn modelId="{224454FD-18D0-4E93-8B0B-8AEF468CCE12}" type="presParOf" srcId="{FA950D33-9BD9-4D37-A533-789F5554AFB5}" destId="{F326903B-AF5C-41D9-A950-9DE60C069BDF}" srcOrd="0" destOrd="0" presId="urn:microsoft.com/office/officeart/2005/8/layout/radial5"/>
    <dgm:cxn modelId="{B7C67774-B315-4EBB-945E-E8C4EC3E0D2C}" type="presParOf" srcId="{8B82EA68-B59A-424E-9756-C221A13DB47F}" destId="{EB1C3899-7B42-47CD-912B-DD035472498D}" srcOrd="12" destOrd="0" presId="urn:microsoft.com/office/officeart/2005/8/layout/radial5"/>
    <dgm:cxn modelId="{623597FA-BFCD-435A-99B6-CF729169C88E}" type="presParOf" srcId="{8B82EA68-B59A-424E-9756-C221A13DB47F}" destId="{2F5553CB-2478-4421-B002-5FA728364A78}" srcOrd="13" destOrd="0" presId="urn:microsoft.com/office/officeart/2005/8/layout/radial5"/>
    <dgm:cxn modelId="{D1706B9D-0DAD-490A-961E-7191339513D2}" type="presParOf" srcId="{2F5553CB-2478-4421-B002-5FA728364A78}" destId="{881BA4B6-6173-4BE7-ACB0-127409627ABA}" srcOrd="0" destOrd="0" presId="urn:microsoft.com/office/officeart/2005/8/layout/radial5"/>
    <dgm:cxn modelId="{8CD16A36-CA8C-4837-A1F3-6830C3ACB051}" type="presParOf" srcId="{8B82EA68-B59A-424E-9756-C221A13DB47F}" destId="{FED909B6-8F19-4D98-AAC2-EBEEF4830C2B}" srcOrd="14" destOrd="0" presId="urn:microsoft.com/office/officeart/2005/8/layout/radial5"/>
    <dgm:cxn modelId="{3DB9F1D2-67D2-46DB-B4B4-0DDB16436EA1}" type="presParOf" srcId="{8B82EA68-B59A-424E-9756-C221A13DB47F}" destId="{A0B7EB92-DF16-476D-BB87-6C0D26E26F61}" srcOrd="15" destOrd="0" presId="urn:microsoft.com/office/officeart/2005/8/layout/radial5"/>
    <dgm:cxn modelId="{635C8AD9-629A-4C10-90B3-2E56472369AB}" type="presParOf" srcId="{A0B7EB92-DF16-476D-BB87-6C0D26E26F61}" destId="{E3A5A4EE-729B-477E-AEA8-7FC61FA6B941}" srcOrd="0" destOrd="0" presId="urn:microsoft.com/office/officeart/2005/8/layout/radial5"/>
    <dgm:cxn modelId="{25651673-8CB5-4224-ADFA-6B03E260DEDC}" type="presParOf" srcId="{8B82EA68-B59A-424E-9756-C221A13DB47F}" destId="{69EA0517-EDCB-4CEB-899F-D56DCF7B4404}" srcOrd="16" destOrd="0" presId="urn:microsoft.com/office/officeart/2005/8/layout/radial5"/>
    <dgm:cxn modelId="{6598F523-6DCE-4DF9-A4E9-DC3F01AC8F2B}" type="presParOf" srcId="{8B82EA68-B59A-424E-9756-C221A13DB47F}" destId="{7A035AEB-3A20-4DC3-9A60-032AB2743B03}" srcOrd="17" destOrd="0" presId="urn:microsoft.com/office/officeart/2005/8/layout/radial5"/>
    <dgm:cxn modelId="{9DEBA138-6691-4DD1-B378-F7997B7E91A8}" type="presParOf" srcId="{7A035AEB-3A20-4DC3-9A60-032AB2743B03}" destId="{4273F29E-B93C-44D6-A671-FCDC77ED9BA3}" srcOrd="0" destOrd="0" presId="urn:microsoft.com/office/officeart/2005/8/layout/radial5"/>
    <dgm:cxn modelId="{44DB4A99-0718-465C-8020-ADBA8FF47A26}" type="presParOf" srcId="{8B82EA68-B59A-424E-9756-C221A13DB47F}" destId="{83F11675-07D9-406F-853D-13FD28BBB805}" srcOrd="18" destOrd="0" presId="urn:microsoft.com/office/officeart/2005/8/layout/radial5"/>
    <dgm:cxn modelId="{6DD70497-60A7-4DB0-8658-04F158080DD9}" type="presParOf" srcId="{8B82EA68-B59A-424E-9756-C221A13DB47F}" destId="{DF27FC25-052B-426A-9E06-117E992234F6}" srcOrd="19" destOrd="0" presId="urn:microsoft.com/office/officeart/2005/8/layout/radial5"/>
    <dgm:cxn modelId="{E110966A-B85D-45CE-A032-0C5B5A5F2FC4}" type="presParOf" srcId="{DF27FC25-052B-426A-9E06-117E992234F6}" destId="{53D78D63-5F88-4163-9535-46A64127BD3A}" srcOrd="0" destOrd="0" presId="urn:microsoft.com/office/officeart/2005/8/layout/radial5"/>
    <dgm:cxn modelId="{AC2DAA35-CB5C-45DC-BBB1-33D6FF331CEA}" type="presParOf" srcId="{8B82EA68-B59A-424E-9756-C221A13DB47F}" destId="{EDA34655-9131-4731-957F-5382F53A0660}" srcOrd="20" destOrd="0" presId="urn:microsoft.com/office/officeart/2005/8/layout/radial5"/>
    <dgm:cxn modelId="{A7ED5B48-E0F1-4FE4-A545-6588EE8A1320}" type="presParOf" srcId="{8B82EA68-B59A-424E-9756-C221A13DB47F}" destId="{553B84E4-4A31-43DB-B3BF-8E8EF2B79F2D}" srcOrd="21" destOrd="0" presId="urn:microsoft.com/office/officeart/2005/8/layout/radial5"/>
    <dgm:cxn modelId="{1F86F1B4-6581-48F4-A109-0FFA258B5955}" type="presParOf" srcId="{553B84E4-4A31-43DB-B3BF-8E8EF2B79F2D}" destId="{C47D9E4B-AD47-4E79-B529-9B264E8F4F6B}" srcOrd="0" destOrd="0" presId="urn:microsoft.com/office/officeart/2005/8/layout/radial5"/>
    <dgm:cxn modelId="{89C62773-2014-4A0B-9B64-0829FE7682A1}" type="presParOf" srcId="{8B82EA68-B59A-424E-9756-C221A13DB47F}" destId="{E0AC84DD-2093-416F-85DE-E547FE520660}" srcOrd="22" destOrd="0" presId="urn:microsoft.com/office/officeart/2005/8/layout/radial5"/>
    <dgm:cxn modelId="{8A4EA1FF-1E95-4394-84B2-8B4A42A28BA4}" type="presParOf" srcId="{8B82EA68-B59A-424E-9756-C221A13DB47F}" destId="{107DE4D9-AEC0-4040-B47C-2139EB24B53E}" srcOrd="23" destOrd="0" presId="urn:microsoft.com/office/officeart/2005/8/layout/radial5"/>
    <dgm:cxn modelId="{39F15D5E-0144-4C39-8ECF-190FDE039DE6}" type="presParOf" srcId="{107DE4D9-AEC0-4040-B47C-2139EB24B53E}" destId="{FC70F103-5C1F-4370-8103-806A168EFA0B}" srcOrd="0" destOrd="0" presId="urn:microsoft.com/office/officeart/2005/8/layout/radial5"/>
    <dgm:cxn modelId="{EB4425EF-BD1E-4545-8576-CE0C87AE4525}" type="presParOf" srcId="{8B82EA68-B59A-424E-9756-C221A13DB47F}" destId="{84169C65-A6D7-46E7-B9B5-6BD84B04DEE8}" srcOrd="2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F7537-DE83-45D9-AFD1-908328D4D97E}">
      <dsp:nvSpPr>
        <dsp:cNvPr id="0" name=""/>
        <dsp:cNvSpPr/>
      </dsp:nvSpPr>
      <dsp:spPr>
        <a:xfrm>
          <a:off x="347344" y="0"/>
          <a:ext cx="3208096" cy="3194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+mn-lt"/>
            </a:rPr>
            <a:t>Повышение налоговых и неналоговых поступлений в бюджет города</a:t>
          </a:r>
          <a:endParaRPr lang="ru-RU" sz="2000" b="1" kern="1200" dirty="0">
            <a:solidFill>
              <a:srgbClr val="FFFF00"/>
            </a:solidFill>
            <a:latin typeface="+mn-lt"/>
            <a:cs typeface="Times New Roman" pitchFamily="18" charset="0"/>
          </a:endParaRPr>
        </a:p>
      </dsp:txBody>
      <dsp:txXfrm>
        <a:off x="347344" y="1277988"/>
        <a:ext cx="3208096" cy="1277988"/>
      </dsp:txXfrm>
    </dsp:sp>
    <dsp:sp modelId="{79E796B1-3ABE-4958-A470-95B84B3BA8FB}">
      <dsp:nvSpPr>
        <dsp:cNvPr id="0" name=""/>
        <dsp:cNvSpPr/>
      </dsp:nvSpPr>
      <dsp:spPr>
        <a:xfrm>
          <a:off x="1505974" y="284323"/>
          <a:ext cx="890835" cy="8786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5A3FF-8112-48C6-9524-2594DAB99429}">
      <dsp:nvSpPr>
        <dsp:cNvPr id="0" name=""/>
        <dsp:cNvSpPr/>
      </dsp:nvSpPr>
      <dsp:spPr>
        <a:xfrm>
          <a:off x="3667852" y="0"/>
          <a:ext cx="3018306" cy="3194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+mn-lt"/>
            </a:rPr>
            <a:t>Формирование расходов с учетом снижения неэффективных расходов</a:t>
          </a:r>
          <a:endParaRPr lang="ru-RU" sz="2000" kern="1200" dirty="0">
            <a:solidFill>
              <a:srgbClr val="FF0000"/>
            </a:solidFill>
            <a:latin typeface="+mn-lt"/>
          </a:endParaRPr>
        </a:p>
      </dsp:txBody>
      <dsp:txXfrm>
        <a:off x="3667852" y="1277988"/>
        <a:ext cx="3018306" cy="1277988"/>
      </dsp:txXfrm>
    </dsp:sp>
    <dsp:sp modelId="{E6379D24-0F7F-4C89-AA74-40B94EA75227}">
      <dsp:nvSpPr>
        <dsp:cNvPr id="0" name=""/>
        <dsp:cNvSpPr/>
      </dsp:nvSpPr>
      <dsp:spPr>
        <a:xfrm>
          <a:off x="4752138" y="284323"/>
          <a:ext cx="849735" cy="8786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E9E240-14D8-48CE-A8EF-4C26DD964D0B}">
      <dsp:nvSpPr>
        <dsp:cNvPr id="0" name=""/>
        <dsp:cNvSpPr/>
      </dsp:nvSpPr>
      <dsp:spPr>
        <a:xfrm>
          <a:off x="6798571" y="0"/>
          <a:ext cx="2887084" cy="3194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CCFF33"/>
              </a:solidFill>
              <a:latin typeface="+mn-lt"/>
            </a:rPr>
            <a:t>Проведение взвешенной долговой политики</a:t>
          </a:r>
          <a:endParaRPr lang="ru-RU" sz="2400" kern="1200" dirty="0">
            <a:solidFill>
              <a:srgbClr val="CCFF33"/>
            </a:solidFill>
            <a:latin typeface="+mn-lt"/>
          </a:endParaRPr>
        </a:p>
      </dsp:txBody>
      <dsp:txXfrm>
        <a:off x="6798571" y="1277988"/>
        <a:ext cx="2887084" cy="1277988"/>
      </dsp:txXfrm>
    </dsp:sp>
    <dsp:sp modelId="{801EDB75-7215-4290-9F39-D09130BB9918}">
      <dsp:nvSpPr>
        <dsp:cNvPr id="0" name=""/>
        <dsp:cNvSpPr/>
      </dsp:nvSpPr>
      <dsp:spPr>
        <a:xfrm>
          <a:off x="7788849" y="284323"/>
          <a:ext cx="906528" cy="87867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2C0C5-E5AF-4E5E-918C-A1BB430E7228}">
      <dsp:nvSpPr>
        <dsp:cNvPr id="0" name=""/>
        <dsp:cNvSpPr/>
      </dsp:nvSpPr>
      <dsp:spPr>
        <a:xfrm flipH="1" flipV="1">
          <a:off x="2421287" y="105727"/>
          <a:ext cx="109073" cy="4938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480C1-C8E8-4CE7-8873-41C175F67275}">
      <dsp:nvSpPr>
        <dsp:cNvPr id="0" name=""/>
        <dsp:cNvSpPr/>
      </dsp:nvSpPr>
      <dsp:spPr>
        <a:xfrm rot="5400000">
          <a:off x="-101841" y="222567"/>
          <a:ext cx="1578290" cy="1133154"/>
        </a:xfrm>
        <a:prstGeom prst="bevel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62371" y="141643"/>
        <a:ext cx="849866" cy="1295002"/>
      </dsp:txXfrm>
    </dsp:sp>
    <dsp:sp modelId="{CA80EEC5-8180-463D-AB43-E20FC1CCE0B0}">
      <dsp:nvSpPr>
        <dsp:cNvPr id="0" name=""/>
        <dsp:cNvSpPr/>
      </dsp:nvSpPr>
      <dsp:spPr>
        <a:xfrm rot="5400000">
          <a:off x="4878707" y="-3601178"/>
          <a:ext cx="1435158" cy="8637514"/>
        </a:xfrm>
        <a:prstGeom prst="round2SameRect">
          <a:avLst/>
        </a:prstGeom>
        <a:solidFill>
          <a:srgbClr val="90C5D8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1" kern="1200" dirty="0" smtClean="0">
              <a:solidFill>
                <a:schemeClr val="tx2">
                  <a:lumMod val="50000"/>
                </a:schemeClr>
              </a:solidFill>
            </a:rPr>
            <a:t>Реализация Плана мероприятий по оздоровлению муниципальных финансов Сретенского района</a:t>
          </a:r>
          <a:endParaRPr lang="ru-RU" sz="1600" b="0" i="1" kern="1200" dirty="0">
            <a:solidFill>
              <a:schemeClr val="tx2">
                <a:lumMod val="50000"/>
              </a:schemeClr>
            </a:solidFill>
          </a:endParaRPr>
        </a:p>
      </dsp:txBody>
      <dsp:txXfrm rot="-5400000">
        <a:off x="1277530" y="70058"/>
        <a:ext cx="8567455" cy="1295040"/>
      </dsp:txXfrm>
    </dsp:sp>
    <dsp:sp modelId="{B59BF440-36E6-48B3-BC75-E6445956244C}">
      <dsp:nvSpPr>
        <dsp:cNvPr id="0" name=""/>
        <dsp:cNvSpPr/>
      </dsp:nvSpPr>
      <dsp:spPr>
        <a:xfrm rot="5400000">
          <a:off x="-287083" y="2130597"/>
          <a:ext cx="1950564" cy="1133154"/>
        </a:xfrm>
        <a:prstGeom prst="bevel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 rot="-5400000">
        <a:off x="263266" y="1863536"/>
        <a:ext cx="849866" cy="1667276"/>
      </dsp:txXfrm>
    </dsp:sp>
    <dsp:sp modelId="{6F6C7F8D-CA85-4C86-A8B9-DE0E49DC8118}">
      <dsp:nvSpPr>
        <dsp:cNvPr id="0" name=""/>
        <dsp:cNvSpPr/>
      </dsp:nvSpPr>
      <dsp:spPr>
        <a:xfrm rot="5400000">
          <a:off x="4648422" y="-1664101"/>
          <a:ext cx="1880624" cy="8652619"/>
        </a:xfrm>
        <a:prstGeom prst="round2SameRect">
          <a:avLst/>
        </a:prstGeom>
        <a:solidFill>
          <a:srgbClr val="CCFF33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Реализация основных направлений долговой политики на 2026 год и плановый период 2027 и 2028 годов</a:t>
          </a:r>
          <a:endParaRPr lang="ru-RU" sz="1800" kern="1200" dirty="0">
            <a:solidFill>
              <a:srgbClr val="7030A0"/>
            </a:solidFill>
          </a:endParaRPr>
        </a:p>
      </dsp:txBody>
      <dsp:txXfrm rot="-5400000">
        <a:off x="1262425" y="1813700"/>
        <a:ext cx="8560815" cy="1697016"/>
      </dsp:txXfrm>
    </dsp:sp>
    <dsp:sp modelId="{A6E13E1B-7D1B-442A-959A-A9F6D8AE7DD8}">
      <dsp:nvSpPr>
        <dsp:cNvPr id="0" name=""/>
        <dsp:cNvSpPr/>
      </dsp:nvSpPr>
      <dsp:spPr>
        <a:xfrm rot="5400000">
          <a:off x="-121197" y="4169002"/>
          <a:ext cx="1618792" cy="1133154"/>
        </a:xfrm>
        <a:prstGeom prst="bevel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63266" y="4067827"/>
        <a:ext cx="849866" cy="1335504"/>
      </dsp:txXfrm>
    </dsp:sp>
    <dsp:sp modelId="{F6DF088B-B792-439B-9EEE-AF2670D0671E}">
      <dsp:nvSpPr>
        <dsp:cNvPr id="0" name=""/>
        <dsp:cNvSpPr/>
      </dsp:nvSpPr>
      <dsp:spPr>
        <a:xfrm rot="5400000">
          <a:off x="4761469" y="432848"/>
          <a:ext cx="1660237" cy="8646911"/>
        </a:xfrm>
        <a:prstGeom prst="round2SameRect">
          <a:avLst/>
        </a:prstGeom>
        <a:solidFill>
          <a:srgbClr val="FF9933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Контроль за качеством и своевременным принятием бюджета Сретенского района</a:t>
          </a:r>
          <a:endParaRPr lang="ru-RU" sz="1800" kern="1200" dirty="0">
            <a:solidFill>
              <a:srgbClr val="0070C0"/>
            </a:solidFill>
          </a:endParaRPr>
        </a:p>
      </dsp:txBody>
      <dsp:txXfrm rot="-5400000">
        <a:off x="1268132" y="4007231"/>
        <a:ext cx="8565865" cy="1498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E4F05-F319-42D3-B5DE-A8CA75BEAE2B}">
      <dsp:nvSpPr>
        <dsp:cNvPr id="0" name=""/>
        <dsp:cNvSpPr/>
      </dsp:nvSpPr>
      <dsp:spPr>
        <a:xfrm>
          <a:off x="953678" y="0"/>
          <a:ext cx="7981552" cy="46942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DD9DD9-EBC9-47AA-AA25-AB4541607EC2}">
      <dsp:nvSpPr>
        <dsp:cNvPr id="0" name=""/>
        <dsp:cNvSpPr/>
      </dsp:nvSpPr>
      <dsp:spPr>
        <a:xfrm>
          <a:off x="4005" y="1408271"/>
          <a:ext cx="1465796" cy="18776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Составление проекта бюджета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559" y="1479825"/>
        <a:ext cx="1322688" cy="1734587"/>
      </dsp:txXfrm>
    </dsp:sp>
    <dsp:sp modelId="{72949E7D-EB3F-4F2E-94F1-8FF7861A5561}">
      <dsp:nvSpPr>
        <dsp:cNvPr id="0" name=""/>
        <dsp:cNvSpPr/>
      </dsp:nvSpPr>
      <dsp:spPr>
        <a:xfrm>
          <a:off x="1653420" y="1380650"/>
          <a:ext cx="1474113" cy="18776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Рассмотрение проекта бюджета</a:t>
          </a:r>
          <a:endParaRPr lang="ru-RU" sz="2000" b="1" i="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5380" y="1452610"/>
        <a:ext cx="1330193" cy="1733775"/>
      </dsp:txXfrm>
    </dsp:sp>
    <dsp:sp modelId="{CBBCEBC2-97DF-4A1D-B57D-37234E4B592A}">
      <dsp:nvSpPr>
        <dsp:cNvPr id="0" name=""/>
        <dsp:cNvSpPr/>
      </dsp:nvSpPr>
      <dsp:spPr>
        <a:xfrm>
          <a:off x="3492563" y="1408271"/>
          <a:ext cx="1332856" cy="18776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Утверждение проекта бюджета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57628" y="1473336"/>
        <a:ext cx="1202726" cy="1747565"/>
      </dsp:txXfrm>
    </dsp:sp>
    <dsp:sp modelId="{CC2D6F3A-D070-422B-9B4B-4FA477E77F26}">
      <dsp:nvSpPr>
        <dsp:cNvPr id="0" name=""/>
        <dsp:cNvSpPr/>
      </dsp:nvSpPr>
      <dsp:spPr>
        <a:xfrm>
          <a:off x="5130490" y="1408271"/>
          <a:ext cx="1332856" cy="18776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Исполнение бюджета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95555" y="1473336"/>
        <a:ext cx="1202726" cy="1747565"/>
      </dsp:txXfrm>
    </dsp:sp>
    <dsp:sp modelId="{5D95624E-F7C1-4C6A-B1CC-EA3A2F33692F}">
      <dsp:nvSpPr>
        <dsp:cNvPr id="0" name=""/>
        <dsp:cNvSpPr/>
      </dsp:nvSpPr>
      <dsp:spPr>
        <a:xfrm>
          <a:off x="6498199" y="1408271"/>
          <a:ext cx="1332856" cy="18776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Составление отчета об исполнении бюджета</a:t>
          </a:r>
        </a:p>
      </dsp:txBody>
      <dsp:txXfrm>
        <a:off x="6563264" y="1473336"/>
        <a:ext cx="1202726" cy="1747565"/>
      </dsp:txXfrm>
    </dsp:sp>
    <dsp:sp modelId="{E8CD1716-DC1C-4551-8B92-0E9F4C6D1435}">
      <dsp:nvSpPr>
        <dsp:cNvPr id="0" name=""/>
        <dsp:cNvSpPr/>
      </dsp:nvSpPr>
      <dsp:spPr>
        <a:xfrm>
          <a:off x="8053199" y="1408271"/>
          <a:ext cx="1332856" cy="18776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Утверждение отчета об исполнении бюджета</a:t>
          </a:r>
        </a:p>
      </dsp:txBody>
      <dsp:txXfrm>
        <a:off x="8118264" y="1473336"/>
        <a:ext cx="1202726" cy="17475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A5597-853C-4D5F-9AA6-25304BC910E2}">
      <dsp:nvSpPr>
        <dsp:cNvPr id="0" name=""/>
        <dsp:cNvSpPr/>
      </dsp:nvSpPr>
      <dsp:spPr>
        <a:xfrm>
          <a:off x="0" y="0"/>
          <a:ext cx="2280369" cy="5615829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Наименование</a:t>
          </a:r>
          <a:endParaRPr lang="ru-RU" sz="25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0" y="0"/>
        <a:ext cx="2280369" cy="1684748"/>
      </dsp:txXfrm>
    </dsp:sp>
    <dsp:sp modelId="{35C8E32A-5E77-490F-B7B1-E00D2F233CED}">
      <dsp:nvSpPr>
        <dsp:cNvPr id="0" name=""/>
        <dsp:cNvSpPr/>
      </dsp:nvSpPr>
      <dsp:spPr>
        <a:xfrm>
          <a:off x="345665" y="1685406"/>
          <a:ext cx="1593686" cy="753311"/>
        </a:xfrm>
        <a:prstGeom prst="roundRect">
          <a:avLst>
            <a:gd name="adj" fmla="val 10000"/>
          </a:avLst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  <a:endParaRPr lang="ru-RU" sz="2800" b="1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67729" y="1707470"/>
        <a:ext cx="1549558" cy="709183"/>
      </dsp:txXfrm>
    </dsp:sp>
    <dsp:sp modelId="{0DEC021B-9183-40F6-A313-FD99A9A9A48C}">
      <dsp:nvSpPr>
        <dsp:cNvPr id="0" name=""/>
        <dsp:cNvSpPr/>
      </dsp:nvSpPr>
      <dsp:spPr>
        <a:xfrm>
          <a:off x="230360" y="2631761"/>
          <a:ext cx="1824295" cy="1254786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Расходы</a:t>
          </a:r>
          <a:endParaRPr lang="ru-RU" sz="2800" b="1" kern="1200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7111" y="2668512"/>
        <a:ext cx="1750793" cy="1181284"/>
      </dsp:txXfrm>
    </dsp:sp>
    <dsp:sp modelId="{F535F390-E69A-4848-B8D5-D24E001FCBF5}">
      <dsp:nvSpPr>
        <dsp:cNvPr id="0" name=""/>
        <dsp:cNvSpPr/>
      </dsp:nvSpPr>
      <dsp:spPr>
        <a:xfrm>
          <a:off x="230360" y="4079592"/>
          <a:ext cx="1824295" cy="125478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Дефицит, </a:t>
          </a:r>
          <a:r>
            <a:rPr lang="ru-RU" sz="2600" b="1" kern="1200" dirty="0" err="1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Профицит</a:t>
          </a:r>
          <a:endParaRPr lang="ru-RU" sz="2600" b="1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7111" y="4116343"/>
        <a:ext cx="1750793" cy="1181284"/>
      </dsp:txXfrm>
    </dsp:sp>
    <dsp:sp modelId="{7694DE14-DFD3-4C0E-82AD-9231AB56105E}">
      <dsp:nvSpPr>
        <dsp:cNvPr id="0" name=""/>
        <dsp:cNvSpPr/>
      </dsp:nvSpPr>
      <dsp:spPr>
        <a:xfrm>
          <a:off x="2453720" y="0"/>
          <a:ext cx="2280369" cy="56158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2026 год</a:t>
          </a:r>
          <a:endParaRPr lang="ru-RU" sz="25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53720" y="0"/>
        <a:ext cx="2280369" cy="1684748"/>
      </dsp:txXfrm>
    </dsp:sp>
    <dsp:sp modelId="{0DDE0A12-9A47-4F37-9FE7-5055FA5E0E4E}">
      <dsp:nvSpPr>
        <dsp:cNvPr id="0" name=""/>
        <dsp:cNvSpPr/>
      </dsp:nvSpPr>
      <dsp:spPr>
        <a:xfrm>
          <a:off x="2635712" y="1637231"/>
          <a:ext cx="1824295" cy="1171496"/>
        </a:xfrm>
        <a:prstGeom prst="roundRect">
          <a:avLst>
            <a:gd name="adj" fmla="val 10000"/>
          </a:avLst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1434859,0</a:t>
          </a:r>
          <a:endParaRPr lang="ru-RU" sz="2800" b="1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70024" y="1671543"/>
        <a:ext cx="1755671" cy="1102872"/>
      </dsp:txXfrm>
    </dsp:sp>
    <dsp:sp modelId="{6CD22A44-8CFE-4180-9A2B-EA4A659721D4}">
      <dsp:nvSpPr>
        <dsp:cNvPr id="0" name=""/>
        <dsp:cNvSpPr/>
      </dsp:nvSpPr>
      <dsp:spPr>
        <a:xfrm>
          <a:off x="2681757" y="3022655"/>
          <a:ext cx="1824295" cy="1072985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1432721,4</a:t>
          </a:r>
          <a:endParaRPr lang="ru-RU" sz="2800" b="1" kern="1200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13184" y="3054082"/>
        <a:ext cx="1761441" cy="1010131"/>
      </dsp:txXfrm>
    </dsp:sp>
    <dsp:sp modelId="{F73350EF-1C99-403E-8299-B9C89F3F8A1F}">
      <dsp:nvSpPr>
        <dsp:cNvPr id="0" name=""/>
        <dsp:cNvSpPr/>
      </dsp:nvSpPr>
      <dsp:spPr>
        <a:xfrm>
          <a:off x="2592294" y="4248472"/>
          <a:ext cx="1824295" cy="1072985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sz="2600" b="1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23721" y="4279899"/>
        <a:ext cx="1761441" cy="1010131"/>
      </dsp:txXfrm>
    </dsp:sp>
    <dsp:sp modelId="{9EDA3B66-94B8-4C7D-8423-F447DF6D6E79}">
      <dsp:nvSpPr>
        <dsp:cNvPr id="0" name=""/>
        <dsp:cNvSpPr/>
      </dsp:nvSpPr>
      <dsp:spPr>
        <a:xfrm>
          <a:off x="4866259" y="0"/>
          <a:ext cx="2280369" cy="5615829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2027 год</a:t>
          </a:r>
          <a:endParaRPr lang="ru-RU" sz="25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866259" y="0"/>
        <a:ext cx="2280369" cy="1684748"/>
      </dsp:txXfrm>
    </dsp:sp>
    <dsp:sp modelId="{C0130938-5DCA-4E68-8E8B-C5906BC79018}">
      <dsp:nvSpPr>
        <dsp:cNvPr id="0" name=""/>
        <dsp:cNvSpPr/>
      </dsp:nvSpPr>
      <dsp:spPr>
        <a:xfrm>
          <a:off x="5120840" y="1635302"/>
          <a:ext cx="1824295" cy="1156756"/>
        </a:xfrm>
        <a:prstGeom prst="roundRect">
          <a:avLst>
            <a:gd name="adj" fmla="val 10000"/>
          </a:avLst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1316424,6</a:t>
          </a:r>
          <a:endParaRPr lang="ru-RU" sz="2800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154720" y="1669182"/>
        <a:ext cx="1756535" cy="1088996"/>
      </dsp:txXfrm>
    </dsp:sp>
    <dsp:sp modelId="{E10EF703-FB73-42C9-8CC2-84B453BA1386}">
      <dsp:nvSpPr>
        <dsp:cNvPr id="0" name=""/>
        <dsp:cNvSpPr/>
      </dsp:nvSpPr>
      <dsp:spPr>
        <a:xfrm>
          <a:off x="5133154" y="3019902"/>
          <a:ext cx="1824295" cy="1024342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1314287,0</a:t>
          </a:r>
          <a:endParaRPr lang="ru-RU" sz="2800" b="1" kern="1200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163156" y="3049904"/>
        <a:ext cx="1764291" cy="964338"/>
      </dsp:txXfrm>
    </dsp:sp>
    <dsp:sp modelId="{FC620CAD-02D9-4D2D-B760-EBF2C44BBA11}">
      <dsp:nvSpPr>
        <dsp:cNvPr id="0" name=""/>
        <dsp:cNvSpPr/>
      </dsp:nvSpPr>
      <dsp:spPr>
        <a:xfrm>
          <a:off x="5133154" y="4222207"/>
          <a:ext cx="1824295" cy="1112394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sz="2600" b="1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165735" y="4254788"/>
        <a:ext cx="1759133" cy="1047232"/>
      </dsp:txXfrm>
    </dsp:sp>
    <dsp:sp modelId="{FB78A9FA-E8C3-4BEF-9DE9-E709E0F7717E}">
      <dsp:nvSpPr>
        <dsp:cNvPr id="0" name=""/>
        <dsp:cNvSpPr/>
      </dsp:nvSpPr>
      <dsp:spPr>
        <a:xfrm>
          <a:off x="7358837" y="0"/>
          <a:ext cx="2280369" cy="5615829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2028 год            </a:t>
          </a:r>
          <a:endParaRPr lang="ru-RU" sz="25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358837" y="0"/>
        <a:ext cx="2280369" cy="1684748"/>
      </dsp:txXfrm>
    </dsp:sp>
    <dsp:sp modelId="{3A264C35-D62F-4130-AC84-354E48CCBC8B}">
      <dsp:nvSpPr>
        <dsp:cNvPr id="0" name=""/>
        <dsp:cNvSpPr/>
      </dsp:nvSpPr>
      <dsp:spPr>
        <a:xfrm>
          <a:off x="7614359" y="1685411"/>
          <a:ext cx="1824295" cy="1067955"/>
        </a:xfrm>
        <a:prstGeom prst="roundRect">
          <a:avLst>
            <a:gd name="adj" fmla="val 10000"/>
          </a:avLst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1265393,0</a:t>
          </a:r>
          <a:endParaRPr lang="ru-RU" sz="2800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645638" y="1716690"/>
        <a:ext cx="1761737" cy="1005397"/>
      </dsp:txXfrm>
    </dsp:sp>
    <dsp:sp modelId="{D23E65D5-8FC3-40EC-80B9-6C348AFC8203}">
      <dsp:nvSpPr>
        <dsp:cNvPr id="0" name=""/>
        <dsp:cNvSpPr/>
      </dsp:nvSpPr>
      <dsp:spPr>
        <a:xfrm>
          <a:off x="7605949" y="2985643"/>
          <a:ext cx="1824295" cy="1066546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rPr>
            <a:t>1263255,5</a:t>
          </a:r>
          <a:endParaRPr lang="ru-RU" sz="2800" b="1" kern="1200" dirty="0">
            <a:solidFill>
              <a:srgbClr val="FF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637187" y="3016881"/>
        <a:ext cx="1761819" cy="1004070"/>
      </dsp:txXfrm>
    </dsp:sp>
    <dsp:sp modelId="{EE9FD7F2-165B-4561-A628-089CB861B571}">
      <dsp:nvSpPr>
        <dsp:cNvPr id="0" name=""/>
        <dsp:cNvSpPr/>
      </dsp:nvSpPr>
      <dsp:spPr>
        <a:xfrm>
          <a:off x="7614359" y="4335513"/>
          <a:ext cx="1824295" cy="1026503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2137,6</a:t>
          </a:r>
          <a:endParaRPr lang="ru-RU" sz="2600" b="1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644424" y="4365578"/>
        <a:ext cx="1764165" cy="9663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2E44C-8498-48F8-9652-E5DD6AC5818D}">
      <dsp:nvSpPr>
        <dsp:cNvPr id="0" name=""/>
        <dsp:cNvSpPr/>
      </dsp:nvSpPr>
      <dsp:spPr>
        <a:xfrm>
          <a:off x="4058406" y="2122825"/>
          <a:ext cx="1821268" cy="185510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/>
        </a:p>
      </dsp:txBody>
      <dsp:txXfrm>
        <a:off x="4325125" y="2394499"/>
        <a:ext cx="1287830" cy="1311759"/>
      </dsp:txXfrm>
    </dsp:sp>
    <dsp:sp modelId="{4731EA70-1FA8-49F5-A6BF-4AE9CB97C303}">
      <dsp:nvSpPr>
        <dsp:cNvPr id="0" name=""/>
        <dsp:cNvSpPr/>
      </dsp:nvSpPr>
      <dsp:spPr>
        <a:xfrm rot="16260366">
          <a:off x="4700158" y="1348049"/>
          <a:ext cx="589275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769646" y="1513074"/>
        <a:ext cx="447816" cy="282917"/>
      </dsp:txXfrm>
    </dsp:sp>
    <dsp:sp modelId="{E2EC1D87-F728-458A-8AB1-7A3D78F9D25E}">
      <dsp:nvSpPr>
        <dsp:cNvPr id="0" name=""/>
        <dsp:cNvSpPr/>
      </dsp:nvSpPr>
      <dsp:spPr>
        <a:xfrm>
          <a:off x="4527975" y="40583"/>
          <a:ext cx="970795" cy="9707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4670145" y="182753"/>
        <a:ext cx="686455" cy="686455"/>
      </dsp:txXfrm>
    </dsp:sp>
    <dsp:sp modelId="{A0E222DD-64BD-4A89-BBB9-2B80D8318D4A}">
      <dsp:nvSpPr>
        <dsp:cNvPr id="0" name=""/>
        <dsp:cNvSpPr/>
      </dsp:nvSpPr>
      <dsp:spPr>
        <a:xfrm rot="17995654">
          <a:off x="5403706" y="1540857"/>
          <a:ext cx="597186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439148" y="1696461"/>
        <a:ext cx="455727" cy="282917"/>
      </dsp:txXfrm>
    </dsp:sp>
    <dsp:sp modelId="{73BC26A8-8D0F-45E6-9E3B-37EADD227262}">
      <dsp:nvSpPr>
        <dsp:cNvPr id="0" name=""/>
        <dsp:cNvSpPr/>
      </dsp:nvSpPr>
      <dsp:spPr>
        <a:xfrm>
          <a:off x="5748575" y="367642"/>
          <a:ext cx="970795" cy="97079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5890745" y="509812"/>
        <a:ext cx="686455" cy="686455"/>
      </dsp:txXfrm>
    </dsp:sp>
    <dsp:sp modelId="{06F93DE9-E67A-4CE1-BC6B-5C458B1137B0}">
      <dsp:nvSpPr>
        <dsp:cNvPr id="0" name=""/>
        <dsp:cNvSpPr/>
      </dsp:nvSpPr>
      <dsp:spPr>
        <a:xfrm rot="19731990">
          <a:off x="5920649" y="2060335"/>
          <a:ext cx="594247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930837" y="2191211"/>
        <a:ext cx="452788" cy="282917"/>
      </dsp:txXfrm>
    </dsp:sp>
    <dsp:sp modelId="{D8B200F5-4D07-49B2-A587-C2FE6CEC49F8}">
      <dsp:nvSpPr>
        <dsp:cNvPr id="0" name=""/>
        <dsp:cNvSpPr/>
      </dsp:nvSpPr>
      <dsp:spPr>
        <a:xfrm>
          <a:off x="6642117" y="1261184"/>
          <a:ext cx="970795" cy="97079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6784287" y="1403354"/>
        <a:ext cx="686455" cy="686455"/>
      </dsp:txXfrm>
    </dsp:sp>
    <dsp:sp modelId="{E7EAB10C-E176-4610-B2C6-BE8F83AD0F9B}">
      <dsp:nvSpPr>
        <dsp:cNvPr id="0" name=""/>
        <dsp:cNvSpPr/>
      </dsp:nvSpPr>
      <dsp:spPr>
        <a:xfrm rot="21484974">
          <a:off x="6118880" y="2766450"/>
          <a:ext cx="578163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6118920" y="2863122"/>
        <a:ext cx="436704" cy="282917"/>
      </dsp:txXfrm>
    </dsp:sp>
    <dsp:sp modelId="{FFE63D16-C443-42C8-BB30-4CA61876A647}">
      <dsp:nvSpPr>
        <dsp:cNvPr id="0" name=""/>
        <dsp:cNvSpPr/>
      </dsp:nvSpPr>
      <dsp:spPr>
        <a:xfrm>
          <a:off x="6969176" y="2481785"/>
          <a:ext cx="970795" cy="97079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7111346" y="2623955"/>
        <a:ext cx="686455" cy="686455"/>
      </dsp:txXfrm>
    </dsp:sp>
    <dsp:sp modelId="{C481485E-E38C-4518-A609-8D1D62CF917B}">
      <dsp:nvSpPr>
        <dsp:cNvPr id="0" name=""/>
        <dsp:cNvSpPr/>
      </dsp:nvSpPr>
      <dsp:spPr>
        <a:xfrm rot="1667215">
          <a:off x="5948517" y="3476001"/>
          <a:ext cx="551298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5956673" y="3537334"/>
        <a:ext cx="409839" cy="282917"/>
      </dsp:txXfrm>
    </dsp:sp>
    <dsp:sp modelId="{0A6C1809-69AA-4BA6-8257-5A11C3557B45}">
      <dsp:nvSpPr>
        <dsp:cNvPr id="0" name=""/>
        <dsp:cNvSpPr/>
      </dsp:nvSpPr>
      <dsp:spPr>
        <a:xfrm>
          <a:off x="6642117" y="3702385"/>
          <a:ext cx="970795" cy="970795"/>
        </a:xfrm>
        <a:prstGeom prst="ellipse">
          <a:avLst/>
        </a:prstGeom>
        <a:solidFill>
          <a:schemeClr val="tx1">
            <a:lumMod val="7500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6784287" y="3844555"/>
        <a:ext cx="686455" cy="686455"/>
      </dsp:txXfrm>
    </dsp:sp>
    <dsp:sp modelId="{FA950D33-9BD9-4D37-A533-789F5554AFB5}">
      <dsp:nvSpPr>
        <dsp:cNvPr id="0" name=""/>
        <dsp:cNvSpPr/>
      </dsp:nvSpPr>
      <dsp:spPr>
        <a:xfrm rot="3485048">
          <a:off x="5448403" y="4003161"/>
          <a:ext cx="521799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481740" y="4037430"/>
        <a:ext cx="380340" cy="282917"/>
      </dsp:txXfrm>
    </dsp:sp>
    <dsp:sp modelId="{EB1C3899-7B42-47CD-912B-DD035472498D}">
      <dsp:nvSpPr>
        <dsp:cNvPr id="0" name=""/>
        <dsp:cNvSpPr/>
      </dsp:nvSpPr>
      <dsp:spPr>
        <a:xfrm>
          <a:off x="5748575" y="4595927"/>
          <a:ext cx="970795" cy="9707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5890745" y="4738097"/>
        <a:ext cx="686455" cy="686455"/>
      </dsp:txXfrm>
    </dsp:sp>
    <dsp:sp modelId="{2F5553CB-2478-4421-B002-5FA728364A78}">
      <dsp:nvSpPr>
        <dsp:cNvPr id="0" name=""/>
        <dsp:cNvSpPr/>
      </dsp:nvSpPr>
      <dsp:spPr>
        <a:xfrm rot="5335375">
          <a:off x="4735659" y="4217311"/>
          <a:ext cx="519506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805059" y="4240900"/>
        <a:ext cx="378047" cy="282917"/>
      </dsp:txXfrm>
    </dsp:sp>
    <dsp:sp modelId="{FED909B6-8F19-4D98-AAC2-EBEEF4830C2B}">
      <dsp:nvSpPr>
        <dsp:cNvPr id="0" name=""/>
        <dsp:cNvSpPr/>
      </dsp:nvSpPr>
      <dsp:spPr>
        <a:xfrm>
          <a:off x="4527688" y="4957721"/>
          <a:ext cx="971368" cy="90132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4669942" y="5089717"/>
        <a:ext cx="686860" cy="637333"/>
      </dsp:txXfrm>
    </dsp:sp>
    <dsp:sp modelId="{A0B7EB92-DF16-476D-BB87-6C0D26E26F61}">
      <dsp:nvSpPr>
        <dsp:cNvPr id="0" name=""/>
        <dsp:cNvSpPr/>
      </dsp:nvSpPr>
      <dsp:spPr>
        <a:xfrm rot="7204695">
          <a:off x="4029578" y="4007338"/>
          <a:ext cx="497338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4135756" y="4040439"/>
        <a:ext cx="355879" cy="282917"/>
      </dsp:txXfrm>
    </dsp:sp>
    <dsp:sp modelId="{69EA0517-EDCB-4CEB-899F-D56DCF7B4404}">
      <dsp:nvSpPr>
        <dsp:cNvPr id="0" name=""/>
        <dsp:cNvSpPr/>
      </dsp:nvSpPr>
      <dsp:spPr>
        <a:xfrm>
          <a:off x="3307374" y="4595927"/>
          <a:ext cx="970795" cy="970795"/>
        </a:xfrm>
        <a:prstGeom prst="ellipse">
          <a:avLst/>
        </a:prstGeom>
        <a:gradFill rotWithShape="0">
          <a:gsLst>
            <a:gs pos="0">
              <a:schemeClr val="accent4">
                <a:lumMod val="7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3449544" y="4738097"/>
        <a:ext cx="686455" cy="686455"/>
      </dsp:txXfrm>
    </dsp:sp>
    <dsp:sp modelId="{7A035AEB-3A20-4DC3-9A60-032AB2743B03}">
      <dsp:nvSpPr>
        <dsp:cNvPr id="0" name=""/>
        <dsp:cNvSpPr/>
      </dsp:nvSpPr>
      <dsp:spPr>
        <a:xfrm rot="9072616">
          <a:off x="3503865" y="3479689"/>
          <a:ext cx="509787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636581" y="3539932"/>
        <a:ext cx="368328" cy="282917"/>
      </dsp:txXfrm>
    </dsp:sp>
    <dsp:sp modelId="{83F11675-07D9-406F-853D-13FD28BBB805}">
      <dsp:nvSpPr>
        <dsp:cNvPr id="0" name=""/>
        <dsp:cNvSpPr/>
      </dsp:nvSpPr>
      <dsp:spPr>
        <a:xfrm>
          <a:off x="2413832" y="3702385"/>
          <a:ext cx="970795" cy="97079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556002" y="3844555"/>
        <a:ext cx="686455" cy="686455"/>
      </dsp:txXfrm>
    </dsp:sp>
    <dsp:sp modelId="{DF27FC25-052B-426A-9E06-117E992234F6}">
      <dsp:nvSpPr>
        <dsp:cNvPr id="0" name=""/>
        <dsp:cNvSpPr/>
      </dsp:nvSpPr>
      <dsp:spPr>
        <a:xfrm rot="10919277">
          <a:off x="3307531" y="2766161"/>
          <a:ext cx="531198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448947" y="2862921"/>
        <a:ext cx="389739" cy="282917"/>
      </dsp:txXfrm>
    </dsp:sp>
    <dsp:sp modelId="{EDA34655-9131-4731-957F-5382F53A0660}">
      <dsp:nvSpPr>
        <dsp:cNvPr id="0" name=""/>
        <dsp:cNvSpPr/>
      </dsp:nvSpPr>
      <dsp:spPr>
        <a:xfrm>
          <a:off x="2086773" y="2481785"/>
          <a:ext cx="970795" cy="97079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228943" y="2623955"/>
        <a:ext cx="686455" cy="686455"/>
      </dsp:txXfrm>
    </dsp:sp>
    <dsp:sp modelId="{553B84E4-4A31-43DB-B3BF-8E8EF2B79F2D}">
      <dsp:nvSpPr>
        <dsp:cNvPr id="0" name=""/>
        <dsp:cNvSpPr/>
      </dsp:nvSpPr>
      <dsp:spPr>
        <a:xfrm rot="12732437">
          <a:off x="3488458" y="2056496"/>
          <a:ext cx="554103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619034" y="2188500"/>
        <a:ext cx="412644" cy="282917"/>
      </dsp:txXfrm>
    </dsp:sp>
    <dsp:sp modelId="{E0AC84DD-2093-416F-85DE-E547FE520660}">
      <dsp:nvSpPr>
        <dsp:cNvPr id="0" name=""/>
        <dsp:cNvSpPr/>
      </dsp:nvSpPr>
      <dsp:spPr>
        <a:xfrm>
          <a:off x="2413832" y="1261184"/>
          <a:ext cx="970795" cy="9707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556002" y="1403354"/>
        <a:ext cx="686455" cy="686455"/>
      </dsp:txXfrm>
    </dsp:sp>
    <dsp:sp modelId="{107DE4D9-AEC0-4040-B47C-2139EB24B53E}">
      <dsp:nvSpPr>
        <dsp:cNvPr id="0" name=""/>
        <dsp:cNvSpPr/>
      </dsp:nvSpPr>
      <dsp:spPr>
        <a:xfrm rot="14510351">
          <a:off x="3998080" y="1537059"/>
          <a:ext cx="574131" cy="4715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4102190" y="1693722"/>
        <a:ext cx="432672" cy="282917"/>
      </dsp:txXfrm>
    </dsp:sp>
    <dsp:sp modelId="{84169C65-A6D7-46E7-B9B5-6BD84B04DEE8}">
      <dsp:nvSpPr>
        <dsp:cNvPr id="0" name=""/>
        <dsp:cNvSpPr/>
      </dsp:nvSpPr>
      <dsp:spPr>
        <a:xfrm>
          <a:off x="3307374" y="367642"/>
          <a:ext cx="970795" cy="97079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449544" y="509812"/>
        <a:ext cx="686455" cy="686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363E0-3088-46F1-8670-544CF1BE83A2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744538"/>
            <a:ext cx="60356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F5CF6-E7D0-4EFB-A3BC-B31EB1D01A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227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1pPr>
    <a:lvl2pPr marL="48952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2pPr>
    <a:lvl3pPr marL="97904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3pPr>
    <a:lvl4pPr marL="1468561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4pPr>
    <a:lvl5pPr marL="195808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5pPr>
    <a:lvl6pPr marL="244760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6pPr>
    <a:lvl7pPr marL="2937119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7pPr>
    <a:lvl8pPr marL="3426641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8pPr>
    <a:lvl9pPr marL="3916160" algn="l" defTabSz="979040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2A71F3-84B0-4915-9628-AB10C4428D8D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69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1911" y="2759075"/>
            <a:ext cx="8924686" cy="2482774"/>
          </a:xfrm>
        </p:spPr>
        <p:txBody>
          <a:bodyPr anchor="b">
            <a:normAutofit/>
          </a:bodyPr>
          <a:lstStyle>
            <a:lvl1pPr>
              <a:defRPr sz="540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1911" y="5241847"/>
            <a:ext cx="8924686" cy="12357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0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8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1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5140E9-BA46-4058-92B6-0EB2724B228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744181"/>
            <a:ext cx="1746469" cy="854285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4969913"/>
            <a:ext cx="780579" cy="400623"/>
          </a:xfrm>
        </p:spPr>
        <p:txBody>
          <a:bodyPr/>
          <a:lstStyle/>
          <a:p>
            <a:pPr>
              <a:defRPr/>
            </a:pPr>
            <a:fld id="{CF941C4E-CACD-4232-A9BF-61ED6E029F6F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0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668866"/>
            <a:ext cx="8924686" cy="3420086"/>
          </a:xfrm>
        </p:spPr>
        <p:txBody>
          <a:bodyPr anchor="ctr">
            <a:normAutofit/>
          </a:bodyPr>
          <a:lstStyle>
            <a:lvl1pPr algn="l">
              <a:defRPr sz="480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1910" y="4777356"/>
            <a:ext cx="8924686" cy="1707129"/>
          </a:xfrm>
        </p:spPr>
        <p:txBody>
          <a:bodyPr anchor="ctr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3487165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3559542"/>
            <a:ext cx="780579" cy="400623"/>
          </a:xfrm>
        </p:spPr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77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2918" y="668867"/>
            <a:ext cx="8402670" cy="3177117"/>
          </a:xfrm>
        </p:spPr>
        <p:txBody>
          <a:bodyPr anchor="ctr">
            <a:normAutofit/>
          </a:bodyPr>
          <a:lstStyle>
            <a:lvl1pPr algn="l">
              <a:defRPr sz="480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8423" y="3845983"/>
            <a:ext cx="7544405" cy="41804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1910" y="4777356"/>
            <a:ext cx="8924686" cy="1707129"/>
          </a:xfrm>
        </p:spPr>
        <p:txBody>
          <a:bodyPr anchor="ctr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93" y="3487165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3559542"/>
            <a:ext cx="780579" cy="400623"/>
          </a:xfrm>
        </p:spPr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70222" y="711006"/>
            <a:ext cx="610235" cy="64162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26430" y="3187766"/>
            <a:ext cx="610235" cy="64162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2675467"/>
            <a:ext cx="8924687" cy="2989760"/>
          </a:xfrm>
        </p:spPr>
        <p:txBody>
          <a:bodyPr anchor="b">
            <a:normAutofit/>
          </a:bodyPr>
          <a:lstStyle>
            <a:lvl1pPr algn="l">
              <a:defRPr sz="480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910" y="5685367"/>
            <a:ext cx="8924687" cy="80055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5389254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2367" y="5467554"/>
            <a:ext cx="780579" cy="400623"/>
          </a:xfrm>
        </p:spPr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084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52918" y="668867"/>
            <a:ext cx="8402670" cy="3177117"/>
          </a:xfrm>
        </p:spPr>
        <p:txBody>
          <a:bodyPr anchor="ctr">
            <a:normAutofit/>
          </a:bodyPr>
          <a:lstStyle>
            <a:lvl1pPr algn="l">
              <a:defRPr sz="480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91909" y="4765675"/>
            <a:ext cx="8924687" cy="91969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2">
                <a:solidFill>
                  <a:schemeClr val="accent1"/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910" y="5685367"/>
            <a:ext cx="8924687" cy="80055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93" y="5389254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2367" y="5467554"/>
            <a:ext cx="780579" cy="400623"/>
          </a:xfrm>
        </p:spPr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0222" y="711006"/>
            <a:ext cx="610235" cy="64162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26430" y="3187766"/>
            <a:ext cx="610235" cy="64162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0745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688405"/>
            <a:ext cx="8924686" cy="3160022"/>
          </a:xfrm>
        </p:spPr>
        <p:txBody>
          <a:bodyPr anchor="ctr">
            <a:normAutofit/>
          </a:bodyPr>
          <a:lstStyle>
            <a:lvl1pPr algn="l">
              <a:defRPr sz="480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91909" y="4765675"/>
            <a:ext cx="8924687" cy="91969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2">
                <a:solidFill>
                  <a:schemeClr val="accent1"/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910" y="5685367"/>
            <a:ext cx="8924687" cy="80055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5389254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2367" y="5467554"/>
            <a:ext cx="780579" cy="400623"/>
          </a:xfrm>
        </p:spPr>
        <p:txBody>
          <a:bodyPr/>
          <a:lstStyle/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38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168709-7370-4C3A-80DE-65D46272FFBC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7FBE69-A761-4676-8739-DF69A9C38180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74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4494" y="688403"/>
            <a:ext cx="2209901" cy="579752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1909" y="688403"/>
            <a:ext cx="6483747" cy="57975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3C08D3-AF82-4A78-B7FF-631CFB491D08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A3EAB-0A38-4B7F-84B1-B3F608F8A47A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856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5" y="773378"/>
            <a:ext cx="10984231" cy="1254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10235" y="2123309"/>
            <a:ext cx="10984231" cy="4816188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52AB5-4216-43FA-834A-092109F35ABA}" type="datetimeFigureOut">
              <a:rPr lang="ru-RU"/>
              <a:pPr>
                <a:defRPr/>
              </a:pPr>
              <a:t>05.08.2026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4E818-0E09-489A-A487-9F80B807AE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8510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21091" y="4180417"/>
            <a:ext cx="4983611" cy="99943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21115" y="4275886"/>
            <a:ext cx="4983587" cy="210693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21115" y="4515253"/>
            <a:ext cx="4983587" cy="10033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21114" y="4569276"/>
            <a:ext cx="2624011" cy="2006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21114" y="4607864"/>
            <a:ext cx="2624011" cy="10033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21114" y="4347633"/>
            <a:ext cx="4088575" cy="30099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45588" y="4455801"/>
            <a:ext cx="2135823" cy="401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4004490"/>
            <a:ext cx="12204700" cy="267909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4032870"/>
            <a:ext cx="12204701" cy="15435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60976" y="3997279"/>
            <a:ext cx="3643725" cy="27258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204700" cy="4061588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10235" y="2635404"/>
            <a:ext cx="11289348" cy="1612944"/>
          </a:xfrm>
        </p:spPr>
        <p:txBody>
          <a:bodyPr anchor="b"/>
          <a:lstStyle>
            <a:lvl1pPr>
              <a:defRPr sz="4828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10235" y="4279098"/>
            <a:ext cx="6610879" cy="1922992"/>
          </a:xfrm>
        </p:spPr>
        <p:txBody>
          <a:bodyPr/>
          <a:lstStyle>
            <a:lvl1pPr marL="70230" indent="0" algn="l">
              <a:buNone/>
              <a:defRPr sz="2633">
                <a:solidFill>
                  <a:schemeClr val="tx2"/>
                </a:solidFill>
              </a:defRPr>
            </a:lvl1pPr>
            <a:lvl2pPr marL="501640" indent="0" algn="ctr">
              <a:buNone/>
            </a:lvl2pPr>
            <a:lvl3pPr marL="1003280" indent="0" algn="ctr">
              <a:buNone/>
            </a:lvl3pPr>
            <a:lvl4pPr marL="1504920" indent="0" algn="ctr">
              <a:buNone/>
            </a:lvl4pPr>
            <a:lvl5pPr marL="2006559" indent="0" algn="ctr">
              <a:buNone/>
            </a:lvl5pPr>
            <a:lvl6pPr marL="2508199" indent="0" algn="ctr">
              <a:buNone/>
            </a:lvl6pPr>
            <a:lvl7pPr marL="3009839" indent="0" algn="ctr">
              <a:buNone/>
            </a:lvl7pPr>
            <a:lvl8pPr marL="3511479" indent="0" algn="ctr">
              <a:buNone/>
            </a:lvl8pPr>
            <a:lvl9pPr marL="4013119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50113" y="4615180"/>
            <a:ext cx="1281494" cy="501650"/>
          </a:xfrm>
        </p:spPr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A11F5507-8E77-4E8D-A81F-2F975A48664B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21114" y="4614135"/>
            <a:ext cx="1728999" cy="501650"/>
          </a:xfrm>
        </p:spPr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105006" y="1246"/>
            <a:ext cx="997988" cy="401320"/>
          </a:xfrm>
        </p:spPr>
        <p:txBody>
          <a:bodyPr/>
          <a:lstStyle>
            <a:lvl1pPr algn="r">
              <a:defRPr sz="1975">
                <a:solidFill>
                  <a:schemeClr val="bg1"/>
                </a:solidFill>
              </a:defRPr>
            </a:lvl1pPr>
          </a:lstStyle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787DEA3E-E4CB-407D-B657-CAF3B9840516}" type="slidenum">
              <a:rPr lang="ru-RU" smtClean="0">
                <a:solidFill>
                  <a:prstClr val="white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13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F8F7A6D5-027F-4DB0-9A16-72A98B5135F7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D34B4108-8E3B-4090-B5EB-83F9AF377A90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1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626" y="684787"/>
            <a:ext cx="8920970" cy="14054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1909" y="2341033"/>
            <a:ext cx="8924687" cy="41448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FBAC0A-092F-4292-8748-861E72B1089B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7B42D-D0F3-48BD-BB22-39B9752C92C6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281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87" y="2173817"/>
            <a:ext cx="10373995" cy="1494499"/>
          </a:xfrm>
        </p:spPr>
        <p:txBody>
          <a:bodyPr anchor="b">
            <a:noAutofit/>
          </a:bodyPr>
          <a:lstStyle>
            <a:lvl1pPr algn="l">
              <a:buNone/>
              <a:defRPr sz="4718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4087" y="3694444"/>
            <a:ext cx="10373995" cy="1656490"/>
          </a:xfrm>
        </p:spPr>
        <p:txBody>
          <a:bodyPr anchor="t"/>
          <a:lstStyle>
            <a:lvl1pPr marL="50164" indent="0">
              <a:buNone/>
              <a:defRPr sz="2304" b="0">
                <a:solidFill>
                  <a:schemeClr val="tx2"/>
                </a:solidFill>
              </a:defRPr>
            </a:lvl1pPr>
            <a:lvl2pPr>
              <a:buNone/>
              <a:defRPr sz="1975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463CAAF5-8045-44A7-B24C-CCEF5557D627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80385A86-A92A-4EA4-9618-82E9287A24DC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613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0235" y="2468119"/>
            <a:ext cx="5390409" cy="4965987"/>
          </a:xfrm>
        </p:spPr>
        <p:txBody>
          <a:bodyPr/>
          <a:lstStyle>
            <a:lvl1pPr>
              <a:defRPr sz="2194"/>
            </a:lvl1pPr>
            <a:lvl2pPr>
              <a:defRPr sz="2085"/>
            </a:lvl2pPr>
            <a:lvl3pPr>
              <a:defRPr sz="1975"/>
            </a:lvl3pPr>
            <a:lvl4pPr>
              <a:defRPr sz="1975"/>
            </a:lvl4pPr>
            <a:lvl5pPr>
              <a:defRPr sz="1975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04056" y="2468119"/>
            <a:ext cx="5390409" cy="4965987"/>
          </a:xfrm>
        </p:spPr>
        <p:txBody>
          <a:bodyPr/>
          <a:lstStyle>
            <a:lvl1pPr>
              <a:defRPr sz="2194"/>
            </a:lvl1pPr>
            <a:lvl2pPr>
              <a:defRPr sz="2085"/>
            </a:lvl2pPr>
            <a:lvl3pPr>
              <a:defRPr sz="1975"/>
            </a:lvl3pPr>
            <a:lvl4pPr>
              <a:defRPr sz="1975"/>
            </a:lvl4pPr>
            <a:lvl5pPr>
              <a:defRPr sz="1975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A835280B-5B00-44BF-B243-C37C248B0055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F029D096-54BB-47B4-BC44-E02B886345BE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32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529" y="1254125"/>
            <a:ext cx="11187642" cy="1173861"/>
          </a:xfrm>
        </p:spPr>
        <p:txBody>
          <a:bodyPr anchor="ctr"/>
          <a:lstStyle>
            <a:lvl1pPr>
              <a:defRPr sz="4389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529" y="2463231"/>
            <a:ext cx="5394477" cy="50165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50164" indent="0">
              <a:buNone/>
              <a:defRPr sz="2085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194" b="1"/>
            </a:lvl2pPr>
            <a:lvl3pPr>
              <a:buNone/>
              <a:defRPr sz="1975" b="1"/>
            </a:lvl3pPr>
            <a:lvl4pPr>
              <a:buNone/>
              <a:defRPr sz="1756" b="1"/>
            </a:lvl4pPr>
            <a:lvl5pPr>
              <a:buNone/>
              <a:defRPr sz="1756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01525" y="2463231"/>
            <a:ext cx="5394647" cy="50165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50164" indent="0">
              <a:buNone/>
              <a:defRPr sz="2085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194" b="1"/>
            </a:lvl2pPr>
            <a:lvl3pPr>
              <a:buNone/>
              <a:defRPr sz="1975" b="1"/>
            </a:lvl3pPr>
            <a:lvl4pPr>
              <a:buNone/>
              <a:defRPr sz="1756" b="1"/>
            </a:lvl4pPr>
            <a:lvl5pPr>
              <a:buNone/>
              <a:defRPr sz="1756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529" y="2971847"/>
            <a:ext cx="5394477" cy="4264025"/>
          </a:xfrm>
        </p:spPr>
        <p:txBody>
          <a:bodyPr/>
          <a:lstStyle>
            <a:lvl1pPr>
              <a:defRPr sz="2194"/>
            </a:lvl1pPr>
            <a:lvl2pPr>
              <a:defRPr sz="2194"/>
            </a:lvl2pPr>
            <a:lvl3pPr>
              <a:defRPr sz="1975"/>
            </a:lvl3pPr>
            <a:lvl4pPr>
              <a:defRPr sz="1756"/>
            </a:lvl4pPr>
            <a:lvl5pPr>
              <a:defRPr sz="1756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7626" y="2971847"/>
            <a:ext cx="5394647" cy="4264025"/>
          </a:xfrm>
        </p:spPr>
        <p:txBody>
          <a:bodyPr/>
          <a:lstStyle>
            <a:lvl1pPr>
              <a:defRPr sz="2194"/>
            </a:lvl1pPr>
            <a:lvl2pPr>
              <a:defRPr sz="2194"/>
            </a:lvl2pPr>
            <a:lvl3pPr>
              <a:defRPr sz="1975"/>
            </a:lvl3pPr>
            <a:lvl4pPr>
              <a:defRPr sz="1756"/>
            </a:lvl4pPr>
            <a:lvl5pPr>
              <a:defRPr sz="1756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46B022DC-AB95-42E8-B74C-2BF8C53F84E4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B4FE557B-FF79-4E09-86A0-C04C69E7BBDB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88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5" y="1254125"/>
            <a:ext cx="10984230" cy="1173861"/>
          </a:xfrm>
        </p:spPr>
        <p:txBody>
          <a:bodyPr anchor="ctr"/>
          <a:lstStyle>
            <a:lvl1pPr>
              <a:defRPr sz="4389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87384" y="672211"/>
            <a:ext cx="1277682" cy="501650"/>
          </a:xfrm>
        </p:spPr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DBE90372-45E1-445F-BA15-5FFFCD8B6401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7702" y="672211"/>
            <a:ext cx="1769682" cy="501650"/>
          </a:xfrm>
        </p:spPr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11002" y="2493"/>
            <a:ext cx="1017058" cy="401320"/>
          </a:xfrm>
        </p:spPr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8225CCA8-A029-4ACE-A2F9-2618B1ED791E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62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B9B0498F-6C31-421D-BA6E-9E04BCDF72C7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20FCF6E5-903C-4741-80A7-091C08420D98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15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5430" y="1209106"/>
            <a:ext cx="4515739" cy="963168"/>
          </a:xfrm>
        </p:spPr>
        <p:txBody>
          <a:bodyPr anchor="b"/>
          <a:lstStyle>
            <a:lvl1pPr algn="l">
              <a:buNone/>
              <a:defRPr sz="1975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45430" y="2206214"/>
            <a:ext cx="4515739" cy="5066665"/>
          </a:xfrm>
        </p:spPr>
        <p:txBody>
          <a:bodyPr/>
          <a:lstStyle>
            <a:lvl1pPr marL="10033" indent="0">
              <a:buNone/>
              <a:defRPr sz="1536"/>
            </a:lvl1pPr>
            <a:lvl2pPr>
              <a:buNone/>
              <a:defRPr sz="1317"/>
            </a:lvl2pPr>
            <a:lvl3pPr>
              <a:buNone/>
              <a:defRPr sz="1097"/>
            </a:lvl3pPr>
            <a:lvl4pPr>
              <a:buNone/>
              <a:defRPr sz="987"/>
            </a:lvl4pPr>
            <a:lvl5pPr>
              <a:buNone/>
              <a:defRPr sz="987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411" y="851759"/>
            <a:ext cx="6810223" cy="6421120"/>
          </a:xfrm>
        </p:spPr>
        <p:txBody>
          <a:bodyPr/>
          <a:lstStyle>
            <a:lvl1pPr>
              <a:defRPr sz="3511"/>
            </a:lvl1pPr>
            <a:lvl2pPr>
              <a:defRPr sz="3072"/>
            </a:lvl2pPr>
            <a:lvl3pPr>
              <a:defRPr sz="2633"/>
            </a:lvl3pPr>
            <a:lvl4pPr>
              <a:defRPr sz="2194"/>
            </a:lvl4pPr>
            <a:lvl5pPr>
              <a:defRPr sz="2194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E6508C30-FE1B-41A3-B56E-D729D39FF96A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84B3E528-E862-49EE-BC26-EE88018891AB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31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1469" y="1216996"/>
            <a:ext cx="783219" cy="5136796"/>
          </a:xfrm>
        </p:spPr>
        <p:txBody>
          <a:bodyPr vert="vert270" lIns="45720" tIns="0" rIns="45720" anchor="t"/>
          <a:lstStyle>
            <a:lvl1pPr algn="ctr">
              <a:buNone/>
              <a:defRPr sz="2194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789" y="1254125"/>
            <a:ext cx="6102350" cy="50165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511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6380" y="3592644"/>
            <a:ext cx="3457998" cy="2761148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26"/>
            </a:lvl1pPr>
            <a:lvl2pPr>
              <a:buFontTx/>
              <a:buNone/>
              <a:defRPr sz="1317"/>
            </a:lvl2pPr>
            <a:lvl3pPr>
              <a:buFontTx/>
              <a:buNone/>
              <a:defRPr sz="1097"/>
            </a:lvl3pPr>
            <a:lvl4pPr>
              <a:buFontTx/>
              <a:buNone/>
              <a:defRPr sz="987"/>
            </a:lvl4pPr>
            <a:lvl5pPr>
              <a:buFontTx/>
              <a:buNone/>
              <a:defRPr sz="987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5F1510CD-BA21-428B-BBCB-8EACF56A2920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79440790-7843-4A66-BC88-B6E142EDED79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57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4466FF29-F562-434C-A2D5-1A0991CE9EF9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9D589088-FD8D-4EB4-B3B2-B3EFEB08AAB3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22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51819" y="1254125"/>
            <a:ext cx="2542646" cy="60198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0235" y="1254125"/>
            <a:ext cx="8339878" cy="60198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A8EF8119-C6F5-4106-8ECF-22D54F684B9B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2315D06A-1891-4E5E-98F2-D16C0D4438EA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14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2258906"/>
            <a:ext cx="8924686" cy="1611600"/>
          </a:xfrm>
        </p:spPr>
        <p:txBody>
          <a:bodyPr anchor="b"/>
          <a:lstStyle>
            <a:lvl1pPr algn="l">
              <a:defRPr sz="40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1910" y="3873336"/>
            <a:ext cx="8924686" cy="944050"/>
          </a:xfrm>
        </p:spPr>
        <p:txBody>
          <a:bodyPr anchor="t"/>
          <a:lstStyle>
            <a:lvl1pPr marL="0" indent="0" algn="l">
              <a:buNone/>
              <a:defRPr sz="200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7DF0DE-F4C4-4DBA-BC29-30B829AC8EE6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3487165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3559542"/>
            <a:ext cx="780579" cy="400623"/>
          </a:xfrm>
        </p:spPr>
        <p:txBody>
          <a:bodyPr/>
          <a:lstStyle/>
          <a:p>
            <a:pPr>
              <a:defRPr/>
            </a:pPr>
            <a:fld id="{C99D24D8-643A-40A5-B79C-73897337A84F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1909" y="2341033"/>
            <a:ext cx="4318358" cy="414489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8237" y="2332938"/>
            <a:ext cx="4318358" cy="414489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ADE45-1827-44F7-B202-F766918B667A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864373"/>
            <a:ext cx="780579" cy="400623"/>
          </a:xfrm>
        </p:spPr>
        <p:txBody>
          <a:bodyPr/>
          <a:lstStyle/>
          <a:p>
            <a:pPr>
              <a:defRPr/>
            </a:pPr>
            <a:fld id="{1E2CD4DD-C1D1-4EA4-B32F-B8BF07A224C4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02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435" y="2164494"/>
            <a:ext cx="3996891" cy="632287"/>
          </a:xfrm>
        </p:spPr>
        <p:txBody>
          <a:bodyPr anchor="b">
            <a:noAutofit/>
          </a:bodyPr>
          <a:lstStyle>
            <a:lvl1pPr marL="0" indent="0">
              <a:buNone/>
              <a:defRPr sz="2402" b="0"/>
            </a:lvl1pPr>
            <a:lvl2pPr marL="457657" indent="0">
              <a:buNone/>
              <a:defRPr sz="2002" b="1"/>
            </a:lvl2pPr>
            <a:lvl3pPr marL="915314" indent="0">
              <a:buNone/>
              <a:defRPr sz="1802" b="1"/>
            </a:lvl3pPr>
            <a:lvl4pPr marL="1372972" indent="0">
              <a:buNone/>
              <a:defRPr sz="1602" b="1"/>
            </a:lvl4pPr>
            <a:lvl5pPr marL="1830629" indent="0">
              <a:buNone/>
              <a:defRPr sz="1602" b="1"/>
            </a:lvl5pPr>
            <a:lvl6pPr marL="2288286" indent="0">
              <a:buNone/>
              <a:defRPr sz="1602" b="1"/>
            </a:lvl6pPr>
            <a:lvl7pPr marL="2745943" indent="0">
              <a:buNone/>
              <a:defRPr sz="1602" b="1"/>
            </a:lvl7pPr>
            <a:lvl8pPr marL="3203600" indent="0">
              <a:buNone/>
              <a:defRPr sz="1602" b="1"/>
            </a:lvl8pPr>
            <a:lvl9pPr marL="3661258" indent="0">
              <a:buNone/>
              <a:defRPr sz="160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1910" y="2796782"/>
            <a:ext cx="4347417" cy="368014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14449" y="2160952"/>
            <a:ext cx="4003167" cy="632287"/>
          </a:xfrm>
        </p:spPr>
        <p:txBody>
          <a:bodyPr anchor="b">
            <a:noAutofit/>
          </a:bodyPr>
          <a:lstStyle>
            <a:lvl1pPr marL="0" indent="0">
              <a:buNone/>
              <a:defRPr sz="2402" b="0"/>
            </a:lvl1pPr>
            <a:lvl2pPr marL="457657" indent="0">
              <a:buNone/>
              <a:defRPr sz="2002" b="1"/>
            </a:lvl2pPr>
            <a:lvl3pPr marL="915314" indent="0">
              <a:buNone/>
              <a:defRPr sz="1802" b="1"/>
            </a:lvl3pPr>
            <a:lvl4pPr marL="1372972" indent="0">
              <a:buNone/>
              <a:defRPr sz="1602" b="1"/>
            </a:lvl4pPr>
            <a:lvl5pPr marL="1830629" indent="0">
              <a:buNone/>
              <a:defRPr sz="1602" b="1"/>
            </a:lvl5pPr>
            <a:lvl6pPr marL="2288286" indent="0">
              <a:buNone/>
              <a:defRPr sz="1602" b="1"/>
            </a:lvl6pPr>
            <a:lvl7pPr marL="2745943" indent="0">
              <a:buNone/>
              <a:defRPr sz="1602" b="1"/>
            </a:lvl7pPr>
            <a:lvl8pPr marL="3203600" indent="0">
              <a:buNone/>
              <a:defRPr sz="1602" b="1"/>
            </a:lvl8pPr>
            <a:lvl9pPr marL="3661258" indent="0">
              <a:buNone/>
              <a:defRPr sz="160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74423" y="2793240"/>
            <a:ext cx="4343193" cy="368014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1614DC-ABB5-4BA2-A705-9789C6E9AC08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2367" y="864373"/>
            <a:ext cx="780579" cy="400623"/>
          </a:xfrm>
        </p:spPr>
        <p:txBody>
          <a:bodyPr/>
          <a:lstStyle/>
          <a:p>
            <a:pPr>
              <a:defRPr/>
            </a:pPr>
            <a:fld id="{DD9B1447-0A64-4B5D-AB03-14DC97EBAA06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2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1A5850-A366-4681-AE16-E5C2C309A821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D77D8-FFFE-4BC3-81A3-781C411DF47F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0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399B9-E5F6-4AD8-9D05-68B1E6E8BAEA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0EF01-3EB9-4615-BA2F-163ED16D6E11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7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489458"/>
            <a:ext cx="3508850" cy="1071231"/>
          </a:xfrm>
        </p:spPr>
        <p:txBody>
          <a:bodyPr anchor="b"/>
          <a:lstStyle>
            <a:lvl1pPr algn="l">
              <a:defRPr sz="200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9598" y="489458"/>
            <a:ext cx="5186998" cy="5941418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910" y="1754033"/>
            <a:ext cx="3508850" cy="4676840"/>
          </a:xfrm>
        </p:spPr>
        <p:txBody>
          <a:bodyPr/>
          <a:lstStyle>
            <a:lvl1pPr marL="0" indent="0">
              <a:buNone/>
              <a:defRPr sz="1401"/>
            </a:lvl1pPr>
            <a:lvl2pPr marL="457657" indent="0">
              <a:buNone/>
              <a:defRPr sz="1201"/>
            </a:lvl2pPr>
            <a:lvl3pPr marL="915314" indent="0">
              <a:buNone/>
              <a:defRPr sz="1001"/>
            </a:lvl3pPr>
            <a:lvl4pPr marL="1372972" indent="0">
              <a:buNone/>
              <a:defRPr sz="901"/>
            </a:lvl4pPr>
            <a:lvl5pPr marL="1830629" indent="0">
              <a:buNone/>
              <a:defRPr sz="901"/>
            </a:lvl5pPr>
            <a:lvl6pPr marL="2288286" indent="0">
              <a:buNone/>
              <a:defRPr sz="901"/>
            </a:lvl6pPr>
            <a:lvl7pPr marL="2745943" indent="0">
              <a:buNone/>
              <a:defRPr sz="901"/>
            </a:lvl7pPr>
            <a:lvl8pPr marL="3203600" indent="0">
              <a:buNone/>
              <a:defRPr sz="901"/>
            </a:lvl8pPr>
            <a:lvl9pPr marL="3661258" indent="0">
              <a:buNone/>
              <a:defRPr sz="9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FFCDA5-BB35-4A2C-AB04-B9F8BD79C90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783828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69FFFB-0D88-4A0D-9B48-F6CFE6E3B243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8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910" y="5267325"/>
            <a:ext cx="8924687" cy="621838"/>
          </a:xfrm>
        </p:spPr>
        <p:txBody>
          <a:bodyPr anchor="b">
            <a:normAutofit/>
          </a:bodyPr>
          <a:lstStyle>
            <a:lvl1pPr algn="l">
              <a:defRPr sz="240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91909" y="696698"/>
            <a:ext cx="8924687" cy="422975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2"/>
            </a:lvl1pPr>
            <a:lvl2pPr marL="457657" indent="0">
              <a:buNone/>
              <a:defRPr sz="1602"/>
            </a:lvl2pPr>
            <a:lvl3pPr marL="915314" indent="0">
              <a:buNone/>
              <a:defRPr sz="1602"/>
            </a:lvl3pPr>
            <a:lvl4pPr marL="1372972" indent="0">
              <a:buNone/>
              <a:defRPr sz="1602"/>
            </a:lvl4pPr>
            <a:lvl5pPr marL="1830629" indent="0">
              <a:buNone/>
              <a:defRPr sz="1602"/>
            </a:lvl5pPr>
            <a:lvl6pPr marL="2288286" indent="0">
              <a:buNone/>
              <a:defRPr sz="1602"/>
            </a:lvl6pPr>
            <a:lvl7pPr marL="2745943" indent="0">
              <a:buNone/>
              <a:defRPr sz="1602"/>
            </a:lvl7pPr>
            <a:lvl8pPr marL="3203600" indent="0">
              <a:buNone/>
              <a:defRPr sz="1602"/>
            </a:lvl8pPr>
            <a:lvl9pPr marL="3661258" indent="0">
              <a:buNone/>
              <a:defRPr sz="160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910" y="5889162"/>
            <a:ext cx="8924687" cy="541712"/>
          </a:xfrm>
        </p:spPr>
        <p:txBody>
          <a:bodyPr>
            <a:normAutofit/>
          </a:bodyPr>
          <a:lstStyle>
            <a:lvl1pPr marL="0" indent="0">
              <a:buNone/>
              <a:defRPr sz="1201"/>
            </a:lvl1pPr>
            <a:lvl2pPr marL="457657" indent="0">
              <a:buNone/>
              <a:defRPr sz="1201"/>
            </a:lvl2pPr>
            <a:lvl3pPr marL="915314" indent="0">
              <a:buNone/>
              <a:defRPr sz="1001"/>
            </a:lvl3pPr>
            <a:lvl4pPr marL="1372972" indent="0">
              <a:buNone/>
              <a:defRPr sz="901"/>
            </a:lvl4pPr>
            <a:lvl5pPr marL="1830629" indent="0">
              <a:buNone/>
              <a:defRPr sz="901"/>
            </a:lvl5pPr>
            <a:lvl6pPr marL="2288286" indent="0">
              <a:buNone/>
              <a:defRPr sz="901"/>
            </a:lvl6pPr>
            <a:lvl7pPr marL="2745943" indent="0">
              <a:buNone/>
              <a:defRPr sz="901"/>
            </a:lvl7pPr>
            <a:lvl8pPr marL="3203600" indent="0">
              <a:buNone/>
              <a:defRPr sz="901"/>
            </a:lvl8pPr>
            <a:lvl9pPr marL="3661258" indent="0">
              <a:buNone/>
              <a:defRPr sz="9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7E119E-B77F-4F4F-8BDF-A682169FCD8B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93" y="5389254"/>
            <a:ext cx="1590182" cy="55661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2367" y="5467554"/>
            <a:ext cx="780579" cy="400623"/>
          </a:xfrm>
        </p:spPr>
        <p:txBody>
          <a:bodyPr/>
          <a:lstStyle/>
          <a:p>
            <a:pPr>
              <a:defRPr/>
            </a:pPr>
            <a:fld id="{D18D0A60-5E52-4B21-B95B-AA20AEEEF979}" type="slidenum">
              <a:rPr lang="ru-RU" altLang="ru-RU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50825"/>
            <a:ext cx="2854486" cy="7284050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49" y="-862"/>
            <a:ext cx="2359129" cy="7520404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3071" cy="7524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5625" y="684787"/>
            <a:ext cx="8920970" cy="1405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1909" y="2341033"/>
            <a:ext cx="8924687" cy="4264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72406" y="6726452"/>
            <a:ext cx="1147477" cy="4064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094E93BA-10FF-42DA-A3FB-AE274F65BED2}" type="datetimeFigureOut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05.08.2026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1910" y="6732346"/>
            <a:ext cx="7627936" cy="4006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tint val="75000"/>
                  <a:alpha val="60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2367" y="864373"/>
            <a:ext cx="780579" cy="4006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2">
                <a:solidFill>
                  <a:srgbClr val="FEFFFF"/>
                </a:solidFill>
              </a:defRPr>
            </a:lvl1pPr>
          </a:lstStyle>
          <a:p>
            <a:pPr defTabSz="917087" fontAlgn="base">
              <a:spcBef>
                <a:spcPct val="0"/>
              </a:spcBef>
              <a:spcAft>
                <a:spcPct val="0"/>
              </a:spcAft>
              <a:defRPr/>
            </a:pPr>
            <a:fld id="{18D038F2-AB78-4240-8185-0A286B066D22}" type="slidenum">
              <a:rPr lang="ru-RU" altLang="ru-RU" smtClean="0">
                <a:solidFill>
                  <a:prstClr val="white">
                    <a:tint val="75000"/>
                  </a:prstClr>
                </a:solidFill>
                <a:latin typeface="Arial" charset="0"/>
              </a:rPr>
              <a:pPr defTabSz="91708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white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1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1" r:id="rId1"/>
    <p:sldLayoutId id="2147484752" r:id="rId2"/>
    <p:sldLayoutId id="2147484753" r:id="rId3"/>
    <p:sldLayoutId id="2147484754" r:id="rId4"/>
    <p:sldLayoutId id="2147484755" r:id="rId5"/>
    <p:sldLayoutId id="2147484756" r:id="rId6"/>
    <p:sldLayoutId id="2147484757" r:id="rId7"/>
    <p:sldLayoutId id="2147484758" r:id="rId8"/>
    <p:sldLayoutId id="2147484759" r:id="rId9"/>
    <p:sldLayoutId id="2147484760" r:id="rId10"/>
    <p:sldLayoutId id="2147484761" r:id="rId11"/>
    <p:sldLayoutId id="2147484762" r:id="rId12"/>
    <p:sldLayoutId id="2147484763" r:id="rId13"/>
    <p:sldLayoutId id="2147484764" r:id="rId14"/>
    <p:sldLayoutId id="2147484765" r:id="rId15"/>
    <p:sldLayoutId id="2147484766" r:id="rId16"/>
    <p:sldLayoutId id="2147484767" r:id="rId17"/>
  </p:sldLayoutIdLst>
  <p:txStyles>
    <p:titleStyle>
      <a:lvl1pPr algn="l" defTabSz="457657" rtl="0" eaLnBrk="1" latinLnBrk="0" hangingPunct="1">
        <a:spcBef>
          <a:spcPct val="0"/>
        </a:spcBef>
        <a:buNone/>
        <a:defRPr sz="3604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3243" indent="-343243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3693" indent="-286036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4143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1800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9457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7115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4772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32429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90086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1pPr>
      <a:lvl2pPr marL="457657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2pPr>
      <a:lvl3pPr marL="915314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3pPr>
      <a:lvl4pPr marL="1372972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4pPr>
      <a:lvl5pPr marL="1830629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5pPr>
      <a:lvl6pPr marL="2288286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6pPr>
      <a:lvl7pPr marL="2745943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7pPr>
      <a:lvl8pPr marL="3203600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8pPr>
      <a:lvl9pPr marL="3661258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402482"/>
            <a:ext cx="12204700" cy="92613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12204700" cy="340866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" y="338248"/>
            <a:ext cx="12204701" cy="10033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21091" y="395270"/>
            <a:ext cx="4983611" cy="99943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21115" y="482901"/>
            <a:ext cx="4983587" cy="19753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17295" y="545872"/>
            <a:ext cx="4088575" cy="30099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41769" y="646201"/>
            <a:ext cx="2135823" cy="401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25906" y="-2196"/>
            <a:ext cx="76915" cy="6822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71870" y="-2196"/>
            <a:ext cx="36614" cy="6822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46439" y="-2196"/>
            <a:ext cx="12205" cy="6822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79697" y="-2196"/>
            <a:ext cx="36614" cy="6822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99952" y="417"/>
            <a:ext cx="73228" cy="6421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43624" y="417"/>
            <a:ext cx="12205" cy="6421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03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10235" y="1254125"/>
            <a:ext cx="10984230" cy="117051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0235" y="2468118"/>
            <a:ext cx="10984230" cy="474560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91196" y="672211"/>
            <a:ext cx="1277682" cy="50165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78">
                <a:solidFill>
                  <a:schemeClr val="accent2"/>
                </a:solidFill>
              </a:defRPr>
            </a:lvl1pPr>
          </a:lstStyle>
          <a:p>
            <a:pPr defTabSz="1003280" fontAlgn="base">
              <a:spcBef>
                <a:spcPct val="0"/>
              </a:spcBef>
              <a:spcAft>
                <a:spcPct val="0"/>
              </a:spcAft>
            </a:pPr>
            <a:fld id="{5A149361-940F-4DE4-A267-7C86AF4F4F9D}" type="datetime1">
              <a:rPr lang="ru-RU" smtClean="0">
                <a:solidFill>
                  <a:srgbClr val="C0504D"/>
                </a:solidFill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</a:pPr>
              <a:t>05.08.2026</a:t>
            </a:fld>
            <a:endParaRPr lang="en-US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7702" y="672211"/>
            <a:ext cx="1769682" cy="50165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78">
                <a:solidFill>
                  <a:schemeClr val="accent2"/>
                </a:solidFill>
              </a:defRPr>
            </a:lvl1pPr>
          </a:lstStyle>
          <a:p>
            <a:pPr defTabSz="100328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C0504D"/>
              </a:solidFill>
              <a:latin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911002" y="2493"/>
            <a:ext cx="1017058" cy="401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975">
                <a:solidFill>
                  <a:srgbClr val="FFFFFF"/>
                </a:solidFill>
              </a:defRPr>
            </a:lvl1pPr>
          </a:lstStyle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100C51C1-313E-498A-A33E-EDB43AC6CAA6}" type="slidenum">
              <a:rPr lang="ru-RU" smtClean="0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3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9" r:id="rId1"/>
    <p:sldLayoutId id="2147484770" r:id="rId2"/>
    <p:sldLayoutId id="2147484771" r:id="rId3"/>
    <p:sldLayoutId id="2147484772" r:id="rId4"/>
    <p:sldLayoutId id="2147484773" r:id="rId5"/>
    <p:sldLayoutId id="2147484774" r:id="rId6"/>
    <p:sldLayoutId id="2147484775" r:id="rId7"/>
    <p:sldLayoutId id="2147484776" r:id="rId8"/>
    <p:sldLayoutId id="2147484777" r:id="rId9"/>
    <p:sldLayoutId id="2147484778" r:id="rId10"/>
    <p:sldLayoutId id="214748477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89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01312" indent="-280918" algn="l" rtl="0" eaLnBrk="1" latinLnBrk="0" hangingPunct="1">
        <a:spcBef>
          <a:spcPts val="329"/>
        </a:spcBef>
        <a:buClr>
          <a:schemeClr val="accent3"/>
        </a:buClr>
        <a:buFont typeface="Georgia"/>
        <a:buChar char="•"/>
        <a:defRPr kumimoji="0" sz="3072" kern="1200">
          <a:solidFill>
            <a:schemeClr val="tx1"/>
          </a:solidFill>
          <a:latin typeface="+mn-lt"/>
          <a:ea typeface="+mn-ea"/>
          <a:cs typeface="+mn-cs"/>
        </a:defRPr>
      </a:lvl1pPr>
      <a:lvl2pPr marL="722361" indent="-270886" algn="l" rtl="0" eaLnBrk="1" latinLnBrk="0" hangingPunct="1">
        <a:spcBef>
          <a:spcPts val="329"/>
        </a:spcBef>
        <a:buClr>
          <a:schemeClr val="accent2"/>
        </a:buClr>
        <a:buFont typeface="Georgia"/>
        <a:buChar char="▫"/>
        <a:defRPr kumimoji="0" sz="2853" kern="1200">
          <a:solidFill>
            <a:schemeClr val="accent2"/>
          </a:solidFill>
          <a:latin typeface="+mn-lt"/>
          <a:ea typeface="+mn-ea"/>
          <a:cs typeface="+mn-cs"/>
        </a:defRPr>
      </a:lvl2pPr>
      <a:lvl3pPr marL="1013312" indent="-240787" algn="l" rtl="0" eaLnBrk="1" latinLnBrk="0" hangingPunct="1">
        <a:spcBef>
          <a:spcPts val="329"/>
        </a:spcBef>
        <a:buClr>
          <a:schemeClr val="accent1"/>
        </a:buClr>
        <a:buFont typeface="Wingdings 2"/>
        <a:buChar char=""/>
        <a:defRPr kumimoji="0" sz="2633" kern="1200">
          <a:solidFill>
            <a:schemeClr val="accent1"/>
          </a:solidFill>
          <a:latin typeface="+mn-lt"/>
          <a:ea typeface="+mn-ea"/>
          <a:cs typeface="+mn-cs"/>
        </a:defRPr>
      </a:lvl3pPr>
      <a:lvl4pPr marL="1294231" indent="-220722" algn="l" rtl="0" eaLnBrk="1" latinLnBrk="0" hangingPunct="1">
        <a:spcBef>
          <a:spcPts val="329"/>
        </a:spcBef>
        <a:buClr>
          <a:schemeClr val="accent1"/>
        </a:buClr>
        <a:buFont typeface="Wingdings 2"/>
        <a:buChar char=""/>
        <a:defRPr kumimoji="0" sz="2414" kern="1200">
          <a:solidFill>
            <a:schemeClr val="accent1"/>
          </a:solidFill>
          <a:latin typeface="+mn-lt"/>
          <a:ea typeface="+mn-ea"/>
          <a:cs typeface="+mn-cs"/>
        </a:defRPr>
      </a:lvl4pPr>
      <a:lvl5pPr marL="1524985" indent="-200656" algn="l" rtl="0" eaLnBrk="1" latinLnBrk="0" hangingPunct="1">
        <a:spcBef>
          <a:spcPts val="329"/>
        </a:spcBef>
        <a:buClr>
          <a:schemeClr val="accent3"/>
        </a:buClr>
        <a:buFont typeface="Georgia"/>
        <a:buChar char="▫"/>
        <a:defRPr kumimoji="0" sz="2194" kern="1200">
          <a:solidFill>
            <a:schemeClr val="accent3"/>
          </a:solidFill>
          <a:latin typeface="+mn-lt"/>
          <a:ea typeface="+mn-ea"/>
          <a:cs typeface="+mn-cs"/>
        </a:defRPr>
      </a:lvl5pPr>
      <a:lvl6pPr marL="1765772" indent="-200656" algn="l" rtl="0" eaLnBrk="1" latinLnBrk="0" hangingPunct="1">
        <a:spcBef>
          <a:spcPts val="329"/>
        </a:spcBef>
        <a:buClr>
          <a:schemeClr val="accent3"/>
        </a:buClr>
        <a:buFont typeface="Georgia"/>
        <a:buChar char="▫"/>
        <a:defRPr kumimoji="0" sz="1975" kern="1200">
          <a:solidFill>
            <a:schemeClr val="accent3"/>
          </a:solidFill>
          <a:latin typeface="+mn-lt"/>
          <a:ea typeface="+mn-ea"/>
          <a:cs typeface="+mn-cs"/>
        </a:defRPr>
      </a:lvl6pPr>
      <a:lvl7pPr marL="2006559" indent="-200656" algn="l" rtl="0" eaLnBrk="1" latinLnBrk="0" hangingPunct="1">
        <a:spcBef>
          <a:spcPts val="329"/>
        </a:spcBef>
        <a:buClr>
          <a:schemeClr val="accent3"/>
        </a:buClr>
        <a:buFont typeface="Georgia"/>
        <a:buChar char="▫"/>
        <a:defRPr kumimoji="0" sz="1756" kern="1200">
          <a:solidFill>
            <a:schemeClr val="accent3"/>
          </a:solidFill>
          <a:latin typeface="+mn-lt"/>
          <a:ea typeface="+mn-ea"/>
          <a:cs typeface="+mn-cs"/>
        </a:defRPr>
      </a:lvl7pPr>
      <a:lvl8pPr marL="2227281" indent="-200656" algn="l" rtl="0" eaLnBrk="1" latinLnBrk="0" hangingPunct="1">
        <a:spcBef>
          <a:spcPts val="329"/>
        </a:spcBef>
        <a:buClr>
          <a:schemeClr val="accent3"/>
        </a:buClr>
        <a:buFont typeface="Georgia"/>
        <a:buChar char="◦"/>
        <a:defRPr kumimoji="0" sz="1646" kern="1200">
          <a:solidFill>
            <a:schemeClr val="accent3"/>
          </a:solidFill>
          <a:latin typeface="+mn-lt"/>
          <a:ea typeface="+mn-ea"/>
          <a:cs typeface="+mn-cs"/>
        </a:defRPr>
      </a:lvl8pPr>
      <a:lvl9pPr marL="2458035" indent="-200656" algn="l" rtl="0" eaLnBrk="1" latinLnBrk="0" hangingPunct="1">
        <a:spcBef>
          <a:spcPts val="329"/>
        </a:spcBef>
        <a:buClr>
          <a:schemeClr val="accent3"/>
        </a:buClr>
        <a:buFont typeface="Georgia"/>
        <a:buChar char="◦"/>
        <a:defRPr kumimoji="0" sz="1536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1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32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049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065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0819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09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114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131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10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png"/><Relationship Id="rId18" Type="http://schemas.openxmlformats.org/officeDocument/2006/relationships/image" Target="../media/image54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17" Type="http://schemas.openxmlformats.org/officeDocument/2006/relationships/image" Target="../media/image53.jpeg"/><Relationship Id="rId2" Type="http://schemas.openxmlformats.org/officeDocument/2006/relationships/diagramData" Target="../diagrams/data5.xml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47.jpeg"/><Relationship Id="rId5" Type="http://schemas.openxmlformats.org/officeDocument/2006/relationships/diagramColors" Target="../diagrams/colors5.xml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10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0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chart" Target="../charts/chart3.xml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3798" y="305991"/>
            <a:ext cx="10907991" cy="6282675"/>
          </a:xfrm>
        </p:spPr>
        <p:txBody>
          <a:bodyPr>
            <a:normAutofit/>
          </a:bodyPr>
          <a:lstStyle/>
          <a:p>
            <a:pPr algn="ctr"/>
            <a:r>
              <a:rPr lang="ru-RU" sz="6016" b="1" i="1" dirty="0" smtClean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Бюджет для граждан муниципального </a:t>
            </a: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района «Сретенский район» </a:t>
            </a:r>
            <a:b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</a:b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на </a:t>
            </a:r>
            <a:r>
              <a:rPr lang="ru-RU" sz="6016" b="1" i="1" dirty="0" smtClean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2026 </a:t>
            </a: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год </a:t>
            </a:r>
            <a:r>
              <a:rPr lang="ru-RU" sz="6016" b="1" i="1" dirty="0" smtClean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и </a:t>
            </a: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плановый период </a:t>
            </a:r>
            <a:r>
              <a:rPr lang="ru-RU" sz="6016" b="1" i="1" dirty="0" smtClean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2027 </a:t>
            </a: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и </a:t>
            </a:r>
            <a:r>
              <a:rPr lang="ru-RU" sz="6016" b="1" i="1" dirty="0" smtClean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2028 </a:t>
            </a:r>
            <a:r>
              <a:rPr lang="ru-RU" sz="6016" b="1" i="1" dirty="0">
                <a:solidFill>
                  <a:srgbClr val="0000FF"/>
                </a:solidFill>
                <a:latin typeface="Century" pitchFamily="18" charset="0"/>
                <a:cs typeface="Angsana New" pitchFamily="18" charset="-34"/>
              </a:rPr>
              <a:t>годов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5" name="Рисунок 4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34970"/>
            <a:ext cx="1152128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6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974558" y="1098079"/>
            <a:ext cx="4418970" cy="517555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/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1565846" y="233983"/>
            <a:ext cx="6580369" cy="68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1951" b="1" u="sng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Бюджетные ассигнования </a:t>
            </a:r>
            <a:r>
              <a:rPr lang="ru-RU" altLang="ru-RU" sz="20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предельные объемы денежных средств, предусмотренные в соответствующем финансовом году для исполнения бюджетных обязательств.</a:t>
            </a:r>
            <a:endParaRPr lang="en-US" altLang="ru-RU" sz="205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1951" b="1" u="sng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altLang="ru-RU" sz="20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  <a:endParaRPr lang="en-US" altLang="ru-RU" sz="205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1951" b="1" u="sng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Дотации</a:t>
            </a:r>
            <a:r>
              <a:rPr lang="ru-RU" altLang="ru-RU" sz="20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межбюджетные трансферты, предоставляемые на безвозмездной основе без установления направлений и (или) условий их использования.</a:t>
            </a:r>
            <a:endParaRPr lang="en-US" altLang="ru-RU" sz="205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1951" b="1" u="sng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Субсидии</a:t>
            </a:r>
            <a:r>
              <a:rPr lang="ru-RU" altLang="ru-RU" sz="20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денежные средства, предоставляемые на условиях долевого финансирования нижестоящим бюджетам для осуществления их расходных обязательств по вопросам местного значения. </a:t>
            </a:r>
            <a:endParaRPr lang="en-US" altLang="ru-RU" sz="205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1951" b="1" u="sng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Субвенции </a:t>
            </a:r>
            <a:r>
              <a:rPr lang="ru-RU" altLang="ru-RU" sz="20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денежные средства, предоставляемые местным бюджетам на выполнение переданных полномочий государственных органов власти. </a:t>
            </a:r>
          </a:p>
        </p:txBody>
      </p:sp>
      <p:pic>
        <p:nvPicPr>
          <p:cNvPr id="5" name="Рисунок 4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936104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5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740568259"/>
              </p:ext>
            </p:extLst>
          </p:nvPr>
        </p:nvGraphicFramePr>
        <p:xfrm>
          <a:off x="2814638" y="3041650"/>
          <a:ext cx="9390062" cy="469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853878" y="161975"/>
            <a:ext cx="9095482" cy="933999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2464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Бюджетный процесс </a:t>
            </a:r>
            <a:r>
              <a:rPr lang="ru-RU" sz="1848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деятельность органов государственной власти, органов местного самоуправления и иных участников бюджетного процесса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отчетности.</a:t>
            </a:r>
            <a:r>
              <a:rPr lang="ru-RU" sz="1848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48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48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48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48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7854" y="2610247"/>
            <a:ext cx="9095482" cy="4830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64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ЭТАПЫ БЮДЖЕТНОГО ПРОЦЕССА</a:t>
            </a:r>
            <a:endParaRPr lang="ru-RU" sz="2464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8" name="Рисунок 7" descr="C:\Users\Sergei1971\Pictures\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852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294038" y="1170087"/>
            <a:ext cx="5693105" cy="2790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1853878" y="0"/>
            <a:ext cx="9020501" cy="10366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054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бюджетной и налоговой политики муниципального района </a:t>
            </a:r>
            <a:r>
              <a:rPr lang="ru-RU" altLang="ru-RU" sz="2054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«Сретенский </a:t>
            </a:r>
            <a:r>
              <a:rPr lang="ru-RU" altLang="ru-RU" sz="2054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район» на </a:t>
            </a:r>
            <a:r>
              <a:rPr lang="ru-RU" altLang="ru-RU" sz="2054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2054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54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altLang="ru-RU" sz="2054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54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2028 </a:t>
            </a:r>
            <a:r>
              <a:rPr lang="ru-RU" altLang="ru-RU" sz="2054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endParaRPr lang="ru-RU" altLang="ru-RU" sz="2054" dirty="0">
              <a:solidFill>
                <a:srgbClr val="7030A0"/>
              </a:solidFill>
            </a:endParaRPr>
          </a:p>
        </p:txBody>
      </p:sp>
      <p:sp>
        <p:nvSpPr>
          <p:cNvPr id="26628" name="Объект 2"/>
          <p:cNvSpPr>
            <a:spLocks noGrp="1"/>
          </p:cNvSpPr>
          <p:nvPr>
            <p:ph idx="1"/>
          </p:nvPr>
        </p:nvSpPr>
        <p:spPr>
          <a:xfrm>
            <a:off x="1592101" y="4057413"/>
            <a:ext cx="9020501" cy="332849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ru-RU" sz="1643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9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бюджетной политике муниципального района </a:t>
            </a:r>
            <a:r>
              <a:rPr lang="ru-RU" sz="1694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«Сретенский </a:t>
            </a:r>
            <a:r>
              <a:rPr lang="ru-RU" sz="169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район» на долгосрочную перспективу сохранена преемственность в достижении поставленных ранее целей и задач, предусматривающих повышение эффективности использования доходного потенциала для обеспечения экономического роста, выполнения  социальных гарантий.    При этом, сохранение консервативного подхода к формированию бюджетных расходов на </a:t>
            </a:r>
            <a:r>
              <a:rPr lang="ru-RU" sz="1694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69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94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2028 годы </a:t>
            </a:r>
            <a:r>
              <a:rPr lang="ru-RU" sz="1694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принципиально важно для долгосрочной финансовой устойчивости бюджета района.</a:t>
            </a:r>
            <a:endParaRPr lang="en-US" sz="1694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ru-RU" sz="1694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Основными  направлениями Налоговой  политики являются создание условий для развития инноваций, стимулирование инвестиций в социальную сферу, что соответствует сохранению преемственности в отношении основных направлений налоговой политики.</a:t>
            </a:r>
            <a:endParaRPr lang="ru-RU" sz="1694" dirty="0"/>
          </a:p>
        </p:txBody>
      </p:sp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84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085850" y="522553"/>
            <a:ext cx="9691599" cy="937110"/>
            <a:chOff x="0" y="0"/>
            <a:chExt cx="5564" cy="538"/>
          </a:xfrm>
        </p:grpSpPr>
        <p:pic>
          <p:nvPicPr>
            <p:cNvPr id="8225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64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6" name="Text Box 4"/>
            <p:cNvSpPr txBox="1">
              <a:spLocks noChangeArrowheads="1"/>
            </p:cNvSpPr>
            <p:nvPr/>
          </p:nvSpPr>
          <p:spPr bwMode="auto">
            <a:xfrm>
              <a:off x="60" y="97"/>
              <a:ext cx="5449" cy="3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altLang="ru-RU" sz="3950" dirty="0">
                  <a:solidFill>
                    <a:srgbClr val="660033"/>
                  </a:solidFill>
                  <a:latin typeface="Constantia" pitchFamily="18" charset="0"/>
                </a:rPr>
                <a:t>Основные понятия</a:t>
              </a:r>
            </a:p>
          </p:txBody>
        </p:sp>
      </p:grpSp>
      <p:sp>
        <p:nvSpPr>
          <p:cNvPr id="8195" name="TextBox 12"/>
          <p:cNvSpPr txBox="1">
            <a:spLocks noChangeArrowheads="1"/>
          </p:cNvSpPr>
          <p:nvPr/>
        </p:nvSpPr>
        <p:spPr bwMode="auto">
          <a:xfrm>
            <a:off x="1519569" y="1471856"/>
            <a:ext cx="3081315" cy="117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756" b="1" dirty="0">
                <a:solidFill>
                  <a:srgbClr val="663300"/>
                </a:solidFill>
                <a:latin typeface="Constantia" pitchFamily="18" charset="0"/>
              </a:rPr>
              <a:t>Поступающие в бюджет денежные средства являются </a:t>
            </a:r>
            <a:r>
              <a:rPr lang="ru-RU" altLang="ru-RU" sz="1756" b="1" dirty="0">
                <a:solidFill>
                  <a:srgbClr val="C00000"/>
                </a:solidFill>
                <a:latin typeface="Constantia" pitchFamily="18" charset="0"/>
              </a:rPr>
              <a:t>ДОХОДАМИ БЮДЖЕТА</a:t>
            </a:r>
          </a:p>
        </p:txBody>
      </p:sp>
      <p:sp>
        <p:nvSpPr>
          <p:cNvPr id="8196" name="Стрелка вниз 13"/>
          <p:cNvSpPr>
            <a:spLocks noChangeArrowheads="1"/>
          </p:cNvSpPr>
          <p:nvPr/>
        </p:nvSpPr>
        <p:spPr bwMode="auto">
          <a:xfrm rot="2358155">
            <a:off x="1836584" y="2656307"/>
            <a:ext cx="245599" cy="888339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FFF0C9"/>
          </a:solidFill>
          <a:ln w="25400">
            <a:solidFill>
              <a:srgbClr val="B07E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2143">
              <a:solidFill>
                <a:srgbClr val="FFFFFF"/>
              </a:solidFill>
              <a:latin typeface="Constantia" pitchFamily="18" charset="0"/>
            </a:endParaRPr>
          </a:p>
        </p:txBody>
      </p:sp>
      <p:sp>
        <p:nvSpPr>
          <p:cNvPr id="8197" name="Стрелка вниз 14"/>
          <p:cNvSpPr>
            <a:spLocks noChangeArrowheads="1"/>
          </p:cNvSpPr>
          <p:nvPr/>
        </p:nvSpPr>
        <p:spPr bwMode="auto">
          <a:xfrm rot="-2450574">
            <a:off x="4285612" y="2497799"/>
            <a:ext cx="245599" cy="1104327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FFF0C9"/>
          </a:solidFill>
          <a:ln w="25400">
            <a:solidFill>
              <a:srgbClr val="B07E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2143">
              <a:solidFill>
                <a:srgbClr val="FFFFFF"/>
              </a:solidFill>
              <a:latin typeface="Constantia" pitchFamily="18" charset="0"/>
            </a:endParaRPr>
          </a:p>
        </p:txBody>
      </p:sp>
      <p:sp>
        <p:nvSpPr>
          <p:cNvPr id="8198" name="Стрелка вниз 15"/>
          <p:cNvSpPr>
            <a:spLocks noChangeArrowheads="1"/>
          </p:cNvSpPr>
          <p:nvPr/>
        </p:nvSpPr>
        <p:spPr bwMode="auto">
          <a:xfrm rot="-491821">
            <a:off x="3099417" y="2814814"/>
            <a:ext cx="245600" cy="714155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0C9"/>
          </a:solidFill>
          <a:ln w="25400">
            <a:solidFill>
              <a:srgbClr val="B07E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2143">
              <a:solidFill>
                <a:srgbClr val="FFFFFF"/>
              </a:solidFill>
              <a:latin typeface="Constantia" pitchFamily="18" charset="0"/>
            </a:endParaRPr>
          </a:p>
        </p:txBody>
      </p:sp>
      <p:sp>
        <p:nvSpPr>
          <p:cNvPr id="8199" name="Скругленный прямоугольник 16"/>
          <p:cNvSpPr>
            <a:spLocks noChangeArrowheads="1"/>
          </p:cNvSpPr>
          <p:nvPr/>
        </p:nvSpPr>
        <p:spPr bwMode="auto">
          <a:xfrm>
            <a:off x="1204295" y="3525485"/>
            <a:ext cx="1421342" cy="3870369"/>
          </a:xfrm>
          <a:prstGeom prst="roundRect">
            <a:avLst>
              <a:gd name="adj" fmla="val 16667"/>
            </a:avLst>
          </a:prstGeom>
          <a:solidFill>
            <a:srgbClr val="FFF0C9"/>
          </a:solidFill>
          <a:ln w="25400">
            <a:solidFill>
              <a:srgbClr val="B07E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317" b="1" dirty="0">
                <a:solidFill>
                  <a:srgbClr val="0033CC"/>
                </a:solidFill>
                <a:latin typeface="Constantia" pitchFamily="18" charset="0"/>
              </a:rPr>
              <a:t>НАЛОГИ</a:t>
            </a:r>
            <a:r>
              <a:rPr lang="ru-RU" altLang="ru-RU" sz="1317" dirty="0">
                <a:solidFill>
                  <a:srgbClr val="0033CC"/>
                </a:solidFill>
                <a:latin typeface="Constantia" pitchFamily="18" charset="0"/>
              </a:rPr>
              <a:t> – часть доходов граждан и организаций, которые они обязаны заплатить государству </a:t>
            </a:r>
            <a:r>
              <a:rPr lang="ru-RU" altLang="ru-RU" sz="1097" dirty="0">
                <a:solidFill>
                  <a:srgbClr val="0033CC"/>
                </a:solidFill>
                <a:latin typeface="Constantia" pitchFamily="18" charset="0"/>
              </a:rPr>
              <a:t>(например, налог на доходы физических лиц, налог на прибыль, налог на имущество физических лиц, земельный налог, транспортный налог и др.)</a:t>
            </a:r>
          </a:p>
        </p:txBody>
      </p:sp>
      <p:sp>
        <p:nvSpPr>
          <p:cNvPr id="8200" name="Скругленный прямоугольник 17"/>
          <p:cNvSpPr>
            <a:spLocks noChangeArrowheads="1"/>
          </p:cNvSpPr>
          <p:nvPr/>
        </p:nvSpPr>
        <p:spPr bwMode="auto">
          <a:xfrm>
            <a:off x="2705761" y="3525485"/>
            <a:ext cx="1499725" cy="3870369"/>
          </a:xfrm>
          <a:prstGeom prst="roundRect">
            <a:avLst>
              <a:gd name="adj" fmla="val 16667"/>
            </a:avLst>
          </a:prstGeom>
          <a:solidFill>
            <a:srgbClr val="FFF0C9"/>
          </a:solidFill>
          <a:ln w="25400">
            <a:solidFill>
              <a:srgbClr val="B07E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097" b="1">
                <a:solidFill>
                  <a:srgbClr val="0033CC"/>
                </a:solidFill>
                <a:latin typeface="Constantia" pitchFamily="18" charset="0"/>
              </a:rPr>
              <a:t>НЕНАЛОГОВЫЕ ДОХОДЫ </a:t>
            </a:r>
            <a:r>
              <a:rPr lang="ru-RU" altLang="ru-RU" sz="1097">
                <a:solidFill>
                  <a:srgbClr val="0033CC"/>
                </a:solidFill>
                <a:latin typeface="Constantia" pitchFamily="18" charset="0"/>
              </a:rPr>
              <a:t>– платежи в виде штрафов, санкций за нарушение законодательства, платежи за пользование имуществом государства, средства самообложения граждан, доходы от оказания платных услуг</a:t>
            </a:r>
          </a:p>
        </p:txBody>
      </p:sp>
      <p:sp>
        <p:nvSpPr>
          <p:cNvPr id="8201" name="Скругленный прямоугольник 18"/>
          <p:cNvSpPr>
            <a:spLocks noChangeArrowheads="1"/>
          </p:cNvSpPr>
          <p:nvPr/>
        </p:nvSpPr>
        <p:spPr bwMode="auto">
          <a:xfrm>
            <a:off x="4285611" y="3525485"/>
            <a:ext cx="1658232" cy="3870369"/>
          </a:xfrm>
          <a:prstGeom prst="roundRect">
            <a:avLst>
              <a:gd name="adj" fmla="val 16667"/>
            </a:avLst>
          </a:prstGeom>
          <a:solidFill>
            <a:srgbClr val="FFF0C9"/>
          </a:solidFill>
          <a:ln w="25400">
            <a:solidFill>
              <a:srgbClr val="B07E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987" b="1" dirty="0">
                <a:solidFill>
                  <a:srgbClr val="0033CC"/>
                </a:solidFill>
                <a:latin typeface="Constantia" pitchFamily="18" charset="0"/>
              </a:rPr>
              <a:t>БЕЗВОЗМЕЗДНЫЕ ПОСТУПЛЕНИЯ</a:t>
            </a:r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 </a:t>
            </a:r>
            <a:r>
              <a:rPr lang="ru-RU" altLang="ru-RU" sz="1097" dirty="0">
                <a:solidFill>
                  <a:srgbClr val="0033CC"/>
                </a:solidFill>
                <a:latin typeface="Constantia" pitchFamily="18" charset="0"/>
              </a:rPr>
              <a:t>– </a:t>
            </a:r>
            <a:r>
              <a:rPr lang="ru-RU" altLang="ru-RU" sz="1317" dirty="0">
                <a:solidFill>
                  <a:srgbClr val="0033CC"/>
                </a:solidFill>
                <a:latin typeface="Constantia" pitchFamily="18" charset="0"/>
              </a:rPr>
              <a:t>средства, которые поступают в бюджет безвозмездно </a:t>
            </a:r>
            <a:r>
              <a:rPr lang="ru-RU" altLang="ru-RU" sz="1097" dirty="0">
                <a:solidFill>
                  <a:srgbClr val="0033CC"/>
                </a:solidFill>
                <a:latin typeface="Constantia" pitchFamily="18" charset="0"/>
              </a:rPr>
              <a:t>(денежные средства, поступающие из вышестоящего бюджета (например, дотация из краевого бюджета), а также безвозмездные перечисления от физических и юридических лиц) </a:t>
            </a:r>
          </a:p>
        </p:txBody>
      </p:sp>
      <p:sp>
        <p:nvSpPr>
          <p:cNvPr id="8202" name="Прямоугольник 24"/>
          <p:cNvSpPr>
            <a:spLocks noChangeArrowheads="1"/>
          </p:cNvSpPr>
          <p:nvPr/>
        </p:nvSpPr>
        <p:spPr bwMode="auto">
          <a:xfrm>
            <a:off x="7603817" y="1313348"/>
            <a:ext cx="2764301" cy="144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756">
                <a:solidFill>
                  <a:srgbClr val="660033"/>
                </a:solidFill>
                <a:latin typeface="Constantia" pitchFamily="18" charset="0"/>
              </a:rPr>
              <a:t>Выплачиваемые из бюджета денежные средства называются </a:t>
            </a:r>
            <a:r>
              <a:rPr lang="ru-RU" altLang="ru-RU" sz="1756" b="1">
                <a:solidFill>
                  <a:srgbClr val="C00000"/>
                </a:solidFill>
                <a:latin typeface="Constantia" pitchFamily="18" charset="0"/>
              </a:rPr>
              <a:t>РАСХОДАМИ БЮДЖЕТА</a:t>
            </a:r>
          </a:p>
        </p:txBody>
      </p:sp>
      <p:pic>
        <p:nvPicPr>
          <p:cNvPr id="8203" name="Рисунок 25" descr="чиновни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4337" y="4394663"/>
            <a:ext cx="869178" cy="86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Прямоугольник 26"/>
          <p:cNvSpPr>
            <a:spLocks noChangeArrowheads="1"/>
          </p:cNvSpPr>
          <p:nvPr/>
        </p:nvSpPr>
        <p:spPr bwMode="auto">
          <a:xfrm>
            <a:off x="9894337" y="5183717"/>
            <a:ext cx="1027686" cy="76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общегосударственные вопросы </a:t>
            </a:r>
          </a:p>
        </p:txBody>
      </p:sp>
      <p:sp>
        <p:nvSpPr>
          <p:cNvPr id="8205" name="Прямоугольник 28"/>
          <p:cNvSpPr>
            <a:spLocks noChangeArrowheads="1"/>
          </p:cNvSpPr>
          <p:nvPr/>
        </p:nvSpPr>
        <p:spPr bwMode="auto">
          <a:xfrm>
            <a:off x="7762324" y="6916848"/>
            <a:ext cx="1421342" cy="5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обслуживание муниципального долга</a:t>
            </a:r>
          </a:p>
        </p:txBody>
      </p:sp>
      <p:sp>
        <p:nvSpPr>
          <p:cNvPr id="8206" name="Прямоугольник 29"/>
          <p:cNvSpPr>
            <a:spLocks noChangeArrowheads="1"/>
          </p:cNvSpPr>
          <p:nvPr/>
        </p:nvSpPr>
        <p:spPr bwMode="auto">
          <a:xfrm>
            <a:off x="7208420" y="3840758"/>
            <a:ext cx="1659973" cy="42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культуру, </a:t>
            </a:r>
            <a:r>
              <a:rPr lang="ru-RU" altLang="ru-RU" sz="1097" b="1" dirty="0" err="1">
                <a:solidFill>
                  <a:srgbClr val="0033CC"/>
                </a:solidFill>
                <a:latin typeface="Constantia" pitchFamily="18" charset="0"/>
              </a:rPr>
              <a:t>киноматографию</a:t>
            </a:r>
            <a:endParaRPr lang="ru-RU" altLang="ru-RU" sz="1097" b="1" dirty="0">
              <a:solidFill>
                <a:srgbClr val="0033CC"/>
              </a:solidFill>
              <a:latin typeface="Constantia" pitchFamily="18" charset="0"/>
            </a:endParaRPr>
          </a:p>
        </p:txBody>
      </p:sp>
      <p:pic>
        <p:nvPicPr>
          <p:cNvPr id="8207" name="Рисунок 30" descr="культура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802" y="3051705"/>
            <a:ext cx="790795" cy="86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8" name="Прямоугольник 31"/>
          <p:cNvSpPr>
            <a:spLocks noChangeArrowheads="1"/>
          </p:cNvSpPr>
          <p:nvPr/>
        </p:nvSpPr>
        <p:spPr bwMode="auto">
          <a:xfrm rot="10800000" flipV="1">
            <a:off x="5943843" y="5311864"/>
            <a:ext cx="1186193" cy="42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образование</a:t>
            </a:r>
          </a:p>
        </p:txBody>
      </p:sp>
      <p:pic>
        <p:nvPicPr>
          <p:cNvPr id="8209" name="Рисунок 32" descr="жкх 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8939" y="2893198"/>
            <a:ext cx="869179" cy="79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Рисунок 33" descr="экологи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1377" y="4394663"/>
            <a:ext cx="947561" cy="86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Рисунок 34" descr="школа 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3968" y="4394663"/>
            <a:ext cx="1025943" cy="86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2" name="Прямоугольник 35"/>
          <p:cNvSpPr>
            <a:spLocks noChangeArrowheads="1"/>
          </p:cNvSpPr>
          <p:nvPr/>
        </p:nvSpPr>
        <p:spPr bwMode="auto">
          <a:xfrm>
            <a:off x="9262048" y="3762375"/>
            <a:ext cx="1423084" cy="5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жилищно-коммунальное хозяйство</a:t>
            </a:r>
          </a:p>
        </p:txBody>
      </p:sp>
      <p:pic>
        <p:nvPicPr>
          <p:cNvPr id="8213" name="Рисунок 36" descr="дороги 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2350" y="6289787"/>
            <a:ext cx="710671" cy="79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Рисунок 37" descr="сельское хозяйство 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7748" y="6052896"/>
            <a:ext cx="710671" cy="71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5" name="Прямоугольник 38"/>
          <p:cNvSpPr>
            <a:spLocks noChangeArrowheads="1"/>
          </p:cNvSpPr>
          <p:nvPr/>
        </p:nvSpPr>
        <p:spPr bwMode="auto">
          <a:xfrm>
            <a:off x="6023968" y="7002198"/>
            <a:ext cx="1595526" cy="42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национальную экономику </a:t>
            </a:r>
          </a:p>
        </p:txBody>
      </p:sp>
      <p:pic>
        <p:nvPicPr>
          <p:cNvPr id="8216" name="Рисунок 39" descr="библиотекарь 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0707" y="2814814"/>
            <a:ext cx="947561" cy="86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7" name="Прямоугольник 40"/>
          <p:cNvSpPr>
            <a:spLocks noChangeArrowheads="1"/>
          </p:cNvSpPr>
          <p:nvPr/>
        </p:nvSpPr>
        <p:spPr bwMode="auto">
          <a:xfrm>
            <a:off x="8472996" y="5342225"/>
            <a:ext cx="1264576" cy="5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на охрану </a:t>
            </a:r>
          </a:p>
          <a:p>
            <a:pPr algn="ctr"/>
            <a:r>
              <a:rPr lang="ru-RU" altLang="ru-RU" sz="1097" b="1" dirty="0">
                <a:solidFill>
                  <a:srgbClr val="0033CC"/>
                </a:solidFill>
                <a:latin typeface="Constantia" pitchFamily="18" charset="0"/>
              </a:rPr>
              <a:t>окружающей среды</a:t>
            </a:r>
          </a:p>
        </p:txBody>
      </p:sp>
      <p:sp>
        <p:nvSpPr>
          <p:cNvPr id="8218" name="Прямоугольник 42"/>
          <p:cNvSpPr>
            <a:spLocks noChangeArrowheads="1"/>
          </p:cNvSpPr>
          <p:nvPr/>
        </p:nvSpPr>
        <p:spPr bwMode="auto">
          <a:xfrm>
            <a:off x="6971529" y="5342225"/>
            <a:ext cx="1342958" cy="5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97" b="1">
                <a:solidFill>
                  <a:srgbClr val="0033CC"/>
                </a:solidFill>
                <a:latin typeface="Constantia" pitchFamily="18" charset="0"/>
              </a:rPr>
              <a:t>на физическую культуру и спорт</a:t>
            </a:r>
          </a:p>
        </p:txBody>
      </p:sp>
      <p:pic>
        <p:nvPicPr>
          <p:cNvPr id="8219" name="Рисунок 43" descr="деньги 5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4337" y="6052896"/>
            <a:ext cx="789053" cy="79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0" name="Прямоугольник 44"/>
          <p:cNvSpPr>
            <a:spLocks noChangeArrowheads="1"/>
          </p:cNvSpPr>
          <p:nvPr/>
        </p:nvSpPr>
        <p:spPr bwMode="auto">
          <a:xfrm>
            <a:off x="9183666" y="6843692"/>
            <a:ext cx="1935184" cy="63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878" b="1" dirty="0">
                <a:solidFill>
                  <a:srgbClr val="0033CC"/>
                </a:solidFill>
                <a:latin typeface="Constantia" pitchFamily="18" charset="0"/>
              </a:rPr>
              <a:t>на предоставление межбюджетных трансфертов общего характера бюджетам поселений</a:t>
            </a:r>
          </a:p>
        </p:txBody>
      </p:sp>
      <p:pic>
        <p:nvPicPr>
          <p:cNvPr id="8221" name="Рисунок 45" descr="спорт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802" y="4473047"/>
            <a:ext cx="869179" cy="79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Рисунок 46" descr="долг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9090" y="6052896"/>
            <a:ext cx="869178" cy="79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34" descr="1_5254fd44ba66e5254fd44ba6b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92" y="1865512"/>
            <a:ext cx="2508250" cy="1410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34" descr="C:\Users\Sergei1971\Pictures\22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40378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1925886" y="161975"/>
            <a:ext cx="9717726" cy="110606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68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бюджета муниципального района </a:t>
            </a:r>
            <a:r>
              <a:rPr lang="ru-RU" sz="2688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«Сретенский </a:t>
            </a:r>
            <a:r>
              <a:rPr lang="ru-RU" sz="268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 на </a:t>
            </a:r>
            <a:r>
              <a:rPr lang="ru-RU" sz="2688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68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688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2027-2028 гг</a:t>
            </a:r>
            <a:r>
              <a:rPr lang="ru-RU" sz="268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639800"/>
              </p:ext>
            </p:extLst>
          </p:nvPr>
        </p:nvGraphicFramePr>
        <p:xfrm>
          <a:off x="1637854" y="1458119"/>
          <a:ext cx="9639207" cy="5615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C:\Users\Sergei1971\Pictures\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864096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21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2204699" cy="7524750"/>
          </a:xfrm>
          <a:prstGeom prst="rect">
            <a:avLst/>
          </a:prstGeom>
        </p:spPr>
      </p:pic>
      <p:sp>
        <p:nvSpPr>
          <p:cNvPr id="36895" name="Заголовок 1"/>
          <p:cNvSpPr>
            <a:spLocks noGrp="1"/>
          </p:cNvSpPr>
          <p:nvPr>
            <p:ph type="title"/>
          </p:nvPr>
        </p:nvSpPr>
        <p:spPr>
          <a:xfrm>
            <a:off x="1717611" y="233984"/>
            <a:ext cx="8762958" cy="86409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доходной части бюджета муниципального района на </a:t>
            </a:r>
            <a:r>
              <a:rPr lang="ru-RU" altLang="ru-RU" sz="2464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24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309847" y="1581702"/>
          <a:ext cx="9977079" cy="543902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25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4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6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58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25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215">
                <a:tc>
                  <a:txBody>
                    <a:bodyPr/>
                    <a:lstStyle/>
                    <a:p>
                      <a:endParaRPr lang="ru-RU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Тыс.рублей</a:t>
                      </a:r>
                      <a:endParaRPr lang="ru-RU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Доля,</a:t>
                      </a:r>
                      <a:r>
                        <a:rPr lang="ru-RU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ru-RU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337">
                <a:tc>
                  <a:txBody>
                    <a:bodyPr/>
                    <a:lstStyle/>
                    <a:p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525758,6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36,7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337">
                <a:tc>
                  <a:txBody>
                    <a:bodyPr/>
                    <a:lstStyle/>
                    <a:p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endParaRPr lang="ru-RU" sz="29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7637,7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337">
                <a:tc>
                  <a:txBody>
                    <a:bodyPr/>
                    <a:lstStyle/>
                    <a:p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901462,7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62,8</a:t>
                      </a:r>
                      <a:endParaRPr lang="ru-RU" sz="2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0215">
                <a:tc>
                  <a:txBody>
                    <a:bodyPr/>
                    <a:lstStyle/>
                    <a:p>
                      <a:r>
                        <a:rPr lang="ru-RU" sz="29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доходов</a:t>
                      </a:r>
                      <a:endParaRPr lang="ru-RU" sz="29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1434859,0</a:t>
                      </a:r>
                      <a:endParaRPr lang="ru-RU" sz="29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9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3888" marR="93888" marT="46940" marB="4694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-126057"/>
            <a:ext cx="936104" cy="1168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09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 txBox="1">
            <a:spLocks noGrp="1"/>
          </p:cNvSpPr>
          <p:nvPr/>
        </p:nvSpPr>
        <p:spPr>
          <a:xfrm>
            <a:off x="8746703" y="6768128"/>
            <a:ext cx="2847763" cy="374904"/>
          </a:xfrm>
          <a:prstGeom prst="rect">
            <a:avLst/>
          </a:prstGeom>
          <a:noFill/>
        </p:spPr>
        <p:txBody>
          <a:bodyPr lIns="109979" tIns="54989" rIns="109979" bIns="54989" anchor="ctr"/>
          <a:lstStyle/>
          <a:p>
            <a:pPr algn="r">
              <a:defRPr/>
            </a:pPr>
            <a:fld id="{6F7DE729-FB63-45B1-912F-4D8F43826713}" type="slidenum">
              <a:rPr lang="ru-RU" sz="1405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16</a:t>
            </a:fld>
            <a:endParaRPr lang="ru-RU" sz="1405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1726885" y="1618911"/>
            <a:ext cx="222172" cy="49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407" b="1">
              <a:latin typeface="Arial Cyr" charset="-52"/>
              <a:cs typeface="Arial" charset="0"/>
            </a:endParaRP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1493838" y="522015"/>
            <a:ext cx="10513168" cy="7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979" tIns="54989" rIns="109979" bIns="54989" anchor="ctr">
            <a:spAutoFit/>
          </a:bodyPr>
          <a:lstStyle/>
          <a:p>
            <a:pPr algn="ctr"/>
            <a:r>
              <a:rPr lang="ru-RU" sz="1959" b="1" dirty="0">
                <a:cs typeface="Arial" charset="0"/>
              </a:rPr>
              <a:t>ДОХОДЫ</a:t>
            </a:r>
            <a:endParaRPr lang="ru-RU" sz="1959" dirty="0">
              <a:cs typeface="Arial" charset="0"/>
            </a:endParaRPr>
          </a:p>
          <a:p>
            <a:pPr algn="ctr"/>
            <a:r>
              <a:rPr lang="ru-RU" sz="1959" b="1" dirty="0">
                <a:cs typeface="Arial" charset="0"/>
              </a:rPr>
              <a:t>бюджета Сретенского района на </a:t>
            </a:r>
            <a:r>
              <a:rPr lang="ru-RU" sz="1959" b="1" dirty="0" smtClean="0">
                <a:cs typeface="Arial" charset="0"/>
              </a:rPr>
              <a:t>2026 год </a:t>
            </a:r>
            <a:r>
              <a:rPr lang="ru-RU" sz="1959" b="1" dirty="0">
                <a:cs typeface="Arial" charset="0"/>
              </a:rPr>
              <a:t>и плановый период </a:t>
            </a:r>
            <a:r>
              <a:rPr lang="ru-RU" sz="1959" b="1" dirty="0" smtClean="0">
                <a:cs typeface="Arial" charset="0"/>
              </a:rPr>
              <a:t>2027 </a:t>
            </a:r>
            <a:r>
              <a:rPr lang="ru-RU" sz="1959" b="1" dirty="0">
                <a:cs typeface="Arial" charset="0"/>
              </a:rPr>
              <a:t>и </a:t>
            </a:r>
            <a:r>
              <a:rPr lang="ru-RU" sz="1959" b="1" dirty="0" smtClean="0">
                <a:cs typeface="Arial" charset="0"/>
              </a:rPr>
              <a:t>2028 </a:t>
            </a:r>
            <a:r>
              <a:rPr lang="ru-RU" sz="1959" b="1" dirty="0">
                <a:cs typeface="Arial" charset="0"/>
              </a:rPr>
              <a:t>годов </a:t>
            </a:r>
            <a:endParaRPr lang="ru-RU" sz="1705" dirty="0">
              <a:cs typeface="Arial" charset="0"/>
            </a:endParaRPr>
          </a:p>
        </p:txBody>
      </p:sp>
      <p:graphicFrame>
        <p:nvGraphicFramePr>
          <p:cNvPr id="33932" name="Group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73484"/>
              </p:ext>
            </p:extLst>
          </p:nvPr>
        </p:nvGraphicFramePr>
        <p:xfrm>
          <a:off x="485726" y="1938759"/>
          <a:ext cx="10956222" cy="5031037"/>
        </p:xfrm>
        <a:graphic>
          <a:graphicData uri="http://schemas.openxmlformats.org/drawingml/2006/table">
            <a:tbl>
              <a:tblPr/>
              <a:tblGrid>
                <a:gridCol w="5073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2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7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686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на 2026 г.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на 2027 г.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на 2028 г.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3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74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525758,6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540549,7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542276,1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213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411619,9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415619,9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415619,9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4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29560,0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39753,4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41494,4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213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8787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3065,9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3191,6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3188,5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4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Налог, взимаемый в связи с применением патентной системы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3482,8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3625,6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3622,1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213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Единый сельскохозяйственный налог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31,2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31,2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1492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,сборы и регулярные платежи за пользование природными ресурсами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70000,0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70000,0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70000,0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582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</a:p>
                  </a:txBody>
                  <a:tcPr marL="122047" marR="122047" marT="46942" marB="469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8328,0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8320,0</a:t>
                      </a:r>
                    </a:p>
                  </a:txBody>
                  <a:tcPr marL="122047" marR="122047" marT="46942" marB="46942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0" name="Rectangle 141"/>
          <p:cNvSpPr>
            <a:spLocks noChangeArrowheads="1"/>
          </p:cNvSpPr>
          <p:nvPr/>
        </p:nvSpPr>
        <p:spPr bwMode="auto">
          <a:xfrm>
            <a:off x="9178957" y="1618909"/>
            <a:ext cx="2017165" cy="37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979" tIns="54989" rIns="109979" bIns="54989">
            <a:spAutoFit/>
          </a:bodyPr>
          <a:lstStyle/>
          <a:p>
            <a:r>
              <a:rPr lang="ru-RU" sz="1705">
                <a:latin typeface="Times New Roman" pitchFamily="18" charset="0"/>
              </a:rPr>
              <a:t>(тыс. руб.)</a:t>
            </a:r>
          </a:p>
        </p:txBody>
      </p:sp>
      <p:pic>
        <p:nvPicPr>
          <p:cNvPr id="9" name="Рисунок 8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394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977" name="Group 16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69342579"/>
              </p:ext>
            </p:extLst>
          </p:nvPr>
        </p:nvGraphicFramePr>
        <p:xfrm>
          <a:off x="913236" y="805529"/>
          <a:ext cx="10624061" cy="5147388"/>
        </p:xfrm>
        <a:graphic>
          <a:graphicData uri="http://schemas.openxmlformats.org/drawingml/2006/table">
            <a:tbl>
              <a:tblPr/>
              <a:tblGrid>
                <a:gridCol w="4903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0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3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455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63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7637,7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7950,7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7943,0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2760,0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2873,0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2870,3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Доходы от оказания платных услуг и компенсации затрат государства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2800,0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2914,8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2912,0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59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237,2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247,0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246,6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1840,5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1915,9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1914,6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собственных доходов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533396,3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618089,0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621967,7</a:t>
                      </a:r>
                    </a:p>
                  </a:txBody>
                  <a:tcPr marL="122047" marR="122047" marT="46955" marB="4695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048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бюджетной обеспеченности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238265,0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171616,0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136315,0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субъектов РФ                  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3996,8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23630,1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28211,1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субъектов РФ                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592745,8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560315,3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538420,9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66455,1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123628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12217,0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431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ДОХОДОВ: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1434859,0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1316424,6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1265393,1</a:t>
                      </a:r>
                    </a:p>
                  </a:txBody>
                  <a:tcPr marL="122047" marR="122047" marT="46955" marB="4695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1562" name="Rectangle 339"/>
          <p:cNvSpPr>
            <a:spLocks noChangeArrowheads="1"/>
          </p:cNvSpPr>
          <p:nvPr/>
        </p:nvSpPr>
        <p:spPr bwMode="auto">
          <a:xfrm>
            <a:off x="10138805" y="412699"/>
            <a:ext cx="1188267" cy="37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/>
          <a:p>
            <a:r>
              <a:rPr lang="ru-RU" sz="1705"/>
              <a:t>(тыс. руб.)</a:t>
            </a:r>
          </a:p>
        </p:txBody>
      </p:sp>
      <p:pic>
        <p:nvPicPr>
          <p:cNvPr id="4" name="Рисунок 3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0784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382536" y="1451506"/>
            <a:ext cx="4004695" cy="216643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59" b="1" dirty="0"/>
              <a:t>Дотации </a:t>
            </a:r>
            <a:r>
              <a:rPr lang="ru-RU" sz="1959" dirty="0"/>
              <a:t>– средства предоставляемые на безвозмездной и безвозвратной основе без установления направлений  и (или) условий их использования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82536" y="4410447"/>
            <a:ext cx="4071742" cy="25560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Субсидии</a:t>
            </a:r>
            <a:r>
              <a:rPr lang="ru-RU" sz="1800" dirty="0"/>
              <a:t> – средства предоставляемые  в целях софинансирования расходных обязательств, возникающих при выполнении полномочий органов самоуправления по вопросам местного значения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45967" y="1451506"/>
            <a:ext cx="4004695" cy="216643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59" b="1" dirty="0"/>
              <a:t>Субвенции – </a:t>
            </a:r>
            <a:r>
              <a:rPr lang="ru-RU" sz="1959" dirty="0"/>
              <a:t>средства, предоставляемые с целью финансового обеспечения исполнения органами местного самоуправления отдельных государственных полномочий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45967" y="4410447"/>
            <a:ext cx="3933178" cy="25860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59" b="1" dirty="0"/>
              <a:t>Иные межбюджетные трансферты </a:t>
            </a:r>
            <a:r>
              <a:rPr lang="ru-RU" sz="1959" dirty="0"/>
              <a:t>– средства, предоставляемые только в случаях и порядке, предусмотренных законами субъекта РФ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25886" y="161975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Межбюджетные трансферты –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это средства одного бюджета бюджетной системы Российской Федерации, перечисляемые другому бюджету бюджетной системы РФ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936104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753894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bc014510db7e6c3dad5c02a46cb7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10" y="4770487"/>
            <a:ext cx="2097655" cy="26077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902" y="161975"/>
            <a:ext cx="8920970" cy="1326144"/>
          </a:xfrm>
        </p:spPr>
        <p:txBody>
          <a:bodyPr>
            <a:noAutofit/>
          </a:bodyPr>
          <a:lstStyle/>
          <a:p>
            <a:pPr algn="ctr"/>
            <a:r>
              <a:rPr lang="ru-RU" sz="3208" b="1" dirty="0">
                <a:latin typeface="Times New Roman" pitchFamily="18" charset="0"/>
                <a:cs typeface="Times New Roman" pitchFamily="18" charset="0"/>
              </a:rPr>
              <a:t>Безвозмездные поступления из других бюджетов бюджетной системы</a:t>
            </a:r>
            <a:endParaRPr lang="ru-RU" sz="3208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41168"/>
              </p:ext>
            </p:extLst>
          </p:nvPr>
        </p:nvGraphicFramePr>
        <p:xfrm>
          <a:off x="2645966" y="1674143"/>
          <a:ext cx="9026831" cy="5196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3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3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0622">
                <a:tc>
                  <a:txBody>
                    <a:bodyPr/>
                    <a:lstStyle/>
                    <a:p>
                      <a:pPr algn="ctr"/>
                      <a:endParaRPr lang="ru-RU" sz="2500" dirty="0"/>
                    </a:p>
                  </a:txBody>
                  <a:tcPr marL="91534" marR="91534" marT="46944" marB="46944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r>
                        <a:rPr lang="ru-RU" sz="2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Times New Roman" pitchFamily="18" charset="0"/>
                          <a:cs typeface="Times New Roman" pitchFamily="18" charset="0"/>
                        </a:rPr>
                        <a:t>2028 год</a:t>
                      </a:r>
                      <a:endParaRPr lang="ru-RU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488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 безвозмездные поступления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901462,7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767924,2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715164,0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531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том числе: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592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Дотации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238265,0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171616,0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136315,0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247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3996,8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23630,1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28211,1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6247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592745,8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560315,3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538420,9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5247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Иные межбюджетные трансферты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66455,1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12362,8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12217,0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Рисунок 6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864096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43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74" y="3402335"/>
            <a:ext cx="4730302" cy="276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97894" y="0"/>
            <a:ext cx="9388884" cy="342570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целях повышения прозрачности бюджета и бюджетного процесса Комитетом по финансам администрации муниципального района «Сретенский район» разработан информационный ресурс «Бюджет для граждан». </a:t>
            </a:r>
            <a:b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«Бюджет для граждан» познакомит Вас с положениями основного финансового документа бюджета муниципального района «Сретенский район» на </a:t>
            </a:r>
            <a:r>
              <a:rPr lang="ru-RU" sz="2464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64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64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2028 года </a:t>
            </a:r>
            <a:r>
              <a:rPr lang="ru-RU" sz="246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позволит в доступной форме разъяснить все тонкости сложных механизмов бюджетного процесса.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910" y="6354663"/>
            <a:ext cx="9388884" cy="1800411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2054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Надеемся, что представленная информация будет интересна и полезна для жителей района, а также повысит уровень общественного участия граждан в бюджетном процессе  Сретенского района. </a:t>
            </a:r>
          </a:p>
          <a:p>
            <a:pPr marL="0" indent="0" algn="ctr">
              <a:buNone/>
              <a:defRPr/>
            </a:pPr>
            <a:endParaRPr lang="ru-RU" sz="2054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936104" cy="10260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745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26" y="31158"/>
            <a:ext cx="8009391" cy="771058"/>
          </a:xfrm>
        </p:spPr>
        <p:txBody>
          <a:bodyPr>
            <a:noAutofit/>
          </a:bodyPr>
          <a:lstStyle/>
          <a:p>
            <a:pPr algn="ctr"/>
            <a:r>
              <a:rPr lang="ru-RU" sz="4013" dirty="0">
                <a:latin typeface="Times New Roman" pitchFamily="18" charset="0"/>
                <a:cs typeface="Times New Roman" pitchFamily="18" charset="0"/>
              </a:rPr>
              <a:t>Расходы бюджета  </a:t>
            </a:r>
            <a:r>
              <a:rPr lang="ru-RU" sz="361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10" dirty="0">
                <a:latin typeface="Times New Roman" pitchFamily="18" charset="0"/>
                <a:cs typeface="Times New Roman" pitchFamily="18" charset="0"/>
              </a:rPr>
            </a:br>
            <a:endParaRPr lang="ru-RU" sz="361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40680" y="1986129"/>
            <a:ext cx="6750257" cy="6208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Расходы бюджета по основным функциям подразделяются на: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5846" y="983810"/>
            <a:ext cx="10422670" cy="129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59" b="1" dirty="0">
                <a:cs typeface="Times New Roman" pitchFamily="18" charset="0"/>
              </a:rPr>
              <a:t>Расходы бюджета </a:t>
            </a:r>
            <a:r>
              <a:rPr lang="ru-RU" sz="1959" dirty="0">
                <a:cs typeface="Times New Roman" pitchFamily="18" charset="0"/>
              </a:rPr>
              <a:t>– это выплачиваемые из бюджета денежные средства, за исключением средств, являющихся источниками финансирования дефицита </a:t>
            </a:r>
            <a:r>
              <a:rPr lang="ru-RU" sz="1959" dirty="0" smtClean="0">
                <a:cs typeface="Times New Roman" pitchFamily="18" charset="0"/>
              </a:rPr>
              <a:t>бюджета</a:t>
            </a:r>
          </a:p>
          <a:p>
            <a:r>
              <a:rPr lang="ru-RU" sz="1959" dirty="0" smtClean="0">
                <a:cs typeface="Times New Roman" pitchFamily="18" charset="0"/>
              </a:rPr>
              <a:t>. </a:t>
            </a:r>
            <a:endParaRPr lang="ru-RU" sz="1959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81870" y="2538239"/>
            <a:ext cx="5817083" cy="46762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Общегосударственные вопросы;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Национальная оборона;   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    </a:t>
            </a:r>
          </a:p>
          <a:p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  деятельность;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Национальная экономика;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Жилищно-коммунальное  хозяйство;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Образование;   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Культура, кинематография;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Социальная политика;  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Физическая культура и спорт;  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Обслуживание государственного и </a:t>
            </a:r>
          </a:p>
          <a:p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 муниципального долга; </a:t>
            </a:r>
          </a:p>
          <a:p>
            <a:pPr>
              <a:buFont typeface="Constantia" pitchFamily="18" charset="0"/>
              <a:buChar char="‐"/>
            </a:pPr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Межбюджетные трансферты общего характера. </a:t>
            </a:r>
          </a:p>
        </p:txBody>
      </p:sp>
      <p:pic>
        <p:nvPicPr>
          <p:cNvPr id="9" name="Рисунок 8" descr="unnamed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646" y="3186311"/>
            <a:ext cx="2941526" cy="3017161"/>
          </a:xfrm>
          <a:prstGeom prst="rect">
            <a:avLst/>
          </a:prstGeom>
        </p:spPr>
      </p:pic>
      <p:pic>
        <p:nvPicPr>
          <p:cNvPr id="10" name="Рисунок 9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30717"/>
            <a:ext cx="792088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701724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/>
          </p:nvPr>
        </p:nvGraphicFramePr>
        <p:xfrm>
          <a:off x="1085850" y="1625118"/>
          <a:ext cx="10026746" cy="5899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085850" y="3964686"/>
            <a:ext cx="2212246" cy="594849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rgbClr val="7030A0"/>
            </a:solidFill>
          </a:ln>
          <a:effectLst>
            <a:glow rad="1778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250820" indent="-250820"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0700 Образование</a:t>
            </a:r>
          </a:p>
          <a:p>
            <a:pPr marL="250820" indent="-250820" algn="ctr" eaLnBrk="0" hangingPunct="0">
              <a:defRPr/>
            </a:pPr>
            <a:r>
              <a:rPr lang="ru-RU" sz="1097" b="1" dirty="0" smtClean="0">
                <a:latin typeface="Arial" pitchFamily="34" charset="0"/>
              </a:rPr>
              <a:t>1078753,4 </a:t>
            </a:r>
            <a:r>
              <a:rPr lang="ru-RU" sz="1097" b="1" dirty="0">
                <a:latin typeface="Arial" pitchFamily="34" charset="0"/>
              </a:rPr>
              <a:t>тыс. руб.</a:t>
            </a:r>
            <a:endParaRPr lang="ru-RU" sz="1097" b="1" dirty="0">
              <a:solidFill>
                <a:srgbClr val="F2866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26135" y="2744635"/>
            <a:ext cx="2201663" cy="629992"/>
          </a:xfrm>
          <a:prstGeom prst="rect">
            <a:avLst/>
          </a:prstGeom>
          <a:solidFill>
            <a:schemeClr val="bg2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0400  Национальная экономика  </a:t>
            </a:r>
            <a:r>
              <a:rPr lang="ru-RU" sz="1097" b="1" dirty="0" smtClean="0">
                <a:latin typeface="Arial" pitchFamily="34" charset="0"/>
              </a:rPr>
              <a:t>87621,6 тыс</a:t>
            </a:r>
            <a:r>
              <a:rPr lang="ru-RU" sz="1097" b="1" dirty="0">
                <a:latin typeface="Arial" pitchFamily="34" charset="0"/>
              </a:rPr>
              <a:t>. руб.</a:t>
            </a:r>
          </a:p>
        </p:txBody>
      </p:sp>
      <p:sp>
        <p:nvSpPr>
          <p:cNvPr id="90162" name="Rectangle 50"/>
          <p:cNvSpPr>
            <a:spLocks noChangeArrowheads="1"/>
          </p:cNvSpPr>
          <p:nvPr/>
        </p:nvSpPr>
        <p:spPr bwMode="auto">
          <a:xfrm>
            <a:off x="1085850" y="127155"/>
            <a:ext cx="9959843" cy="108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143" b="1" i="1" dirty="0">
                <a:solidFill>
                  <a:srgbClr val="0B539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РАСХОДЫ БЮДЖЕТА МУНИЦИПАЛЬНОГО РАЙОНА ПО РАЗДЕЛАМ БЮДЖЕТНОЙ КЛАССИФИКАЦИИ БЮДЖЕТОВ НА </a:t>
            </a:r>
            <a:r>
              <a:rPr lang="ru-RU" sz="2143" b="1" i="1" dirty="0" smtClean="0">
                <a:solidFill>
                  <a:srgbClr val="0B539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2026</a:t>
            </a:r>
            <a:r>
              <a:rPr lang="ru-RU" sz="2143" b="1" i="1" dirty="0" smtClean="0">
                <a:solidFill>
                  <a:srgbClr val="0B539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143" b="1" i="1" dirty="0">
                <a:solidFill>
                  <a:srgbClr val="0B539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ГОД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360184" y="6130517"/>
            <a:ext cx="2661739" cy="48967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rgbClr val="B00000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1100  Физическая культура и спорт  </a:t>
            </a:r>
            <a:r>
              <a:rPr lang="ru-RU" sz="1097" b="1" dirty="0" smtClean="0">
                <a:latin typeface="Arial" pitchFamily="34" charset="0"/>
              </a:rPr>
              <a:t>1000,0тыс</a:t>
            </a:r>
            <a:r>
              <a:rPr lang="ru-RU" sz="1097" b="1" dirty="0">
                <a:latin typeface="Arial" pitchFamily="34" charset="0"/>
              </a:rPr>
              <a:t>. руб.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70431" y="5225541"/>
            <a:ext cx="2212246" cy="540632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>
            <a:solidFill>
              <a:srgbClr val="6D8838"/>
            </a:solidFill>
          </a:ln>
          <a:effectLst>
            <a:glow rad="127000">
              <a:srgbClr val="83A343">
                <a:alpha val="40000"/>
              </a:srgb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 smtClean="0">
                <a:latin typeface="Arial" pitchFamily="34" charset="0"/>
              </a:rPr>
              <a:t>0800  </a:t>
            </a:r>
            <a:r>
              <a:rPr lang="ru-RU" sz="1097" b="1" dirty="0">
                <a:latin typeface="Arial" pitchFamily="34" charset="0"/>
              </a:rPr>
              <a:t>Культура</a:t>
            </a:r>
          </a:p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 </a:t>
            </a:r>
            <a:r>
              <a:rPr lang="ru-RU" sz="1097" b="1" dirty="0" smtClean="0">
                <a:latin typeface="Arial" pitchFamily="34" charset="0"/>
              </a:rPr>
              <a:t>53300,9 </a:t>
            </a:r>
            <a:r>
              <a:rPr lang="ru-RU" sz="1097" b="1" dirty="0">
                <a:latin typeface="Arial" pitchFamily="34" charset="0"/>
              </a:rPr>
              <a:t>тыс. руб.</a:t>
            </a:r>
            <a:endParaRPr lang="ru-RU" sz="1097" b="1" dirty="0">
              <a:solidFill>
                <a:srgbClr val="F2866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864540" y="6543281"/>
            <a:ext cx="2133237" cy="96416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1300  Обслуживание государственного и муниципального долга  </a:t>
            </a:r>
            <a:r>
              <a:rPr lang="ru-RU" sz="1097" b="1" dirty="0" smtClean="0">
                <a:latin typeface="Arial" pitchFamily="34" charset="0"/>
              </a:rPr>
              <a:t>15,4тыс</a:t>
            </a:r>
            <a:r>
              <a:rPr lang="ru-RU" sz="1097" b="1" dirty="0">
                <a:latin typeface="Arial" pitchFamily="34" charset="0"/>
              </a:rPr>
              <a:t>. руб.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69251" y="1890093"/>
            <a:ext cx="2776441" cy="778996"/>
          </a:xfrm>
          <a:prstGeom prst="rect">
            <a:avLst/>
          </a:prstGeom>
          <a:solidFill>
            <a:schemeClr val="accent2"/>
          </a:solidFill>
          <a:ln w="38100">
            <a:solidFill>
              <a:srgbClr val="6D8838"/>
            </a:solidFill>
          </a:ln>
          <a:effectLst>
            <a:glow rad="1143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250820" indent="-250820" algn="ctr" eaLnBrk="0" hangingPunct="0">
              <a:buAutoNum type="arabicPlain" startAt="300"/>
              <a:defRPr/>
            </a:pPr>
            <a:r>
              <a:rPr lang="ru-RU" sz="1097" b="1" dirty="0" smtClean="0">
                <a:latin typeface="Arial" pitchFamily="34" charset="0"/>
              </a:rPr>
              <a:t>Национальная </a:t>
            </a:r>
            <a:r>
              <a:rPr lang="ru-RU" sz="1097" b="1" dirty="0">
                <a:latin typeface="Arial" pitchFamily="34" charset="0"/>
              </a:rPr>
              <a:t>безопасность и правоохранительная деятельность </a:t>
            </a:r>
            <a:r>
              <a:rPr lang="ru-RU" sz="1097" b="1" dirty="0" smtClean="0">
                <a:latin typeface="Arial" pitchFamily="34" charset="0"/>
              </a:rPr>
              <a:t>7491,4  </a:t>
            </a:r>
            <a:r>
              <a:rPr lang="ru-RU" sz="1097" b="1" dirty="0">
                <a:latin typeface="Arial" pitchFamily="34" charset="0"/>
              </a:rPr>
              <a:t>тыс. руб.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976554" y="1908987"/>
            <a:ext cx="2331785" cy="560665"/>
          </a:xfrm>
          <a:prstGeom prst="rect">
            <a:avLst/>
          </a:prstGeom>
          <a:solidFill>
            <a:srgbClr val="00B050"/>
          </a:solidFill>
          <a:ln w="38100">
            <a:solidFill>
              <a:srgbClr val="B00000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1000  Социальная политика </a:t>
            </a:r>
            <a:r>
              <a:rPr lang="ru-RU" sz="1097" b="1" dirty="0" smtClean="0">
                <a:latin typeface="Arial" pitchFamily="34" charset="0"/>
              </a:rPr>
              <a:t>18182,7 </a:t>
            </a:r>
            <a:r>
              <a:rPr lang="ru-RU" sz="1097" b="1" dirty="0">
                <a:latin typeface="Arial" pitchFamily="34" charset="0"/>
              </a:rPr>
              <a:t>тыс. руб.</a:t>
            </a:r>
          </a:p>
        </p:txBody>
      </p:sp>
      <p:pic>
        <p:nvPicPr>
          <p:cNvPr id="3074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9635" y="4261878"/>
            <a:ext cx="632289" cy="60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9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4772" y="2130543"/>
            <a:ext cx="644481" cy="63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6061" y="5488895"/>
            <a:ext cx="667124" cy="68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963" y="6406477"/>
            <a:ext cx="635772" cy="59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2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3916" y="1816211"/>
            <a:ext cx="675834" cy="57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3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9159" y="6396165"/>
            <a:ext cx="595709" cy="60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4902" y="4309928"/>
            <a:ext cx="637587" cy="60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6" name="Picture 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780" y="3047455"/>
            <a:ext cx="677575" cy="53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7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7017" y="3024291"/>
            <a:ext cx="635771" cy="64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8" name="Рисунок 75" descr="sz_logo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0851" y="2122400"/>
            <a:ext cx="604419" cy="64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813331" y="5286150"/>
            <a:ext cx="2091665" cy="7032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 smtClean="0">
                <a:latin typeface="Arial" pitchFamily="34" charset="0"/>
              </a:rPr>
              <a:t>0500 жилищно-коммунальное хозяйство</a:t>
            </a:r>
            <a:endParaRPr lang="ru-RU" sz="1097" b="1" dirty="0"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1097" b="1" dirty="0" smtClean="0">
                <a:latin typeface="Arial" pitchFamily="34" charset="0"/>
              </a:rPr>
              <a:t>2284,0 </a:t>
            </a:r>
            <a:r>
              <a:rPr lang="ru-RU" sz="1097" b="1" dirty="0">
                <a:latin typeface="Arial" pitchFamily="34" charset="0"/>
              </a:rPr>
              <a:t>тыс. руб.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248579" y="1141973"/>
            <a:ext cx="2664543" cy="5061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B00000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0100  Общегосударственные вопросы </a:t>
            </a:r>
            <a:r>
              <a:rPr lang="ru-RU" sz="1097" b="1" dirty="0" smtClean="0">
                <a:latin typeface="Arial" pitchFamily="34" charset="0"/>
              </a:rPr>
              <a:t>69448,1 тыс</a:t>
            </a:r>
            <a:r>
              <a:rPr lang="ru-RU" sz="1097" b="1" dirty="0">
                <a:latin typeface="Arial" pitchFamily="34" charset="0"/>
              </a:rPr>
              <a:t>. руб.</a:t>
            </a:r>
          </a:p>
        </p:txBody>
      </p:sp>
      <p:pic>
        <p:nvPicPr>
          <p:cNvPr id="30765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7128" y="5541572"/>
            <a:ext cx="658416" cy="57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кругленный прямоугольник 18" descr="Фиолетовый узор"/>
          <p:cNvSpPr>
            <a:spLocks noChangeArrowheads="1"/>
          </p:cNvSpPr>
          <p:nvPr/>
        </p:nvSpPr>
        <p:spPr bwMode="auto">
          <a:xfrm>
            <a:off x="4800548" y="3374627"/>
            <a:ext cx="2560505" cy="2391546"/>
          </a:xfrm>
          <a:prstGeom prst="roundRect">
            <a:avLst>
              <a:gd name="adj" fmla="val 50000"/>
            </a:avLst>
          </a:prstGeom>
          <a:blipFill dpi="0" rotWithShape="1">
            <a:blip r:embed="rId18" cstate="print"/>
            <a:srcRect/>
            <a:tile tx="0" ty="0" sx="100000" sy="100000" flip="none" algn="tl"/>
          </a:blipFill>
          <a:ln w="25400" algn="ctr">
            <a:solidFill>
              <a:schemeClr val="hlink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153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РАСХОДЫ бюджета </a:t>
            </a:r>
            <a:r>
              <a:rPr lang="ru-RU" sz="1536" i="1" dirty="0" smtClean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Сретенского </a:t>
            </a:r>
            <a:r>
              <a:rPr lang="ru-RU" sz="153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района</a:t>
            </a:r>
          </a:p>
          <a:p>
            <a:pPr algn="ctr" eaLnBrk="0" hangingPunct="0">
              <a:defRPr/>
            </a:pPr>
            <a:r>
              <a:rPr lang="ru-RU" sz="153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ru-RU" sz="175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всего </a:t>
            </a:r>
          </a:p>
          <a:p>
            <a:pPr algn="ctr" eaLnBrk="0" hangingPunct="0">
              <a:defRPr/>
            </a:pPr>
            <a:r>
              <a:rPr lang="ru-RU" sz="175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777496,4</a:t>
            </a:r>
          </a:p>
          <a:p>
            <a:pPr algn="ctr" eaLnBrk="0" hangingPunct="0">
              <a:defRPr/>
            </a:pPr>
            <a:r>
              <a:rPr lang="ru-RU" sz="1756" i="1" dirty="0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тыс. </a:t>
            </a:r>
            <a:r>
              <a:rPr lang="ru-RU" sz="1756" i="1" dirty="0" err="1">
                <a:solidFill>
                  <a:srgbClr val="EEACE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руб</a:t>
            </a:r>
            <a:endParaRPr lang="ru-RU" sz="1756" i="1" dirty="0">
              <a:solidFill>
                <a:srgbClr val="EEACE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6584745" y="1220738"/>
            <a:ext cx="2664543" cy="506188"/>
          </a:xfrm>
          <a:prstGeom prst="rect">
            <a:avLst/>
          </a:prstGeom>
          <a:solidFill>
            <a:schemeClr val="accent3"/>
          </a:solidFill>
          <a:ln w="38100">
            <a:solidFill>
              <a:srgbClr val="B00000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1400  Межбюджетные трансферты </a:t>
            </a:r>
            <a:r>
              <a:rPr lang="ru-RU" sz="1097" b="1" dirty="0" smtClean="0">
                <a:latin typeface="Arial" pitchFamily="34" charset="0"/>
              </a:rPr>
              <a:t>114083,4 </a:t>
            </a:r>
            <a:r>
              <a:rPr lang="ru-RU" sz="1097" b="1" dirty="0">
                <a:latin typeface="Arial" pitchFamily="34" charset="0"/>
              </a:rPr>
              <a:t>тыс. </a:t>
            </a:r>
            <a:r>
              <a:rPr lang="ru-RU" sz="1097" b="1" dirty="0" err="1">
                <a:latin typeface="Arial" pitchFamily="34" charset="0"/>
              </a:rPr>
              <a:t>руб</a:t>
            </a:r>
            <a:endParaRPr lang="ru-RU" sz="1097" b="1" dirty="0">
              <a:latin typeface="Arial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9011556" y="2880460"/>
            <a:ext cx="2091665" cy="594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sz="1097" b="1" dirty="0">
                <a:latin typeface="Arial" pitchFamily="34" charset="0"/>
              </a:rPr>
              <a:t>0600 Охрана окружающей среды</a:t>
            </a:r>
          </a:p>
          <a:p>
            <a:pPr algn="ctr" eaLnBrk="0" hangingPunct="0">
              <a:defRPr/>
            </a:pPr>
            <a:r>
              <a:rPr lang="ru-RU" sz="1097" b="1" dirty="0" smtClean="0">
                <a:latin typeface="Arial" pitchFamily="34" charset="0"/>
              </a:rPr>
              <a:t>540,5тыс</a:t>
            </a:r>
            <a:r>
              <a:rPr lang="ru-RU" sz="1097" b="1" dirty="0">
                <a:latin typeface="Arial" pitchFamily="34" charset="0"/>
              </a:rPr>
              <a:t>. руб.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 flipH="1" flipV="1">
            <a:off x="1709862" y="7307921"/>
            <a:ext cx="52007" cy="45719"/>
          </a:xfrm>
          <a:prstGeom prst="rect">
            <a:avLst/>
          </a:prstGeom>
          <a:solidFill>
            <a:srgbClr val="696CEF"/>
          </a:solidFill>
          <a:ln w="38100">
            <a:noFill/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0" hangingPunct="0">
              <a:defRPr/>
            </a:pPr>
            <a:endParaRPr lang="ru-RU" sz="1097" b="1" dirty="0">
              <a:latin typeface="Arial" pitchFamily="34" charset="0"/>
            </a:endParaRPr>
          </a:p>
        </p:txBody>
      </p:sp>
      <p:pic>
        <p:nvPicPr>
          <p:cNvPr id="33" name="Рисунок 32" descr="C:\Users\Sergei1971\Pictures\22.jp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8906105"/>
      </p:ext>
    </p:extLst>
  </p:cSld>
  <p:clrMapOvr>
    <a:masterClrMapping/>
  </p:clrMapOvr>
  <p:transition advClick="0" advTm="1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9"/>
          <p:cNvSpPr txBox="1">
            <a:spLocks noChangeArrowheads="1"/>
          </p:cNvSpPr>
          <p:nvPr/>
        </p:nvSpPr>
        <p:spPr bwMode="auto">
          <a:xfrm>
            <a:off x="2505451" y="1471855"/>
            <a:ext cx="184731" cy="42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194" b="1">
              <a:latin typeface="Arial Cyr" charset="-52"/>
              <a:cs typeface="Arial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77732" y="548658"/>
            <a:ext cx="9243947" cy="63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756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Удельный вес расходов по отраслям в общем объеме расходов  бюджета муниципального района </a:t>
            </a:r>
            <a:r>
              <a:rPr lang="ru-RU" sz="1756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«Сретенский </a:t>
            </a:r>
            <a:r>
              <a:rPr lang="ru-RU" sz="1756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район» на </a:t>
            </a:r>
            <a:r>
              <a:rPr lang="ru-RU" sz="1756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2026 </a:t>
            </a:r>
            <a:r>
              <a:rPr lang="ru-RU" sz="1756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395990561"/>
              </p:ext>
            </p:extLst>
          </p:nvPr>
        </p:nvGraphicFramePr>
        <p:xfrm>
          <a:off x="1791265" y="1175724"/>
          <a:ext cx="8465403" cy="587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1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 txBox="1">
            <a:spLocks noGrp="1"/>
          </p:cNvSpPr>
          <p:nvPr/>
        </p:nvSpPr>
        <p:spPr>
          <a:xfrm>
            <a:off x="8746703" y="6768128"/>
            <a:ext cx="2847763" cy="374904"/>
          </a:xfrm>
          <a:prstGeom prst="rect">
            <a:avLst/>
          </a:prstGeom>
          <a:noFill/>
        </p:spPr>
        <p:txBody>
          <a:bodyPr lIns="109979" tIns="54989" rIns="109979" bIns="54989" anchor="ctr"/>
          <a:lstStyle/>
          <a:p>
            <a:pPr algn="r">
              <a:defRPr/>
            </a:pPr>
            <a:fld id="{047710EF-801B-4B48-AD56-30D4B8159CE5}" type="slidenum">
              <a:rPr lang="ru-RU" sz="1405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23</a:t>
            </a:fld>
            <a:endParaRPr lang="ru-RU" sz="1405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1726885" y="1618911"/>
            <a:ext cx="222172" cy="49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407" b="1">
              <a:latin typeface="Arial Cyr" charset="-52"/>
              <a:cs typeface="Arial" charset="0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1843423" y="657202"/>
            <a:ext cx="9314560" cy="7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979" tIns="54989" rIns="109979" bIns="54989">
            <a:spAutoFit/>
          </a:bodyPr>
          <a:lstStyle/>
          <a:p>
            <a:pPr algn="ctr"/>
            <a:r>
              <a:rPr lang="ru-RU" sz="1959" b="1" dirty="0">
                <a:cs typeface="Arial" charset="0"/>
              </a:rPr>
              <a:t>Расходы бюджета муниципального района «Сретенский район» на </a:t>
            </a:r>
            <a:r>
              <a:rPr lang="ru-RU" sz="1959" b="1" dirty="0" smtClean="0">
                <a:cs typeface="Arial" charset="0"/>
              </a:rPr>
              <a:t>2026 </a:t>
            </a:r>
            <a:r>
              <a:rPr lang="ru-RU" sz="1959" b="1" dirty="0">
                <a:cs typeface="Arial" charset="0"/>
              </a:rPr>
              <a:t>год и плановый период  на  </a:t>
            </a:r>
            <a:r>
              <a:rPr lang="ru-RU" sz="1959" b="1" dirty="0" smtClean="0">
                <a:cs typeface="Arial" charset="0"/>
              </a:rPr>
              <a:t>2027 </a:t>
            </a:r>
            <a:r>
              <a:rPr lang="ru-RU" sz="1959" b="1" dirty="0">
                <a:cs typeface="Arial" charset="0"/>
              </a:rPr>
              <a:t>и </a:t>
            </a:r>
            <a:r>
              <a:rPr lang="ru-RU" sz="1959" b="1" dirty="0" smtClean="0">
                <a:cs typeface="Arial" charset="0"/>
              </a:rPr>
              <a:t>2028 </a:t>
            </a:r>
            <a:r>
              <a:rPr lang="ru-RU" sz="1959" b="1" dirty="0">
                <a:cs typeface="Arial" charset="0"/>
              </a:rPr>
              <a:t>годы</a:t>
            </a:r>
          </a:p>
        </p:txBody>
      </p:sp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10539272" y="1173914"/>
            <a:ext cx="1188267" cy="37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/>
          <a:p>
            <a:r>
              <a:rPr lang="ru-RU" sz="1705">
                <a:cs typeface="Arial" charset="0"/>
              </a:rPr>
              <a:t>(тыс. руб.)</a:t>
            </a:r>
          </a:p>
        </p:txBody>
      </p:sp>
      <p:graphicFrame>
        <p:nvGraphicFramePr>
          <p:cNvPr id="55010" name="Group 17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802096"/>
              </p:ext>
            </p:extLst>
          </p:nvPr>
        </p:nvGraphicFramePr>
        <p:xfrm>
          <a:off x="5" y="1543929"/>
          <a:ext cx="12204697" cy="5347770"/>
        </p:xfrm>
        <a:graphic>
          <a:graphicData uri="http://schemas.openxmlformats.org/drawingml/2006/table">
            <a:tbl>
              <a:tblPr/>
              <a:tblGrid>
                <a:gridCol w="935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828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Коды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клас-сифи-кации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назначения на 2026 год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назначения на 2027 год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назначения на 2028 год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67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69448,1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63285,2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73365,9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45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1682,2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1523,9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1777,7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6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местных администраций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18505,4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17487,3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19942,0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3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0103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617,0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559,0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652,0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1005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Судебная система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28,1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0106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9191,1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7995,3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9326,8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Резервный фонд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1358,9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1585,2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0113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общегосударственные вопросы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37924,3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34356,4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40077,4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0300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7491,4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6251,1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6482,6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3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0309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Предупреждение и ликвидация чрезвычайных ситуаций и стихийных бедствий 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1494,0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1418,7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845,4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884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0310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Учреждения по обеспечению ЕДДС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3828,4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3468,2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4045,7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0314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нац. безопасности и правоохранительной деятельности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2169,0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1364,2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1591,5</a:t>
                      </a:r>
                    </a:p>
                  </a:txBody>
                  <a:tcPr marL="122047" marR="122047" marT="46949" marB="4694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9" name="Рисунок 8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6006"/>
            <a:ext cx="936104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003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678511"/>
              </p:ext>
            </p:extLst>
          </p:nvPr>
        </p:nvGraphicFramePr>
        <p:xfrm>
          <a:off x="5" y="810047"/>
          <a:ext cx="12204697" cy="7074955"/>
        </p:xfrm>
        <a:graphic>
          <a:graphicData uri="http://schemas.openxmlformats.org/drawingml/2006/table">
            <a:tbl>
              <a:tblPr/>
              <a:tblGrid>
                <a:gridCol w="935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27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87621,6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64703,0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71010,9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5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0405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хозяйство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4143,5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4438,8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4514,7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0409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Дорожное строительство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82576,3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60162,4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66494,4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0412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901,8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0500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2284,0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2189,9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1056,8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0502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0501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Жилищное  хозяйство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0505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905,9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1056,8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0503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Благоустройство</a:t>
                      </a:r>
                    </a:p>
                  </a:txBody>
                  <a:tcPr marL="122047" marR="122047" marT="46944" marB="469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1078753,4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998255,8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1052660,3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277696,4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258597,4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265001,1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699950,7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647854,6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682911,4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67024,8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60697,4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70268,7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754,0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297,0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0709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33327,5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30850,4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34182,1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0800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КИНЕМАТОГРАФИЯ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53300,9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49531,5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42342,0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0801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47455,2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44215,8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36387,4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33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0804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5845,7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5315,7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5954,6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18182,7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15572,4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15767,2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3988,7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3613,5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4215,1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населения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2057,5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2139,8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2225,4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1004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9791,9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9013,1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8765,7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0684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1006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социальной политики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2133,0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806,0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122047" marR="122047" marT="46944" marB="4694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32892" name="Rectangle 8"/>
          <p:cNvSpPr>
            <a:spLocks noChangeArrowheads="1"/>
          </p:cNvSpPr>
          <p:nvPr/>
        </p:nvSpPr>
        <p:spPr bwMode="auto">
          <a:xfrm>
            <a:off x="10638854" y="136960"/>
            <a:ext cx="1409932" cy="37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/>
          <a:p>
            <a:r>
              <a:rPr lang="ru-RU" sz="1705" dirty="0">
                <a:cs typeface="Arial" charset="0"/>
              </a:rPr>
              <a:t>(</a:t>
            </a:r>
            <a:r>
              <a:rPr lang="ru-RU" sz="1705" dirty="0" smtClean="0">
                <a:cs typeface="Arial" charset="0"/>
              </a:rPr>
              <a:t>ты. </a:t>
            </a:r>
            <a:r>
              <a:rPr lang="ru-RU" sz="1705" dirty="0">
                <a:cs typeface="Arial" charset="0"/>
              </a:rPr>
              <a:t>с руб.)</a:t>
            </a:r>
          </a:p>
        </p:txBody>
      </p:sp>
    </p:spTree>
    <p:extLst>
      <p:ext uri="{BB962C8B-B14F-4D97-AF65-F5344CB8AC3E}">
        <p14:creationId xmlns:p14="http://schemas.microsoft.com/office/powerpoint/2010/main" val="420632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ChangeArrowheads="1"/>
          </p:cNvSpPr>
          <p:nvPr/>
        </p:nvSpPr>
        <p:spPr bwMode="auto">
          <a:xfrm>
            <a:off x="10426974" y="435519"/>
            <a:ext cx="1188267" cy="37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/>
          <a:p>
            <a:r>
              <a:rPr lang="ru-RU" sz="1705">
                <a:cs typeface="Arial" charset="0"/>
              </a:rPr>
              <a:t>(тыс. руб.)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433408"/>
              </p:ext>
            </p:extLst>
          </p:nvPr>
        </p:nvGraphicFramePr>
        <p:xfrm>
          <a:off x="5" y="878881"/>
          <a:ext cx="12204697" cy="2500944"/>
        </p:xfrm>
        <a:graphic>
          <a:graphicData uri="http://schemas.openxmlformats.org/drawingml/2006/table">
            <a:tbl>
              <a:tblPr/>
              <a:tblGrid>
                <a:gridCol w="935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8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5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ОБСУЖИВАНИЕ  МУНИЦИПАЛЬНОГО ДОЛГА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11,5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4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 ОБЩЕГО ХАРАКТЕРА БЮДЖЕТАМ МУНИЦИПАЛЬНЫХ ОБРАЗОВАНИЙ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114083,4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113924,0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5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1401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бюджетной обеспеченности муниципальных образований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2607,0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2652,5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5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1402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50819,7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46938,4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5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1403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60656,7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64378,6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5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: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1432721,4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1314287,0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1263255,5</a:t>
                      </a:r>
                    </a:p>
                  </a:txBody>
                  <a:tcPr marL="122047" marR="122047" marT="46945" marB="4694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Рисунок 4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4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>
          <a:xfrm>
            <a:off x="2069902" y="522015"/>
            <a:ext cx="8920970" cy="108092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072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района на </a:t>
            </a:r>
            <a:r>
              <a:rPr lang="ru-RU" altLang="ru-RU" sz="3072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3072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по разделу Общегосударственные расходы</a:t>
            </a:r>
            <a:endParaRPr lang="ru-RU" altLang="ru-RU" sz="3072" dirty="0">
              <a:solidFill>
                <a:srgbClr val="08B7BF"/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320999" y="1242095"/>
            <a:ext cx="9641085" cy="6282656"/>
          </a:xfrm>
        </p:spPr>
        <p:txBody>
          <a:bodyPr>
            <a:normAutofit/>
          </a:bodyPr>
          <a:lstStyle/>
          <a:p>
            <a:pPr marL="300984" indent="-300984" algn="ctr">
              <a:buFont typeface="Wingdings 2"/>
              <a:buChar char=""/>
              <a:defRPr/>
            </a:pPr>
            <a:endParaRPr lang="ru-RU" sz="1975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00984" indent="-300984" algn="ctr">
              <a:buFont typeface="Wingdings 2"/>
              <a:buChar char=""/>
              <a:defRPr/>
            </a:pPr>
            <a:endParaRPr lang="ru-RU" sz="1975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00984" indent="-300984" algn="ctr">
              <a:buFont typeface="Wingdings 2"/>
              <a:buChar char=""/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бюджетных ассигнований по данному разделу запланирован в сумме 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69448,1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 руб. Здесь  отражены расходы на функционирование представительного органа местного самоуправления, обеспечение деятельности органов исполнительной власти, осуществление  государственных полномочий: в сфере труда; по созданию административных комиссий, по созданию комиссий по делам несовершеннолетних и защите их прав и организации деятельности этих комиссий; по сбору информации от поселений, входящих в муниципальный район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«Сретенский 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район», необходимой для ведения регистра муниципальных нормативных правовых актов, по расчету и предоставлению дотации бюджетам поселений на выравнивание бюджетной обеспеченности,  прочие общегосударственные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вопросы, расходы резервного фонда</a:t>
            </a:r>
          </a:p>
          <a:p>
            <a:pPr marL="0" indent="0" algn="ctr">
              <a:buNone/>
              <a:defRPr/>
            </a:pPr>
            <a:endParaRPr lang="ru-RU" sz="1756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1008112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476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82679" y="127156"/>
            <a:ext cx="9639344" cy="75489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194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района на </a:t>
            </a:r>
            <a:r>
              <a:rPr lang="ru-RU" sz="2194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194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по разделу Национальная безопасность и правоохранительная деятельность</a:t>
            </a:r>
            <a:endParaRPr lang="ru-RU" sz="2194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13718" y="954063"/>
            <a:ext cx="9793088" cy="6570688"/>
          </a:xfrm>
        </p:spPr>
        <p:txBody>
          <a:bodyPr>
            <a:normAutofit/>
          </a:bodyPr>
          <a:lstStyle/>
          <a:p>
            <a:pPr marL="300984" indent="-300984">
              <a:buFont typeface="Wingdings 2"/>
              <a:buChar char=""/>
              <a:defRPr/>
            </a:pPr>
            <a:r>
              <a:rPr lang="ru-RU" sz="1975" dirty="0"/>
              <a:t>По данному разделу предусмотрены расходы в сумме </a:t>
            </a:r>
            <a:r>
              <a:rPr lang="ru-RU" sz="1975" dirty="0" smtClean="0"/>
              <a:t>7491,4 </a:t>
            </a:r>
            <a:r>
              <a:rPr lang="ru-RU" sz="1975" dirty="0"/>
              <a:t>тыс.руб. в том числе: функционирование единой диспетчерской службы </a:t>
            </a:r>
            <a:r>
              <a:rPr lang="ru-RU" sz="1975" dirty="0" smtClean="0"/>
              <a:t>3828,4 </a:t>
            </a:r>
            <a:r>
              <a:rPr lang="ru-RU" sz="1975" dirty="0"/>
              <a:t>тыс. руб.</a:t>
            </a:r>
          </a:p>
          <a:p>
            <a:pPr marL="0" indent="0">
              <a:buNone/>
              <a:defRPr/>
            </a:pPr>
            <a:r>
              <a:rPr lang="ru-RU" sz="1975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Также предусмотрены средства для реализации программ: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/>
              <a:t> - Муниципальная программа «Профилактика правонарушений в  муниципальном районе </a:t>
            </a:r>
            <a:r>
              <a:rPr lang="ru-RU" sz="1975" dirty="0" smtClean="0"/>
              <a:t>«Сретенский район</a:t>
            </a:r>
            <a:r>
              <a:rPr lang="ru-RU" sz="1975" dirty="0"/>
              <a:t>"– в сумме </a:t>
            </a:r>
            <a:r>
              <a:rPr lang="ru-RU" sz="1975" dirty="0" smtClean="0"/>
              <a:t>76,0 </a:t>
            </a:r>
            <a:r>
              <a:rPr lang="ru-RU" sz="1975" dirty="0"/>
              <a:t>тыс.руб. 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/>
              <a:t>- Муниципальная программа </a:t>
            </a:r>
            <a:r>
              <a:rPr lang="ru-RU" sz="1975" dirty="0" smtClean="0"/>
              <a:t>« Профилактика терроризма, минимизации и ликвидации последствий его проявления на территории МР «Сретенский район»- 323,0 тыс. руб.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/>
              <a:t>Муниципальная программа « Профилактика </a:t>
            </a:r>
            <a:r>
              <a:rPr lang="ru-RU" sz="1975" dirty="0" smtClean="0"/>
              <a:t>безнадзорности и правонарушений среди несовершеннолетних» - 90,0 </a:t>
            </a:r>
            <a:r>
              <a:rPr lang="ru-RU" sz="1975" dirty="0"/>
              <a:t>тыс</a:t>
            </a:r>
            <a:r>
              <a:rPr lang="ru-RU" sz="1975" dirty="0" smtClean="0"/>
              <a:t>. руб</a:t>
            </a:r>
            <a:r>
              <a:rPr lang="ru-RU" sz="1975" dirty="0"/>
              <a:t>.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/>
              <a:t>Муниципальная программа </a:t>
            </a:r>
            <a:r>
              <a:rPr lang="ru-RU" sz="1975" dirty="0" smtClean="0"/>
              <a:t>«Комплексные меры противодействия употреблению наркотических средств, алкоголя, табака  </a:t>
            </a:r>
            <a:r>
              <a:rPr lang="ru-RU" sz="1975" dirty="0"/>
              <a:t>в  муниципальном районе «Сретенский район"– в сумме </a:t>
            </a:r>
            <a:r>
              <a:rPr lang="ru-RU" sz="1975" dirty="0" smtClean="0"/>
              <a:t>250,0 </a:t>
            </a:r>
            <a:r>
              <a:rPr lang="ru-RU" sz="1975" dirty="0"/>
              <a:t>тыс</a:t>
            </a:r>
            <a:r>
              <a:rPr lang="ru-RU" sz="1975" dirty="0" smtClean="0"/>
              <a:t>. руб</a:t>
            </a:r>
            <a:r>
              <a:rPr lang="ru-RU" sz="1975" dirty="0"/>
              <a:t>. 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 smtClean="0"/>
              <a:t>Муниципальная программа «Обеспечение первичных мер пожарной безопасности на территории Сретенского района-1000 </a:t>
            </a:r>
            <a:r>
              <a:rPr lang="ru-RU" sz="1975" dirty="0" err="1" smtClean="0"/>
              <a:t>тыс.р</a:t>
            </a:r>
            <a:r>
              <a:rPr lang="ru-RU" sz="1975" dirty="0" smtClean="0"/>
              <a:t>.            </a:t>
            </a:r>
          </a:p>
          <a:p>
            <a:pPr marL="300984" indent="-300984">
              <a:buFont typeface="Wingdings 2"/>
              <a:buChar char=""/>
              <a:defRPr/>
            </a:pPr>
            <a:r>
              <a:rPr lang="ru-RU" sz="1975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Муниципальная </a:t>
            </a:r>
            <a:r>
              <a:rPr lang="ru-RU" sz="1975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программа </a:t>
            </a:r>
            <a:r>
              <a:rPr lang="ru-RU" sz="1975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«Безопасность дорожного движения» 430,0тыс.руб.</a:t>
            </a:r>
            <a:endParaRPr lang="ru-RU" sz="1975" dirty="0" smtClean="0"/>
          </a:p>
          <a:p>
            <a:pPr marL="300984" indent="-300984">
              <a:buFont typeface="Wingdings 2"/>
              <a:buChar char=""/>
              <a:defRPr/>
            </a:pPr>
            <a:endParaRPr lang="ru-RU" sz="1975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198694" y="3474343"/>
            <a:ext cx="3222030" cy="266119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936104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04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974558" y="4482455"/>
            <a:ext cx="3419076" cy="273526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62127">
            <a:off x="8101862" y="1306509"/>
            <a:ext cx="3670730" cy="27495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282679" y="127156"/>
            <a:ext cx="9639344" cy="94930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633" b="1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Расходы бюджета муниципального района на </a:t>
            </a:r>
            <a:r>
              <a:rPr lang="ru-RU" sz="2633" b="1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2026 </a:t>
            </a:r>
            <a:r>
              <a:rPr lang="ru-RU" sz="2633" b="1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год по разделу Национальная экономика</a:t>
            </a:r>
          </a:p>
        </p:txBody>
      </p:sp>
      <p:sp>
        <p:nvSpPr>
          <p:cNvPr id="41988" name="Объект 2"/>
          <p:cNvSpPr>
            <a:spLocks noGrp="1"/>
          </p:cNvSpPr>
          <p:nvPr>
            <p:ph idx="1"/>
          </p:nvPr>
        </p:nvSpPr>
        <p:spPr>
          <a:xfrm>
            <a:off x="125686" y="1530127"/>
            <a:ext cx="7344816" cy="6401891"/>
          </a:xfrm>
        </p:spPr>
        <p:txBody>
          <a:bodyPr>
            <a:normAutofit/>
          </a:bodyPr>
          <a:lstStyle/>
          <a:p>
            <a:pPr marL="376230" indent="-376230" algn="ctr">
              <a:buClrTx/>
              <a:buNone/>
            </a:pP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 данному разделу в бюджете муниципального</a:t>
            </a:r>
            <a:r>
              <a:rPr lang="en-US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района предусмотрены расходы 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 сумме 87621,6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..</a:t>
            </a:r>
          </a:p>
          <a:p>
            <a:pPr marL="376230" indent="-376230" algn="ctr">
              <a:buClrTx/>
              <a:buNone/>
            </a:pP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Сельское хозяйство и рыболовства:-муниципальная программа «развитие сельского хозяйства и регулирование рынков с/х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продукции,сырья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и продовольствия» в объеме 500,0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;-на содержание безнадзорных животных и администрирование данных полномочий 3437,3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  <a:p>
            <a:pPr marL="376230" indent="-376230" algn="ctr">
              <a:buClrTx/>
              <a:buNone/>
            </a:pP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Дорожное хозяйство в сумме 82576,3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76230" indent="-376230" algn="ctr">
              <a:buClrTx/>
              <a:buNone/>
            </a:pP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   По подразделу Другие вопросы предусмотрены </a:t>
            </a: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средства для реализации  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муниципальных программ:  «</a:t>
            </a: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Развитие малого и среднего предпринимательства 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МР «Сретенский район</a:t>
            </a: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» 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 сумме 100,0 </a:t>
            </a:r>
            <a:r>
              <a:rPr lang="ru-RU" altLang="ru-RU" sz="1756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тыс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</a:t>
            </a:r>
            <a:r>
              <a:rPr lang="ru-RU" altLang="ru-RU" sz="1756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руб</a:t>
            </a:r>
            <a:r>
              <a:rPr lang="ru-RU" altLang="ru-RU" sz="1756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.,«Реформирование и регулирование земельных и имущественных отношений на территории МР «Сретенский район» в сумме 800,0 тыс. руб.</a:t>
            </a:r>
          </a:p>
          <a:p>
            <a:pPr marL="376230" indent="-376230" algn="ctr">
              <a:buClrTx/>
              <a:buNone/>
            </a:pPr>
            <a:endParaRPr lang="ru-RU" altLang="ru-RU" sz="1756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376230" indent="-376230" algn="ctr">
              <a:buClrTx/>
              <a:buNone/>
            </a:pPr>
            <a:endParaRPr lang="ru-RU" altLang="ru-RU" sz="2633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 descr="C:\Users\Sergei1971\Pictures\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61975"/>
            <a:ext cx="936104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17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041" y="681032"/>
            <a:ext cx="10984230" cy="6195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900" b="1" dirty="0"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847085"/>
              </p:ext>
            </p:extLst>
          </p:nvPr>
        </p:nvGraphicFramePr>
        <p:xfrm>
          <a:off x="239599" y="1392113"/>
          <a:ext cx="11725503" cy="6004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02" y="30717"/>
            <a:ext cx="936104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08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282678" y="1708746"/>
            <a:ext cx="9545285" cy="607902"/>
            <a:chOff x="0" y="0"/>
            <a:chExt cx="5480" cy="349"/>
          </a:xfrm>
        </p:grpSpPr>
        <p:pic>
          <p:nvPicPr>
            <p:cNvPr id="5136" name="Скругленный прямоугольник 7"/>
            <p:cNvPicPr>
              <a:picLocks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48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7" name="Text Box 4"/>
            <p:cNvSpPr txBox="1">
              <a:spLocks noChangeArrowheads="1"/>
            </p:cNvSpPr>
            <p:nvPr/>
          </p:nvSpPr>
          <p:spPr bwMode="auto">
            <a:xfrm>
              <a:off x="30" y="28"/>
              <a:ext cx="542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altLang="ru-RU" sz="2633" b="1" dirty="0">
                  <a:solidFill>
                    <a:srgbClr val="343437"/>
                  </a:solidFill>
                  <a:latin typeface="Constantia" pitchFamily="18" charset="0"/>
                </a:rPr>
                <a:t>БЮДЖЕТ – ЭТО ПЛАН ДОХОДОВ И РАСХОДОВ </a:t>
              </a:r>
            </a:p>
          </p:txBody>
        </p:sp>
      </p:grpSp>
      <p:grpSp>
        <p:nvGrpSpPr>
          <p:cNvPr id="5123" name="Group 5"/>
          <p:cNvGrpSpPr>
            <a:grpSpLocks/>
          </p:cNvGrpSpPr>
          <p:nvPr/>
        </p:nvGrpSpPr>
        <p:grpSpPr bwMode="auto">
          <a:xfrm>
            <a:off x="1282679" y="917951"/>
            <a:ext cx="9625409" cy="769893"/>
            <a:chOff x="0" y="0"/>
            <a:chExt cx="5526" cy="442"/>
          </a:xfrm>
        </p:grpSpPr>
        <p:pic>
          <p:nvPicPr>
            <p:cNvPr id="5134" name="Скругленный прямоугольник 8"/>
            <p:cNvPicPr>
              <a:picLocks noChangeArrowheads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2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5" name="Text Box 7"/>
            <p:cNvSpPr txBox="1">
              <a:spLocks noChangeArrowheads="1"/>
            </p:cNvSpPr>
            <p:nvPr/>
          </p:nvSpPr>
          <p:spPr bwMode="auto">
            <a:xfrm>
              <a:off x="34" y="33"/>
              <a:ext cx="5463" cy="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altLang="ru-RU" sz="1756" dirty="0">
                  <a:solidFill>
                    <a:srgbClr val="B48200"/>
                  </a:solidFill>
                  <a:latin typeface="Constantia" pitchFamily="18" charset="0"/>
                </a:rPr>
                <a:t>Со </a:t>
              </a:r>
              <a:r>
                <a:rPr lang="ru-RU" altLang="ru-RU" sz="1756" dirty="0" err="1">
                  <a:solidFill>
                    <a:srgbClr val="B48200"/>
                  </a:solidFill>
                  <a:latin typeface="Constantia" pitchFamily="18" charset="0"/>
                </a:rPr>
                <a:t>старонормандского</a:t>
              </a:r>
              <a:r>
                <a:rPr lang="ru-RU" altLang="ru-RU" sz="1756" dirty="0">
                  <a:solidFill>
                    <a:srgbClr val="B48200"/>
                  </a:solidFill>
                  <a:latin typeface="Constantia" pitchFamily="18" charset="0"/>
                </a:rPr>
                <a:t> </a:t>
              </a:r>
              <a:r>
                <a:rPr lang="ru-RU" altLang="ru-RU" sz="1756" dirty="0" err="1">
                  <a:solidFill>
                    <a:srgbClr val="B48200"/>
                  </a:solidFill>
                  <a:latin typeface="Constantia" pitchFamily="18" charset="0"/>
                </a:rPr>
                <a:t>bougette</a:t>
              </a:r>
              <a:r>
                <a:rPr lang="ru-RU" altLang="ru-RU" sz="1756" dirty="0">
                  <a:solidFill>
                    <a:srgbClr val="B48200"/>
                  </a:solidFill>
                  <a:latin typeface="Constantia" pitchFamily="18" charset="0"/>
                </a:rPr>
                <a:t> — </a:t>
              </a:r>
              <a:r>
                <a:rPr lang="ru-RU" altLang="ru-RU" sz="1756" dirty="0" err="1">
                  <a:solidFill>
                    <a:srgbClr val="B48200"/>
                  </a:solidFill>
                  <a:latin typeface="Constantia" pitchFamily="18" charset="0"/>
                </a:rPr>
                <a:t>кошелѐк</a:t>
              </a:r>
              <a:r>
                <a:rPr lang="ru-RU" altLang="ru-RU" sz="1756" dirty="0">
                  <a:solidFill>
                    <a:srgbClr val="B48200"/>
                  </a:solidFill>
                  <a:latin typeface="Constantia" pitchFamily="18" charset="0"/>
                </a:rPr>
                <a:t>, сумка, кожаный мешок, мешок с деньгами </a:t>
              </a:r>
            </a:p>
          </p:txBody>
        </p:sp>
      </p:grpSp>
      <p:grpSp>
        <p:nvGrpSpPr>
          <p:cNvPr id="5124" name="Group 8"/>
          <p:cNvGrpSpPr>
            <a:grpSpLocks/>
          </p:cNvGrpSpPr>
          <p:nvPr/>
        </p:nvGrpSpPr>
        <p:grpSpPr bwMode="auto">
          <a:xfrm>
            <a:off x="1282679" y="2419417"/>
            <a:ext cx="9705534" cy="3144021"/>
            <a:chOff x="0" y="0"/>
            <a:chExt cx="5572" cy="1805"/>
          </a:xfrm>
        </p:grpSpPr>
        <p:pic>
          <p:nvPicPr>
            <p:cNvPr id="5132" name="Скругленный прямоугольник 9"/>
            <p:cNvPicPr>
              <a:picLocks noChangeArrowheads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72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3" name="Text Box 10"/>
            <p:cNvSpPr txBox="1">
              <a:spLocks noChangeArrowheads="1"/>
            </p:cNvSpPr>
            <p:nvPr/>
          </p:nvSpPr>
          <p:spPr bwMode="auto">
            <a:xfrm>
              <a:off x="79" y="77"/>
              <a:ext cx="5418" cy="1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ru-RU" altLang="ru-RU" sz="2194" dirty="0">
                  <a:solidFill>
                    <a:srgbClr val="343437"/>
                  </a:solidFill>
                  <a:latin typeface="Constantia" pitchFamily="18" charset="0"/>
                </a:rPr>
                <a:t>Каждый житель </a:t>
              </a:r>
              <a:r>
                <a:rPr lang="ru-RU" altLang="ru-RU" sz="2194" dirty="0" smtClean="0">
                  <a:solidFill>
                    <a:srgbClr val="343437"/>
                  </a:solidFill>
                  <a:latin typeface="Constantia" pitchFamily="18" charset="0"/>
                </a:rPr>
                <a:t>Сретенского </a:t>
              </a:r>
              <a:r>
                <a:rPr lang="ru-RU" altLang="ru-RU" sz="2194" dirty="0">
                  <a:solidFill>
                    <a:srgbClr val="343437"/>
                  </a:solidFill>
                  <a:latin typeface="Constantia" pitchFamily="18" charset="0"/>
                </a:rPr>
                <a:t>района является участником формирования этого плана с одной стороны как налогоплательщик, наполняя доходы бюджета, с другой - он получает часть расходов как потребитель общественных услуг. Государство расходует поступившие доходы для выполнения своих функций и предоставление общественных (муниципальных) услуг: образование, здравоохранение, культура, спорт, социальное обеспечение, поддержка экономики, гарантии безопасности и правопорядка, защита общественных интересов, гражданских прав и свобод и др. </a:t>
              </a:r>
            </a:p>
          </p:txBody>
        </p:sp>
      </p:grpSp>
      <p:grpSp>
        <p:nvGrpSpPr>
          <p:cNvPr id="5125" name="Group 11"/>
          <p:cNvGrpSpPr>
            <a:grpSpLocks/>
          </p:cNvGrpSpPr>
          <p:nvPr/>
        </p:nvGrpSpPr>
        <p:grpSpPr bwMode="auto">
          <a:xfrm>
            <a:off x="1326225" y="5624403"/>
            <a:ext cx="9625409" cy="1766226"/>
            <a:chOff x="0" y="0"/>
            <a:chExt cx="5526" cy="1014"/>
          </a:xfrm>
        </p:grpSpPr>
        <p:pic>
          <p:nvPicPr>
            <p:cNvPr id="5130" name="Скругленный прямоугольник 10"/>
            <p:cNvPicPr>
              <a:picLocks noChangeArrowheads="1"/>
            </p:cNvPicPr>
            <p:nvPr/>
          </p:nvPicPr>
          <p:blipFill>
            <a:blip r:embed="rId5"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26" cy="1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Text Box 13"/>
            <p:cNvSpPr txBox="1">
              <a:spLocks noChangeArrowheads="1"/>
            </p:cNvSpPr>
            <p:nvPr/>
          </p:nvSpPr>
          <p:spPr bwMode="auto">
            <a:xfrm>
              <a:off x="52" y="52"/>
              <a:ext cx="5425" cy="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ru-RU" altLang="ru-RU" sz="2194" dirty="0">
                  <a:solidFill>
                    <a:srgbClr val="343437"/>
                  </a:solidFill>
                  <a:latin typeface="Constantia" pitchFamily="18" charset="0"/>
                </a:rPr>
                <a:t>Граждане — и как налогоплательщики, и как потребители общественных услуг —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для каждого человека. </a:t>
              </a:r>
            </a:p>
          </p:txBody>
        </p:sp>
      </p:grpSp>
      <p:grpSp>
        <p:nvGrpSpPr>
          <p:cNvPr id="5126" name="Group 14"/>
          <p:cNvGrpSpPr>
            <a:grpSpLocks/>
          </p:cNvGrpSpPr>
          <p:nvPr/>
        </p:nvGrpSpPr>
        <p:grpSpPr bwMode="auto">
          <a:xfrm>
            <a:off x="3257926" y="207280"/>
            <a:ext cx="5276034" cy="722863"/>
            <a:chOff x="0" y="0"/>
            <a:chExt cx="3029" cy="415"/>
          </a:xfrm>
        </p:grpSpPr>
        <p:pic>
          <p:nvPicPr>
            <p:cNvPr id="5128" name="Скругленный прямоугольник 1"/>
            <p:cNvPicPr>
              <a:picLocks noChangeArrowheads="1"/>
            </p:cNvPicPr>
            <p:nvPr/>
          </p:nvPicPr>
          <p:blipFill>
            <a:blip r:embed="rId6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29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Text Box 16"/>
            <p:cNvSpPr txBox="1">
              <a:spLocks noChangeArrowheads="1"/>
            </p:cNvSpPr>
            <p:nvPr/>
          </p:nvSpPr>
          <p:spPr bwMode="auto">
            <a:xfrm>
              <a:off x="32" y="31"/>
              <a:ext cx="2970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altLang="ru-RU" sz="3072" b="1">
                  <a:solidFill>
                    <a:srgbClr val="343437"/>
                  </a:solidFill>
                  <a:latin typeface="Constantia" pitchFamily="18" charset="0"/>
                </a:rPr>
                <a:t>Что такое бюджет?</a:t>
              </a:r>
              <a:endParaRPr lang="ru-RU" altLang="ru-RU" sz="3072">
                <a:solidFill>
                  <a:srgbClr val="343437"/>
                </a:solidFill>
                <a:latin typeface="Constantia" pitchFamily="18" charset="0"/>
              </a:endParaRPr>
            </a:p>
          </p:txBody>
        </p:sp>
      </p:grpSp>
      <p:pic>
        <p:nvPicPr>
          <p:cNvPr id="18" name="Рисунок 17" descr="C:\Users\Sergei1971\Pictures\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353514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758" y="450007"/>
            <a:ext cx="10921561" cy="5440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987554"/>
              </p:ext>
            </p:extLst>
          </p:nvPr>
        </p:nvGraphicFramePr>
        <p:xfrm>
          <a:off x="248464" y="1787155"/>
          <a:ext cx="11629391" cy="54092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921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1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2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99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5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Подразделы</a:t>
                      </a:r>
                      <a:endParaRPr lang="ru-RU" sz="2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 г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2026 г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2027 г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2028 г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6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703749,1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699950,7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647854,6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682911,4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0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255467,8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277696,4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258597,4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265001,1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1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Дополнительное образование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56458,4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67024,8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60697,4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70268,7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6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754,0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256,0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297,0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70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31171,0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33327,5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30850,4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34182,1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7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по разделу</a:t>
                      </a:r>
                      <a:endParaRPr lang="ru-RU" sz="2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1047446,3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1078753,4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998255,8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1052660,3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5" marR="915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011674" y="1188894"/>
            <a:ext cx="2193026" cy="414368"/>
          </a:xfrm>
          <a:prstGeom prst="rect">
            <a:avLst/>
          </a:prstGeom>
        </p:spPr>
        <p:txBody>
          <a:bodyPr wrap="square" lIns="112736" tIns="56368" rIns="112736" bIns="56368">
            <a:spAutoFit/>
          </a:bodyPr>
          <a:lstStyle/>
          <a:p>
            <a:r>
              <a:rPr lang="ru-RU" b="1" dirty="0" smtClean="0"/>
              <a:t>тыс. рублей</a:t>
            </a:r>
            <a:endParaRPr lang="ru-RU" dirty="0"/>
          </a:p>
        </p:txBody>
      </p:sp>
      <p:pic>
        <p:nvPicPr>
          <p:cNvPr id="8" name="Рисунок 7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"/>
            <a:ext cx="936104" cy="1170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976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934" y="4862"/>
            <a:ext cx="9158662" cy="120467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511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Расходы бюджета муниципального района на </a:t>
            </a:r>
            <a:r>
              <a:rPr lang="ru-RU" sz="3511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2026 </a:t>
            </a:r>
            <a:r>
              <a:rPr lang="ru-RU" sz="3511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год в сфере культуры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373906"/>
              </p:ext>
            </p:extLst>
          </p:nvPr>
        </p:nvGraphicFramePr>
        <p:xfrm>
          <a:off x="557734" y="1818159"/>
          <a:ext cx="7632847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991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84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Дворцы и дома культуры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12099,0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14795,7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13403,7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15635,7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8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Музеи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4435,3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4775,9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4326,6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5047,0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8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Библиотеки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14277,1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14861,0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13462,9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15704,7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78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Межбюджетные трансферты по библиотекам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12515,3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13022,6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13022,6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Другие вопросы в области культуры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5068,7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5845,7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5315,7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5954,6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85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48495,4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53300,9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49531,5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42342,0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9157" name="Рисунок 3" descr="b699355b60194bb8d5c140add72ff3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591" y="1674143"/>
            <a:ext cx="3942110" cy="417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0" y="1"/>
            <a:ext cx="864096" cy="1170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3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2065">
            <a:off x="8444630" y="760875"/>
            <a:ext cx="3313904" cy="2340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5188">
            <a:off x="8405218" y="3712826"/>
            <a:ext cx="3204698" cy="3331870"/>
          </a:xfrm>
          <a:prstGeom prst="rect">
            <a:avLst/>
          </a:prstGeom>
        </p:spPr>
      </p:pic>
      <p:pic>
        <p:nvPicPr>
          <p:cNvPr id="6" name="Рисунок 5" descr="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07616" y="4398569"/>
            <a:ext cx="4703002" cy="312618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127" name="Заголовок 6"/>
          <p:cNvSpPr>
            <a:spLocks noGrp="1"/>
          </p:cNvSpPr>
          <p:nvPr>
            <p:ph type="title"/>
          </p:nvPr>
        </p:nvSpPr>
        <p:spPr>
          <a:xfrm>
            <a:off x="1416800" y="-156766"/>
            <a:ext cx="9364133" cy="705446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mtClean="0">
                <a:solidFill>
                  <a:srgbClr val="08B7BF"/>
                </a:solidFill>
              </a:rPr>
              <a:t>.</a:t>
            </a:r>
          </a:p>
        </p:txBody>
      </p:sp>
      <p:sp>
        <p:nvSpPr>
          <p:cNvPr id="5128" name="Объект 2"/>
          <p:cNvSpPr>
            <a:spLocks noGrp="1"/>
          </p:cNvSpPr>
          <p:nvPr>
            <p:ph idx="1"/>
          </p:nvPr>
        </p:nvSpPr>
        <p:spPr>
          <a:xfrm>
            <a:off x="3123804" y="0"/>
            <a:ext cx="6740922" cy="4389438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3072" b="1">
                <a:solidFill>
                  <a:srgbClr val="7030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  <a:endParaRPr lang="ru-RU" altLang="ru-RU" smtClean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713821"/>
              </p:ext>
            </p:extLst>
          </p:nvPr>
        </p:nvGraphicFramePr>
        <p:xfrm>
          <a:off x="-255174" y="66153"/>
          <a:ext cx="9774634" cy="366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597">
            <a:off x="695035" y="3919141"/>
            <a:ext cx="3679123" cy="3240360"/>
          </a:xfrm>
          <a:prstGeom prst="rect">
            <a:avLst/>
          </a:prstGeom>
        </p:spPr>
      </p:pic>
      <p:pic>
        <p:nvPicPr>
          <p:cNvPr id="10" name="Рисунок 9" descr="C:\Users\Sergei1971\Pictures\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"/>
            <a:ext cx="936104" cy="1170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821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381" y="0"/>
            <a:ext cx="10031561" cy="130289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95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района на </a:t>
            </a:r>
            <a:r>
              <a:rPr lang="ru-RU" sz="395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95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по разделу Социальная политика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0181" name="Объект 2"/>
          <p:cNvSpPr>
            <a:spLocks noGrp="1"/>
          </p:cNvSpPr>
          <p:nvPr>
            <p:ph idx="1"/>
          </p:nvPr>
        </p:nvSpPr>
        <p:spPr>
          <a:xfrm>
            <a:off x="917774" y="1602135"/>
            <a:ext cx="5408415" cy="5800328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2524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252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разделу запланированы расходы в сумме  </a:t>
            </a:r>
            <a:r>
              <a:rPr lang="ru-RU" altLang="ru-RU" sz="2524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18182,7 тыс. руб</a:t>
            </a:r>
            <a:r>
              <a:rPr lang="ru-RU" altLang="ru-RU" sz="252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составе затрат предусмотрены расходы по социальным выплатам, пенсиям, организации и осуществлению деятельности по опеке и попечительству над несовершеннолетними, на приобретение жилых помещений </a:t>
            </a:r>
            <a:r>
              <a:rPr lang="ru-RU" altLang="ru-RU" sz="2524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 семьям, </a:t>
            </a:r>
            <a:r>
              <a:rPr lang="ru-RU" altLang="ru-RU" sz="2524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предоставление компенсации части платы, за присмотр и уход за детьми в дошкольных учреждениях.</a:t>
            </a:r>
            <a:endParaRPr lang="ru-RU" altLang="ru-RU" sz="2524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566" y="1314103"/>
            <a:ext cx="3312368" cy="25834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526" y="4122415"/>
            <a:ext cx="4086126" cy="3037516"/>
          </a:xfrm>
          <a:prstGeom prst="rect">
            <a:avLst/>
          </a:prstGeom>
        </p:spPr>
      </p:pic>
      <p:pic>
        <p:nvPicPr>
          <p:cNvPr id="7" name="Рисунок 6" descr="C:\Users\Sergei1971\Pictures\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"/>
            <a:ext cx="936104" cy="1170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92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102" y="1410891"/>
            <a:ext cx="3417893" cy="19914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" y="1722169"/>
            <a:ext cx="3527226" cy="23514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870" y="156765"/>
            <a:ext cx="9865096" cy="125412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95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района по разделу «Физическая культура и спорт»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8454" y="1410891"/>
            <a:ext cx="4752528" cy="5878711"/>
          </a:xfrm>
        </p:spPr>
        <p:txBody>
          <a:bodyPr>
            <a:normAutofit fontScale="77500" lnSpcReduction="20000"/>
          </a:bodyPr>
          <a:lstStyle/>
          <a:p>
            <a:pPr marL="300984" indent="-300984" algn="ctr">
              <a:buNone/>
              <a:defRPr/>
            </a:pPr>
            <a:r>
              <a:rPr lang="ru-RU" sz="3072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данному разделу предусмотрены средства в сумме </a:t>
            </a:r>
            <a:r>
              <a:rPr lang="ru-RU" sz="3072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1000,0 </a:t>
            </a:r>
            <a:r>
              <a:rPr lang="ru-RU" sz="3072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 руб. на реализацию мероприятий  по развитию физической культуры и спорта в муниципальном районе </a:t>
            </a:r>
            <a:r>
              <a:rPr lang="ru-RU" sz="3072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«Сретенский </a:t>
            </a:r>
            <a:r>
              <a:rPr lang="ru-RU" sz="3072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район» в рамках программы «Развитие физкультуры и спорта в муниципальном районе </a:t>
            </a:r>
            <a:r>
              <a:rPr lang="ru-RU" sz="3072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«Сретенский </a:t>
            </a:r>
            <a:r>
              <a:rPr lang="ru-RU" sz="3072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район». Расходы предусмотрены на реализацию мероприятий по созданию условий для укрепления здоровья, занятия спортом, пропаганды здорового образа жизни  среди населения района</a:t>
            </a:r>
          </a:p>
          <a:p>
            <a:pPr marL="300984" indent="-300984" algn="ctr">
              <a:buNone/>
              <a:defRPr/>
            </a:pP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7" y="4698480"/>
            <a:ext cx="3573696" cy="2680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61" y="4333954"/>
            <a:ext cx="3384833" cy="2351469"/>
          </a:xfrm>
          <a:prstGeom prst="rect">
            <a:avLst/>
          </a:prstGeom>
        </p:spPr>
      </p:pic>
      <p:pic>
        <p:nvPicPr>
          <p:cNvPr id="11" name="Рисунок 10" descr="C:\Users\Sergei1971\Pictures\2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"/>
            <a:ext cx="936104" cy="1098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392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10" y="4050407"/>
            <a:ext cx="2307451" cy="20342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123" y="377999"/>
            <a:ext cx="8438465" cy="1850293"/>
          </a:xfrm>
        </p:spPr>
        <p:txBody>
          <a:bodyPr>
            <a:noAutofit/>
          </a:bodyPr>
          <a:lstStyle/>
          <a:p>
            <a:pPr algn="ctr"/>
            <a:r>
              <a:rPr lang="ru-RU" sz="2808" b="1" dirty="0">
                <a:latin typeface="+mn-lt"/>
                <a:cs typeface="Times New Roman" pitchFamily="18" charset="0"/>
              </a:rPr>
              <a:t>Межбюджетные трансферты общего характера  </a:t>
            </a:r>
            <a:br>
              <a:rPr lang="ru-RU" sz="2808" b="1" dirty="0">
                <a:latin typeface="+mn-lt"/>
                <a:cs typeface="Times New Roman" pitchFamily="18" charset="0"/>
              </a:rPr>
            </a:br>
            <a:r>
              <a:rPr lang="ru-RU" sz="2808" b="1" dirty="0">
                <a:latin typeface="+mn-lt"/>
                <a:cs typeface="Times New Roman" pitchFamily="18" charset="0"/>
              </a:rPr>
              <a:t>сельским и городским поселениям </a:t>
            </a:r>
            <a:br>
              <a:rPr lang="ru-RU" sz="2808" b="1" dirty="0">
                <a:latin typeface="+mn-lt"/>
                <a:cs typeface="Times New Roman" pitchFamily="18" charset="0"/>
              </a:rPr>
            </a:br>
            <a:r>
              <a:rPr lang="ru-RU" sz="2808" b="1" dirty="0">
                <a:latin typeface="+mn-lt"/>
                <a:cs typeface="Times New Roman" pitchFamily="18" charset="0"/>
              </a:rPr>
              <a:t>Сретенского района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75557238"/>
              </p:ext>
            </p:extLst>
          </p:nvPr>
        </p:nvGraphicFramePr>
        <p:xfrm>
          <a:off x="3078014" y="2617027"/>
          <a:ext cx="8052301" cy="470580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79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0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8174">
                <a:tc>
                  <a:txBody>
                    <a:bodyPr/>
                    <a:lstStyle/>
                    <a:p>
                      <a:pPr algn="ctr"/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74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2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114083,4</a:t>
                      </a:r>
                      <a:endParaRPr lang="ru-RU" sz="2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1031">
                <a:tc>
                  <a:txBody>
                    <a:bodyPr/>
                    <a:lstStyle/>
                    <a:p>
                      <a:pPr algn="just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уровня бюджетной</a:t>
                      </a:r>
                      <a:r>
                        <a:rPr lang="ru-RU" sz="2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обеспеченности поселений за счет краевого бюджета (</a:t>
                      </a:r>
                      <a:r>
                        <a:rPr lang="ru-RU" sz="2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подушевая</a:t>
                      </a:r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 дотация)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2607,0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46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уровня бюджетной обеспеченности из районного фонда </a:t>
                      </a:r>
                      <a:r>
                        <a:rPr lang="ru-RU" sz="2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финподдержки</a:t>
                      </a:r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 поселений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50819,7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46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</a:t>
                      </a:r>
                    </a:p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 характера 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300" dirty="0" smtClean="0">
                          <a:latin typeface="Times New Roman" pitchFamily="18" charset="0"/>
                          <a:cs typeface="Times New Roman" pitchFamily="18" charset="0"/>
                        </a:rPr>
                        <a:t>60656,7</a:t>
                      </a:r>
                      <a:endParaRPr lang="ru-RU" sz="2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34" marR="91534" marT="46944" marB="4694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748314" y="2222003"/>
            <a:ext cx="1434266" cy="395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59" dirty="0">
                <a:latin typeface="Times New Roman" pitchFamily="18" charset="0"/>
                <a:cs typeface="Times New Roman" pitchFamily="18" charset="0"/>
              </a:rPr>
              <a:t>тыс. рублей</a:t>
            </a:r>
          </a:p>
        </p:txBody>
      </p:sp>
      <p:pic>
        <p:nvPicPr>
          <p:cNvPr id="8" name="Рисунок 7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936104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59388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599" y="89966"/>
            <a:ext cx="11725503" cy="55438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Перечень районных программ , принимаемых к реализации на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2026год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0595"/>
              </p:ext>
            </p:extLst>
          </p:nvPr>
        </p:nvGraphicFramePr>
        <p:xfrm>
          <a:off x="325053" y="1458119"/>
          <a:ext cx="11784284" cy="5424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9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 п/п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программы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1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"Реформирования и регулирования земельных и имущественных отношений на территории муниципального района" "Сретенский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2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по молодежной политике МР "Сретенский район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3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"Круглогодичной организации отдыха, оздоровления, занятости детей, подростков и молодежи Сретенского района в каникулярное время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404,0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4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«Профилактика безнадзорности и правонарушений среди несовершеннолетних»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5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 развития физической культуры и спорта в Сретенском районе на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2024-2026г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6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«Развитие образования"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муниципальном районе "Сретенский район"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7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"Обеспечение жильем молодых семей Сретенского района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8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«Комплексное развитие сельских территорий Сретенского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района"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388,0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 "Доступная среда"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1205,0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10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«Сохранение, поддержка и развитие культуры и искусства Сретенского района»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4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11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 "Комплексные меры противодействия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употребления наркотических средств, алкоголя, табака в муниципальном районе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Сретенский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«Территориальное планирование и обеспечение градостроительной деятельности на территории Сретенского района»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600,0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5" name="Рисунок 4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0"/>
            <a:ext cx="86409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6" y="15240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989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691658"/>
              </p:ext>
            </p:extLst>
          </p:nvPr>
        </p:nvGraphicFramePr>
        <p:xfrm>
          <a:off x="845766" y="2034183"/>
          <a:ext cx="10657184" cy="4884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3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9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4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Программа «Развитие субъектов малого и среднего предпринимательства»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>
                    <a:solidFill>
                      <a:srgbClr val="F8DCE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100,0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>
                    <a:solidFill>
                      <a:srgbClr val="F8DC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«Развитие сельского хозяйства и регулирование рынков сельскохозяйственной продукции,сырья и продовольствия»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</a:rPr>
                        <a:t>15</a:t>
                      </a:r>
                      <a:r>
                        <a:rPr lang="ru-RU" sz="1600" b="0" dirty="0">
                          <a:effectLst/>
                        </a:rPr>
                        <a:t> 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«профилактика правонарушений в МР</a:t>
                      </a:r>
                      <a:r>
                        <a:rPr lang="ru-RU" sz="16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«Сретенский район»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«Профилактика терроризма, минимизация и ликвидация последствий его проявлений на территории МР «Сретенский район»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323,0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«Обеспечение первичных мер пожарной безопасности на территории Сретенского района на 2026-2028 года»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1000,0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Муниципальная программа «Безопасность дорожного движения»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430,0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 «Модернизация объектов коммунальной инфраструктуры Сретенского района»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1000,0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9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«Охрана окружающей среды муниципального района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540,5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«Профилактика социального сиротства на территории Сретенского района на 2025-2027 года»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40,0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190247825"/>
                  </a:ext>
                </a:extLst>
              </a:tr>
              <a:tr h="34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13596,5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804" marR="4780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Рисунок 2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8649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750" y="450007"/>
            <a:ext cx="10984231" cy="72296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 исполнения бюджета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4386" y="2368703"/>
            <a:ext cx="8746316" cy="8068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Дефицит бюджета - превышение  расходов бюджета над его доходами.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22030" y="3395624"/>
            <a:ext cx="8744343" cy="88021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Профицит бюджета - превышение  доходов бюджета  над его расходами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Игорь\Desktop\Презентация\03894ba6434a8ec6c75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750" y="5058519"/>
            <a:ext cx="3527903" cy="2202154"/>
          </a:xfrm>
          <a:prstGeom prst="rect">
            <a:avLst/>
          </a:prstGeom>
          <a:noFill/>
        </p:spPr>
      </p:pic>
      <p:pic>
        <p:nvPicPr>
          <p:cNvPr id="8" name="Рисунок 7" descr="proficit-bjudzheta_6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406" y="4266431"/>
            <a:ext cx="5148894" cy="2997130"/>
          </a:xfrm>
          <a:prstGeom prst="rect">
            <a:avLst/>
          </a:prstGeom>
        </p:spPr>
      </p:pic>
      <p:pic>
        <p:nvPicPr>
          <p:cNvPr id="9" name="Рисунок 8" descr="C:\Users\Sergei1971\Pictures\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6" y="6006"/>
            <a:ext cx="1008112" cy="1224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862653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долг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1143944">
            <a:off x="6279621" y="1032924"/>
            <a:ext cx="5896266" cy="524962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2228" name="Заголовок 1"/>
          <p:cNvSpPr>
            <a:spLocks noGrp="1"/>
          </p:cNvSpPr>
          <p:nvPr>
            <p:ph type="title"/>
          </p:nvPr>
        </p:nvSpPr>
        <p:spPr>
          <a:xfrm>
            <a:off x="1242616" y="0"/>
            <a:ext cx="9876234" cy="832600"/>
          </a:xfrm>
        </p:spPr>
        <p:txBody>
          <a:bodyPr/>
          <a:lstStyle/>
          <a:p>
            <a:pPr eaLnBrk="1" hangingPunct="1"/>
            <a:r>
              <a:rPr lang="ru-RU" altLang="ru-RU" sz="3950" b="1" dirty="0" smtClean="0">
                <a:solidFill>
                  <a:srgbClr val="008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    Муниципальный </a:t>
            </a:r>
            <a:r>
              <a:rPr lang="ru-RU" altLang="ru-RU" sz="3950" b="1" dirty="0">
                <a:solidFill>
                  <a:srgbClr val="008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долг</a:t>
            </a:r>
            <a:endParaRPr lang="ru-RU" altLang="ru-RU" sz="39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845766" y="1962175"/>
            <a:ext cx="5976664" cy="525658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  <a:defRPr/>
            </a:pP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Муниципальный долг возникает в силу    осуществления заимствований. Заимствования в свою очередь необходимы для:</a:t>
            </a:r>
          </a:p>
          <a:p>
            <a:pPr marL="300984" indent="-300984" algn="ctr">
              <a:buFont typeface="Wingdings 2"/>
              <a:buChar char=""/>
              <a:defRPr/>
            </a:pP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Погашения долговых обязательств</a:t>
            </a:r>
          </a:p>
          <a:p>
            <a:pPr marL="300984" indent="-300984" algn="ctr">
              <a:buFont typeface="Wingdings 2"/>
              <a:buChar char=""/>
              <a:defRPr/>
            </a:pP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Финансирования дефицита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бюджета</a:t>
            </a:r>
            <a:endParaRPr lang="ru-RU" sz="2633" b="1" dirty="0">
              <a:solidFill>
                <a:srgbClr val="336600"/>
              </a:solidFill>
              <a:latin typeface="Arial Black" pitchFamily="34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В проекте Решения о бюджете муниципального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района «Сретенский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район» на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2026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год и плановый период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2027-2028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годов, предусмотрено погашение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кредитов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бюджету Забайкальского края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в</a:t>
            </a:r>
          </a:p>
          <a:p>
            <a:pPr marL="0" indent="0" algn="ctr">
              <a:buNone/>
              <a:defRPr/>
            </a:pPr>
            <a:r>
              <a:rPr lang="ru-RU" sz="2633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2026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году в сумме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15,4тыс. руб. </a:t>
            </a:r>
          </a:p>
          <a:p>
            <a:pPr marL="0" indent="0" algn="ctr">
              <a:buNone/>
              <a:defRPr/>
            </a:pP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2027 году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в сумме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11,5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тыс. </a:t>
            </a:r>
            <a:r>
              <a:rPr lang="ru-RU" sz="2633" b="1" dirty="0" err="1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руб</a:t>
            </a:r>
            <a:endParaRPr lang="ru-RU" sz="2633" b="1" dirty="0" smtClean="0">
              <a:solidFill>
                <a:srgbClr val="336600"/>
              </a:solidFill>
              <a:latin typeface="Arial Black" pitchFamily="34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2028 году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в сумме </a:t>
            </a:r>
            <a:r>
              <a:rPr lang="ru-RU" sz="2633" b="1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7,7 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тыс. </a:t>
            </a:r>
            <a:r>
              <a:rPr lang="ru-RU" sz="2633" b="1" dirty="0" err="1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руб</a:t>
            </a:r>
            <a:r>
              <a:rPr lang="ru-RU" sz="2633" b="1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marL="300984" indent="-300984">
              <a:buFont typeface="Wingdings 2"/>
              <a:buChar char=""/>
              <a:defRPr/>
            </a:pPr>
            <a:endParaRPr lang="ru-RU" sz="3072" dirty="0">
              <a:latin typeface="Arial Black" pitchFamily="34" charset="0"/>
            </a:endParaRPr>
          </a:p>
        </p:txBody>
      </p:sp>
      <p:pic>
        <p:nvPicPr>
          <p:cNvPr id="7" name="Рисунок 6" descr="C:\Users\Sergei1971\Pictures\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02" y="1"/>
            <a:ext cx="864096" cy="1098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625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677859" y="760042"/>
            <a:ext cx="4346108" cy="316035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Указ Президента Российской Федерации от 21.07.2020 г. № 474 «О национальных целях и стратегических задачах развития Российской Федерации на период  до 2030 года»  </a:t>
            </a: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endParaRPr lang="ru-RU" sz="1975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9417" y="903695"/>
            <a:ext cx="3797425" cy="2873047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Основные      направления бюджетной и налоговой политики </a:t>
            </a:r>
            <a:r>
              <a:rPr lang="ru-RU" sz="1536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Сретенского района</a:t>
            </a:r>
            <a:endParaRPr lang="ru-RU" sz="1536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  <a:cs typeface="Arial" pitchFamily="34" charset="0"/>
            </a:endParaRP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на </a:t>
            </a:r>
            <a:r>
              <a:rPr lang="ru-RU" sz="1536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2026-2028 </a:t>
            </a:r>
            <a:r>
              <a:rPr lang="ru-RU" sz="153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Arial" pitchFamily="34" charset="0"/>
              </a:rPr>
              <a:t>годы </a:t>
            </a: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endParaRPr lang="ru-RU" sz="1536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  <a:cs typeface="Arial" pitchFamily="34" charset="0"/>
            </a:endParaRP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endParaRPr lang="ru-RU" sz="1975" dirty="0">
              <a:solidFill>
                <a:srgbClr val="C0504D">
                  <a:lumMod val="20000"/>
                  <a:lumOff val="80000"/>
                </a:srgbClr>
              </a:solidFill>
              <a:latin typeface="Georgia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77858" y="4078410"/>
            <a:ext cx="4424492" cy="316035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Прогноз социально-экономического развития </a:t>
            </a:r>
            <a:r>
              <a:rPr lang="ru-RU" sz="1536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Сретенского района </a:t>
            </a:r>
            <a:r>
              <a:rPr lang="ru-RU" sz="1536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1536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2026 </a:t>
            </a:r>
            <a:r>
              <a:rPr lang="ru-RU" sz="1536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ru-RU" sz="1536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2028 </a:t>
            </a:r>
            <a:r>
              <a:rPr lang="ru-RU" sz="1536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</a:t>
            </a: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i="1" dirty="0">
                <a:solidFill>
                  <a:srgbClr val="F7964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Муниципальные программы </a:t>
            </a:r>
            <a:r>
              <a:rPr lang="ru-RU" sz="1536" b="1" i="1" dirty="0" smtClean="0">
                <a:solidFill>
                  <a:srgbClr val="F7964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Сретенского района</a:t>
            </a:r>
            <a:endParaRPr lang="ru-RU" sz="1536" b="1" i="1" dirty="0">
              <a:solidFill>
                <a:srgbClr val="F79646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86184" y="4078410"/>
            <a:ext cx="3640658" cy="316035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1536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Проект  закона Забайкальского края«О бюджете Забайкальского края на </a:t>
            </a:r>
            <a:r>
              <a:rPr lang="ru-RU" sz="1536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2026 год </a:t>
            </a:r>
            <a:r>
              <a:rPr lang="ru-RU" sz="1536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на плановый период </a:t>
            </a:r>
            <a:r>
              <a:rPr lang="ru-RU" sz="1536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2027 </a:t>
            </a:r>
            <a:r>
              <a:rPr lang="ru-RU" sz="1536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1536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2028 </a:t>
            </a:r>
            <a:r>
              <a:rPr lang="ru-RU" sz="1536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годов»</a:t>
            </a:r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1203806" y="3209314"/>
            <a:ext cx="9915044" cy="1422158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Основа формирования бюджета </a:t>
            </a:r>
            <a:r>
              <a:rPr lang="ru-RU" sz="2194" b="1" spc="165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Сретенского района</a:t>
            </a: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/>
            </a:r>
            <a:b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</a:b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на </a:t>
            </a:r>
            <a:r>
              <a:rPr lang="ru-RU" sz="2194" b="1" spc="165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2026 </a:t>
            </a: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год и на плановый период </a:t>
            </a:r>
            <a:r>
              <a:rPr lang="ru-RU" sz="2194" b="1" spc="165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2027 </a:t>
            </a: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и </a:t>
            </a:r>
            <a:r>
              <a:rPr lang="ru-RU" sz="2194" b="1" spc="165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2028 </a:t>
            </a:r>
            <a:r>
              <a:rPr lang="ru-RU" sz="2194" b="1" spc="165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годов</a:t>
            </a:r>
          </a:p>
          <a:p>
            <a:pPr defTabSz="1003280" fontAlgn="base">
              <a:spcBef>
                <a:spcPct val="0"/>
              </a:spcBef>
              <a:spcAft>
                <a:spcPct val="0"/>
              </a:spcAft>
            </a:pPr>
            <a:endParaRPr lang="ru-RU" sz="1756" dirty="0">
              <a:solidFill>
                <a:srgbClr val="1F497D">
                  <a:lumMod val="75000"/>
                </a:srgbClr>
              </a:solidFill>
              <a:latin typeface="Georgia"/>
            </a:endParaRPr>
          </a:p>
          <a:p>
            <a:pPr algn="ctr" defTabSz="1003280" fontAlgn="base">
              <a:spcBef>
                <a:spcPct val="0"/>
              </a:spcBef>
              <a:spcAft>
                <a:spcPct val="0"/>
              </a:spcAft>
            </a:pPr>
            <a:endParaRPr lang="ru-RU" sz="1975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3280" fontAlgn="base">
              <a:spcBef>
                <a:spcPct val="0"/>
              </a:spcBef>
              <a:spcAft>
                <a:spcPct val="0"/>
              </a:spcAft>
              <a:defRPr/>
            </a:pPr>
            <a:fld id="{D34B4108-8E3B-4090-B5EB-83F9AF377A90}" type="slidenum">
              <a:rPr lang="ru-RU">
                <a:latin typeface="Arial" charset="0"/>
              </a:rPr>
              <a:pPr defTabSz="1003280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6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9"/>
          <p:cNvSpPr txBox="1">
            <a:spLocks noChangeArrowheads="1"/>
          </p:cNvSpPr>
          <p:nvPr/>
        </p:nvSpPr>
        <p:spPr bwMode="auto">
          <a:xfrm>
            <a:off x="1726885" y="1618911"/>
            <a:ext cx="222172" cy="49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979" tIns="54989" rIns="109979" bIns="549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407" b="1">
              <a:latin typeface="Arial Cyr" charset="-52"/>
              <a:cs typeface="Arial" charset="0"/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04632" y="1474849"/>
            <a:ext cx="11800502" cy="88273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109979" tIns="54989" rIns="109979" bIns="54989" anchor="ctr"/>
          <a:lstStyle/>
          <a:p>
            <a:pPr algn="ctr">
              <a:defRPr/>
            </a:pPr>
            <a:r>
              <a:rPr lang="ru-RU" sz="2908" dirty="0"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</a:rPr>
              <a:t>Контактная информация</a:t>
            </a:r>
          </a:p>
        </p:txBody>
      </p:sp>
      <p:sp>
        <p:nvSpPr>
          <p:cNvPr id="40965" name="TextBox 2"/>
          <p:cNvSpPr txBox="1">
            <a:spLocks noChangeArrowheads="1"/>
          </p:cNvSpPr>
          <p:nvPr/>
        </p:nvSpPr>
        <p:spPr bwMode="auto">
          <a:xfrm>
            <a:off x="334786" y="2948999"/>
            <a:ext cx="11340200" cy="352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979" tIns="54989" rIns="109979" bIns="54989">
            <a:spAutoFit/>
          </a:bodyPr>
          <a:lstStyle/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</a:rPr>
              <a:t>«Бюджет для граждан» </a:t>
            </a:r>
          </a:p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</a:rPr>
              <a:t>Подготовлен Комитетом по финансам администрации муниципального района «Сретенский район» </a:t>
            </a:r>
          </a:p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</a:rPr>
              <a:t>Забайкальского края</a:t>
            </a:r>
            <a:endParaRPr lang="en-US" sz="2407" b="1" dirty="0">
              <a:effectLst>
                <a:outerShdw blurRad="38100" dist="38100" dir="2700000" algn="tl">
                  <a:srgbClr val="C0C0C0"/>
                </a:outerShdw>
              </a:effectLst>
              <a:latin typeface="Antique Olive Compact" pitchFamily="34" charset="0"/>
            </a:endParaRPr>
          </a:p>
          <a:p>
            <a:pPr algn="ctr">
              <a:defRPr/>
            </a:pPr>
            <a:endParaRPr lang="ru-RU" altLang="en-US" sz="2407" b="1" dirty="0">
              <a:latin typeface="Constantia" pitchFamily="18" charset="0"/>
            </a:endParaRPr>
          </a:p>
          <a:p>
            <a:pPr algn="ctr">
              <a:defRPr/>
            </a:pPr>
            <a:endParaRPr lang="ru-RU" altLang="en-US" sz="2407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673500</a:t>
            </a:r>
            <a:r>
              <a:rPr lang="ru-RU" altLang="en-US" sz="2407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en-US" sz="2407" b="1" dirty="0" smtClean="0">
                <a:latin typeface="Times New Roman" pitchFamily="18" charset="0"/>
                <a:cs typeface="Times New Roman" pitchFamily="18" charset="0"/>
              </a:rPr>
              <a:t>г. Сретенск</a:t>
            </a:r>
            <a:r>
              <a:rPr lang="ru-RU" altLang="en-US" sz="2407" b="1" dirty="0">
                <a:latin typeface="Times New Roman" pitchFamily="18" charset="0"/>
                <a:cs typeface="Times New Roman" pitchFamily="18" charset="0"/>
              </a:rPr>
              <a:t>, Забайкальский край, ул. Кочеткова, д.6 , </a:t>
            </a:r>
          </a:p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altLang="en-US" sz="2407" b="1" dirty="0">
                <a:latin typeface="Times New Roman" pitchFamily="18" charset="0"/>
                <a:cs typeface="Times New Roman" pitchFamily="18" charset="0"/>
              </a:rPr>
              <a:t>(30246)</a:t>
            </a:r>
            <a:r>
              <a:rPr lang="en-US" altLang="en-US" sz="2407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7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2407" b="1" dirty="0">
                <a:latin typeface="Times New Roman" pitchFamily="18" charset="0"/>
                <a:cs typeface="Times New Roman" pitchFamily="18" charset="0"/>
              </a:rPr>
              <a:t>-13-</a:t>
            </a:r>
            <a:r>
              <a:rPr lang="ru-RU" altLang="en-US" sz="2407" b="1" dirty="0">
                <a:latin typeface="Times New Roman" pitchFamily="18" charset="0"/>
                <a:cs typeface="Times New Roman" pitchFamily="18" charset="0"/>
              </a:rPr>
              <a:t>36 , 2-14-44, </a:t>
            </a:r>
          </a:p>
          <a:p>
            <a:pPr algn="ctr">
              <a:defRPr/>
            </a:pPr>
            <a:r>
              <a:rPr lang="ru-RU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altLang="en-US" sz="240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finsretensk</a:t>
            </a:r>
            <a:r>
              <a:rPr lang="en-US" sz="2407" b="1" dirty="0">
                <a:latin typeface="Times New Roman" pitchFamily="18" charset="0"/>
                <a:cs typeface="Times New Roman" pitchFamily="18" charset="0"/>
              </a:rPr>
              <a:t>@mail.ru</a:t>
            </a:r>
            <a:endParaRPr lang="ru-RU" altLang="en-US" sz="2407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1"/>
            <a:ext cx="936104" cy="1091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2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361823" y="602024"/>
            <a:ext cx="9402045" cy="76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9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ru-RU" sz="2194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94" b="1" dirty="0">
                <a:solidFill>
                  <a:srgbClr val="53D2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составления </a:t>
            </a:r>
            <a:r>
              <a:rPr lang="ru-RU" sz="219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194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Сретенского района  </a:t>
            </a:r>
            <a:r>
              <a:rPr lang="ru-RU" sz="2194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194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194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2194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194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194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194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sz="2194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l" rotWithShape="0">
                  <a:schemeClr val="tx1">
                    <a:lumMod val="95000"/>
                    <a:lumOff val="5000"/>
                  </a:schemeClr>
                </a:outerShdw>
              </a:effectLst>
            </a:endParaRP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gray">
          <a:xfrm>
            <a:off x="808762" y="1629138"/>
            <a:ext cx="9244027" cy="711079"/>
          </a:xfrm>
          <a:prstGeom prst="rect">
            <a:avLst/>
          </a:prstGeom>
          <a:gradFill rotWithShape="1">
            <a:gsLst>
              <a:gs pos="0">
                <a:srgbClr val="93B1FD">
                  <a:gamma/>
                  <a:tint val="0"/>
                  <a:invGamma/>
                  <a:alpha val="0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 sz="2143" dirty="0"/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gray">
          <a:xfrm>
            <a:off x="1085850" y="2419226"/>
            <a:ext cx="8097842" cy="1027114"/>
          </a:xfrm>
          <a:prstGeom prst="rect">
            <a:avLst/>
          </a:prstGeom>
          <a:gradFill rotWithShape="1">
            <a:gsLst>
              <a:gs pos="0">
                <a:srgbClr val="99CC00">
                  <a:gamma/>
                  <a:tint val="0"/>
                  <a:invGamma/>
                  <a:alpha val="0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r>
              <a:rPr lang="ru-RU" sz="2143" dirty="0"/>
              <a:t> </a:t>
            </a:r>
            <a:endParaRPr lang="en-US" sz="2143" dirty="0"/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1712882" y="2508242"/>
            <a:ext cx="7681569" cy="90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75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Уточнение объема безвозмездных поступлений, с учетом  проекта закона Забайкальского края «О бюджете Забайкальского края на </a:t>
            </a:r>
            <a:r>
              <a:rPr lang="ru-RU" sz="175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75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175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75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75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175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годов» 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gray">
          <a:xfrm>
            <a:off x="1085850" y="4236428"/>
            <a:ext cx="9124956" cy="790088"/>
          </a:xfrm>
          <a:prstGeom prst="rect">
            <a:avLst/>
          </a:prstGeom>
          <a:gradFill rotWithShape="1">
            <a:gsLst>
              <a:gs pos="0">
                <a:srgbClr val="FF6699">
                  <a:gamma/>
                  <a:tint val="0"/>
                  <a:invGamma/>
                  <a:alpha val="0"/>
                </a:srgbClr>
              </a:gs>
              <a:gs pos="100000">
                <a:srgbClr val="FF6699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 sz="2143" dirty="0"/>
          </a:p>
        </p:txBody>
      </p:sp>
      <p:sp>
        <p:nvSpPr>
          <p:cNvPr id="55" name="TextBox 54"/>
          <p:cNvSpPr txBox="1"/>
          <p:nvPr/>
        </p:nvSpPr>
        <p:spPr>
          <a:xfrm>
            <a:off x="1598850" y="4075909"/>
            <a:ext cx="8058895" cy="902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56" b="1" dirty="0">
                <a:latin typeface="Times New Roman" pitchFamily="18" charset="0"/>
                <a:cs typeface="Times New Roman" pitchFamily="18" charset="0"/>
              </a:rPr>
              <a:t>Обеспечение реализации Указа Президента Российской Федерации от 21.07.2020 № 474 «О национальных целях и стратегических задачах развития Российской Федерации на период до 2030 года»</a:t>
            </a:r>
            <a:endParaRPr lang="en-US" sz="1756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Номер слайда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B4108-8E3B-4090-B5EB-83F9AF377A9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1677859" y="1629139"/>
            <a:ext cx="7663851" cy="63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756" b="1" dirty="0">
                <a:latin typeface="Times New Roman" pitchFamily="18" charset="0"/>
                <a:cs typeface="Times New Roman" pitchFamily="18" charset="0"/>
              </a:rPr>
              <a:t>Доходы бюджета сформированы с учетом изменений, внесенных в бюджетное и налоговое законодательство</a:t>
            </a:r>
          </a:p>
        </p:txBody>
      </p:sp>
      <p:pic>
        <p:nvPicPr>
          <p:cNvPr id="31" name="Рисунок 30" descr="37816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41711" y="1392111"/>
            <a:ext cx="1264140" cy="948106"/>
          </a:xfrm>
          <a:prstGeom prst="rect">
            <a:avLst/>
          </a:prstGeom>
        </p:spPr>
      </p:pic>
      <p:pic>
        <p:nvPicPr>
          <p:cNvPr id="46" name="Рисунок 45" descr="37816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94452" y="2194708"/>
            <a:ext cx="1501166" cy="1264140"/>
          </a:xfrm>
          <a:prstGeom prst="rect">
            <a:avLst/>
          </a:prstGeom>
        </p:spPr>
      </p:pic>
      <p:pic>
        <p:nvPicPr>
          <p:cNvPr id="48" name="Рисунок 47" descr="37816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75702" y="3999401"/>
            <a:ext cx="1343148" cy="1027114"/>
          </a:xfrm>
          <a:prstGeom prst="rect">
            <a:avLst/>
          </a:prstGeom>
        </p:spPr>
      </p:pic>
      <p:sp>
        <p:nvSpPr>
          <p:cNvPr id="21" name="Rectangle 10"/>
          <p:cNvSpPr>
            <a:spLocks noChangeArrowheads="1"/>
          </p:cNvSpPr>
          <p:nvPr/>
        </p:nvSpPr>
        <p:spPr bwMode="gray">
          <a:xfrm>
            <a:off x="1477732" y="5643576"/>
            <a:ext cx="8532948" cy="760041"/>
          </a:xfrm>
          <a:prstGeom prst="rect">
            <a:avLst/>
          </a:prstGeom>
          <a:gradFill rotWithShape="1">
            <a:gsLst>
              <a:gs pos="0">
                <a:srgbClr val="93B1FD">
                  <a:gamma/>
                  <a:tint val="0"/>
                  <a:invGamma/>
                  <a:alpha val="0"/>
                </a:srgb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 sz="1865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4498" y="5643576"/>
            <a:ext cx="8216913" cy="902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56" b="1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Соблюдение условий в соответствии с заключенным соглашениям </a:t>
            </a:r>
            <a:r>
              <a:rPr lang="ru-RU" sz="1756" b="1" dirty="0">
                <a:solidFill>
                  <a:schemeClr val="accent5">
                    <a:lumMod val="75000"/>
                  </a:schemeClr>
                </a:solidFill>
              </a:rPr>
              <a:t>о мерах по социально-экономическому развитию и оздоровлению муниципальных финансов </a:t>
            </a:r>
            <a:endParaRPr lang="en-US" sz="1756" b="1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3" name="Рисунок 22" descr="37816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75702" y="5486809"/>
            <a:ext cx="1343148" cy="10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5851" y="997068"/>
            <a:ext cx="10033000" cy="474053"/>
          </a:xfrm>
          <a:noFill/>
          <a:ln>
            <a:noFill/>
          </a:ln>
        </p:spPr>
        <p:txBody>
          <a:bodyPr vert="horz" wrap="square" lIns="100330" tIns="50165" rIns="100330" bIns="50165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072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  <a:cs typeface="Times New Roman" pitchFamily="18" charset="0"/>
              </a:rPr>
              <a:t>Основные приоритеты </a:t>
            </a:r>
            <a:r>
              <a:rPr lang="ru-RU" sz="3072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  <a:cs typeface="Times New Roman" pitchFamily="18" charset="0"/>
              </a:rPr>
              <a:t>Сретенского района</a:t>
            </a:r>
            <a:endParaRPr lang="ru-RU" sz="3511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FE557B-FF79-4E09-86A0-C04C69E7BBD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11" name="Схема 10"/>
          <p:cNvGraphicFramePr/>
          <p:nvPr>
            <p:extLst/>
          </p:nvPr>
        </p:nvGraphicFramePr>
        <p:xfrm>
          <a:off x="1085850" y="3841384"/>
          <a:ext cx="10033000" cy="3194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85850" y="3130305"/>
            <a:ext cx="10033000" cy="474053"/>
          </a:xfrm>
          <a:prstGeom prst="rect">
            <a:avLst/>
          </a:prstGeom>
          <a:noFill/>
          <a:ln>
            <a:noFill/>
          </a:ln>
        </p:spPr>
        <p:txBody>
          <a:bodyPr vert="horz" wrap="square" lIns="100330" tIns="50165" rIns="100330" bIns="50165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1003280">
              <a:spcBef>
                <a:spcPct val="0"/>
              </a:spcBef>
              <a:defRPr/>
            </a:pPr>
            <a:r>
              <a:rPr lang="ru-RU" sz="3511" b="1" dirty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Пути реализации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30920" y="1787156"/>
            <a:ext cx="8137904" cy="10033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94" b="1" dirty="0">
                <a:solidFill>
                  <a:srgbClr val="FFFF00"/>
                </a:solidFill>
              </a:rPr>
              <a:t>Обеспечение социального благополучия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252038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2E0CA-C96C-438D-A70A-838A9D6F490E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445499" y="285989"/>
            <a:ext cx="3239360" cy="244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987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2496685376"/>
              </p:ext>
            </p:extLst>
          </p:nvPr>
        </p:nvGraphicFramePr>
        <p:xfrm>
          <a:off x="1203806" y="1629138"/>
          <a:ext cx="9915044" cy="5609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85850" y="760042"/>
            <a:ext cx="10033000" cy="8217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7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j-lt"/>
              </a:rPr>
              <a:t>Меры, принимаемые для обеспечения сбалансированности бюджета </a:t>
            </a:r>
            <a:r>
              <a:rPr lang="ru-RU" sz="237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j-lt"/>
              </a:rPr>
              <a:t>Сретенского района</a:t>
            </a:r>
            <a:endParaRPr lang="ru-RU" sz="237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pic>
        <p:nvPicPr>
          <p:cNvPr id="9" name="Рисунок 8" descr="800px-Checkbox-red.sv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832" y="2182200"/>
            <a:ext cx="741386" cy="493949"/>
          </a:xfrm>
          <a:prstGeom prst="rect">
            <a:avLst/>
          </a:prstGeom>
        </p:spPr>
      </p:pic>
      <p:pic>
        <p:nvPicPr>
          <p:cNvPr id="10" name="Рисунок 9" descr="800px-Checkbox-red.sv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832" y="3604358"/>
            <a:ext cx="741386" cy="493949"/>
          </a:xfrm>
          <a:prstGeom prst="rect">
            <a:avLst/>
          </a:prstGeom>
        </p:spPr>
      </p:pic>
      <p:pic>
        <p:nvPicPr>
          <p:cNvPr id="11" name="Рисунок 10" descr="800px-Checkbox-red.sv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832" y="5105525"/>
            <a:ext cx="741386" cy="493949"/>
          </a:xfrm>
          <a:prstGeom prst="rect">
            <a:avLst/>
          </a:prstGeom>
        </p:spPr>
      </p:pic>
      <p:pic>
        <p:nvPicPr>
          <p:cNvPr id="12" name="Рисунок 11" descr="800px-Checkbox-red.sv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832" y="6448674"/>
            <a:ext cx="741386" cy="49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8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04089" y="3762375"/>
            <a:ext cx="3577299" cy="222370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143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КОНСОЛИДИРО -</a:t>
            </a:r>
          </a:p>
          <a:p>
            <a:pPr algn="ctr">
              <a:defRPr/>
            </a:pPr>
            <a:r>
              <a:rPr lang="ru-RU" sz="2143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ВАННЫЙ МУНИЦИПАЛЬ-</a:t>
            </a:r>
          </a:p>
          <a:p>
            <a:pPr algn="ctr">
              <a:defRPr/>
            </a:pPr>
            <a:r>
              <a:rPr lang="ru-RU" sz="2143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НЫЙ БЮДЖЕТ</a:t>
            </a:r>
          </a:p>
        </p:txBody>
      </p:sp>
      <p:sp>
        <p:nvSpPr>
          <p:cNvPr id="31760" name="AutoShape 19"/>
          <p:cNvSpPr>
            <a:spLocks noChangeArrowheads="1"/>
          </p:cNvSpPr>
          <p:nvPr/>
        </p:nvSpPr>
        <p:spPr bwMode="auto">
          <a:xfrm>
            <a:off x="7130036" y="3525485"/>
            <a:ext cx="3001191" cy="1581591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Бюджет</a:t>
            </a:r>
          </a:p>
          <a:p>
            <a:pPr algn="ctr">
              <a:defRPr/>
            </a:pP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муниципального</a:t>
            </a:r>
          </a:p>
          <a:p>
            <a:pPr algn="ctr">
              <a:defRPr/>
            </a:pPr>
            <a:r>
              <a:rPr lang="ru-RU" sz="2143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района</a:t>
            </a:r>
            <a:endParaRPr lang="ru-RU" sz="2143" dirty="0">
              <a:solidFill>
                <a:srgbClr val="254061"/>
              </a:solidFill>
              <a:latin typeface="Calibri" pitchFamily="34" charset="0"/>
            </a:endParaRPr>
          </a:p>
        </p:txBody>
      </p:sp>
      <p:sp>
        <p:nvSpPr>
          <p:cNvPr id="31762" name="AutoShape 22"/>
          <p:cNvSpPr>
            <a:spLocks noChangeArrowheads="1"/>
          </p:cNvSpPr>
          <p:nvPr/>
        </p:nvSpPr>
        <p:spPr bwMode="auto">
          <a:xfrm>
            <a:off x="7130036" y="5737622"/>
            <a:ext cx="2922808" cy="160946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Бюджеты сельских</a:t>
            </a:r>
          </a:p>
          <a:p>
            <a:pPr algn="ctr">
              <a:defRPr/>
            </a:pP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(</a:t>
            </a:r>
            <a:r>
              <a:rPr lang="ru-RU" sz="2143" b="1" dirty="0" smtClean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11) </a:t>
            </a: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 городских</a:t>
            </a:r>
          </a:p>
          <a:p>
            <a:pPr algn="ctr">
              <a:defRPr/>
            </a:pP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143" b="1" dirty="0" smtClean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(3) </a:t>
            </a:r>
            <a:r>
              <a:rPr lang="ru-RU" sz="2143" b="1" dirty="0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поселений</a:t>
            </a:r>
            <a:endParaRPr lang="ru-RU" sz="2143" dirty="0">
              <a:solidFill>
                <a:srgbClr val="25406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69284" y="1593801"/>
            <a:ext cx="10033000" cy="11548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730" b="1" i="1" dirty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Бюджетная система </a:t>
            </a:r>
            <a:r>
              <a:rPr lang="ru-RU" sz="3730" b="1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Сретенского </a:t>
            </a:r>
            <a:r>
              <a:rPr lang="ru-RU" sz="3730" b="1" i="1" dirty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3730" i="1" dirty="0">
              <a:solidFill>
                <a:srgbClr val="00008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4" name="Line 7"/>
          <p:cNvSpPr>
            <a:spLocks noChangeShapeType="1"/>
          </p:cNvSpPr>
          <p:nvPr/>
        </p:nvSpPr>
        <p:spPr bwMode="auto">
          <a:xfrm flipH="1">
            <a:off x="6102350" y="4077649"/>
            <a:ext cx="10276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43"/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 flipH="1">
            <a:off x="6102350" y="6843691"/>
            <a:ext cx="102768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43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>
            <a:off x="6102350" y="4077649"/>
            <a:ext cx="0" cy="27660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43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5311555" y="5183717"/>
            <a:ext cx="78905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43"/>
          </a:p>
        </p:txBody>
      </p:sp>
      <p:pic>
        <p:nvPicPr>
          <p:cNvPr id="11" name="Рисунок 10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86409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88" y="0"/>
            <a:ext cx="86409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1041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782" y="305991"/>
            <a:ext cx="10604686" cy="114551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Основные термины и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7068" y="1451509"/>
            <a:ext cx="9499724" cy="5342693"/>
          </a:xfrm>
        </p:spPr>
        <p:txBody>
          <a:bodyPr>
            <a:noAutofit/>
          </a:bodyPr>
          <a:lstStyle/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Бюджет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Консолидированный бюджет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бюджетами.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Бюджетная система</a:t>
            </a:r>
            <a:r>
              <a:rPr lang="en-US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основанная на экономических отношениях и государственном устройстве Российской Федерации, регулируемая законодательством Российской Федерации совокупность бюджетов и бюджетов государственных внебюджетных фондов. 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Доходы бюджета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поступающие в бюджет денежные средства, за исключением средств, являющихся источниками финансирования дефицита бюджета. 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Расходы бюджета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выплачиваемые из бюджета денежные средства, за исключением средств, являющихся источниками финансирования дефицита бюджета. 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Дефицит бюджета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превышение расходов над доходами. 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r>
              <a:rPr lang="ru-RU" sz="1797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Профицит бюджета </a:t>
            </a:r>
            <a:r>
              <a:rPr lang="ru-RU" sz="1797" b="1" dirty="0">
                <a:latin typeface="Times New Roman" pitchFamily="18" charset="0"/>
                <a:cs typeface="Times New Roman" pitchFamily="18" charset="0"/>
              </a:rPr>
              <a:t>– превышение доходов над расходами. </a:t>
            </a:r>
          </a:p>
          <a:p>
            <a:pPr marL="281674" indent="-281674">
              <a:buFont typeface="Wingdings" pitchFamily="2" charset="2"/>
              <a:buChar char="q"/>
              <a:defRPr/>
            </a:pPr>
            <a:endParaRPr lang="ru-RU" sz="1797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Sergei1971\Pictures\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4" y="0"/>
            <a:ext cx="936104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78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7501</TotalTime>
  <Words>3250</Words>
  <Application>Microsoft Office PowerPoint</Application>
  <PresentationFormat>Произвольный</PresentationFormat>
  <Paragraphs>726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58" baseType="lpstr">
      <vt:lpstr>Angsana New</vt:lpstr>
      <vt:lpstr>Antique Olive Compact</vt:lpstr>
      <vt:lpstr>Arial</vt:lpstr>
      <vt:lpstr>Arial Black</vt:lpstr>
      <vt:lpstr>Arial Cyr</vt:lpstr>
      <vt:lpstr>Calibri</vt:lpstr>
      <vt:lpstr>Century</vt:lpstr>
      <vt:lpstr>Century Gothic</vt:lpstr>
      <vt:lpstr>Constantia</vt:lpstr>
      <vt:lpstr>Georgia</vt:lpstr>
      <vt:lpstr>Monotype Corsiva</vt:lpstr>
      <vt:lpstr>Times New Roman</vt:lpstr>
      <vt:lpstr>Trebuchet MS</vt:lpstr>
      <vt:lpstr>Wingdings</vt:lpstr>
      <vt:lpstr>Wingdings 2</vt:lpstr>
      <vt:lpstr>Wingdings 3</vt:lpstr>
      <vt:lpstr>Легкий дым</vt:lpstr>
      <vt:lpstr>Городская</vt:lpstr>
      <vt:lpstr>Бюджет для граждан муниципального района «Сретенский район»  на 2026 год и плановый период 2027 и 2028 годов </vt:lpstr>
      <vt:lpstr>«В целях повышения прозрачности бюджета и бюджетного процесса Комитетом по финансам администрации муниципального района «Сретенский район» разработан информационный ресурс «Бюджет для граждан».   «Бюджет для граждан» познакомит Вас с положениями основного финансового документа бюджета муниципального района «Сретенский район» на 2026 год и плановый период 2027 и 2028 года и позволит в доступной форме разъяснить все тонкости сложных механизмов бюджетного процесса.</vt:lpstr>
      <vt:lpstr>Презентация PowerPoint</vt:lpstr>
      <vt:lpstr>Презентация PowerPoint</vt:lpstr>
      <vt:lpstr>Презентация PowerPoint</vt:lpstr>
      <vt:lpstr>Основные приоритеты Сретенского района</vt:lpstr>
      <vt:lpstr>Презентация PowerPoint</vt:lpstr>
      <vt:lpstr>Презентация PowerPoint</vt:lpstr>
      <vt:lpstr>Основные термины и понятия</vt:lpstr>
      <vt:lpstr>Презентация PowerPoint</vt:lpstr>
      <vt:lpstr>Презентация PowerPoint</vt:lpstr>
      <vt:lpstr>Основные направления бюджетной и налоговой политики муниципального района «Сретенский район» на 2026 год и плановый период 2027 и 2028 годов</vt:lpstr>
      <vt:lpstr>Презентация PowerPoint</vt:lpstr>
      <vt:lpstr>Основные характеристики бюджета муниципального района «Сретенский район на 2026 год и плановый период 2027-2028 гг.</vt:lpstr>
      <vt:lpstr>Параметры доходной части бюджета муниципального района на 2026 год</vt:lpstr>
      <vt:lpstr>Презентация PowerPoint</vt:lpstr>
      <vt:lpstr>Презентация PowerPoint</vt:lpstr>
      <vt:lpstr>Презентация PowerPoint</vt:lpstr>
      <vt:lpstr>Безвозмездные поступления из других бюджетов бюджетной системы</vt:lpstr>
      <vt:lpstr>Расходы бюджета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муниципального района на 2026 год по разделу Общегосударственные расходы</vt:lpstr>
      <vt:lpstr>Расходы бюджета муниципального района на 2026 год по разделу Национальная безопасность и правоохранительная деятельность</vt:lpstr>
      <vt:lpstr>Расходы бюджета муниципального района на 2026 год по разделу Национальная экономика</vt:lpstr>
      <vt:lpstr>Жилищно-коммунальное хозяйство</vt:lpstr>
      <vt:lpstr>Образование</vt:lpstr>
      <vt:lpstr>Расходы бюджета муниципального района на 2026 год в сфере культуры</vt:lpstr>
      <vt:lpstr>.</vt:lpstr>
      <vt:lpstr>Расходы бюджета муниципального района на 2026 год по разделу Социальная политика</vt:lpstr>
      <vt:lpstr>Расходы бюджета муниципального района по разделу «Физическая культура и спорт»</vt:lpstr>
      <vt:lpstr>Межбюджетные трансферты общего характера   сельским и городским поселениям  Сретенского района</vt:lpstr>
      <vt:lpstr>Перечень районных программ , принимаемых к реализации на 2026год</vt:lpstr>
      <vt:lpstr>Презентация PowerPoint</vt:lpstr>
      <vt:lpstr>Результат исполнения бюджета</vt:lpstr>
      <vt:lpstr>         Муниципальный долг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Публичные слушания по проекту бюджета муниципального района «Чернышевский район»  на 2019 год и на плановый период 2020 и 2021 годов</dc:title>
  <dc:creator>Ирина</dc:creator>
  <cp:lastModifiedBy>admin</cp:lastModifiedBy>
  <cp:revision>409</cp:revision>
  <cp:lastPrinted>2024-12-21T05:18:11Z</cp:lastPrinted>
  <dcterms:created xsi:type="dcterms:W3CDTF">2018-11-22T01:05:41Z</dcterms:created>
  <dcterms:modified xsi:type="dcterms:W3CDTF">2026-08-05T02:43:30Z</dcterms:modified>
</cp:coreProperties>
</file>