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58" r:id="rId6"/>
    <p:sldId id="268" r:id="rId7"/>
    <p:sldId id="26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72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8502296587926591E-4"/>
          <c:y val="0.42421193120617251"/>
          <c:w val="0.55928439651565298"/>
          <c:h val="0.521678236965941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8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68,5%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9,4%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4,5%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1,4%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1,9%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1,3%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0,6%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0,7%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Культура</c:v>
                </c:pt>
                <c:pt idx="2">
                  <c:v>Общегосударственные вопросы</c:v>
                </c:pt>
                <c:pt idx="3">
                  <c:v>Межбюджетные расходы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Жилищное и комунальное хозяйство</c:v>
                </c:pt>
                <c:pt idx="6">
                  <c:v>Социальная политика</c:v>
                </c:pt>
                <c:pt idx="7">
                  <c:v>Средства массовой информации 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0.68500000000000061</c:v>
                </c:pt>
                <c:pt idx="1">
                  <c:v>0.11500000000000005</c:v>
                </c:pt>
                <c:pt idx="2">
                  <c:v>9.4000000000000056E-2</c:v>
                </c:pt>
                <c:pt idx="3">
                  <c:v>4.5000000000000026E-2</c:v>
                </c:pt>
                <c:pt idx="4">
                  <c:v>1.4000000000000005E-2</c:v>
                </c:pt>
                <c:pt idx="5">
                  <c:v>1.900000000000001E-2</c:v>
                </c:pt>
                <c:pt idx="6">
                  <c:v>1.2999999999999998E-2</c:v>
                </c:pt>
                <c:pt idx="7">
                  <c:v>6.0000000000000053E-3</c:v>
                </c:pt>
                <c:pt idx="8">
                  <c:v>7.0000000000000053E-3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589977034120762"/>
          <c:y val="2.013794402711348E-2"/>
          <c:w val="0.43706225393700815"/>
          <c:h val="0.979862055972886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0.18896</cdr:x>
      <cdr:y>0.05541</cdr:y>
    </cdr:from>
    <cdr:to>
      <cdr:x>0.62825</cdr:x>
      <cdr:y>0.2026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3813" y="380011"/>
          <a:ext cx="5355771" cy="1009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ru-RU" sz="6600" b="1" dirty="0" smtClean="0">
              <a:solidFill>
                <a:srgbClr val="0070C0"/>
              </a:solidFill>
              <a:ea typeface="Arial Unicode MS" pitchFamily="34" charset="-128"/>
              <a:cs typeface="Arial Unicode MS" pitchFamily="34" charset="-128"/>
            </a:rPr>
            <a:t>Расходы</a:t>
          </a:r>
          <a:endParaRPr lang="ru-RU" sz="6600" b="1" dirty="0">
            <a:solidFill>
              <a:srgbClr val="0070C0"/>
            </a:solidFill>
            <a:ea typeface="Arial Unicode MS" pitchFamily="34" charset="-128"/>
            <a:cs typeface="Arial Unicode MS" pitchFamily="34" charset="-128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89EBBF-D206-4B36-A39E-BF6DB6FA9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465" y="159836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0" name="Рисунок 9" descr="Изображение выглядит как текст, LEGO, игрушка, векторная графи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49494F75-C0BB-4B38-B9FA-5725AB0302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724" y="2666198"/>
            <a:ext cx="7276553" cy="4191802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48A8A65B-5230-4C23-81F5-FF0385CADC85}"/>
              </a:ext>
            </a:extLst>
          </p:cNvPr>
          <p:cNvSpPr/>
          <p:nvPr userDrawn="1"/>
        </p:nvSpPr>
        <p:spPr>
          <a:xfrm>
            <a:off x="823775" y="4243674"/>
            <a:ext cx="2848028" cy="1813389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  <a:gd name="connsiteX0" fmla="*/ 1835134 w 4027593"/>
              <a:gd name="connsiteY0" fmla="*/ 2668373 h 2670829"/>
              <a:gd name="connsiteX1" fmla="*/ 64391 w 4027593"/>
              <a:gd name="connsiteY1" fmla="*/ 2218433 h 2670829"/>
              <a:gd name="connsiteX2" fmla="*/ 673991 w 4027593"/>
              <a:gd name="connsiteY2" fmla="*/ 752487 h 2670829"/>
              <a:gd name="connsiteX3" fmla="*/ 3358837 w 4027593"/>
              <a:gd name="connsiteY3" fmla="*/ 9708 h 2670829"/>
              <a:gd name="connsiteX4" fmla="*/ 3765535 w 4027593"/>
              <a:gd name="connsiteY4" fmla="*/ 1245974 h 2670829"/>
              <a:gd name="connsiteX5" fmla="*/ 3867134 w 4027593"/>
              <a:gd name="connsiteY5" fmla="*/ 2073287 h 2670829"/>
              <a:gd name="connsiteX6" fmla="*/ 1835134 w 4027593"/>
              <a:gd name="connsiteY6" fmla="*/ 2668373 h 2670829"/>
              <a:gd name="connsiteX0" fmla="*/ 1835134 w 4909037"/>
              <a:gd name="connsiteY0" fmla="*/ 2668375 h 2877367"/>
              <a:gd name="connsiteX1" fmla="*/ 64391 w 4909037"/>
              <a:gd name="connsiteY1" fmla="*/ 2218435 h 2877367"/>
              <a:gd name="connsiteX2" fmla="*/ 673991 w 4909037"/>
              <a:gd name="connsiteY2" fmla="*/ 752489 h 2877367"/>
              <a:gd name="connsiteX3" fmla="*/ 3358837 w 4909037"/>
              <a:gd name="connsiteY3" fmla="*/ 9710 h 2877367"/>
              <a:gd name="connsiteX4" fmla="*/ 3765535 w 4909037"/>
              <a:gd name="connsiteY4" fmla="*/ 1245976 h 2877367"/>
              <a:gd name="connsiteX5" fmla="*/ 4855224 w 4909037"/>
              <a:gd name="connsiteY5" fmla="*/ 2779069 h 2877367"/>
              <a:gd name="connsiteX6" fmla="*/ 1835134 w 4909037"/>
              <a:gd name="connsiteY6" fmla="*/ 2668375 h 2877367"/>
              <a:gd name="connsiteX0" fmla="*/ 1835134 w 4957386"/>
              <a:gd name="connsiteY0" fmla="*/ 2668375 h 3060296"/>
              <a:gd name="connsiteX1" fmla="*/ 64391 w 4957386"/>
              <a:gd name="connsiteY1" fmla="*/ 2218435 h 3060296"/>
              <a:gd name="connsiteX2" fmla="*/ 673991 w 4957386"/>
              <a:gd name="connsiteY2" fmla="*/ 752489 h 3060296"/>
              <a:gd name="connsiteX3" fmla="*/ 3358837 w 4957386"/>
              <a:gd name="connsiteY3" fmla="*/ 9710 h 3060296"/>
              <a:gd name="connsiteX4" fmla="*/ 3765535 w 4957386"/>
              <a:gd name="connsiteY4" fmla="*/ 1245976 h 3060296"/>
              <a:gd name="connsiteX5" fmla="*/ 4855224 w 4957386"/>
              <a:gd name="connsiteY5" fmla="*/ 2779069 h 3060296"/>
              <a:gd name="connsiteX6" fmla="*/ 863866 w 4957386"/>
              <a:gd name="connsiteY6" fmla="*/ 3052687 h 3060296"/>
              <a:gd name="connsiteX7" fmla="*/ 1835134 w 4957386"/>
              <a:gd name="connsiteY7" fmla="*/ 2668375 h 3060296"/>
              <a:gd name="connsiteX0" fmla="*/ 90983 w 4977684"/>
              <a:gd name="connsiteY0" fmla="*/ 2756598 h 3060296"/>
              <a:gd name="connsiteX1" fmla="*/ 84688 w 4977684"/>
              <a:gd name="connsiteY1" fmla="*/ 2218435 h 3060296"/>
              <a:gd name="connsiteX2" fmla="*/ 694288 w 4977684"/>
              <a:gd name="connsiteY2" fmla="*/ 752489 h 3060296"/>
              <a:gd name="connsiteX3" fmla="*/ 3379134 w 4977684"/>
              <a:gd name="connsiteY3" fmla="*/ 9710 h 3060296"/>
              <a:gd name="connsiteX4" fmla="*/ 3785832 w 4977684"/>
              <a:gd name="connsiteY4" fmla="*/ 1245976 h 3060296"/>
              <a:gd name="connsiteX5" fmla="*/ 4875521 w 4977684"/>
              <a:gd name="connsiteY5" fmla="*/ 2779069 h 3060296"/>
              <a:gd name="connsiteX6" fmla="*/ 884163 w 4977684"/>
              <a:gd name="connsiteY6" fmla="*/ 3052687 h 3060296"/>
              <a:gd name="connsiteX7" fmla="*/ 90983 w 4977684"/>
              <a:gd name="connsiteY7" fmla="*/ 2756598 h 3060296"/>
              <a:gd name="connsiteX0" fmla="*/ 90983 w 5250734"/>
              <a:gd name="connsiteY0" fmla="*/ 2746890 h 3065706"/>
              <a:gd name="connsiteX1" fmla="*/ 84688 w 5250734"/>
              <a:gd name="connsiteY1" fmla="*/ 2208727 h 3065706"/>
              <a:gd name="connsiteX2" fmla="*/ 694288 w 5250734"/>
              <a:gd name="connsiteY2" fmla="*/ 742781 h 3065706"/>
              <a:gd name="connsiteX3" fmla="*/ 3379134 w 5250734"/>
              <a:gd name="connsiteY3" fmla="*/ 2 h 3065706"/>
              <a:gd name="connsiteX4" fmla="*/ 4950368 w 5250734"/>
              <a:gd name="connsiteY4" fmla="*/ 742223 h 3065706"/>
              <a:gd name="connsiteX5" fmla="*/ 4875521 w 5250734"/>
              <a:gd name="connsiteY5" fmla="*/ 2769361 h 3065706"/>
              <a:gd name="connsiteX6" fmla="*/ 884163 w 5250734"/>
              <a:gd name="connsiteY6" fmla="*/ 3042979 h 3065706"/>
              <a:gd name="connsiteX7" fmla="*/ 90983 w 5250734"/>
              <a:gd name="connsiteY7" fmla="*/ 2746890 h 3065706"/>
              <a:gd name="connsiteX0" fmla="*/ 114524 w 5274277"/>
              <a:gd name="connsiteY0" fmla="*/ 3005381 h 3324197"/>
              <a:gd name="connsiteX1" fmla="*/ 108229 w 5274277"/>
              <a:gd name="connsiteY1" fmla="*/ 2467218 h 3324197"/>
              <a:gd name="connsiteX2" fmla="*/ 1088362 w 5274277"/>
              <a:gd name="connsiteY2" fmla="*/ 171983 h 3324197"/>
              <a:gd name="connsiteX3" fmla="*/ 3402675 w 5274277"/>
              <a:gd name="connsiteY3" fmla="*/ 258493 h 3324197"/>
              <a:gd name="connsiteX4" fmla="*/ 4973909 w 5274277"/>
              <a:gd name="connsiteY4" fmla="*/ 1000714 h 3324197"/>
              <a:gd name="connsiteX5" fmla="*/ 4899062 w 5274277"/>
              <a:gd name="connsiteY5" fmla="*/ 3027852 h 3324197"/>
              <a:gd name="connsiteX6" fmla="*/ 907704 w 5274277"/>
              <a:gd name="connsiteY6" fmla="*/ 3301470 h 3324197"/>
              <a:gd name="connsiteX7" fmla="*/ 114524 w 5274277"/>
              <a:gd name="connsiteY7" fmla="*/ 3005381 h 3324197"/>
              <a:gd name="connsiteX0" fmla="*/ 106288 w 5283683"/>
              <a:gd name="connsiteY0" fmla="*/ 3164182 h 3324199"/>
              <a:gd name="connsiteX1" fmla="*/ 117637 w 5283683"/>
              <a:gd name="connsiteY1" fmla="*/ 2467220 h 3324199"/>
              <a:gd name="connsiteX2" fmla="*/ 1097770 w 5283683"/>
              <a:gd name="connsiteY2" fmla="*/ 171985 h 3324199"/>
              <a:gd name="connsiteX3" fmla="*/ 3412083 w 5283683"/>
              <a:gd name="connsiteY3" fmla="*/ 258495 h 3324199"/>
              <a:gd name="connsiteX4" fmla="*/ 4983317 w 5283683"/>
              <a:gd name="connsiteY4" fmla="*/ 1000716 h 3324199"/>
              <a:gd name="connsiteX5" fmla="*/ 4908470 w 5283683"/>
              <a:gd name="connsiteY5" fmla="*/ 3027854 h 3324199"/>
              <a:gd name="connsiteX6" fmla="*/ 917112 w 5283683"/>
              <a:gd name="connsiteY6" fmla="*/ 3301472 h 3324199"/>
              <a:gd name="connsiteX7" fmla="*/ 106288 w 5283683"/>
              <a:gd name="connsiteY7" fmla="*/ 3164182 h 3324199"/>
              <a:gd name="connsiteX0" fmla="*/ 202241 w 5220839"/>
              <a:gd name="connsiteY0" fmla="*/ 3111248 h 3324199"/>
              <a:gd name="connsiteX1" fmla="*/ 54791 w 5220839"/>
              <a:gd name="connsiteY1" fmla="*/ 2467220 h 3324199"/>
              <a:gd name="connsiteX2" fmla="*/ 1034924 w 5220839"/>
              <a:gd name="connsiteY2" fmla="*/ 171985 h 3324199"/>
              <a:gd name="connsiteX3" fmla="*/ 3349237 w 5220839"/>
              <a:gd name="connsiteY3" fmla="*/ 258495 h 3324199"/>
              <a:gd name="connsiteX4" fmla="*/ 4920471 w 5220839"/>
              <a:gd name="connsiteY4" fmla="*/ 1000716 h 3324199"/>
              <a:gd name="connsiteX5" fmla="*/ 4845624 w 5220839"/>
              <a:gd name="connsiteY5" fmla="*/ 3027854 h 3324199"/>
              <a:gd name="connsiteX6" fmla="*/ 854266 w 5220839"/>
              <a:gd name="connsiteY6" fmla="*/ 3301472 h 3324199"/>
              <a:gd name="connsiteX7" fmla="*/ 202241 w 5220839"/>
              <a:gd name="connsiteY7" fmla="*/ 3111248 h 332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0839" h="3324199">
                <a:moveTo>
                  <a:pt x="202241" y="3111248"/>
                </a:moveTo>
                <a:cubicBezTo>
                  <a:pt x="68995" y="2972206"/>
                  <a:pt x="-83989" y="2957097"/>
                  <a:pt x="54791" y="2467220"/>
                </a:cubicBezTo>
                <a:cubicBezTo>
                  <a:pt x="193571" y="1977343"/>
                  <a:pt x="485850" y="540106"/>
                  <a:pt x="1034924" y="171985"/>
                </a:cubicBezTo>
                <a:cubicBezTo>
                  <a:pt x="1583998" y="-196136"/>
                  <a:pt x="2701646" y="120373"/>
                  <a:pt x="3349237" y="258495"/>
                </a:cubicBezTo>
                <a:cubicBezTo>
                  <a:pt x="3996828" y="396617"/>
                  <a:pt x="4726947" y="727364"/>
                  <a:pt x="4920471" y="1000716"/>
                </a:cubicBezTo>
                <a:cubicBezTo>
                  <a:pt x="5113995" y="1274068"/>
                  <a:pt x="5523325" y="2644395"/>
                  <a:pt x="4845624" y="3027854"/>
                </a:cubicBezTo>
                <a:cubicBezTo>
                  <a:pt x="4167923" y="3411313"/>
                  <a:pt x="1357614" y="3319921"/>
                  <a:pt x="854266" y="3301472"/>
                </a:cubicBezTo>
                <a:cubicBezTo>
                  <a:pt x="350918" y="3283023"/>
                  <a:pt x="335487" y="3250290"/>
                  <a:pt x="202241" y="31112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0">
            <a:extLst>
              <a:ext uri="{FF2B5EF4-FFF2-40B4-BE49-F238E27FC236}">
                <a16:creationId xmlns="" xmlns:a16="http://schemas.microsoft.com/office/drawing/2014/main" id="{79781773-A6AF-445B-98A7-19BA50546A92}"/>
              </a:ext>
            </a:extLst>
          </p:cNvPr>
          <p:cNvSpPr/>
          <p:nvPr userDrawn="1"/>
        </p:nvSpPr>
        <p:spPr>
          <a:xfrm>
            <a:off x="6684746" y="-165233"/>
            <a:ext cx="2191069" cy="1235483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0">
            <a:extLst>
              <a:ext uri="{FF2B5EF4-FFF2-40B4-BE49-F238E27FC236}">
                <a16:creationId xmlns="" xmlns:a16="http://schemas.microsoft.com/office/drawing/2014/main" id="{9E4DF5EB-D242-4221-A8A2-BBC2F63A8976}"/>
              </a:ext>
            </a:extLst>
          </p:cNvPr>
          <p:cNvSpPr/>
          <p:nvPr userDrawn="1"/>
        </p:nvSpPr>
        <p:spPr>
          <a:xfrm>
            <a:off x="10469335" y="921980"/>
            <a:ext cx="1147109" cy="700812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  <a:gd name="connsiteX0" fmla="*/ 1820413 w 4012872"/>
              <a:gd name="connsiteY0" fmla="*/ 2026422 h 2028878"/>
              <a:gd name="connsiteX1" fmla="*/ 49670 w 4012872"/>
              <a:gd name="connsiteY1" fmla="*/ 1576482 h 2028878"/>
              <a:gd name="connsiteX2" fmla="*/ 659270 w 4012872"/>
              <a:gd name="connsiteY2" fmla="*/ 110536 h 2028878"/>
              <a:gd name="connsiteX3" fmla="*/ 2423213 w 4012872"/>
              <a:gd name="connsiteY3" fmla="*/ 159804 h 2028878"/>
              <a:gd name="connsiteX4" fmla="*/ 3750814 w 4012872"/>
              <a:gd name="connsiteY4" fmla="*/ 604023 h 2028878"/>
              <a:gd name="connsiteX5" fmla="*/ 3852413 w 4012872"/>
              <a:gd name="connsiteY5" fmla="*/ 1431336 h 2028878"/>
              <a:gd name="connsiteX6" fmla="*/ 1820413 w 4012872"/>
              <a:gd name="connsiteY6" fmla="*/ 2026422 h 2028878"/>
              <a:gd name="connsiteX0" fmla="*/ 1772244 w 3964703"/>
              <a:gd name="connsiteY0" fmla="*/ 1867836 h 1869432"/>
              <a:gd name="connsiteX1" fmla="*/ 1501 w 3964703"/>
              <a:gd name="connsiteY1" fmla="*/ 1417896 h 1869432"/>
              <a:gd name="connsiteX2" fmla="*/ 1482292 w 3964703"/>
              <a:gd name="connsiteY2" fmla="*/ 555080 h 1869432"/>
              <a:gd name="connsiteX3" fmla="*/ 2375044 w 3964703"/>
              <a:gd name="connsiteY3" fmla="*/ 1218 h 1869432"/>
              <a:gd name="connsiteX4" fmla="*/ 3702645 w 3964703"/>
              <a:gd name="connsiteY4" fmla="*/ 445437 h 1869432"/>
              <a:gd name="connsiteX5" fmla="*/ 3804244 w 3964703"/>
              <a:gd name="connsiteY5" fmla="*/ 1272750 h 1869432"/>
              <a:gd name="connsiteX6" fmla="*/ 1772244 w 3964703"/>
              <a:gd name="connsiteY6" fmla="*/ 1867836 h 1869432"/>
              <a:gd name="connsiteX0" fmla="*/ 1772613 w 3965072"/>
              <a:gd name="connsiteY0" fmla="*/ 1867836 h 1869432"/>
              <a:gd name="connsiteX1" fmla="*/ 1870 w 3965072"/>
              <a:gd name="connsiteY1" fmla="*/ 1417896 h 1869432"/>
              <a:gd name="connsiteX2" fmla="*/ 1482661 w 3965072"/>
              <a:gd name="connsiteY2" fmla="*/ 555080 h 1869432"/>
              <a:gd name="connsiteX3" fmla="*/ 2375413 w 3965072"/>
              <a:gd name="connsiteY3" fmla="*/ 1218 h 1869432"/>
              <a:gd name="connsiteX4" fmla="*/ 3703014 w 3965072"/>
              <a:gd name="connsiteY4" fmla="*/ 445437 h 1869432"/>
              <a:gd name="connsiteX5" fmla="*/ 3804613 w 3965072"/>
              <a:gd name="connsiteY5" fmla="*/ 1272750 h 1869432"/>
              <a:gd name="connsiteX6" fmla="*/ 1772613 w 3965072"/>
              <a:gd name="connsiteY6" fmla="*/ 1867836 h 1869432"/>
              <a:gd name="connsiteX0" fmla="*/ 1810018 w 4002477"/>
              <a:gd name="connsiteY0" fmla="*/ 2458104 h 2461969"/>
              <a:gd name="connsiteX1" fmla="*/ 39275 w 4002477"/>
              <a:gd name="connsiteY1" fmla="*/ 2008164 h 2461969"/>
              <a:gd name="connsiteX2" fmla="*/ 849915 w 4002477"/>
              <a:gd name="connsiteY2" fmla="*/ 106619 h 2461969"/>
              <a:gd name="connsiteX3" fmla="*/ 2412818 w 4002477"/>
              <a:gd name="connsiteY3" fmla="*/ 591486 h 2461969"/>
              <a:gd name="connsiteX4" fmla="*/ 3740419 w 4002477"/>
              <a:gd name="connsiteY4" fmla="*/ 1035705 h 2461969"/>
              <a:gd name="connsiteX5" fmla="*/ 3842018 w 4002477"/>
              <a:gd name="connsiteY5" fmla="*/ 1863018 h 2461969"/>
              <a:gd name="connsiteX6" fmla="*/ 1810018 w 4002477"/>
              <a:gd name="connsiteY6" fmla="*/ 2458104 h 2461969"/>
              <a:gd name="connsiteX0" fmla="*/ 1800849 w 3993308"/>
              <a:gd name="connsiteY0" fmla="*/ 2435797 h 2439662"/>
              <a:gd name="connsiteX1" fmla="*/ 30106 w 3993308"/>
              <a:gd name="connsiteY1" fmla="*/ 1985857 h 2439662"/>
              <a:gd name="connsiteX2" fmla="*/ 840746 w 3993308"/>
              <a:gd name="connsiteY2" fmla="*/ 84312 h 2439662"/>
              <a:gd name="connsiteX3" fmla="*/ 2805737 w 3993308"/>
              <a:gd name="connsiteY3" fmla="*/ 401643 h 2439662"/>
              <a:gd name="connsiteX4" fmla="*/ 3731250 w 3993308"/>
              <a:gd name="connsiteY4" fmla="*/ 1013398 h 2439662"/>
              <a:gd name="connsiteX5" fmla="*/ 3832849 w 3993308"/>
              <a:gd name="connsiteY5" fmla="*/ 1840711 h 2439662"/>
              <a:gd name="connsiteX6" fmla="*/ 1800849 w 3993308"/>
              <a:gd name="connsiteY6" fmla="*/ 2435797 h 24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308" h="2439662">
                <a:moveTo>
                  <a:pt x="1800849" y="2435797"/>
                </a:moveTo>
                <a:cubicBezTo>
                  <a:pt x="1167059" y="2459988"/>
                  <a:pt x="190123" y="2377771"/>
                  <a:pt x="30106" y="1985857"/>
                </a:cubicBezTo>
                <a:cubicBezTo>
                  <a:pt x="-129911" y="1593943"/>
                  <a:pt x="378141" y="348348"/>
                  <a:pt x="840746" y="84312"/>
                </a:cubicBezTo>
                <a:cubicBezTo>
                  <a:pt x="1303351" y="-179724"/>
                  <a:pt x="2323986" y="246795"/>
                  <a:pt x="2805737" y="401643"/>
                </a:cubicBezTo>
                <a:cubicBezTo>
                  <a:pt x="3287488" y="556491"/>
                  <a:pt x="3537726" y="740046"/>
                  <a:pt x="3731250" y="1013398"/>
                </a:cubicBezTo>
                <a:cubicBezTo>
                  <a:pt x="3924774" y="1286750"/>
                  <a:pt x="4154582" y="1603645"/>
                  <a:pt x="3832849" y="1840711"/>
                </a:cubicBezTo>
                <a:cubicBezTo>
                  <a:pt x="3511116" y="2077777"/>
                  <a:pt x="2434640" y="2411606"/>
                  <a:pt x="1800849" y="24357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70108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0875AD-2FA4-4843-972D-AD350534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03A0A33-7BB5-4BE1-82C4-27198AA07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BB17106-385A-488B-AAF8-FAF53D2EB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22A4CD-2E0F-4F16-8662-A1233A9B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898B7F-49AC-4CEC-8AE3-34EFB589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C3088AB-BD8E-4C0F-B5FE-A0B4DDDB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1146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A6816E-9C0B-4A96-8495-6F091B29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55F8CA6-7DA5-4E7A-BD5B-80912AF4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940D9E-C157-4550-936B-7211F396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E1BD36C-6DB1-4FC0-9546-3FD9E0A9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BDA37C-8AEA-4936-BDB9-937E4DCA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9429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0811D7E-D225-4402-992B-4CD9BBD33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E4613F7-9757-4E3B-B011-F12C65547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2C9193-8057-466C-943E-41DF8AFD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57DE2F-0458-4BD3-BD6C-23178DD2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18F0A3-3AEA-4354-AB18-669356FA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267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9DE303-745B-44B1-86AE-5FCA7B47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925C06-8714-4AAA-BE20-2AAF56634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86943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9B1A2A-CCDA-40DF-BC51-FED4D4D4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EB2A71-7C8F-4A79-B7C4-FA6DE8BA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0331C08-F123-4CD6-8280-27C75891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371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03F2C5-61CF-4413-AA31-4CB0EC5E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32F03864-ADC4-4F92-9BC9-E2447542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Овал 10">
            <a:extLst>
              <a:ext uri="{FF2B5EF4-FFF2-40B4-BE49-F238E27FC236}">
                <a16:creationId xmlns="" xmlns:a16="http://schemas.microsoft.com/office/drawing/2014/main" id="{80D03198-0264-4BE2-92E4-BC57F506D99D}"/>
              </a:ext>
            </a:extLst>
          </p:cNvPr>
          <p:cNvSpPr/>
          <p:nvPr userDrawn="1"/>
        </p:nvSpPr>
        <p:spPr>
          <a:xfrm>
            <a:off x="9669425" y="5211762"/>
            <a:ext cx="2522574" cy="1606167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  <a:gd name="connsiteX0" fmla="*/ 1835134 w 4027593"/>
              <a:gd name="connsiteY0" fmla="*/ 2668373 h 2670829"/>
              <a:gd name="connsiteX1" fmla="*/ 64391 w 4027593"/>
              <a:gd name="connsiteY1" fmla="*/ 2218433 h 2670829"/>
              <a:gd name="connsiteX2" fmla="*/ 673991 w 4027593"/>
              <a:gd name="connsiteY2" fmla="*/ 752487 h 2670829"/>
              <a:gd name="connsiteX3" fmla="*/ 3358837 w 4027593"/>
              <a:gd name="connsiteY3" fmla="*/ 9708 h 2670829"/>
              <a:gd name="connsiteX4" fmla="*/ 3765535 w 4027593"/>
              <a:gd name="connsiteY4" fmla="*/ 1245974 h 2670829"/>
              <a:gd name="connsiteX5" fmla="*/ 3867134 w 4027593"/>
              <a:gd name="connsiteY5" fmla="*/ 2073287 h 2670829"/>
              <a:gd name="connsiteX6" fmla="*/ 1835134 w 4027593"/>
              <a:gd name="connsiteY6" fmla="*/ 2668373 h 2670829"/>
              <a:gd name="connsiteX0" fmla="*/ 1835134 w 4909037"/>
              <a:gd name="connsiteY0" fmla="*/ 2668375 h 2877367"/>
              <a:gd name="connsiteX1" fmla="*/ 64391 w 4909037"/>
              <a:gd name="connsiteY1" fmla="*/ 2218435 h 2877367"/>
              <a:gd name="connsiteX2" fmla="*/ 673991 w 4909037"/>
              <a:gd name="connsiteY2" fmla="*/ 752489 h 2877367"/>
              <a:gd name="connsiteX3" fmla="*/ 3358837 w 4909037"/>
              <a:gd name="connsiteY3" fmla="*/ 9710 h 2877367"/>
              <a:gd name="connsiteX4" fmla="*/ 3765535 w 4909037"/>
              <a:gd name="connsiteY4" fmla="*/ 1245976 h 2877367"/>
              <a:gd name="connsiteX5" fmla="*/ 4855224 w 4909037"/>
              <a:gd name="connsiteY5" fmla="*/ 2779069 h 2877367"/>
              <a:gd name="connsiteX6" fmla="*/ 1835134 w 4909037"/>
              <a:gd name="connsiteY6" fmla="*/ 2668375 h 2877367"/>
              <a:gd name="connsiteX0" fmla="*/ 1835134 w 4957386"/>
              <a:gd name="connsiteY0" fmla="*/ 2668375 h 3060296"/>
              <a:gd name="connsiteX1" fmla="*/ 64391 w 4957386"/>
              <a:gd name="connsiteY1" fmla="*/ 2218435 h 3060296"/>
              <a:gd name="connsiteX2" fmla="*/ 673991 w 4957386"/>
              <a:gd name="connsiteY2" fmla="*/ 752489 h 3060296"/>
              <a:gd name="connsiteX3" fmla="*/ 3358837 w 4957386"/>
              <a:gd name="connsiteY3" fmla="*/ 9710 h 3060296"/>
              <a:gd name="connsiteX4" fmla="*/ 3765535 w 4957386"/>
              <a:gd name="connsiteY4" fmla="*/ 1245976 h 3060296"/>
              <a:gd name="connsiteX5" fmla="*/ 4855224 w 4957386"/>
              <a:gd name="connsiteY5" fmla="*/ 2779069 h 3060296"/>
              <a:gd name="connsiteX6" fmla="*/ 863866 w 4957386"/>
              <a:gd name="connsiteY6" fmla="*/ 3052687 h 3060296"/>
              <a:gd name="connsiteX7" fmla="*/ 1835134 w 4957386"/>
              <a:gd name="connsiteY7" fmla="*/ 2668375 h 3060296"/>
              <a:gd name="connsiteX0" fmla="*/ 90983 w 4977684"/>
              <a:gd name="connsiteY0" fmla="*/ 2756598 h 3060296"/>
              <a:gd name="connsiteX1" fmla="*/ 84688 w 4977684"/>
              <a:gd name="connsiteY1" fmla="*/ 2218435 h 3060296"/>
              <a:gd name="connsiteX2" fmla="*/ 694288 w 4977684"/>
              <a:gd name="connsiteY2" fmla="*/ 752489 h 3060296"/>
              <a:gd name="connsiteX3" fmla="*/ 3379134 w 4977684"/>
              <a:gd name="connsiteY3" fmla="*/ 9710 h 3060296"/>
              <a:gd name="connsiteX4" fmla="*/ 3785832 w 4977684"/>
              <a:gd name="connsiteY4" fmla="*/ 1245976 h 3060296"/>
              <a:gd name="connsiteX5" fmla="*/ 4875521 w 4977684"/>
              <a:gd name="connsiteY5" fmla="*/ 2779069 h 3060296"/>
              <a:gd name="connsiteX6" fmla="*/ 884163 w 4977684"/>
              <a:gd name="connsiteY6" fmla="*/ 3052687 h 3060296"/>
              <a:gd name="connsiteX7" fmla="*/ 90983 w 4977684"/>
              <a:gd name="connsiteY7" fmla="*/ 2756598 h 3060296"/>
              <a:gd name="connsiteX0" fmla="*/ 90983 w 5250734"/>
              <a:gd name="connsiteY0" fmla="*/ 2746890 h 3065706"/>
              <a:gd name="connsiteX1" fmla="*/ 84688 w 5250734"/>
              <a:gd name="connsiteY1" fmla="*/ 2208727 h 3065706"/>
              <a:gd name="connsiteX2" fmla="*/ 694288 w 5250734"/>
              <a:gd name="connsiteY2" fmla="*/ 742781 h 3065706"/>
              <a:gd name="connsiteX3" fmla="*/ 3379134 w 5250734"/>
              <a:gd name="connsiteY3" fmla="*/ 2 h 3065706"/>
              <a:gd name="connsiteX4" fmla="*/ 4950368 w 5250734"/>
              <a:gd name="connsiteY4" fmla="*/ 742223 h 3065706"/>
              <a:gd name="connsiteX5" fmla="*/ 4875521 w 5250734"/>
              <a:gd name="connsiteY5" fmla="*/ 2769361 h 3065706"/>
              <a:gd name="connsiteX6" fmla="*/ 884163 w 5250734"/>
              <a:gd name="connsiteY6" fmla="*/ 3042979 h 3065706"/>
              <a:gd name="connsiteX7" fmla="*/ 90983 w 5250734"/>
              <a:gd name="connsiteY7" fmla="*/ 2746890 h 3065706"/>
              <a:gd name="connsiteX0" fmla="*/ 114524 w 5274277"/>
              <a:gd name="connsiteY0" fmla="*/ 3005381 h 3324197"/>
              <a:gd name="connsiteX1" fmla="*/ 108229 w 5274277"/>
              <a:gd name="connsiteY1" fmla="*/ 2467218 h 3324197"/>
              <a:gd name="connsiteX2" fmla="*/ 1088362 w 5274277"/>
              <a:gd name="connsiteY2" fmla="*/ 171983 h 3324197"/>
              <a:gd name="connsiteX3" fmla="*/ 3402675 w 5274277"/>
              <a:gd name="connsiteY3" fmla="*/ 258493 h 3324197"/>
              <a:gd name="connsiteX4" fmla="*/ 4973909 w 5274277"/>
              <a:gd name="connsiteY4" fmla="*/ 1000714 h 3324197"/>
              <a:gd name="connsiteX5" fmla="*/ 4899062 w 5274277"/>
              <a:gd name="connsiteY5" fmla="*/ 3027852 h 3324197"/>
              <a:gd name="connsiteX6" fmla="*/ 907704 w 5274277"/>
              <a:gd name="connsiteY6" fmla="*/ 3301470 h 3324197"/>
              <a:gd name="connsiteX7" fmla="*/ 114524 w 5274277"/>
              <a:gd name="connsiteY7" fmla="*/ 3005381 h 3324197"/>
              <a:gd name="connsiteX0" fmla="*/ 106288 w 5283683"/>
              <a:gd name="connsiteY0" fmla="*/ 3164182 h 3324199"/>
              <a:gd name="connsiteX1" fmla="*/ 117637 w 5283683"/>
              <a:gd name="connsiteY1" fmla="*/ 2467220 h 3324199"/>
              <a:gd name="connsiteX2" fmla="*/ 1097770 w 5283683"/>
              <a:gd name="connsiteY2" fmla="*/ 171985 h 3324199"/>
              <a:gd name="connsiteX3" fmla="*/ 3412083 w 5283683"/>
              <a:gd name="connsiteY3" fmla="*/ 258495 h 3324199"/>
              <a:gd name="connsiteX4" fmla="*/ 4983317 w 5283683"/>
              <a:gd name="connsiteY4" fmla="*/ 1000716 h 3324199"/>
              <a:gd name="connsiteX5" fmla="*/ 4908470 w 5283683"/>
              <a:gd name="connsiteY5" fmla="*/ 3027854 h 3324199"/>
              <a:gd name="connsiteX6" fmla="*/ 917112 w 5283683"/>
              <a:gd name="connsiteY6" fmla="*/ 3301472 h 3324199"/>
              <a:gd name="connsiteX7" fmla="*/ 106288 w 5283683"/>
              <a:gd name="connsiteY7" fmla="*/ 3164182 h 3324199"/>
              <a:gd name="connsiteX0" fmla="*/ 202241 w 5220839"/>
              <a:gd name="connsiteY0" fmla="*/ 3111248 h 3324199"/>
              <a:gd name="connsiteX1" fmla="*/ 54791 w 5220839"/>
              <a:gd name="connsiteY1" fmla="*/ 2467220 h 3324199"/>
              <a:gd name="connsiteX2" fmla="*/ 1034924 w 5220839"/>
              <a:gd name="connsiteY2" fmla="*/ 171985 h 3324199"/>
              <a:gd name="connsiteX3" fmla="*/ 3349237 w 5220839"/>
              <a:gd name="connsiteY3" fmla="*/ 258495 h 3324199"/>
              <a:gd name="connsiteX4" fmla="*/ 4920471 w 5220839"/>
              <a:gd name="connsiteY4" fmla="*/ 1000716 h 3324199"/>
              <a:gd name="connsiteX5" fmla="*/ 4845624 w 5220839"/>
              <a:gd name="connsiteY5" fmla="*/ 3027854 h 3324199"/>
              <a:gd name="connsiteX6" fmla="*/ 854266 w 5220839"/>
              <a:gd name="connsiteY6" fmla="*/ 3301472 h 3324199"/>
              <a:gd name="connsiteX7" fmla="*/ 202241 w 5220839"/>
              <a:gd name="connsiteY7" fmla="*/ 3111248 h 332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0839" h="3324199">
                <a:moveTo>
                  <a:pt x="202241" y="3111248"/>
                </a:moveTo>
                <a:cubicBezTo>
                  <a:pt x="68995" y="2972206"/>
                  <a:pt x="-83989" y="2957097"/>
                  <a:pt x="54791" y="2467220"/>
                </a:cubicBezTo>
                <a:cubicBezTo>
                  <a:pt x="193571" y="1977343"/>
                  <a:pt x="485850" y="540106"/>
                  <a:pt x="1034924" y="171985"/>
                </a:cubicBezTo>
                <a:cubicBezTo>
                  <a:pt x="1583998" y="-196136"/>
                  <a:pt x="2701646" y="120373"/>
                  <a:pt x="3349237" y="258495"/>
                </a:cubicBezTo>
                <a:cubicBezTo>
                  <a:pt x="3996828" y="396617"/>
                  <a:pt x="4726947" y="727364"/>
                  <a:pt x="4920471" y="1000716"/>
                </a:cubicBezTo>
                <a:cubicBezTo>
                  <a:pt x="5113995" y="1274068"/>
                  <a:pt x="5523325" y="2644395"/>
                  <a:pt x="4845624" y="3027854"/>
                </a:cubicBezTo>
                <a:cubicBezTo>
                  <a:pt x="4167923" y="3411313"/>
                  <a:pt x="1357614" y="3319921"/>
                  <a:pt x="854266" y="3301472"/>
                </a:cubicBezTo>
                <a:cubicBezTo>
                  <a:pt x="350918" y="3283023"/>
                  <a:pt x="335487" y="3250290"/>
                  <a:pt x="202241" y="31112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10">
            <a:extLst>
              <a:ext uri="{FF2B5EF4-FFF2-40B4-BE49-F238E27FC236}">
                <a16:creationId xmlns="" xmlns:a16="http://schemas.microsoft.com/office/drawing/2014/main" id="{7947D24E-4337-47CF-B5B2-393CAB249D86}"/>
              </a:ext>
            </a:extLst>
          </p:cNvPr>
          <p:cNvSpPr/>
          <p:nvPr userDrawn="1"/>
        </p:nvSpPr>
        <p:spPr>
          <a:xfrm>
            <a:off x="9562980" y="40071"/>
            <a:ext cx="2629020" cy="1606167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  <a:gd name="connsiteX0" fmla="*/ 1820413 w 4012872"/>
              <a:gd name="connsiteY0" fmla="*/ 2026422 h 2028878"/>
              <a:gd name="connsiteX1" fmla="*/ 49670 w 4012872"/>
              <a:gd name="connsiteY1" fmla="*/ 1576482 h 2028878"/>
              <a:gd name="connsiteX2" fmla="*/ 659270 w 4012872"/>
              <a:gd name="connsiteY2" fmla="*/ 110536 h 2028878"/>
              <a:gd name="connsiteX3" fmla="*/ 2423213 w 4012872"/>
              <a:gd name="connsiteY3" fmla="*/ 159804 h 2028878"/>
              <a:gd name="connsiteX4" fmla="*/ 3750814 w 4012872"/>
              <a:gd name="connsiteY4" fmla="*/ 604023 h 2028878"/>
              <a:gd name="connsiteX5" fmla="*/ 3852413 w 4012872"/>
              <a:gd name="connsiteY5" fmla="*/ 1431336 h 2028878"/>
              <a:gd name="connsiteX6" fmla="*/ 1820413 w 4012872"/>
              <a:gd name="connsiteY6" fmla="*/ 2026422 h 2028878"/>
              <a:gd name="connsiteX0" fmla="*/ 1772244 w 3964703"/>
              <a:gd name="connsiteY0" fmla="*/ 1867836 h 1869432"/>
              <a:gd name="connsiteX1" fmla="*/ 1501 w 3964703"/>
              <a:gd name="connsiteY1" fmla="*/ 1417896 h 1869432"/>
              <a:gd name="connsiteX2" fmla="*/ 1482292 w 3964703"/>
              <a:gd name="connsiteY2" fmla="*/ 555080 h 1869432"/>
              <a:gd name="connsiteX3" fmla="*/ 2375044 w 3964703"/>
              <a:gd name="connsiteY3" fmla="*/ 1218 h 1869432"/>
              <a:gd name="connsiteX4" fmla="*/ 3702645 w 3964703"/>
              <a:gd name="connsiteY4" fmla="*/ 445437 h 1869432"/>
              <a:gd name="connsiteX5" fmla="*/ 3804244 w 3964703"/>
              <a:gd name="connsiteY5" fmla="*/ 1272750 h 1869432"/>
              <a:gd name="connsiteX6" fmla="*/ 1772244 w 3964703"/>
              <a:gd name="connsiteY6" fmla="*/ 1867836 h 1869432"/>
              <a:gd name="connsiteX0" fmla="*/ 1772613 w 3965072"/>
              <a:gd name="connsiteY0" fmla="*/ 1867836 h 1869432"/>
              <a:gd name="connsiteX1" fmla="*/ 1870 w 3965072"/>
              <a:gd name="connsiteY1" fmla="*/ 1417896 h 1869432"/>
              <a:gd name="connsiteX2" fmla="*/ 1482661 w 3965072"/>
              <a:gd name="connsiteY2" fmla="*/ 555080 h 1869432"/>
              <a:gd name="connsiteX3" fmla="*/ 2375413 w 3965072"/>
              <a:gd name="connsiteY3" fmla="*/ 1218 h 1869432"/>
              <a:gd name="connsiteX4" fmla="*/ 3703014 w 3965072"/>
              <a:gd name="connsiteY4" fmla="*/ 445437 h 1869432"/>
              <a:gd name="connsiteX5" fmla="*/ 3804613 w 3965072"/>
              <a:gd name="connsiteY5" fmla="*/ 1272750 h 1869432"/>
              <a:gd name="connsiteX6" fmla="*/ 1772613 w 3965072"/>
              <a:gd name="connsiteY6" fmla="*/ 1867836 h 1869432"/>
              <a:gd name="connsiteX0" fmla="*/ 1810018 w 4002477"/>
              <a:gd name="connsiteY0" fmla="*/ 2458104 h 2461969"/>
              <a:gd name="connsiteX1" fmla="*/ 39275 w 4002477"/>
              <a:gd name="connsiteY1" fmla="*/ 2008164 h 2461969"/>
              <a:gd name="connsiteX2" fmla="*/ 849915 w 4002477"/>
              <a:gd name="connsiteY2" fmla="*/ 106619 h 2461969"/>
              <a:gd name="connsiteX3" fmla="*/ 2412818 w 4002477"/>
              <a:gd name="connsiteY3" fmla="*/ 591486 h 2461969"/>
              <a:gd name="connsiteX4" fmla="*/ 3740419 w 4002477"/>
              <a:gd name="connsiteY4" fmla="*/ 1035705 h 2461969"/>
              <a:gd name="connsiteX5" fmla="*/ 3842018 w 4002477"/>
              <a:gd name="connsiteY5" fmla="*/ 1863018 h 2461969"/>
              <a:gd name="connsiteX6" fmla="*/ 1810018 w 4002477"/>
              <a:gd name="connsiteY6" fmla="*/ 2458104 h 2461969"/>
              <a:gd name="connsiteX0" fmla="*/ 1800849 w 3993308"/>
              <a:gd name="connsiteY0" fmla="*/ 2435797 h 2439662"/>
              <a:gd name="connsiteX1" fmla="*/ 30106 w 3993308"/>
              <a:gd name="connsiteY1" fmla="*/ 1985857 h 2439662"/>
              <a:gd name="connsiteX2" fmla="*/ 840746 w 3993308"/>
              <a:gd name="connsiteY2" fmla="*/ 84312 h 2439662"/>
              <a:gd name="connsiteX3" fmla="*/ 2805737 w 3993308"/>
              <a:gd name="connsiteY3" fmla="*/ 401643 h 2439662"/>
              <a:gd name="connsiteX4" fmla="*/ 3731250 w 3993308"/>
              <a:gd name="connsiteY4" fmla="*/ 1013398 h 2439662"/>
              <a:gd name="connsiteX5" fmla="*/ 3832849 w 3993308"/>
              <a:gd name="connsiteY5" fmla="*/ 1840711 h 2439662"/>
              <a:gd name="connsiteX6" fmla="*/ 1800849 w 3993308"/>
              <a:gd name="connsiteY6" fmla="*/ 2435797 h 24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308" h="2439662">
                <a:moveTo>
                  <a:pt x="1800849" y="2435797"/>
                </a:moveTo>
                <a:cubicBezTo>
                  <a:pt x="1167059" y="2459988"/>
                  <a:pt x="190123" y="2377771"/>
                  <a:pt x="30106" y="1985857"/>
                </a:cubicBezTo>
                <a:cubicBezTo>
                  <a:pt x="-129911" y="1593943"/>
                  <a:pt x="378141" y="348348"/>
                  <a:pt x="840746" y="84312"/>
                </a:cubicBezTo>
                <a:cubicBezTo>
                  <a:pt x="1303351" y="-179724"/>
                  <a:pt x="2323986" y="246795"/>
                  <a:pt x="2805737" y="401643"/>
                </a:cubicBezTo>
                <a:cubicBezTo>
                  <a:pt x="3287488" y="556491"/>
                  <a:pt x="3537726" y="740046"/>
                  <a:pt x="3731250" y="1013398"/>
                </a:cubicBezTo>
                <a:cubicBezTo>
                  <a:pt x="3924774" y="1286750"/>
                  <a:pt x="4154582" y="1603645"/>
                  <a:pt x="3832849" y="1840711"/>
                </a:cubicBezTo>
                <a:cubicBezTo>
                  <a:pt x="3511116" y="2077777"/>
                  <a:pt x="2434640" y="2411606"/>
                  <a:pt x="1800849" y="24357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Доллар со сплошной заливкой">
            <a:extLst>
              <a:ext uri="{FF2B5EF4-FFF2-40B4-BE49-F238E27FC236}">
                <a16:creationId xmlns="" xmlns:a16="http://schemas.microsoft.com/office/drawing/2014/main" id="{B1147FE4-C42D-4100-8818-84433D9FD2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0367" y="420801"/>
            <a:ext cx="914400" cy="914400"/>
          </a:xfrm>
          <a:prstGeom prst="rect">
            <a:avLst/>
          </a:prstGeom>
          <a:effectLst>
            <a:outerShdw blurRad="114300" dist="38100" dir="5400000" algn="t" rotWithShape="0">
              <a:prstClr val="black">
                <a:alpha val="82000"/>
              </a:prstClr>
            </a:outerShdw>
          </a:effectLst>
        </p:spPr>
      </p:pic>
      <p:pic>
        <p:nvPicPr>
          <p:cNvPr id="12" name="Рисунок 11" descr="Евро со сплошной заливкой">
            <a:extLst>
              <a:ext uri="{FF2B5EF4-FFF2-40B4-BE49-F238E27FC236}">
                <a16:creationId xmlns="" xmlns:a16="http://schemas.microsoft.com/office/drawing/2014/main" id="{23BAB04D-2558-4DD6-87C8-C8B8F6FED1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01300" y="5583046"/>
            <a:ext cx="914400" cy="914400"/>
          </a:xfrm>
          <a:prstGeom prst="rect">
            <a:avLst/>
          </a:prstGeom>
          <a:effectLst>
            <a:outerShdw blurRad="114300" dist="63500" dir="5400000" sx="101000" sy="101000" algn="t" rotWithShape="0">
              <a:prstClr val="black">
                <a:alpha val="85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69241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987A18-424C-4140-BBEA-433FA501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F4178E-52FB-429D-ABC4-03278404A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3F06F63-E9E4-4884-88F4-8FFE872A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76DE338-9B6D-4327-AE73-6462F02A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8993F3-209B-4E3B-B7D8-8B78D02E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6368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B2F739-29EC-481C-8493-A625D994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EA5B38-A30A-4C3B-9C36-E992A90EF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4810F21-8925-4CC3-88D0-6479091BB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FAB29CE-DEBE-44F2-BECA-C998D41A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F4311E1-35C9-4C68-A73C-8AE4487B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4C4A377-660C-49BB-89EE-EC7D64D4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04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73B5A9-F709-4505-9F1B-8B6E93B1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B6C5AA-D438-47D9-854B-DFDB20ED5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015DA76-B53A-430D-9E27-721060C85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FFD333B-CE08-4664-A57E-ED35FF6AF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305583A-030A-4150-AFA7-A3EB1D828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805E313-8B29-4B13-9284-214C7623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CAE39DE-5E8E-4EF8-BF0D-6121F621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292EEAF-6D20-4302-A5C5-B2B4FBB1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315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DE031E-0A8C-4C25-941F-B6A8B2E3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E291F3C-33C9-4592-9155-C0F075C6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D94182E-DB40-42D2-8E26-B91B3D62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567CF86-40F1-4C2E-BDA7-FE8BF8D8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4751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108F165-E708-4F91-9B57-89FB28B3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20E1C8B-FB7C-460E-913B-EBF2D847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7163BEF-983B-4802-82DC-D9A4314A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0627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7DE79-0C2D-43C4-A1AC-EB21E4E1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9554FFA-8609-4ADE-9CE1-84485C3E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931574D-F9B2-48DF-A18C-B9CB1D67B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3BC1623-6F95-4C7A-BA96-2C2AA9D5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6404694-6C3C-489B-B71E-E1EDDA37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83D767A-78C2-4727-82BA-5FFE6112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378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AC9A58-645F-4E20-A819-A79ED804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A4EBAD0-8457-4578-B78C-36911DB47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A31760-58A3-4A16-955C-4706AC683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F494-F163-4AD9-9706-056EE0CA607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5E8E31B-D065-44BC-951A-36228A457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7DB12B-34BF-43AC-BB0A-7DBE587F4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7997-9F33-40A9-9A73-FB0B9CC028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  <a:extLst>
              <a:ext uri="{FF2B5EF4-FFF2-40B4-BE49-F238E27FC236}">
                <a16:creationId xmlns="" xmlns:a16="http://schemas.microsoft.com/office/drawing/2014/main" id="{A42C5533-85E5-4D13-8C47-693A83D6466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223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953DE2-D691-4A42-B508-7AA500F9C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15" y="1133475"/>
            <a:ext cx="8804810" cy="227121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i="1" dirty="0" smtClean="0"/>
              <a:t>Сведения об исполнении бюджета муниципального района «Тунгокоченский район» за первое полугодие </a:t>
            </a:r>
            <a:r>
              <a:rPr lang="ru-RU" sz="4000" i="1" smtClean="0"/>
              <a:t>2022 года.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0604728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C8671D-7666-4244-9732-E8B14B61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0" y="-223838"/>
            <a:ext cx="3971925" cy="904875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Доходы:</a:t>
            </a:r>
            <a:endParaRPr lang="ru-RU" sz="3600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A6765506-3966-4F56-8586-27DF737BEC8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D5981F-0B88-44F3-8271-C9EBA66A6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75" y="2253344"/>
            <a:ext cx="3705225" cy="2632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0974" y="516255"/>
          <a:ext cx="82677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/>
                <a:gridCol w="2066925"/>
                <a:gridCol w="2066925"/>
                <a:gridCol w="2066925"/>
              </a:tblGrid>
              <a:tr h="6712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Запланированные объемы доходов бюджета </a:t>
                      </a:r>
                      <a:r>
                        <a:rPr lang="ru-RU" sz="1300" dirty="0" smtClean="0"/>
                        <a:t>на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1 </a:t>
                      </a:r>
                      <a:r>
                        <a:rPr lang="ru-RU" sz="1600" dirty="0" smtClean="0"/>
                        <a:t>полугодие 2022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бюджета, %</a:t>
                      </a:r>
                      <a:endParaRPr lang="ru-RU" sz="1600" dirty="0"/>
                    </a:p>
                  </a:txBody>
                  <a:tcPr/>
                </a:tc>
              </a:tr>
              <a:tr h="35591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доходов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706315,5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302628,0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42,8% </a:t>
                      </a:r>
                      <a:endParaRPr lang="ru-RU" b="1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109917,7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111635,9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101,6 % </a:t>
                      </a:r>
                      <a:endParaRPr lang="ru-RU" b="1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pPr algn="l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 (НДФЛ)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176 700,0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93 629,5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53,0%</a:t>
                      </a:r>
                      <a:endParaRPr lang="ru-RU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на совокупный доход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2 876,2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963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68,3 %</a:t>
                      </a:r>
                      <a:endParaRPr lang="ru-RU" dirty="0"/>
                    </a:p>
                  </a:txBody>
                  <a:tcPr/>
                </a:tc>
              </a:tr>
              <a:tr h="91945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17,3%</a:t>
                      </a:r>
                      <a:endParaRPr lang="ru-RU" dirty="0"/>
                    </a:p>
                  </a:txBody>
                  <a:tcPr/>
                </a:tc>
              </a:tr>
              <a:tr h="91945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987,9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124,1%</a:t>
                      </a:r>
                      <a:endParaRPr lang="ru-RU" dirty="0"/>
                    </a:p>
                  </a:txBody>
                  <a:tcPr/>
                </a:tc>
              </a:tr>
              <a:tr h="711832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Поступления налога по упрощенной системе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1 667,4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904,7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54,0%</a:t>
                      </a:r>
                      <a:endParaRPr lang="ru-RU" dirty="0"/>
                    </a:p>
                  </a:txBody>
                  <a:tcPr/>
                </a:tc>
              </a:tr>
              <a:tr h="91945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25 515,0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5 552,1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22,0 %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9926" y="190500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532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C8671D-7666-4244-9732-E8B14B61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0" y="-223838"/>
            <a:ext cx="3971925" cy="904875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Доходы:</a:t>
            </a:r>
            <a:endParaRPr lang="ru-RU" sz="3600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A6765506-3966-4F56-8586-27DF737BEC8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D5981F-0B88-44F3-8271-C9EBA66A6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75" y="2253344"/>
            <a:ext cx="3705225" cy="2632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0974" y="516251"/>
          <a:ext cx="8267700" cy="6341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/>
                <a:gridCol w="2066925"/>
                <a:gridCol w="2066925"/>
                <a:gridCol w="2066925"/>
              </a:tblGrid>
              <a:tr h="7687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Запланированные объемы доходов бюджета на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1 </a:t>
                      </a:r>
                      <a:r>
                        <a:rPr lang="ru-RU" sz="1600" dirty="0" smtClean="0"/>
                        <a:t>полугодие 2022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бюджета, %</a:t>
                      </a:r>
                      <a:endParaRPr lang="ru-RU" sz="1600" dirty="0"/>
                    </a:p>
                  </a:txBody>
                  <a:tcPr/>
                </a:tc>
              </a:tr>
              <a:tr h="57418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пошлина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1 055,0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786,8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75,0%</a:t>
                      </a:r>
                      <a:endParaRPr lang="ru-RU" b="1" dirty="0"/>
                    </a:p>
                  </a:txBody>
                  <a:tcPr/>
                </a:tc>
              </a:tr>
              <a:tr h="57418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221,0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27,0 % </a:t>
                      </a:r>
                      <a:endParaRPr lang="ru-RU" b="1" dirty="0"/>
                    </a:p>
                  </a:txBody>
                  <a:tcPr/>
                </a:tc>
              </a:tr>
              <a:tr h="1047041">
                <a:tc>
                  <a:txBody>
                    <a:bodyPr/>
                    <a:lstStyle/>
                    <a:p>
                      <a:pPr algn="l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56,0%</a:t>
                      </a:r>
                      <a:endParaRPr lang="ru-RU" dirty="0"/>
                    </a:p>
                  </a:txBody>
                  <a:tcPr/>
                </a:tc>
              </a:tr>
              <a:tr h="1283469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 т.ч. денежные штрафы, прочие поступления от денежных взысканий)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556,1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39,7% </a:t>
                      </a:r>
                      <a:endParaRPr lang="ru-RU" dirty="0"/>
                    </a:p>
                  </a:txBody>
                  <a:tcPr/>
                </a:tc>
              </a:tr>
              <a:tr h="57418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3 292,4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299,0 % </a:t>
                      </a:r>
                      <a:endParaRPr lang="ru-RU" dirty="0"/>
                    </a:p>
                  </a:txBody>
                  <a:tcPr/>
                </a:tc>
              </a:tr>
              <a:tr h="70928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486 465,5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190 992,1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39,3% </a:t>
                      </a:r>
                      <a:endParaRPr lang="ru-RU" b="1" dirty="0"/>
                    </a:p>
                  </a:txBody>
                  <a:tcPr/>
                </a:tc>
              </a:tr>
              <a:tr h="810612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бюджетной системы Российской Федерации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212 954,0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42 746,0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9926" y="190500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532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C8671D-7666-4244-9732-E8B14B61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0" y="-223838"/>
            <a:ext cx="3971925" cy="904875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Доходы:</a:t>
            </a:r>
            <a:endParaRPr lang="ru-RU" sz="3600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A6765506-3966-4F56-8586-27DF737BEC8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D5981F-0B88-44F3-8271-C9EBA66A6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75" y="2253344"/>
            <a:ext cx="3705225" cy="2632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0974" y="516253"/>
          <a:ext cx="8267700" cy="27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/>
                <a:gridCol w="2066925"/>
                <a:gridCol w="2066925"/>
                <a:gridCol w="2066925"/>
              </a:tblGrid>
              <a:tr h="7187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Запланированные объемы доходов бюджета на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1 </a:t>
                      </a:r>
                      <a:r>
                        <a:rPr lang="ru-RU" sz="1600" dirty="0" smtClean="0"/>
                        <a:t>полугодие 2022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бюджета, %</a:t>
                      </a:r>
                      <a:endParaRPr lang="ru-RU" sz="1600" dirty="0"/>
                    </a:p>
                  </a:txBody>
                  <a:tcPr/>
                </a:tc>
              </a:tr>
              <a:tr h="54570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бюджетной системы Российской Федерации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43 184,8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16 085,9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37,2%</a:t>
                      </a:r>
                      <a:endParaRPr lang="ru-RU" b="1" dirty="0"/>
                    </a:p>
                  </a:txBody>
                  <a:tcPr/>
                </a:tc>
              </a:tr>
              <a:tr h="54570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177</a:t>
                      </a:r>
                      <a:r>
                        <a:rPr lang="ru-RU" b="0" baseline="0" dirty="0" smtClean="0"/>
                        <a:t> 473,7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120 300,8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67,8%</a:t>
                      </a:r>
                      <a:endParaRPr lang="ru-RU" b="1" dirty="0"/>
                    </a:p>
                  </a:txBody>
                  <a:tcPr/>
                </a:tc>
              </a:tr>
              <a:tr h="575950">
                <a:tc>
                  <a:txBody>
                    <a:bodyPr/>
                    <a:lstStyle/>
                    <a:p>
                      <a:pPr algn="l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52 993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11 999,4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22,6 %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9926" y="190500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pic>
        <p:nvPicPr>
          <p:cNvPr id="9" name="Рисунок 8" descr="960_0_3_172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075" y="3372593"/>
            <a:ext cx="4257676" cy="3275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2ecc3f71141ef238dccbc1d31e669d4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4" y="3515096"/>
            <a:ext cx="3835400" cy="3142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6532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58861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A6765506-3966-4F56-8586-27DF737BEC8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pic>
        <p:nvPicPr>
          <p:cNvPr id="11" name="Picture 17" descr="Общегос-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731" y="180975"/>
            <a:ext cx="1192569" cy="834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 rot="5400000">
            <a:off x="844946" y="1346225"/>
            <a:ext cx="670784" cy="9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90005" y="1425040"/>
            <a:ext cx="2280063" cy="1068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Общегосударственные вопросы исполнены в сумме 35 283,7 тыс. рублей или на 31,3 % к уточненному плану.</a:t>
            </a:r>
          </a:p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385" y="142504"/>
            <a:ext cx="1086372" cy="771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23" name="Прямая соединительная линия 22"/>
          <p:cNvCxnSpPr>
            <a:stCxn id="2050" idx="2"/>
          </p:cNvCxnSpPr>
          <p:nvPr/>
        </p:nvCxnSpPr>
        <p:spPr>
          <a:xfrm rot="16200000" flipH="1">
            <a:off x="3941399" y="1162571"/>
            <a:ext cx="498763" cy="2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933205" y="1413164"/>
            <a:ext cx="2470067" cy="111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«Жилищно-Коммунальное хозяйство» расходы исполнены в сумме 7 147,6 тыс. рублей или на 26,4% к уточненному плану в сумме 27 024,1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2422" y="148380"/>
            <a:ext cx="1105494" cy="849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26" name="Прямая соединительная линия 25"/>
          <p:cNvCxnSpPr>
            <a:stCxn id="2051" idx="2"/>
          </p:cNvCxnSpPr>
          <p:nvPr/>
        </p:nvCxnSpPr>
        <p:spPr>
          <a:xfrm rot="16200000" flipH="1">
            <a:off x="7286743" y="1265954"/>
            <a:ext cx="546264" cy="9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6032665" y="1567544"/>
            <a:ext cx="3016332" cy="1436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«Национальная безопасность и правоохранительная деятельность» расходы исполнены в сумме 5 296,9 тыс. рублей или на 60,8% к уточненному плану, в том числе 2 947,1 тыс. рублей были выделены для предупреждения и ликвидации</a:t>
            </a:r>
          </a:p>
          <a:p>
            <a:pPr algn="ctr"/>
            <a:r>
              <a:rPr lang="ru-RU" sz="1100" dirty="0" smtClean="0"/>
              <a:t>ЧС, связанной с выходом грунтовых вод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66255" y="1879826"/>
            <a:ext cx="1264493" cy="934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30" name="Прямая соединительная линия 29"/>
          <p:cNvCxnSpPr>
            <a:stCxn id="2052" idx="2"/>
          </p:cNvCxnSpPr>
          <p:nvPr/>
        </p:nvCxnSpPr>
        <p:spPr>
          <a:xfrm rot="16200000" flipH="1">
            <a:off x="10443765" y="3069188"/>
            <a:ext cx="522514" cy="13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9369631" y="3325091"/>
            <a:ext cx="2576946" cy="997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«Национальная экономика» расходы исполнены в сумме 2 793,7 тыс. рублей или на 6,0% к уточненному плану в 46 812,0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45054" y="3167063"/>
            <a:ext cx="1133547" cy="799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34" name="Прямая соединительная линия 33"/>
          <p:cNvCxnSpPr>
            <a:stCxn id="2053" idx="2"/>
          </p:cNvCxnSpPr>
          <p:nvPr/>
        </p:nvCxnSpPr>
        <p:spPr>
          <a:xfrm rot="5400000">
            <a:off x="2522196" y="4246741"/>
            <a:ext cx="570015" cy="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1318161" y="4524499"/>
            <a:ext cx="2968831" cy="134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«Образование» расходы исполнены в сумме 255 847,7 тыс. рублей или на 58,7 % к уточненному годовому плану в сумме 435 668,0 тыс. рублей.</a:t>
            </a:r>
            <a:endParaRPr lang="ru-RU" sz="1400" dirty="0"/>
          </a:p>
        </p:txBody>
      </p:sp>
      <p:cxnSp>
        <p:nvCxnSpPr>
          <p:cNvPr id="37" name="Прямая соединительная линия 36"/>
          <p:cNvCxnSpPr>
            <a:stCxn id="35" idx="3"/>
          </p:cNvCxnSpPr>
          <p:nvPr/>
        </p:nvCxnSpPr>
        <p:spPr>
          <a:xfrm flipV="1">
            <a:off x="4286992" y="4370120"/>
            <a:ext cx="1128156" cy="825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5" idx="3"/>
          </p:cNvCxnSpPr>
          <p:nvPr/>
        </p:nvCxnSpPr>
        <p:spPr>
          <a:xfrm>
            <a:off x="4286992" y="5195455"/>
            <a:ext cx="1104406" cy="765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5427023" y="3800104"/>
            <a:ext cx="2802576" cy="1080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Расходы на дошкольное образование исполнены в сумме 48 878,3 тыс. рублей или на 59,0 % к уточненному плану в сумме 82 866,5 тыс. рублей.</a:t>
            </a:r>
            <a:endParaRPr lang="ru-RU" sz="14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403273" y="5343898"/>
            <a:ext cx="2873828" cy="1223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Расходы на «Общее образование» составили 133 672,3 тыс. рублей или на 57,6% к уточненному плану в сумме 232 076,1 тыс. рублей.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36532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A6765506-3966-4F56-8586-27DF737BEC8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771" y="249382"/>
            <a:ext cx="1205998" cy="819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1" name="Прямая соединительная линия 10"/>
          <p:cNvCxnSpPr>
            <a:stCxn id="3074" idx="2"/>
          </p:cNvCxnSpPr>
          <p:nvPr/>
        </p:nvCxnSpPr>
        <p:spPr>
          <a:xfrm rot="5400000">
            <a:off x="1228117" y="1372643"/>
            <a:ext cx="617454" cy="9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54379" y="1638795"/>
            <a:ext cx="2814452" cy="1294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«Культура и кинематография» расходы исполнены в сумме 43 077,7 тыс. рублей или на 49,3% к уточненному плану 87 327,6 тыс. рублей.</a:t>
            </a:r>
            <a:endParaRPr lang="ru-RU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8091" y="228204"/>
            <a:ext cx="1267691" cy="823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4762006" y="1401288"/>
            <a:ext cx="68876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776354" y="1389413"/>
            <a:ext cx="2719449" cy="676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«Социальная политика» исполнение составило 5 019,9 тыс. рублей или на 62,6 %.</a:t>
            </a:r>
            <a:endParaRPr lang="ru-RU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0029" y="205407"/>
            <a:ext cx="1185349" cy="8396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8" name="Прямая соединительная линия 17"/>
          <p:cNvCxnSpPr>
            <a:stCxn id="3076" idx="2"/>
          </p:cNvCxnSpPr>
          <p:nvPr/>
        </p:nvCxnSpPr>
        <p:spPr>
          <a:xfrm rot="16200000" flipH="1">
            <a:off x="8012082" y="1385650"/>
            <a:ext cx="688768" cy="7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970816" y="1460664"/>
            <a:ext cx="2850078" cy="1603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«Физическая культура и спорт» по муниципальной программе «Развитие физической культуры и спорта в </a:t>
            </a:r>
            <a:r>
              <a:rPr lang="ru-RU" sz="1400" dirty="0" err="1" smtClean="0"/>
              <a:t>Тунгокоченском</a:t>
            </a:r>
            <a:r>
              <a:rPr lang="ru-RU" sz="1400" dirty="0" smtClean="0"/>
              <a:t> районе на 2021-2025 годы»» исполнение составило 110,0 тыс. рублей или 5,5%.</a:t>
            </a:r>
            <a:endParaRPr lang="ru-RU" sz="1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0921" y="3019859"/>
            <a:ext cx="1132674" cy="875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22" name="Прямая соединительная линия 21"/>
          <p:cNvCxnSpPr>
            <a:stCxn id="3077" idx="2"/>
          </p:cNvCxnSpPr>
          <p:nvPr/>
        </p:nvCxnSpPr>
        <p:spPr>
          <a:xfrm rot="5400000">
            <a:off x="1321455" y="4224322"/>
            <a:ext cx="665018" cy="6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42504" y="4560125"/>
            <a:ext cx="3206337" cy="154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«Средства массовой информации» исполнение составило 2 087,5 тыс. рублей или 100 % на возмещение недополученных доходов и возмещение фактически понесенных затрат, в связи с выполнением работ и оказания услуг.</a:t>
            </a:r>
            <a:endParaRPr lang="ru-RU" sz="14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334687" y="1860839"/>
            <a:ext cx="1113125" cy="85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26" name="Прямая соединительная линия 25"/>
          <p:cNvCxnSpPr>
            <a:stCxn id="3078" idx="2"/>
          </p:cNvCxnSpPr>
          <p:nvPr/>
        </p:nvCxnSpPr>
        <p:spPr>
          <a:xfrm rot="5400000">
            <a:off x="10515209" y="3079678"/>
            <a:ext cx="738631" cy="13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9785268" y="3408218"/>
            <a:ext cx="2232561" cy="116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«Обслуживание государственного и муниципального долга» расходы не производились.</a:t>
            </a:r>
            <a:endParaRPr lang="ru-RU" sz="1400" dirty="0"/>
          </a:p>
        </p:txBody>
      </p:sp>
      <p:pic>
        <p:nvPicPr>
          <p:cNvPr id="28" name="Рисунок 27" descr="image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6944" y="2913539"/>
            <a:ext cx="1106845" cy="86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30" name="Прямая соединительная линия 29"/>
          <p:cNvCxnSpPr>
            <a:stCxn id="28" idx="2"/>
          </p:cNvCxnSpPr>
          <p:nvPr/>
        </p:nvCxnSpPr>
        <p:spPr>
          <a:xfrm rot="5400000">
            <a:off x="4922748" y="4031248"/>
            <a:ext cx="522513" cy="1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132614" y="4286992"/>
            <a:ext cx="2244436" cy="1080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«Межбюджетные трансферты» исполнение составило 16 906,2 тыс. рублей или 33,9 к уточненному плану 49 842,3 тыс. рублей.</a:t>
            </a:r>
            <a:endParaRPr lang="ru-RU" sz="1200" dirty="0"/>
          </a:p>
        </p:txBody>
      </p:sp>
      <p:cxnSp>
        <p:nvCxnSpPr>
          <p:cNvPr id="33" name="Прямая соединительная линия 32"/>
          <p:cNvCxnSpPr>
            <a:stCxn id="31" idx="2"/>
          </p:cNvCxnSpPr>
          <p:nvPr/>
        </p:nvCxnSpPr>
        <p:spPr>
          <a:xfrm rot="5400000">
            <a:off x="4984668" y="5631872"/>
            <a:ext cx="534391" cy="5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4120738" y="5902037"/>
            <a:ext cx="2481943" cy="795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Иные межбюджетные трансферты в сумме 1 476,2 тыс.руб.</a:t>
            </a:r>
            <a:endParaRPr lang="ru-RU" sz="1400" dirty="0"/>
          </a:p>
        </p:txBody>
      </p:sp>
      <p:cxnSp>
        <p:nvCxnSpPr>
          <p:cNvPr id="36" name="Прямая соединительная линия 35"/>
          <p:cNvCxnSpPr>
            <a:stCxn id="31" idx="3"/>
          </p:cNvCxnSpPr>
          <p:nvPr/>
        </p:nvCxnSpPr>
        <p:spPr>
          <a:xfrm flipV="1">
            <a:off x="6377050" y="4821382"/>
            <a:ext cx="878773" cy="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7291450" y="3895104"/>
            <a:ext cx="2303813" cy="1840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Дотация на выравнивание уровня бюджетной обеспеченности за счет бюджета муниципального района в сумме 15 430,0 тыс. рублей;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36532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9CD2B35-27B7-4BA4-86CA-75EE0EAA60B6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1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05CC898D-C150-40EE-A955-B349E90FD3BB}"/>
              </a:ext>
            </a:extLst>
          </p:cNvPr>
          <p:cNvSpPr txBox="1">
            <a:spLocks/>
          </p:cNvSpPr>
          <p:nvPr/>
        </p:nvSpPr>
        <p:spPr>
          <a:xfrm>
            <a:off x="3903501" y="2878185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smtClean="0">
                <a:solidFill>
                  <a:schemeClr val="accent2"/>
                </a:solidFill>
              </a:rPr>
              <a:t>СПАСИБО!</a:t>
            </a:r>
            <a:endParaRPr lang="ru-RU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155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459</Words>
  <Application>Microsoft Office PowerPoint</Application>
  <PresentationFormat>Произвольный</PresentationFormat>
  <Paragraphs>119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Сведения об исполнении бюджета муниципального района «Тунгокоченский район» за первое полугодие 2022 года.</vt:lpstr>
      <vt:lpstr>Доходы:</vt:lpstr>
      <vt:lpstr>Доходы:</vt:lpstr>
      <vt:lpstr>Доходы: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рабочая</cp:lastModifiedBy>
  <cp:revision>52</cp:revision>
  <dcterms:created xsi:type="dcterms:W3CDTF">2021-05-07T15:28:34Z</dcterms:created>
  <dcterms:modified xsi:type="dcterms:W3CDTF">2022-08-25T01:01:17Z</dcterms:modified>
</cp:coreProperties>
</file>