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70" r:id="rId5"/>
    <p:sldId id="264" r:id="rId6"/>
    <p:sldId id="258" r:id="rId7"/>
    <p:sldId id="268" r:id="rId8"/>
    <p:sldId id="265" r:id="rId9"/>
    <p:sldId id="271" r:id="rId10"/>
    <p:sldId id="260" r:id="rId11"/>
    <p:sldId id="261" r:id="rId12"/>
    <p:sldId id="266" r:id="rId13"/>
    <p:sldId id="262" r:id="rId14"/>
    <p:sldId id="263" r:id="rId15"/>
    <p:sldId id="267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FF2"/>
    <a:srgbClr val="159B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4717" autoAdjust="0"/>
  </p:normalViewPr>
  <p:slideViewPr>
    <p:cSldViewPr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Налогововые доходы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Лист1!$A$2:$A$4</c:f>
              <c:strCache>
                <c:ptCount val="3"/>
                <c:pt idx="0">
                  <c:v>План 2023г.</c:v>
                </c:pt>
                <c:pt idx="1">
                  <c:v>План 2024г.</c:v>
                </c:pt>
                <c:pt idx="2">
                  <c:v>План 2025г.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255109</c:v>
                </c:pt>
                <c:pt idx="1">
                  <c:v>274891</c:v>
                </c:pt>
                <c:pt idx="2">
                  <c:v>299741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Лист1!$A$2:$A$4</c:f>
              <c:strCache>
                <c:ptCount val="3"/>
                <c:pt idx="0">
                  <c:v>План 2023г.</c:v>
                </c:pt>
                <c:pt idx="1">
                  <c:v>План 2024г.</c:v>
                </c:pt>
                <c:pt idx="2">
                  <c:v>План 2025г.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412133.5</c:v>
                </c:pt>
                <c:pt idx="1">
                  <c:v>313750.40000000002</c:v>
                </c:pt>
                <c:pt idx="2">
                  <c:v>338780.4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Лист1!$A$2:$A$4</c:f>
              <c:strCache>
                <c:ptCount val="3"/>
                <c:pt idx="0">
                  <c:v>План 2023г.</c:v>
                </c:pt>
                <c:pt idx="1">
                  <c:v>План 2024г.</c:v>
                </c:pt>
                <c:pt idx="2">
                  <c:v>План 2025г.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0">
                  <c:v>7506</c:v>
                </c:pt>
                <c:pt idx="1">
                  <c:v>7514</c:v>
                </c:pt>
                <c:pt idx="2">
                  <c:v>7680</c:v>
                </c:pt>
              </c:numCache>
            </c:numRef>
          </c:val>
        </c:ser>
        <c:shape val="box"/>
        <c:axId val="158640384"/>
        <c:axId val="158650368"/>
        <c:axId val="0"/>
      </c:bar3DChart>
      <c:catAx>
        <c:axId val="158640384"/>
        <c:scaling>
          <c:orientation val="minMax"/>
        </c:scaling>
        <c:axPos val="b"/>
        <c:tickLblPos val="nextTo"/>
        <c:crossAx val="158650368"/>
        <c:crosses val="autoZero"/>
        <c:auto val="1"/>
        <c:lblAlgn val="ctr"/>
        <c:lblOffset val="100"/>
      </c:catAx>
      <c:valAx>
        <c:axId val="158650368"/>
        <c:scaling>
          <c:orientation val="minMax"/>
        </c:scaling>
        <c:axPos val="l"/>
        <c:majorGridlines/>
        <c:numFmt formatCode="General" sourceLinked="1"/>
        <c:tickLblPos val="nextTo"/>
        <c:crossAx val="158640384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r"/>
      <c:layout/>
    </c:legend>
    <c:plotVisOnly val="1"/>
  </c:chart>
  <c:spPr>
    <a:noFill/>
    <a:ln>
      <a:gradFill>
        <a:gsLst>
          <a:gs pos="0">
            <a:srgbClr val="FBEAC7"/>
          </a:gs>
          <a:gs pos="17999">
            <a:srgbClr val="FEE7F2"/>
          </a:gs>
          <a:gs pos="36000">
            <a:srgbClr val="FAC77D"/>
          </a:gs>
          <a:gs pos="61000">
            <a:srgbClr val="FBA97D"/>
          </a:gs>
          <a:gs pos="82001">
            <a:srgbClr val="FBD49C"/>
          </a:gs>
          <a:gs pos="100000">
            <a:srgbClr val="FEE7F2"/>
          </a:gs>
        </a:gsLst>
        <a:lin ang="5400000" scaled="0"/>
      </a:gradFill>
    </a:ln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Лист1!$B$2:$B$4</c:f>
              <c:numCache>
                <c:formatCode>#" "?/?</c:formatCode>
                <c:ptCount val="3"/>
                <c:pt idx="0">
                  <c:v>12016.8</c:v>
                </c:pt>
                <c:pt idx="1">
                  <c:v>10440.299999999997</c:v>
                </c:pt>
                <c:pt idx="2">
                  <c:v>11735.4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Лист1!$C$2:$C$4</c:f>
              <c:numCache>
                <c:formatCode>#" "?/?</c:formatCode>
                <c:ptCount val="3"/>
                <c:pt idx="0">
                  <c:v>422678.5</c:v>
                </c:pt>
                <c:pt idx="1">
                  <c:v>377628.6</c:v>
                </c:pt>
                <c:pt idx="2">
                  <c:v>414231.7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Лист1!$D$2:$D$4</c:f>
              <c:numCache>
                <c:formatCode>#" "?/?</c:formatCode>
                <c:ptCount val="3"/>
                <c:pt idx="0">
                  <c:v>60064.1</c:v>
                </c:pt>
                <c:pt idx="1">
                  <c:v>56889.7</c:v>
                </c:pt>
                <c:pt idx="2">
                  <c:v>56889.7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Лист1!$E$2:$E$4</c:f>
              <c:numCache>
                <c:formatCode>#" "?/?</c:formatCode>
                <c:ptCount val="3"/>
                <c:pt idx="0">
                  <c:v>108401</c:v>
                </c:pt>
                <c:pt idx="1">
                  <c:v>107954</c:v>
                </c:pt>
                <c:pt idx="2">
                  <c:v>108268.7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Лист1!$F$2:$F$4</c:f>
              <c:numCache>
                <c:formatCode>#" "?/?</c:formatCode>
                <c:ptCount val="3"/>
                <c:pt idx="0">
                  <c:v>13692.2</c:v>
                </c:pt>
                <c:pt idx="1">
                  <c:v>12357.7</c:v>
                </c:pt>
                <c:pt idx="2">
                  <c:v>15288.5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Лист1!$G$2:$G$4</c:f>
              <c:numCache>
                <c:formatCode>#" "?/?</c:formatCode>
                <c:ptCount val="3"/>
                <c:pt idx="0">
                  <c:v>30683</c:v>
                </c:pt>
                <c:pt idx="1">
                  <c:v>22099.8</c:v>
                </c:pt>
                <c:pt idx="2">
                  <c:v>29461.4</c:v>
                </c:pt>
              </c:numCache>
            </c:numRef>
          </c:val>
        </c:ser>
        <c:gapWidth val="332"/>
        <c:shape val="box"/>
        <c:axId val="158698112"/>
        <c:axId val="158708096"/>
        <c:axId val="0"/>
      </c:bar3DChart>
      <c:catAx>
        <c:axId val="158698112"/>
        <c:scaling>
          <c:orientation val="minMax"/>
        </c:scaling>
        <c:axPos val="b"/>
        <c:majorGridlines/>
        <c:tickLblPos val="nextTo"/>
        <c:crossAx val="158708096"/>
        <c:crosses val="autoZero"/>
        <c:auto val="1"/>
        <c:lblAlgn val="ctr"/>
        <c:lblOffset val="100"/>
      </c:catAx>
      <c:valAx>
        <c:axId val="158708096"/>
        <c:scaling>
          <c:orientation val="minMax"/>
        </c:scaling>
        <c:axPos val="l"/>
        <c:majorGridlines/>
        <c:minorGridlines/>
        <c:numFmt formatCode="General" sourceLinked="0"/>
        <c:tickLblPos val="nextTo"/>
        <c:crossAx val="15869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2448312382022"/>
          <c:y val="1.4124879126951252E-3"/>
          <c:w val="0.32005341437583512"/>
          <c:h val="0.9656927752452000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0FE89-C280-4745-B910-DF9AD0103DC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7890D4B3-D096-4564-9372-BF978801F814}">
      <dgm:prSet phldrT="[Текст]"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sp3d prstMaterial="metal"/>
      </dgm:spPr>
      <dgm:t>
        <a:bodyPr/>
        <a:lstStyle/>
        <a:p>
          <a:r>
            <a:rPr lang="ru-RU" dirty="0" smtClean="0"/>
            <a:t>Входит в состав Забайкальского края, расположен на севере края в 320 км. от города Читы, относится к местностям приравненных к районам Крайнего Севера, площадь района составляет </a:t>
          </a:r>
          <a:r>
            <a:rPr lang="ru-RU" b="1" dirty="0" smtClean="0"/>
            <a:t>51,499</a:t>
          </a:r>
          <a:r>
            <a:rPr lang="ru-RU" dirty="0" smtClean="0"/>
            <a:t>тыс.кв.км.</a:t>
          </a:r>
          <a:endParaRPr lang="ru-RU" dirty="0"/>
        </a:p>
      </dgm:t>
    </dgm:pt>
    <dgm:pt modelId="{E11ACB56-D48F-401E-A52A-443266F621A9}" type="parTrans" cxnId="{C643D0A8-76A5-47B5-BAA4-104A8E661C00}">
      <dgm:prSet/>
      <dgm:spPr/>
      <dgm:t>
        <a:bodyPr/>
        <a:lstStyle/>
        <a:p>
          <a:endParaRPr lang="ru-RU"/>
        </a:p>
      </dgm:t>
    </dgm:pt>
    <dgm:pt modelId="{EC4AF21F-D6F4-409A-A321-2413E9E5993F}" type="sibTrans" cxnId="{C643D0A8-76A5-47B5-BAA4-104A8E661C00}">
      <dgm:prSet/>
      <dgm:spPr/>
      <dgm:t>
        <a:bodyPr/>
        <a:lstStyle/>
        <a:p>
          <a:endParaRPr lang="ru-RU"/>
        </a:p>
      </dgm:t>
    </dgm:pt>
    <dgm:pt modelId="{D6E8DA84-EF24-452B-ADA8-C49F1DE9DF82}">
      <dgm:prSet phldrT="[Текст]"/>
      <dgm:spPr>
        <a:gradFill rotWithShape="0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p3d prstMaterial="metal"/>
      </dgm:spPr>
      <dgm:t>
        <a:bodyPr/>
        <a:lstStyle/>
        <a:p>
          <a:r>
            <a:rPr lang="ru-RU" dirty="0" smtClean="0"/>
            <a:t>На севере муниципальный округ граничит с </a:t>
          </a:r>
          <a:r>
            <a:rPr lang="ru-RU" dirty="0" err="1" smtClean="0"/>
            <a:t>Тунгиро-Олекминским</a:t>
          </a:r>
          <a:r>
            <a:rPr lang="ru-RU" dirty="0" smtClean="0"/>
            <a:t> районом, </a:t>
          </a:r>
          <a:r>
            <a:rPr lang="ru-RU" dirty="0" err="1" smtClean="0"/>
            <a:t>Каларским</a:t>
          </a:r>
          <a:r>
            <a:rPr lang="ru-RU" dirty="0" smtClean="0"/>
            <a:t> округом, Республикой Бурятии, на востоке с </a:t>
          </a:r>
          <a:r>
            <a:rPr lang="ru-RU" dirty="0" err="1" smtClean="0"/>
            <a:t>Могочинским</a:t>
          </a:r>
          <a:r>
            <a:rPr lang="ru-RU" dirty="0" smtClean="0"/>
            <a:t> и Чернышевским районами, на юге с Нерчинским и </a:t>
          </a:r>
          <a:r>
            <a:rPr lang="ru-RU" dirty="0" err="1" smtClean="0"/>
            <a:t>Шилкинским</a:t>
          </a:r>
          <a:r>
            <a:rPr lang="ru-RU" dirty="0" smtClean="0"/>
            <a:t> районами, на западе с Читинским и </a:t>
          </a:r>
          <a:r>
            <a:rPr lang="ru-RU" dirty="0" err="1" smtClean="0"/>
            <a:t>Карымским</a:t>
          </a:r>
          <a:r>
            <a:rPr lang="ru-RU" dirty="0" smtClean="0"/>
            <a:t> районами. </a:t>
          </a:r>
          <a:endParaRPr lang="ru-RU" dirty="0"/>
        </a:p>
      </dgm:t>
    </dgm:pt>
    <dgm:pt modelId="{2F43927F-4094-481B-9587-ECC0B61D6006}" type="parTrans" cxnId="{66575695-C329-43D7-8625-88929E5527CB}">
      <dgm:prSet/>
      <dgm:spPr/>
      <dgm:t>
        <a:bodyPr/>
        <a:lstStyle/>
        <a:p>
          <a:endParaRPr lang="ru-RU"/>
        </a:p>
      </dgm:t>
    </dgm:pt>
    <dgm:pt modelId="{C7D0A9AF-1B42-4BD0-A20F-8368B6410511}" type="sibTrans" cxnId="{66575695-C329-43D7-8625-88929E5527CB}">
      <dgm:prSet/>
      <dgm:spPr/>
      <dgm:t>
        <a:bodyPr/>
        <a:lstStyle/>
        <a:p>
          <a:endParaRPr lang="ru-RU"/>
        </a:p>
      </dgm:t>
    </dgm:pt>
    <dgm:pt modelId="{B0A6075D-7CAC-4599-A248-FAC42483F1D2}">
      <dgm:prSet phldrT="[Текст]"/>
      <dgm:spPr>
        <a:gradFill rotWithShape="0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p3d prstMaterial="metal"/>
      </dgm:spPr>
      <dgm:t>
        <a:bodyPr/>
        <a:lstStyle/>
        <a:p>
          <a:r>
            <a:rPr lang="ru-RU" dirty="0" smtClean="0"/>
            <a:t>Административным центром муниципального округа является село </a:t>
          </a:r>
          <a:r>
            <a:rPr lang="ru-RU" dirty="0" err="1" smtClean="0"/>
            <a:t>Верх-Усугли</a:t>
          </a:r>
          <a:r>
            <a:rPr lang="ru-RU" dirty="0" smtClean="0"/>
            <a:t>.</a:t>
          </a:r>
          <a:endParaRPr lang="ru-RU" dirty="0"/>
        </a:p>
      </dgm:t>
    </dgm:pt>
    <dgm:pt modelId="{B704CC77-CC3B-45B1-875F-9781B040D909}" type="sibTrans" cxnId="{8F733165-6AFE-48E1-8886-DE294A515BE5}">
      <dgm:prSet/>
      <dgm:spPr/>
      <dgm:t>
        <a:bodyPr/>
        <a:lstStyle/>
        <a:p>
          <a:endParaRPr lang="ru-RU"/>
        </a:p>
      </dgm:t>
    </dgm:pt>
    <dgm:pt modelId="{5FA8E131-A93E-4A30-9D6B-90581B5265C0}" type="parTrans" cxnId="{8F733165-6AFE-48E1-8886-DE294A515BE5}">
      <dgm:prSet/>
      <dgm:spPr/>
      <dgm:t>
        <a:bodyPr/>
        <a:lstStyle/>
        <a:p>
          <a:endParaRPr lang="ru-RU"/>
        </a:p>
      </dgm:t>
    </dgm:pt>
    <dgm:pt modelId="{4384CA52-0DCA-40A3-81A8-854F45E72C2B}" type="pres">
      <dgm:prSet presAssocID="{3E60FE89-C280-4745-B910-DF9AD0103D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44D6D-C6A3-4DC2-8DE1-8476FD2C375C}" type="pres">
      <dgm:prSet presAssocID="{7890D4B3-D096-4564-9372-BF978801F814}" presName="comp" presStyleCnt="0"/>
      <dgm:spPr>
        <a:sp3d prstMaterial="metal"/>
      </dgm:spPr>
    </dgm:pt>
    <dgm:pt modelId="{DE95412E-7702-48C5-A448-4B0413DAA9FB}" type="pres">
      <dgm:prSet presAssocID="{7890D4B3-D096-4564-9372-BF978801F814}" presName="box" presStyleLbl="node1" presStyleIdx="0" presStyleCnt="3" custLinFactNeighborX="-8750" custLinFactNeighborY="-6000"/>
      <dgm:spPr/>
      <dgm:t>
        <a:bodyPr/>
        <a:lstStyle/>
        <a:p>
          <a:endParaRPr lang="ru-RU"/>
        </a:p>
      </dgm:t>
    </dgm:pt>
    <dgm:pt modelId="{FB13D948-B340-4F61-AC6A-588E8273B135}" type="pres">
      <dgm:prSet presAssocID="{7890D4B3-D096-4564-9372-BF978801F81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sp3d prstMaterial="metal">
          <a:bevelT/>
          <a:bevelB/>
        </a:sp3d>
      </dgm:spPr>
    </dgm:pt>
    <dgm:pt modelId="{2288992D-5DA3-4424-8BD9-80B7DE73E6FF}" type="pres">
      <dgm:prSet presAssocID="{7890D4B3-D096-4564-9372-BF978801F8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DB45F-FE3A-425D-B20B-3207BCA8BC15}" type="pres">
      <dgm:prSet presAssocID="{EC4AF21F-D6F4-409A-A321-2413E9E5993F}" presName="spacer" presStyleCnt="0"/>
      <dgm:spPr>
        <a:sp3d prstMaterial="metal"/>
      </dgm:spPr>
    </dgm:pt>
    <dgm:pt modelId="{B79F238C-360B-4415-801D-3ABCD02C7D86}" type="pres">
      <dgm:prSet presAssocID="{D6E8DA84-EF24-452B-ADA8-C49F1DE9DF82}" presName="comp" presStyleCnt="0"/>
      <dgm:spPr>
        <a:sp3d prstMaterial="metal"/>
      </dgm:spPr>
    </dgm:pt>
    <dgm:pt modelId="{D9D96420-6DB2-4A58-B646-1E8DB591878F}" type="pres">
      <dgm:prSet presAssocID="{D6E8DA84-EF24-452B-ADA8-C49F1DE9DF82}" presName="box" presStyleLbl="node1" presStyleIdx="1" presStyleCnt="3"/>
      <dgm:spPr/>
      <dgm:t>
        <a:bodyPr/>
        <a:lstStyle/>
        <a:p>
          <a:endParaRPr lang="ru-RU"/>
        </a:p>
      </dgm:t>
    </dgm:pt>
    <dgm:pt modelId="{06E3C531-18BB-4903-808B-151E0EE3B4EE}" type="pres">
      <dgm:prSet presAssocID="{D6E8DA84-EF24-452B-ADA8-C49F1DE9DF8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sp3d prstMaterial="metal"/>
      </dgm:spPr>
    </dgm:pt>
    <dgm:pt modelId="{D74350C8-A4D8-44AC-92ED-C45D19C82842}" type="pres">
      <dgm:prSet presAssocID="{D6E8DA84-EF24-452B-ADA8-C49F1DE9DF8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B5CA2-5D63-401C-BF21-D15331015140}" type="pres">
      <dgm:prSet presAssocID="{C7D0A9AF-1B42-4BD0-A20F-8368B6410511}" presName="spacer" presStyleCnt="0"/>
      <dgm:spPr>
        <a:sp3d prstMaterial="metal"/>
      </dgm:spPr>
    </dgm:pt>
    <dgm:pt modelId="{7FB82713-96EE-4F19-AE67-5B2DE6056A32}" type="pres">
      <dgm:prSet presAssocID="{B0A6075D-7CAC-4599-A248-FAC42483F1D2}" presName="comp" presStyleCnt="0"/>
      <dgm:spPr>
        <a:sp3d prstMaterial="metal"/>
      </dgm:spPr>
    </dgm:pt>
    <dgm:pt modelId="{DA83B347-7F56-4C75-871A-86302EDAA683}" type="pres">
      <dgm:prSet presAssocID="{B0A6075D-7CAC-4599-A248-FAC42483F1D2}" presName="box" presStyleLbl="node1" presStyleIdx="2" presStyleCnt="3"/>
      <dgm:spPr/>
      <dgm:t>
        <a:bodyPr/>
        <a:lstStyle/>
        <a:p>
          <a:endParaRPr lang="ru-RU"/>
        </a:p>
      </dgm:t>
    </dgm:pt>
    <dgm:pt modelId="{D4A4BE58-DC00-404C-B501-C03963398D51}" type="pres">
      <dgm:prSet presAssocID="{B0A6075D-7CAC-4599-A248-FAC42483F1D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sp3d prstMaterial="metal"/>
      </dgm:spPr>
    </dgm:pt>
    <dgm:pt modelId="{9B1D0162-6349-4F14-85D0-A54CB570A02E}" type="pres">
      <dgm:prSet presAssocID="{B0A6075D-7CAC-4599-A248-FAC42483F1D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3D0A8-76A5-47B5-BAA4-104A8E661C00}" srcId="{3E60FE89-C280-4745-B910-DF9AD0103DC4}" destId="{7890D4B3-D096-4564-9372-BF978801F814}" srcOrd="0" destOrd="0" parTransId="{E11ACB56-D48F-401E-A52A-443266F621A9}" sibTransId="{EC4AF21F-D6F4-409A-A321-2413E9E5993F}"/>
    <dgm:cxn modelId="{4040AFD1-6705-4681-8F66-B5DDDE84FBAB}" type="presOf" srcId="{D6E8DA84-EF24-452B-ADA8-C49F1DE9DF82}" destId="{D9D96420-6DB2-4A58-B646-1E8DB591878F}" srcOrd="0" destOrd="0" presId="urn:microsoft.com/office/officeart/2005/8/layout/vList4"/>
    <dgm:cxn modelId="{6636A978-F197-4D6C-9CBE-507F17FF4C63}" type="presOf" srcId="{7890D4B3-D096-4564-9372-BF978801F814}" destId="{2288992D-5DA3-4424-8BD9-80B7DE73E6FF}" srcOrd="1" destOrd="0" presId="urn:microsoft.com/office/officeart/2005/8/layout/vList4"/>
    <dgm:cxn modelId="{D3B78276-FAB4-4FFA-8D09-9C164DC328A6}" type="presOf" srcId="{B0A6075D-7CAC-4599-A248-FAC42483F1D2}" destId="{DA83B347-7F56-4C75-871A-86302EDAA683}" srcOrd="0" destOrd="0" presId="urn:microsoft.com/office/officeart/2005/8/layout/vList4"/>
    <dgm:cxn modelId="{66575695-C329-43D7-8625-88929E5527CB}" srcId="{3E60FE89-C280-4745-B910-DF9AD0103DC4}" destId="{D6E8DA84-EF24-452B-ADA8-C49F1DE9DF82}" srcOrd="1" destOrd="0" parTransId="{2F43927F-4094-481B-9587-ECC0B61D6006}" sibTransId="{C7D0A9AF-1B42-4BD0-A20F-8368B6410511}"/>
    <dgm:cxn modelId="{21F336F7-8105-496B-B034-83F98804A529}" type="presOf" srcId="{3E60FE89-C280-4745-B910-DF9AD0103DC4}" destId="{4384CA52-0DCA-40A3-81A8-854F45E72C2B}" srcOrd="0" destOrd="0" presId="urn:microsoft.com/office/officeart/2005/8/layout/vList4"/>
    <dgm:cxn modelId="{8F733165-6AFE-48E1-8886-DE294A515BE5}" srcId="{3E60FE89-C280-4745-B910-DF9AD0103DC4}" destId="{B0A6075D-7CAC-4599-A248-FAC42483F1D2}" srcOrd="2" destOrd="0" parTransId="{5FA8E131-A93E-4A30-9D6B-90581B5265C0}" sibTransId="{B704CC77-CC3B-45B1-875F-9781B040D909}"/>
    <dgm:cxn modelId="{EAD7B339-C740-4D99-8F9F-7E31B5DD07EE}" type="presOf" srcId="{7890D4B3-D096-4564-9372-BF978801F814}" destId="{DE95412E-7702-48C5-A448-4B0413DAA9FB}" srcOrd="0" destOrd="0" presId="urn:microsoft.com/office/officeart/2005/8/layout/vList4"/>
    <dgm:cxn modelId="{ADADF80F-3256-4224-8D18-AC98646A627D}" type="presOf" srcId="{B0A6075D-7CAC-4599-A248-FAC42483F1D2}" destId="{9B1D0162-6349-4F14-85D0-A54CB570A02E}" srcOrd="1" destOrd="0" presId="urn:microsoft.com/office/officeart/2005/8/layout/vList4"/>
    <dgm:cxn modelId="{48E42ADE-D3CA-4728-947C-A6FB487FC6BB}" type="presOf" srcId="{D6E8DA84-EF24-452B-ADA8-C49F1DE9DF82}" destId="{D74350C8-A4D8-44AC-92ED-C45D19C82842}" srcOrd="1" destOrd="0" presId="urn:microsoft.com/office/officeart/2005/8/layout/vList4"/>
    <dgm:cxn modelId="{5E71048C-1F63-4C8F-9366-DBBAD2BA9C8E}" type="presParOf" srcId="{4384CA52-0DCA-40A3-81A8-854F45E72C2B}" destId="{C6544D6D-C6A3-4DC2-8DE1-8476FD2C375C}" srcOrd="0" destOrd="0" presId="urn:microsoft.com/office/officeart/2005/8/layout/vList4"/>
    <dgm:cxn modelId="{BDA06036-96CE-417D-AE62-CF0BFDCFF131}" type="presParOf" srcId="{C6544D6D-C6A3-4DC2-8DE1-8476FD2C375C}" destId="{DE95412E-7702-48C5-A448-4B0413DAA9FB}" srcOrd="0" destOrd="0" presId="urn:microsoft.com/office/officeart/2005/8/layout/vList4"/>
    <dgm:cxn modelId="{3B5C98DD-C1D4-4287-B12E-56CED00543F0}" type="presParOf" srcId="{C6544D6D-C6A3-4DC2-8DE1-8476FD2C375C}" destId="{FB13D948-B340-4F61-AC6A-588E8273B135}" srcOrd="1" destOrd="0" presId="urn:microsoft.com/office/officeart/2005/8/layout/vList4"/>
    <dgm:cxn modelId="{B7D471FD-7BB5-47DB-B7A0-C293892AE6EA}" type="presParOf" srcId="{C6544D6D-C6A3-4DC2-8DE1-8476FD2C375C}" destId="{2288992D-5DA3-4424-8BD9-80B7DE73E6FF}" srcOrd="2" destOrd="0" presId="urn:microsoft.com/office/officeart/2005/8/layout/vList4"/>
    <dgm:cxn modelId="{2C7D9275-19A3-465E-A308-141D47BA52C0}" type="presParOf" srcId="{4384CA52-0DCA-40A3-81A8-854F45E72C2B}" destId="{8C4DB45F-FE3A-425D-B20B-3207BCA8BC15}" srcOrd="1" destOrd="0" presId="urn:microsoft.com/office/officeart/2005/8/layout/vList4"/>
    <dgm:cxn modelId="{F8061BDA-2847-4DA1-8EC3-F621F109E85A}" type="presParOf" srcId="{4384CA52-0DCA-40A3-81A8-854F45E72C2B}" destId="{B79F238C-360B-4415-801D-3ABCD02C7D86}" srcOrd="2" destOrd="0" presId="urn:microsoft.com/office/officeart/2005/8/layout/vList4"/>
    <dgm:cxn modelId="{A6F4592C-D725-44FE-906C-48169405DBF6}" type="presParOf" srcId="{B79F238C-360B-4415-801D-3ABCD02C7D86}" destId="{D9D96420-6DB2-4A58-B646-1E8DB591878F}" srcOrd="0" destOrd="0" presId="urn:microsoft.com/office/officeart/2005/8/layout/vList4"/>
    <dgm:cxn modelId="{3AA31EFD-3127-45D0-A4E9-3F8CEA7B1340}" type="presParOf" srcId="{B79F238C-360B-4415-801D-3ABCD02C7D86}" destId="{06E3C531-18BB-4903-808B-151E0EE3B4EE}" srcOrd="1" destOrd="0" presId="urn:microsoft.com/office/officeart/2005/8/layout/vList4"/>
    <dgm:cxn modelId="{5790DB4B-66A3-4866-A1C4-D25FF5EC18D3}" type="presParOf" srcId="{B79F238C-360B-4415-801D-3ABCD02C7D86}" destId="{D74350C8-A4D8-44AC-92ED-C45D19C82842}" srcOrd="2" destOrd="0" presId="urn:microsoft.com/office/officeart/2005/8/layout/vList4"/>
    <dgm:cxn modelId="{5D86605A-B073-4B33-86A1-4FBF776B116C}" type="presParOf" srcId="{4384CA52-0DCA-40A3-81A8-854F45E72C2B}" destId="{1ADB5CA2-5D63-401C-BF21-D15331015140}" srcOrd="3" destOrd="0" presId="urn:microsoft.com/office/officeart/2005/8/layout/vList4"/>
    <dgm:cxn modelId="{E1C4296B-8584-4FCC-9058-E407AD1B0F68}" type="presParOf" srcId="{4384CA52-0DCA-40A3-81A8-854F45E72C2B}" destId="{7FB82713-96EE-4F19-AE67-5B2DE6056A32}" srcOrd="4" destOrd="0" presId="urn:microsoft.com/office/officeart/2005/8/layout/vList4"/>
    <dgm:cxn modelId="{81CC8E6C-075C-41DC-8203-0E15B0B2EF34}" type="presParOf" srcId="{7FB82713-96EE-4F19-AE67-5B2DE6056A32}" destId="{DA83B347-7F56-4C75-871A-86302EDAA683}" srcOrd="0" destOrd="0" presId="urn:microsoft.com/office/officeart/2005/8/layout/vList4"/>
    <dgm:cxn modelId="{C5BCBBE9-1106-4B22-81E3-8D0AC1A0230F}" type="presParOf" srcId="{7FB82713-96EE-4F19-AE67-5B2DE6056A32}" destId="{D4A4BE58-DC00-404C-B501-C03963398D51}" srcOrd="1" destOrd="0" presId="urn:microsoft.com/office/officeart/2005/8/layout/vList4"/>
    <dgm:cxn modelId="{4DE90E03-E1E6-4A9D-8B60-9054CBBB5286}" type="presParOf" srcId="{7FB82713-96EE-4F19-AE67-5B2DE6056A32}" destId="{9B1D0162-6349-4F14-85D0-A54CB570A02E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D960-D348-4215-A415-BFCAE095C74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2695-2E98-4791-9D2D-685B1FDD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0"/>
            <a:ext cx="5334000" cy="48013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woPt" dir="t"/>
          </a:scene3d>
          <a:sp3d prstMaterial="flat"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БЮДЖЕТ ДЛЯ ГРАЖДАН</a:t>
            </a:r>
            <a:endParaRPr lang="ru-RU" sz="3200" dirty="0" smtClean="0"/>
          </a:p>
          <a:p>
            <a:r>
              <a:rPr lang="ru-RU" sz="3200" i="1" dirty="0" err="1" smtClean="0"/>
              <a:t>Тунгокоченского</a:t>
            </a:r>
            <a:r>
              <a:rPr lang="ru-RU" sz="3200" i="1" dirty="0" smtClean="0"/>
              <a:t> муниципального округа на 2023 год и плановый период 2024-2025 годов</a:t>
            </a:r>
            <a:endParaRPr lang="ru-RU" sz="3200" dirty="0" smtClean="0"/>
          </a:p>
          <a:p>
            <a:r>
              <a:rPr lang="ru-RU" sz="3200" i="1" dirty="0" smtClean="0"/>
              <a:t>Утвержден Советом муниципального района «Тунгокоченский район»</a:t>
            </a:r>
          </a:p>
          <a:p>
            <a:r>
              <a:rPr lang="ru-RU" sz="3200" i="1" dirty="0" smtClean="0"/>
              <a:t>№ 31/6 от 16.12.2022г.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5800" y="609600"/>
            <a:ext cx="78486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Основные характеристики бюджета </a:t>
            </a:r>
            <a:r>
              <a:rPr lang="ru-RU" b="1" i="1" dirty="0" err="1" smtClean="0">
                <a:solidFill>
                  <a:schemeClr val="tx1"/>
                </a:solidFill>
              </a:rPr>
              <a:t>Тунгокоченского</a:t>
            </a:r>
            <a:r>
              <a:rPr lang="ru-RU" b="1" i="1" dirty="0" smtClean="0">
                <a:solidFill>
                  <a:schemeClr val="tx1"/>
                </a:solidFill>
              </a:rPr>
              <a:t> муниципального округа на 2023 год и плановый период 2024-2025 годов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397000"/>
          <a:ext cx="7848600" cy="39158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5976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2023г.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2024г.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2025г.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доходов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674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748,5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155,4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646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201,4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расходов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931,0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337,9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929,9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Профицит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(+) / дефицит (-)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817,5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817,5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271,5</a:t>
                      </a:r>
                    </a:p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457200"/>
            <a:ext cx="6172200" cy="7620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Динамика доходов 2023-2025 годов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24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116632"/>
            <a:ext cx="8536364" cy="10606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Тунгокоченского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2023 год и плановый период 2024 и 2025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210570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67" y="1201104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8" y="1191579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7" y="1201104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2011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20" y="12185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-венные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92333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Национальная оборона и Национальная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608590" y="192500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276087" y="250126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058318" y="19329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854450" y="2501266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329238" y="192024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580141" y="254373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583868" y="2342347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38499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общее образование;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молодежная политика и оздоровление детей;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8" y="4166242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>
            <a:off x="508912" y="1680529"/>
            <a:ext cx="0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138" y="1680529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237" y="1677354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5816" y="1713808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2" y="17154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04429" y="1707517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694613" y="17551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759575" y="1716088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8231568" y="1512085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1738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599" y="1142999"/>
          <a:ext cx="8763002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27"/>
                <a:gridCol w="2022231"/>
                <a:gridCol w="1937972"/>
                <a:gridCol w="1937972"/>
              </a:tblGrid>
              <a:tr h="3650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2023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2024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2025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931,0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337,9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929,9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401,0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954,0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268,7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64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2 222,9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2 329,4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2 416,1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7 822,5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4 288,5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4 288,5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64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30 683,0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22 099,8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29 461,4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40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13 692,2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12 357,7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15 288,5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422 678,5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377 628,6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414 231,7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кинематография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60 064,1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56 889,7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56 889,7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4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05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12 016,8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10 440,3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11 735,4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596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15 330,0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64928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38200" y="304800"/>
            <a:ext cx="75438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Структура расходов бюджета муниципального округа по разделам классификации расходов на 2023-2025годов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6172200" cy="8382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Динамика основных видов расходов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			на 2023-2025 </a:t>
            </a:r>
            <a:r>
              <a:rPr lang="ru-RU" b="1" i="1" dirty="0" err="1" smtClean="0">
                <a:solidFill>
                  <a:schemeClr val="tx1"/>
                </a:solidFill>
              </a:rPr>
              <a:t>гг</a:t>
            </a:r>
            <a:r>
              <a:rPr lang="ru-RU" b="1" i="1" dirty="0" smtClean="0">
                <a:solidFill>
                  <a:schemeClr val="tx1"/>
                </a:solidFill>
              </a:rPr>
              <a:t>				тыс. руб.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8610600" cy="40011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Муниципальные программы, планируемые в </a:t>
            </a:r>
            <a:r>
              <a:rPr lang="ru-RU" sz="20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2023 </a:t>
            </a:r>
            <a:r>
              <a:rPr lang="ru-RU" sz="20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80999"/>
          <a:ext cx="9144001" cy="699548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1000"/>
                <a:gridCol w="7783286"/>
                <a:gridCol w="979715"/>
              </a:tblGrid>
              <a:tr h="53340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2023год</a:t>
                      </a:r>
                      <a:endParaRPr lang="ru-RU" sz="1400" kern="12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 «Экономическое и социальное развитие коренных малочисленных народов Севера на 2021-2025 годы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субъектов малого и среднего предпринимательства в муниципальном районе «Тунгокоченский район»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«Мониторинг муниципальной системы образования, организация и проведения государственной (итоговой) аттестации выпускников 9-х,11-х классов на территории муниципального района «Тунгокоченский район» на  2021-2025 годы 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800,0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«Организация отдыха, оздоровления, занятости детей и подростков» (2021-2025гг)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 </a:t>
                      </a:r>
                      <a:r>
                        <a:rPr lang="ru-RU" sz="1400" kern="1200" dirty="0" smtClean="0"/>
                        <a:t>000,0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«Социальная</a:t>
                      </a:r>
                      <a:r>
                        <a:rPr lang="ru-RU" sz="1100" baseline="0" dirty="0" smtClean="0"/>
                        <a:t> поддержка населения муниципального района «</a:t>
                      </a:r>
                      <a:r>
                        <a:rPr lang="ru-RU" sz="1100" baseline="0" dirty="0" err="1" smtClean="0"/>
                        <a:t>Тунгокоченский</a:t>
                      </a:r>
                      <a:r>
                        <a:rPr lang="ru-RU" sz="1100" baseline="0" dirty="0" smtClean="0"/>
                        <a:t> район» на 2021-2025 годы»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625,0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«Комплексного развития объектов коммунальной инфраструктуры муниципального района "</a:t>
                      </a:r>
                      <a:r>
                        <a:rPr lang="ru-RU" sz="1100" dirty="0" err="1" smtClean="0"/>
                        <a:t>Тунгокоченский</a:t>
                      </a:r>
                      <a:r>
                        <a:rPr lang="ru-RU" sz="1100" dirty="0" smtClean="0"/>
                        <a:t> район" </a:t>
                      </a:r>
                      <a:r>
                        <a:rPr lang="ru-RU" sz="1100" dirty="0" smtClean="0"/>
                        <a:t>2022-2026 </a:t>
                      </a:r>
                      <a:r>
                        <a:rPr lang="ru-RU" sz="1100" dirty="0" smtClean="0"/>
                        <a:t>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1500,0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«Культура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«Профилактика терроризма и экстремизма в муниципальном районе «Тунгокоченский район» на 2019-2023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55,4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«Обеспечение пожарной безопасности в жилом фонде сел </a:t>
                      </a:r>
                      <a:r>
                        <a:rPr lang="ru-RU" sz="1100" kern="1200" dirty="0" err="1" smtClean="0"/>
                        <a:t>Юмурчен</a:t>
                      </a:r>
                      <a:r>
                        <a:rPr lang="ru-RU" sz="1100" kern="1200" dirty="0" smtClean="0"/>
                        <a:t>, Красный Яр, Зеленое Озеро и в бюджетных  учреждениях, организациях муниципального района «Тунгокоченский район»  на 2019-2023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3534,0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/>
                        <a:t>«Профилактика</a:t>
                      </a:r>
                      <a:r>
                        <a:rPr lang="ru-RU" sz="1100" kern="1200" baseline="0" dirty="0" smtClean="0"/>
                        <a:t> правонарушений </a:t>
                      </a:r>
                      <a:r>
                        <a:rPr lang="ru-RU" sz="1100" kern="1200" dirty="0" smtClean="0"/>
                        <a:t>в </a:t>
                      </a:r>
                      <a:r>
                        <a:rPr lang="ru-RU" sz="1100" kern="1200" dirty="0" smtClean="0"/>
                        <a:t>муниципальном районе «Тунгокоченский район» на </a:t>
                      </a:r>
                      <a:r>
                        <a:rPr lang="ru-RU" sz="1100" kern="1200" dirty="0" smtClean="0"/>
                        <a:t>2022-2024 </a:t>
                      </a:r>
                      <a:r>
                        <a:rPr lang="ru-RU" sz="1100" kern="1200" dirty="0" smtClean="0"/>
                        <a:t>годы».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226,0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физической культуры и спорта в муниципальном районе "Тунгокоченский район"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15330,0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муниципальной системы образования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 на 2016-2020 г. на реализацию мероприятия по обеспечению функционирования модели персонифицированного финансирования дополнительного образования детей"в муниципальном районе "Тунгокоченский район"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953,4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3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2"/>
          <a:ext cx="9144004" cy="75761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2442"/>
                <a:gridCol w="7621846"/>
                <a:gridCol w="979716"/>
              </a:tblGrid>
              <a:tr h="5599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2023год</a:t>
                      </a:r>
                      <a:endParaRPr lang="ru-RU" sz="1400" kern="12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«Создание системы государственного кадастра недвижимости и управления земельно-имущественным комплексом (2021-2023 годы)»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550,0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5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u="none" strike="noStrike" dirty="0" smtClean="0"/>
                        <a:t>«</a:t>
                      </a:r>
                      <a:r>
                        <a:rPr lang="ru-RU" sz="1400" u="none" strike="noStrike" dirty="0"/>
                        <a:t>Проведение капитального ремонта общего имущества многоквартирных домов, расположенных на </a:t>
                      </a:r>
                      <a:r>
                        <a:rPr lang="ru-RU" sz="1400" u="none" strike="noStrike" dirty="0" smtClean="0"/>
                        <a:t>территории</a:t>
                      </a:r>
                      <a:r>
                        <a:rPr lang="ru-RU" sz="1400" u="none" strike="noStrike" baseline="0" dirty="0" smtClean="0"/>
                        <a:t> 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400" u="none" strike="noStrike" dirty="0" smtClean="0"/>
                        <a:t>муниципального </a:t>
                      </a:r>
                      <a:r>
                        <a:rPr lang="ru-RU" sz="1400" u="none" strike="noStrike" dirty="0"/>
                        <a:t>района «</a:t>
                      </a:r>
                      <a:r>
                        <a:rPr lang="ru-RU" sz="1400" u="none" strike="noStrike" dirty="0" err="1"/>
                        <a:t>Тунгокоченский</a:t>
                      </a:r>
                      <a:r>
                        <a:rPr lang="ru-RU" sz="1400" u="none" strike="noStrike" dirty="0"/>
                        <a:t> район» (2018-2043 годы)»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545,0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0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«Гармонизация межнациональных и межконфессиональных отношений в администрации муниципального района « 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2015 – 2025 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120,0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dirty="0" smtClean="0"/>
                        <a:t>Содействие</a:t>
                      </a:r>
                      <a:r>
                        <a:rPr lang="ru-RU" sz="1400" b="0" i="0" baseline="0" dirty="0" smtClean="0"/>
                        <a:t> занятости населения </a:t>
                      </a:r>
                      <a:r>
                        <a:rPr lang="ru-RU" sz="1400" b="0" i="0" baseline="0" dirty="0" err="1" smtClean="0"/>
                        <a:t>Тунгокоченского</a:t>
                      </a:r>
                      <a:r>
                        <a:rPr lang="ru-RU" sz="1400" b="0" i="0" baseline="0" dirty="0" smtClean="0"/>
                        <a:t> района на 2021-2025 годы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«Развитие библиотечного дела 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2021-2023 годы» 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100,0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«Территориальное планирование и обеспечение градостроительной деятельности на территории муниципального района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 (</a:t>
                      </a:r>
                      <a:r>
                        <a:rPr lang="ru-RU" sz="1400" dirty="0" smtClean="0"/>
                        <a:t>2023- 2024 </a:t>
                      </a:r>
                      <a:r>
                        <a:rPr lang="ru-RU" sz="1400" dirty="0" smtClean="0"/>
                        <a:t>годы)»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1750,0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«Развитие транспортной системы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2021-2025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«Снижение рисков и смягчение последствий чрезвычайных ситуаций природного и техногенного характера на территории муниципального района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2018-2022 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1000,0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 </a:t>
                      </a:r>
                      <a:r>
                        <a:rPr lang="ru-RU" sz="1400" kern="1200" dirty="0" smtClean="0"/>
                        <a:t>«Укрепление</a:t>
                      </a:r>
                      <a:r>
                        <a:rPr lang="ru-RU" sz="1400" kern="1200" baseline="0" dirty="0" smtClean="0"/>
                        <a:t> общественного здоровья в муниципальном районе «</a:t>
                      </a:r>
                      <a:r>
                        <a:rPr lang="ru-RU" sz="1400" kern="1200" baseline="0" dirty="0" err="1" smtClean="0"/>
                        <a:t>Тунгокоченский</a:t>
                      </a:r>
                      <a:r>
                        <a:rPr lang="ru-RU" sz="1400" kern="1200" baseline="0" dirty="0" smtClean="0"/>
                        <a:t> район» на 2021-2025 годы</a:t>
                      </a:r>
                      <a:r>
                        <a:rPr lang="ru-RU" sz="1400" kern="1200" dirty="0" smtClean="0"/>
                        <a:t>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«Благоустройство населенных пунктов </a:t>
                      </a:r>
                      <a:r>
                        <a:rPr lang="ru-RU" sz="1400" dirty="0" smtClean="0"/>
                        <a:t>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2022-2026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786,8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«Энергосбережение</a:t>
                      </a:r>
                      <a:r>
                        <a:rPr lang="ru-RU" sz="1400" b="0" i="0" baseline="0" dirty="0" smtClean="0"/>
                        <a:t> и повышение энергетической эффективности  </a:t>
                      </a:r>
                      <a:r>
                        <a:rPr lang="ru-RU" sz="1400" dirty="0" smtClean="0"/>
                        <a:t>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2021-2025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«Повышение безопасности дорожного</a:t>
                      </a:r>
                      <a:r>
                        <a:rPr lang="ru-RU" sz="1400" b="0" i="0" baseline="0" dirty="0" smtClean="0"/>
                        <a:t> движения на территории муниципального района «</a:t>
                      </a:r>
                      <a:r>
                        <a:rPr lang="ru-RU" sz="1400" b="0" i="0" baseline="0" dirty="0" err="1" smtClean="0"/>
                        <a:t>Тунгокоченский</a:t>
                      </a:r>
                      <a:r>
                        <a:rPr lang="ru-RU" sz="1400" b="0" i="0" baseline="0" dirty="0" smtClean="0"/>
                        <a:t> район»(2022-2026)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185,0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Итого</a:t>
                      </a:r>
                      <a:r>
                        <a:rPr lang="ru-RU" sz="1600" kern="1200" baseline="0" dirty="0" smtClean="0"/>
                        <a:t> по программам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472,6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рабочая\Downloads\5f2aae.dey8le.3l7d.vh.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495800" cy="1676400"/>
          </a:xfrm>
          <a:prstGeom prst="rect">
            <a:avLst/>
          </a:prstGeom>
          <a:noFill/>
        </p:spPr>
      </p:pic>
      <p:pic>
        <p:nvPicPr>
          <p:cNvPr id="2051" name="Picture 3" descr="C:\Users\рабочая\Downloads\1604998964_verh-usug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648200" cy="1723869"/>
          </a:xfrm>
          <a:prstGeom prst="rect">
            <a:avLst/>
          </a:prstGeom>
          <a:noFill/>
        </p:spPr>
      </p:pic>
      <p:pic>
        <p:nvPicPr>
          <p:cNvPr id="2053" name="Picture 5" descr="C:\Users\рабочая\Downloads\кык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495799" cy="1676400"/>
          </a:xfrm>
          <a:prstGeom prst="rect">
            <a:avLst/>
          </a:prstGeom>
          <a:noFill/>
        </p:spPr>
      </p:pic>
      <p:pic>
        <p:nvPicPr>
          <p:cNvPr id="2054" name="Picture 6" descr="C:\Users\рабочая\Downloads\тунгокоч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4495800" cy="1066800"/>
          </a:xfrm>
          <a:prstGeom prst="rect">
            <a:avLst/>
          </a:prstGeom>
          <a:noFill/>
        </p:spPr>
      </p:pic>
      <p:pic>
        <p:nvPicPr>
          <p:cNvPr id="2055" name="Picture 7" descr="C:\Users\рабочая\Downloads\усть карен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4648200" cy="1676400"/>
          </a:xfrm>
          <a:prstGeom prst="rect">
            <a:avLst/>
          </a:prstGeom>
          <a:noFill/>
        </p:spPr>
      </p:pic>
      <p:pic>
        <p:nvPicPr>
          <p:cNvPr id="2056" name="Picture 8" descr="C:\Users\рабочая\Downloads\panorama-nizhnij-stan-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4648200" cy="1066800"/>
          </a:xfrm>
          <a:prstGeom prst="rect">
            <a:avLst/>
          </a:prstGeom>
          <a:noFill/>
        </p:spPr>
      </p:pic>
      <p:pic>
        <p:nvPicPr>
          <p:cNvPr id="2057" name="Picture 9" descr="C:\Users\рабочая\Downloads\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181600"/>
            <a:ext cx="4495800" cy="1676400"/>
          </a:xfrm>
          <a:prstGeom prst="rect">
            <a:avLst/>
          </a:prstGeom>
          <a:noFill/>
        </p:spPr>
      </p:pic>
      <p:pic>
        <p:nvPicPr>
          <p:cNvPr id="2058" name="Picture 10" descr="C:\Users\рабочая\Downloads\unna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24463"/>
            <a:ext cx="4648200" cy="1633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/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Представляем вашему вниманию «Бюджет для граждан», в котором в доступной форме изложено, на какие цели и в каком объеме направляются бюджетные ресурсы, каких результатов предполагается достичь.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«Бюджет для граждан» разработан для ознакомления жителей </a:t>
            </a:r>
            <a:r>
              <a:rPr lang="ru-RU" sz="2000" dirty="0" smtClean="0"/>
              <a:t>округа</a:t>
            </a:r>
            <a:r>
              <a:rPr lang="ru-RU" sz="2000" dirty="0" smtClean="0"/>
              <a:t> </a:t>
            </a:r>
            <a:r>
              <a:rPr lang="ru-RU" sz="2000" dirty="0" smtClean="0"/>
              <a:t>с основными целями, задачами и приоритетами бюджетной и налоговой политики, обоснованиями бюджетных расходов и планируемыми результатами использования бюджетных средств.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Для граждан показатели бюджета </a:t>
            </a:r>
            <a:r>
              <a:rPr lang="ru-RU" sz="2000" dirty="0" err="1" smtClean="0"/>
              <a:t>Тунгокоченского</a:t>
            </a:r>
            <a:r>
              <a:rPr lang="ru-RU" sz="2000" dirty="0" smtClean="0"/>
              <a:t> округа на 2023 год и плановый период 2024 и 2025 годов представлены в виде графиков, диаграмм, слайдов и числовых значений, чтобы каждый без труда мог понять каким образом формировались доходы и в каком объеме планируются расходы.</a:t>
            </a:r>
            <a:endParaRPr lang="ru-RU" sz="20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Уважаемые жители </a:t>
            </a:r>
            <a:r>
              <a:rPr lang="ru-RU" altLang="ru-RU" sz="3200" b="1" cap="all" dirty="0" err="1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тунгокоченского</a:t>
            </a:r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округа</a:t>
            </a:r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!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28600" y="12192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powde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Тунгокоченский</a:t>
            </a:r>
            <a:r>
              <a:rPr lang="ru-RU" sz="24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 муниципальный округ </a:t>
            </a:r>
            <a:endParaRPr lang="ru-RU" sz="2400" b="1" cap="all" spc="0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04800" y="152400"/>
            <a:ext cx="8534400" cy="95410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all" spc="0" normalizeH="0" baseline="0" noProof="0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Основные вехи появления бюджетов в финансовой жизни государств</a:t>
            </a:r>
            <a:endParaRPr kumimoji="0" lang="ru-RU" altLang="ru-RU" sz="2800" b="1" i="0" u="none" strike="noStrike" kern="1200" cap="all" spc="0" normalizeH="0" baseline="0" noProof="0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XVI-XVII вв.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Англия, Палата общин – слово «бюджет» применяется в связи с представлением канцлером сведений о плановых и фактических расходах 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Конец XVII в.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«Бюджетом» стал называться документ, который содержал утверждаемый парламентом план доходов и расходов.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 России составлен первый бюджет в виде сметы государственных доходов и расходов.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XIX 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Объемы государственных средств увеличиваются, бюджеты (планы доходов и расходов) становятся необходимостью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 России определен порядок формирования «государственной росписи», роспись стала публиковаться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Начало </a:t>
            </a:r>
            <a:r>
              <a:rPr lang="en-US" dirty="0" smtClean="0">
                <a:solidFill>
                  <a:schemeClr val="bg2"/>
                </a:solidFill>
              </a:rPr>
              <a:t>XX </a:t>
            </a:r>
            <a:r>
              <a:rPr lang="ru-RU" dirty="0" smtClean="0">
                <a:solidFill>
                  <a:schemeClr val="bg2"/>
                </a:solidFill>
              </a:rPr>
              <a:t>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 рассмотрению государственного бюджета привлечена 1-я Государственная Дума.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2346" y="23664"/>
            <a:ext cx="6512511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Что такое бюджет? Какие бывают бюджеты?</a:t>
            </a:r>
            <a:endParaRPr lang="ru-RU" sz="3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2514600" y="1295400"/>
            <a:ext cx="3935393" cy="902946"/>
          </a:xfrm>
          <a:prstGeom prst="round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1800" y="2590800"/>
            <a:ext cx="3078865" cy="11223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2590800"/>
            <a:ext cx="2232248" cy="1122299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  <a:endParaRPr lang="ru-RU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2590800"/>
            <a:ext cx="2232248" cy="11223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С</a:t>
            </a:r>
            <a:r>
              <a:rPr lang="ru-RU" b="1" dirty="0" smtClean="0">
                <a:solidFill>
                  <a:prstClr val="black"/>
                </a:solidFill>
              </a:rPr>
              <a:t>убъектов Российской Федерации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Муниципальных образований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 rot="16200000" flipH="1">
            <a:off x="4300538" y="2380105"/>
            <a:ext cx="392454" cy="28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 rot="16200000" flipH="1">
            <a:off x="5765283" y="915359"/>
            <a:ext cx="392454" cy="2958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rot="5400000">
            <a:off x="2793484" y="901987"/>
            <a:ext cx="392454" cy="2985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0" y="1524000"/>
            <a:ext cx="2392297" cy="497712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Со старонормандского </a:t>
            </a:r>
            <a:r>
              <a:rPr lang="en-US" sz="1200" dirty="0" smtClean="0">
                <a:solidFill>
                  <a:prstClr val="black"/>
                </a:solidFill>
              </a:rPr>
              <a:t>buogette – </a:t>
            </a:r>
            <a:r>
              <a:rPr lang="ru-RU" sz="1200" dirty="0" smtClean="0">
                <a:solidFill>
                  <a:prstClr val="black"/>
                </a:solidFill>
              </a:rPr>
              <a:t>сумка, кошелек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594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00100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понятия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228600" y="1143000"/>
            <a:ext cx="4267200" cy="1676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ДОХОДЫ – это поступающие в бюджет денежные средства от юридических и физических лиц, а также вышестоящих бюджетов (налоговые и неналоговые платежи, безвозмездные поступления)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24400" y="1143000"/>
            <a:ext cx="4191000" cy="1676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</a:rPr>
              <a:t>РАСХОДЫ – 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971800"/>
            <a:ext cx="8077200" cy="106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БЮДЖЕТ– это форма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образования и расходования денежных средств, предназначенных для финансового  обеспечения задач и функций государства и местного самоуправления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рабочая\Downloads\бюдж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352800" cy="1571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/>
            <a:bevelB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0" y="4191000"/>
            <a:ext cx="2286000" cy="14478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Превышение доходов над расходами образует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положительный остаток бюджета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ПРОФИЦИТ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4191000"/>
            <a:ext cx="2286000" cy="14478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Превышение расходов над доходами, образует недостаток средств  бюджета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ДЕФИЦИТ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5867400"/>
            <a:ext cx="8382000" cy="6858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44D26"/>
                </a:solidFill>
                <a:latin typeface="Times New Roman" pitchFamily="18" charset="0"/>
              </a:rPr>
              <a:t>Сбалансированность  бюджета по доходам и расходам – основополагающее требование, предъявляемое к органам, составляющим и исполняющим бюджет  </a:t>
            </a:r>
            <a:endParaRPr lang="ru-RU" altLang="ru-RU" sz="1200" b="1" dirty="0">
              <a:solidFill>
                <a:srgbClr val="444D2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295400"/>
            <a:ext cx="6945086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4F81BD">
                <a:shade val="95000"/>
                <a:satMod val="10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8521477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8" y="406400"/>
            <a:ext cx="1741715" cy="199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5532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Межбюджетные трансферты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9840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ЧТО ТАКОЕ БЮДЖЕТНЫЙ ПРОЦЕСС 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990600"/>
            <a:ext cx="8458200" cy="11737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 и утверждению отчета об исполнении бюджета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38200" y="2438400"/>
            <a:ext cx="7543800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translucentPowder">
            <a:bevelT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cap="all" dirty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СТАДИИ БЮДЖЕТНОГО ПРОЦЕССА</a:t>
            </a:r>
          </a:p>
        </p:txBody>
      </p:sp>
      <p:sp>
        <p:nvSpPr>
          <p:cNvPr id="6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278259" y="3124200"/>
            <a:ext cx="15240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1.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Разработка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7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1981200" y="3124200"/>
            <a:ext cx="16002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2. Рассмотрение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8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3657600" y="3124200"/>
            <a:ext cx="15240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3.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9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5257800" y="3124200"/>
            <a:ext cx="16002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4. Исполнение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10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6934200" y="3124200"/>
            <a:ext cx="16764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5.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Рассмотрение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и 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отчета об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исполнении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11" name="AutoShape 23"/>
          <p:cNvSpPr>
            <a:spLocks/>
          </p:cNvSpPr>
          <p:nvPr/>
        </p:nvSpPr>
        <p:spPr bwMode="auto">
          <a:xfrm rot="5400000">
            <a:off x="5905500" y="3848100"/>
            <a:ext cx="228600" cy="1676400"/>
          </a:xfrm>
          <a:prstGeom prst="rightBrace">
            <a:avLst>
              <a:gd name="adj1" fmla="val 61111"/>
              <a:gd name="adj2" fmla="val 50088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" name="AutoShape 21"/>
          <p:cNvSpPr>
            <a:spLocks/>
          </p:cNvSpPr>
          <p:nvPr/>
        </p:nvSpPr>
        <p:spPr bwMode="auto">
          <a:xfrm rot="5400000">
            <a:off x="3798094" y="1383506"/>
            <a:ext cx="1295400" cy="7977188"/>
          </a:xfrm>
          <a:prstGeom prst="rightBrace">
            <a:avLst>
              <a:gd name="adj1" fmla="val 51317"/>
              <a:gd name="adj2" fmla="val 50088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00400" y="6019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rgbClr val="F3A447">
                    <a:lumMod val="50000"/>
                  </a:srgbClr>
                </a:solidFill>
                <a:latin typeface="Times New Roman" pitchFamily="18" charset="0"/>
              </a:rPr>
              <a:t>Бюджетный период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876800" y="4724400"/>
            <a:ext cx="243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Финансовый год                                                (с 01 января по 31 декабря)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768780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Участие в бюджетном процессе и влияние гражданина на него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1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1526</Words>
  <PresentationFormat>Экран (4:3)</PresentationFormat>
  <Paragraphs>268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Уважаемые жители тунгокоченского округа!</vt:lpstr>
      <vt:lpstr>Слайд 3</vt:lpstr>
      <vt:lpstr>Слайд 4</vt:lpstr>
      <vt:lpstr>Что такое бюджет? Какие бывают бюджеты?</vt:lpstr>
      <vt:lpstr>Слайд 6</vt:lpstr>
      <vt:lpstr>Межбюджетные трансферты</vt:lpstr>
      <vt:lpstr>ЧТО ТАКОЕ БЮДЖЕТНЫЙ ПРОЦЕСС ?</vt:lpstr>
      <vt:lpstr>Участие в бюджетном процессе и влияние гражданина на него</vt:lpstr>
      <vt:lpstr>Слайд 10</vt:lpstr>
      <vt:lpstr>Слайд 11</vt:lpstr>
      <vt:lpstr>Структура расходов бюджета Тунгокоченского муниципального округа  на 2023 год и плановый период 2024 и 2025 годов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</dc:creator>
  <cp:lastModifiedBy>admin</cp:lastModifiedBy>
  <cp:revision>159</cp:revision>
  <dcterms:created xsi:type="dcterms:W3CDTF">2021-04-15T09:49:15Z</dcterms:created>
  <dcterms:modified xsi:type="dcterms:W3CDTF">2023-01-31T02:41:07Z</dcterms:modified>
</cp:coreProperties>
</file>