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9" r:id="rId3"/>
    <p:sldId id="257" r:id="rId4"/>
    <p:sldId id="270" r:id="rId5"/>
    <p:sldId id="264" r:id="rId6"/>
    <p:sldId id="258" r:id="rId7"/>
    <p:sldId id="268" r:id="rId8"/>
    <p:sldId id="265" r:id="rId9"/>
    <p:sldId id="271" r:id="rId10"/>
    <p:sldId id="260" r:id="rId11"/>
    <p:sldId id="261" r:id="rId12"/>
    <p:sldId id="266" r:id="rId13"/>
    <p:sldId id="262" r:id="rId14"/>
    <p:sldId id="263" r:id="rId15"/>
    <p:sldId id="267" r:id="rId16"/>
    <p:sldId id="274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FF2"/>
    <a:srgbClr val="159B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717" autoAdjust="0"/>
  </p:normalViewPr>
  <p:slideViewPr>
    <p:cSldViewPr>
      <p:cViewPr varScale="1">
        <p:scale>
          <a:sx n="53" d="100"/>
          <a:sy n="53" d="100"/>
        </p:scale>
        <p:origin x="53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Налогововые доходы</c:v>
                </c:pt>
              </c:strCache>
            </c:strRef>
          </c:tx>
          <c:spPr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1"/>
          <c:cat>
            <c:strRef>
              <c:f>Лист1!$A$2:$A$4</c:f>
              <c:strCache>
                <c:ptCount val="3"/>
                <c:pt idx="0">
                  <c:v>План 2024г.</c:v>
                </c:pt>
                <c:pt idx="1">
                  <c:v>План 2025г.</c:v>
                </c:pt>
                <c:pt idx="2">
                  <c:v>План 2026г.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291442.09999999998</c:v>
                </c:pt>
                <c:pt idx="1">
                  <c:v>321676.09999999998</c:v>
                </c:pt>
                <c:pt idx="2">
                  <c:v>359744.5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 prstMaterial="metal">
                    <a:bevelT/>
                    <a:bevelB/>
                  </a:sp3d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B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1"/>
          <c:cat>
            <c:strRef>
              <c:f>Лист1!$A$2:$A$4</c:f>
              <c:strCache>
                <c:ptCount val="3"/>
                <c:pt idx="0">
                  <c:v>План 2024г.</c:v>
                </c:pt>
                <c:pt idx="1">
                  <c:v>План 2025г.</c:v>
                </c:pt>
                <c:pt idx="2">
                  <c:v>План 2026г.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446393.7</c:v>
                </c:pt>
                <c:pt idx="1">
                  <c:v>406417.7</c:v>
                </c:pt>
                <c:pt idx="2">
                  <c:v>326027.8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 prstMaterial="metal">
                    <a:bevelT/>
                    <a:bevelB/>
                  </a:sp3d>
                </c14:spPr>
              </c14:invertSolidFillFmt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C000"/>
            </a:solidFill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1"/>
          <c:cat>
            <c:strRef>
              <c:f>Лист1!$A$2:$A$4</c:f>
              <c:strCache>
                <c:ptCount val="3"/>
                <c:pt idx="0">
                  <c:v>План 2024г.</c:v>
                </c:pt>
                <c:pt idx="1">
                  <c:v>План 2025г.</c:v>
                </c:pt>
                <c:pt idx="2">
                  <c:v>План 2026г.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#,##0.00">
                  <c:v>7800</c:v>
                </c:pt>
                <c:pt idx="1">
                  <c:v>8005</c:v>
                </c:pt>
                <c:pt idx="2">
                  <c:v>8060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effectLst>
                    <a:innerShdw blurRad="114300">
                      <a:prstClr val="black"/>
                    </a:innerShdw>
                  </a:effectLst>
                  <a:scene3d>
                    <a:camera prst="orthographicFront"/>
                    <a:lightRig rig="threePt" dir="t"/>
                  </a:scene3d>
                  <a:sp3d prstMaterial="metal">
                    <a:bevelT/>
                    <a:bevelB/>
                  </a:sp3d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5828432"/>
        <c:axId val="175828816"/>
        <c:axId val="0"/>
      </c:bar3DChart>
      <c:catAx>
        <c:axId val="175828432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175828816"/>
        <c:crosses val="autoZero"/>
        <c:auto val="1"/>
        <c:lblAlgn val="ctr"/>
        <c:lblOffset val="100"/>
        <c:noMultiLvlLbl val="1"/>
      </c:catAx>
      <c:valAx>
        <c:axId val="175828816"/>
        <c:scaling>
          <c:orientation val="minMax"/>
        </c:scaling>
        <c:delete val="1"/>
        <c:axPos val="l"/>
        <c:majorGridlines/>
        <c:numFmt formatCode="#,##0.00" sourceLinked="1"/>
        <c:majorTickMark val="cross"/>
        <c:minorTickMark val="cross"/>
        <c:tickLblPos val="nextTo"/>
        <c:crossAx val="175828432"/>
        <c:crosses val="autoZero"/>
        <c:crossBetween val="between"/>
        <c:dispUnits>
          <c:builtInUnit val="thousands"/>
          <c:dispUnitsLbl/>
        </c:dispUnits>
      </c:valAx>
    </c:plotArea>
    <c:legend>
      <c:legendPos val="r"/>
      <c:overlay val="1"/>
    </c:legend>
    <c:plotVisOnly val="1"/>
    <c:dispBlanksAs val="zero"/>
    <c:showDLblsOverMax val="1"/>
  </c:chart>
  <c:spPr>
    <a:noFill/>
    <a:ln>
      <a:gradFill>
        <a:gsLst>
          <a:gs pos="0">
            <a:srgbClr val="FBEAC7"/>
          </a:gs>
          <a:gs pos="17999">
            <a:srgbClr val="FEE7F2"/>
          </a:gs>
          <a:gs pos="36000">
            <a:srgbClr val="FAC77D"/>
          </a:gs>
          <a:gs pos="61000">
            <a:srgbClr val="FBA97D"/>
          </a:gs>
          <a:gs pos="82001">
            <a:srgbClr val="FBD49C"/>
          </a:gs>
          <a:gs pos="100000">
            <a:srgbClr val="FEE7F2"/>
          </a:gs>
        </a:gsLst>
        <a:lin ang="5400000" scaled="0"/>
      </a:gradFill>
    </a:ln>
    <a:scene3d>
      <a:camera prst="orthographicFront"/>
      <a:lightRig rig="threePt" dir="t"/>
    </a:scene3d>
    <a:sp3d prstMaterial="metal"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1"/>
          <c:cat>
            <c:strRef>
              <c:f>Лист1!$A$2:$A$4</c:f>
              <c:strCache>
                <c:ptCount val="3"/>
                <c:pt idx="0">
                  <c:v>План 2024 год</c:v>
                </c:pt>
                <c:pt idx="1">
                  <c:v>План 2025 год</c:v>
                </c:pt>
                <c:pt idx="2">
                  <c:v>План 2026 год</c:v>
                </c:pt>
              </c:strCache>
            </c:strRef>
          </c:cat>
          <c:val>
            <c:numRef>
              <c:f>Лист1!$B$2:$B$4</c:f>
              <c:numCache>
                <c:formatCode>#\ ?/?</c:formatCode>
                <c:ptCount val="3"/>
                <c:pt idx="0">
                  <c:v>12016.8</c:v>
                </c:pt>
                <c:pt idx="1">
                  <c:v>10440.299999999997</c:v>
                </c:pt>
                <c:pt idx="2">
                  <c:v>11735.4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1"/>
          <c:cat>
            <c:strRef>
              <c:f>Лист1!$A$2:$A$4</c:f>
              <c:strCache>
                <c:ptCount val="3"/>
                <c:pt idx="0">
                  <c:v>План 2024 год</c:v>
                </c:pt>
                <c:pt idx="1">
                  <c:v>План 2025 год</c:v>
                </c:pt>
                <c:pt idx="2">
                  <c:v>План 2026 год</c:v>
                </c:pt>
              </c:strCache>
            </c:strRef>
          </c:cat>
          <c:val>
            <c:numRef>
              <c:f>Лист1!$C$2:$C$4</c:f>
              <c:numCache>
                <c:formatCode>#\ ?/?</c:formatCode>
                <c:ptCount val="3"/>
                <c:pt idx="0">
                  <c:v>422678.5</c:v>
                </c:pt>
                <c:pt idx="1">
                  <c:v>377628.6</c:v>
                </c:pt>
                <c:pt idx="2">
                  <c:v>414231.7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Культура</c:v>
                </c:pt>
              </c:strCache>
            </c:strRef>
          </c:tx>
          <c:invertIfNegative val="1"/>
          <c:cat>
            <c:strRef>
              <c:f>Лист1!$A$2:$A$4</c:f>
              <c:strCache>
                <c:ptCount val="3"/>
                <c:pt idx="0">
                  <c:v>План 2024 год</c:v>
                </c:pt>
                <c:pt idx="1">
                  <c:v>План 2025 год</c:v>
                </c:pt>
                <c:pt idx="2">
                  <c:v>План 2026 год</c:v>
                </c:pt>
              </c:strCache>
            </c:strRef>
          </c:cat>
          <c:val>
            <c:numRef>
              <c:f>Лист1!$D$2:$D$4</c:f>
              <c:numCache>
                <c:formatCode>#\ ?/?</c:formatCode>
                <c:ptCount val="3"/>
                <c:pt idx="0">
                  <c:v>60064.1</c:v>
                </c:pt>
                <c:pt idx="1">
                  <c:v>56889.7</c:v>
                </c:pt>
                <c:pt idx="2">
                  <c:v>56889.7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общегосудаственные вопросы</c:v>
                </c:pt>
              </c:strCache>
            </c:strRef>
          </c:tx>
          <c:invertIfNegative val="1"/>
          <c:cat>
            <c:strRef>
              <c:f>Лист1!$A$2:$A$4</c:f>
              <c:strCache>
                <c:ptCount val="3"/>
                <c:pt idx="0">
                  <c:v>План 2024 год</c:v>
                </c:pt>
                <c:pt idx="1">
                  <c:v>План 2025 год</c:v>
                </c:pt>
                <c:pt idx="2">
                  <c:v>План 2026 год</c:v>
                </c:pt>
              </c:strCache>
            </c:strRef>
          </c:cat>
          <c:val>
            <c:numRef>
              <c:f>Лист1!$E$2:$E$4</c:f>
              <c:numCache>
                <c:formatCode>#\ ?/?</c:formatCode>
                <c:ptCount val="3"/>
                <c:pt idx="0">
                  <c:v>108401</c:v>
                </c:pt>
                <c:pt idx="1">
                  <c:v>107954</c:v>
                </c:pt>
                <c:pt idx="2">
                  <c:v>108268.7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1"/>
          <c:cat>
            <c:strRef>
              <c:f>Лист1!$A$2:$A$4</c:f>
              <c:strCache>
                <c:ptCount val="3"/>
                <c:pt idx="0">
                  <c:v>План 2024 год</c:v>
                </c:pt>
                <c:pt idx="1">
                  <c:v>План 2025 год</c:v>
                </c:pt>
                <c:pt idx="2">
                  <c:v>План 2026 год</c:v>
                </c:pt>
              </c:strCache>
            </c:strRef>
          </c:cat>
          <c:val>
            <c:numRef>
              <c:f>Лист1!$F$2:$F$4</c:f>
              <c:numCache>
                <c:formatCode>#\ ?/?</c:formatCode>
                <c:ptCount val="3"/>
                <c:pt idx="0">
                  <c:v>13692.2</c:v>
                </c:pt>
                <c:pt idx="1">
                  <c:v>12357.7</c:v>
                </c:pt>
                <c:pt idx="2">
                  <c:v>15288.5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1"/>
          <c:cat>
            <c:strRef>
              <c:f>Лист1!$A$2:$A$4</c:f>
              <c:strCache>
                <c:ptCount val="3"/>
                <c:pt idx="0">
                  <c:v>План 2024 год</c:v>
                </c:pt>
                <c:pt idx="1">
                  <c:v>План 2025 год</c:v>
                </c:pt>
                <c:pt idx="2">
                  <c:v>План 2026 год</c:v>
                </c:pt>
              </c:strCache>
            </c:strRef>
          </c:cat>
          <c:val>
            <c:numRef>
              <c:f>Лист1!$G$2:$G$4</c:f>
              <c:numCache>
                <c:formatCode>#\ ?/?</c:formatCode>
                <c:ptCount val="3"/>
                <c:pt idx="0">
                  <c:v>30683</c:v>
                </c:pt>
                <c:pt idx="1">
                  <c:v>22099.8</c:v>
                </c:pt>
                <c:pt idx="2">
                  <c:v>29461.4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2"/>
        <c:shape val="box"/>
        <c:axId val="174358952"/>
        <c:axId val="174359344"/>
        <c:axId val="0"/>
      </c:bar3DChart>
      <c:catAx>
        <c:axId val="174358952"/>
        <c:scaling>
          <c:orientation val="minMax"/>
        </c:scaling>
        <c:delete val="1"/>
        <c:axPos val="b"/>
        <c:majorGridlines/>
        <c:numFmt formatCode="General" sourceLinked="0"/>
        <c:majorTickMark val="cross"/>
        <c:minorTickMark val="cross"/>
        <c:tickLblPos val="nextTo"/>
        <c:crossAx val="174359344"/>
        <c:crosses val="autoZero"/>
        <c:auto val="1"/>
        <c:lblAlgn val="ctr"/>
        <c:lblOffset val="100"/>
        <c:noMultiLvlLbl val="1"/>
      </c:catAx>
      <c:valAx>
        <c:axId val="174359344"/>
        <c:scaling>
          <c:orientation val="minMax"/>
        </c:scaling>
        <c:delete val="1"/>
        <c:axPos val="l"/>
        <c:majorGridlines/>
        <c:minorGridlines/>
        <c:numFmt formatCode="General" sourceLinked="0"/>
        <c:majorTickMark val="cross"/>
        <c:minorTickMark val="cross"/>
        <c:tickLblPos val="nextTo"/>
        <c:crossAx val="174358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924483123820242"/>
          <c:y val="1.4124879126951255E-3"/>
          <c:w val="0.32005341437583518"/>
          <c:h val="0.96569277524520003"/>
        </c:manualLayout>
      </c:layout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60FE89-C280-4745-B910-DF9AD0103DC4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/>
          <a:lightRig rig="threePt" dir="t"/>
        </a:scene3d>
      </dgm:spPr>
      <dgm:t>
        <a:bodyPr/>
        <a:lstStyle/>
        <a:p>
          <a:endParaRPr lang="ru-RU"/>
        </a:p>
      </dgm:t>
    </dgm:pt>
    <dgm:pt modelId="{7890D4B3-D096-4564-9372-BF978801F814}">
      <dgm:prSet phldrT="[Текст]"/>
      <dgm:sp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0"/>
          <a:tileRect/>
        </a:gradFill>
        <a:sp3d prstMaterial="metal"/>
      </dgm:spPr>
      <dgm:t>
        <a:bodyPr/>
        <a:lstStyle/>
        <a:p>
          <a:r>
            <a:rPr lang="ru-RU" dirty="0" smtClean="0"/>
            <a:t>Входит в состав Забайкальского края, расположен на севере края в 320 км. от города Читы, относится к местностям приравненных к районам Крайнего Севера, площадь района составляет </a:t>
          </a:r>
          <a:r>
            <a:rPr lang="ru-RU" b="1" dirty="0" smtClean="0"/>
            <a:t>51,499</a:t>
          </a:r>
          <a:r>
            <a:rPr lang="ru-RU" dirty="0" smtClean="0"/>
            <a:t>тыс.кв.км.</a:t>
          </a:r>
          <a:endParaRPr lang="ru-RU" dirty="0"/>
        </a:p>
      </dgm:t>
    </dgm:pt>
    <dgm:pt modelId="{E11ACB56-D48F-401E-A52A-443266F621A9}" type="parTrans" cxnId="{C643D0A8-76A5-47B5-BAA4-104A8E661C00}">
      <dgm:prSet/>
      <dgm:spPr/>
      <dgm:t>
        <a:bodyPr/>
        <a:lstStyle/>
        <a:p>
          <a:endParaRPr lang="ru-RU"/>
        </a:p>
      </dgm:t>
    </dgm:pt>
    <dgm:pt modelId="{EC4AF21F-D6F4-409A-A321-2413E9E5993F}" type="sibTrans" cxnId="{C643D0A8-76A5-47B5-BAA4-104A8E661C00}">
      <dgm:prSet/>
      <dgm:spPr/>
      <dgm:t>
        <a:bodyPr/>
        <a:lstStyle/>
        <a:p>
          <a:endParaRPr lang="ru-RU"/>
        </a:p>
      </dgm:t>
    </dgm:pt>
    <dgm:pt modelId="{D6E8DA84-EF24-452B-ADA8-C49F1DE9DF82}">
      <dgm:prSet phldrT="[Текст]"/>
      <dgm:spPr>
        <a:gradFill rotWithShape="0">
          <a:gsLst>
            <a:gs pos="0">
              <a:srgbClr val="000082">
                <a:alpha val="0"/>
              </a:srgbClr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sp3d prstMaterial="metal"/>
      </dgm:spPr>
      <dgm:t>
        <a:bodyPr/>
        <a:lstStyle/>
        <a:p>
          <a:r>
            <a:rPr lang="ru-RU" dirty="0" smtClean="0"/>
            <a:t>На севере муниципальный округ граничит с </a:t>
          </a:r>
          <a:r>
            <a:rPr lang="ru-RU" dirty="0" err="1" smtClean="0"/>
            <a:t>Тунгиро-Олекминским</a:t>
          </a:r>
          <a:r>
            <a:rPr lang="ru-RU" dirty="0" smtClean="0"/>
            <a:t> районом, </a:t>
          </a:r>
          <a:r>
            <a:rPr lang="ru-RU" dirty="0" err="1" smtClean="0"/>
            <a:t>Каларским</a:t>
          </a:r>
          <a:r>
            <a:rPr lang="ru-RU" dirty="0" smtClean="0"/>
            <a:t> округом, Республикой Бурятии, на востоке с </a:t>
          </a:r>
          <a:r>
            <a:rPr lang="ru-RU" dirty="0" err="1" smtClean="0"/>
            <a:t>Могочинским</a:t>
          </a:r>
          <a:r>
            <a:rPr lang="ru-RU" dirty="0" smtClean="0"/>
            <a:t> и Чернышевским районами, на юге с Нерчинским и </a:t>
          </a:r>
          <a:r>
            <a:rPr lang="ru-RU" dirty="0" err="1" smtClean="0"/>
            <a:t>Шилкинским</a:t>
          </a:r>
          <a:r>
            <a:rPr lang="ru-RU" dirty="0" smtClean="0"/>
            <a:t> районами, на западе с Читинским и </a:t>
          </a:r>
          <a:r>
            <a:rPr lang="ru-RU" dirty="0" err="1" smtClean="0"/>
            <a:t>Карымским</a:t>
          </a:r>
          <a:r>
            <a:rPr lang="ru-RU" dirty="0" smtClean="0"/>
            <a:t> районами. </a:t>
          </a:r>
          <a:endParaRPr lang="ru-RU" dirty="0"/>
        </a:p>
      </dgm:t>
    </dgm:pt>
    <dgm:pt modelId="{2F43927F-4094-481B-9587-ECC0B61D6006}" type="parTrans" cxnId="{66575695-C329-43D7-8625-88929E5527CB}">
      <dgm:prSet/>
      <dgm:spPr/>
      <dgm:t>
        <a:bodyPr/>
        <a:lstStyle/>
        <a:p>
          <a:endParaRPr lang="ru-RU"/>
        </a:p>
      </dgm:t>
    </dgm:pt>
    <dgm:pt modelId="{C7D0A9AF-1B42-4BD0-A20F-8368B6410511}" type="sibTrans" cxnId="{66575695-C329-43D7-8625-88929E5527CB}">
      <dgm:prSet/>
      <dgm:spPr/>
      <dgm:t>
        <a:bodyPr/>
        <a:lstStyle/>
        <a:p>
          <a:endParaRPr lang="ru-RU"/>
        </a:p>
      </dgm:t>
    </dgm:pt>
    <dgm:pt modelId="{B0A6075D-7CAC-4599-A248-FAC42483F1D2}">
      <dgm:prSet phldrT="[Текст]"/>
      <dgm:spPr>
        <a:gradFill rotWithShape="0">
          <a:gsLst>
            <a:gs pos="0">
              <a:srgbClr val="000082">
                <a:alpha val="0"/>
              </a:srgbClr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sp3d prstMaterial="metal"/>
      </dgm:spPr>
      <dgm:t>
        <a:bodyPr/>
        <a:lstStyle/>
        <a:p>
          <a:r>
            <a:rPr lang="ru-RU" dirty="0" smtClean="0"/>
            <a:t>Административным центром муниципального округа является село </a:t>
          </a:r>
          <a:r>
            <a:rPr lang="ru-RU" dirty="0" err="1" smtClean="0"/>
            <a:t>Верх-Усугли</a:t>
          </a:r>
          <a:r>
            <a:rPr lang="ru-RU" dirty="0" smtClean="0"/>
            <a:t>.</a:t>
          </a:r>
          <a:endParaRPr lang="ru-RU" dirty="0"/>
        </a:p>
      </dgm:t>
    </dgm:pt>
    <dgm:pt modelId="{B704CC77-CC3B-45B1-875F-9781B040D909}" type="sibTrans" cxnId="{8F733165-6AFE-48E1-8886-DE294A515BE5}">
      <dgm:prSet/>
      <dgm:spPr/>
      <dgm:t>
        <a:bodyPr/>
        <a:lstStyle/>
        <a:p>
          <a:endParaRPr lang="ru-RU"/>
        </a:p>
      </dgm:t>
    </dgm:pt>
    <dgm:pt modelId="{5FA8E131-A93E-4A30-9D6B-90581B5265C0}" type="parTrans" cxnId="{8F733165-6AFE-48E1-8886-DE294A515BE5}">
      <dgm:prSet/>
      <dgm:spPr/>
      <dgm:t>
        <a:bodyPr/>
        <a:lstStyle/>
        <a:p>
          <a:endParaRPr lang="ru-RU"/>
        </a:p>
      </dgm:t>
    </dgm:pt>
    <dgm:pt modelId="{4384CA52-0DCA-40A3-81A8-854F45E72C2B}" type="pres">
      <dgm:prSet presAssocID="{3E60FE89-C280-4745-B910-DF9AD0103DC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544D6D-C6A3-4DC2-8DE1-8476FD2C375C}" type="pres">
      <dgm:prSet presAssocID="{7890D4B3-D096-4564-9372-BF978801F814}" presName="comp" presStyleCnt="0"/>
      <dgm:spPr>
        <a:sp3d prstMaterial="metal"/>
      </dgm:spPr>
    </dgm:pt>
    <dgm:pt modelId="{DE95412E-7702-48C5-A448-4B0413DAA9FB}" type="pres">
      <dgm:prSet presAssocID="{7890D4B3-D096-4564-9372-BF978801F814}" presName="box" presStyleLbl="node1" presStyleIdx="0" presStyleCnt="3" custLinFactNeighborX="-8750" custLinFactNeighborY="-6000"/>
      <dgm:spPr/>
      <dgm:t>
        <a:bodyPr/>
        <a:lstStyle/>
        <a:p>
          <a:endParaRPr lang="ru-RU"/>
        </a:p>
      </dgm:t>
    </dgm:pt>
    <dgm:pt modelId="{FB13D948-B340-4F61-AC6A-588E8273B135}" type="pres">
      <dgm:prSet presAssocID="{7890D4B3-D096-4564-9372-BF978801F814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  <a:sp3d prstMaterial="metal">
          <a:bevelT/>
          <a:bevelB/>
        </a:sp3d>
      </dgm:spPr>
    </dgm:pt>
    <dgm:pt modelId="{2288992D-5DA3-4424-8BD9-80B7DE73E6FF}" type="pres">
      <dgm:prSet presAssocID="{7890D4B3-D096-4564-9372-BF978801F81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4DB45F-FE3A-425D-B20B-3207BCA8BC15}" type="pres">
      <dgm:prSet presAssocID="{EC4AF21F-D6F4-409A-A321-2413E9E5993F}" presName="spacer" presStyleCnt="0"/>
      <dgm:spPr>
        <a:sp3d prstMaterial="metal"/>
      </dgm:spPr>
    </dgm:pt>
    <dgm:pt modelId="{B79F238C-360B-4415-801D-3ABCD02C7D86}" type="pres">
      <dgm:prSet presAssocID="{D6E8DA84-EF24-452B-ADA8-C49F1DE9DF82}" presName="comp" presStyleCnt="0"/>
      <dgm:spPr>
        <a:sp3d prstMaterial="metal"/>
      </dgm:spPr>
    </dgm:pt>
    <dgm:pt modelId="{D9D96420-6DB2-4A58-B646-1E8DB591878F}" type="pres">
      <dgm:prSet presAssocID="{D6E8DA84-EF24-452B-ADA8-C49F1DE9DF82}" presName="box" presStyleLbl="node1" presStyleIdx="1" presStyleCnt="3"/>
      <dgm:spPr/>
      <dgm:t>
        <a:bodyPr/>
        <a:lstStyle/>
        <a:p>
          <a:endParaRPr lang="ru-RU"/>
        </a:p>
      </dgm:t>
    </dgm:pt>
    <dgm:pt modelId="{06E3C531-18BB-4903-808B-151E0EE3B4EE}" type="pres">
      <dgm:prSet presAssocID="{D6E8DA84-EF24-452B-ADA8-C49F1DE9DF82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  <a:sp3d prstMaterial="metal"/>
      </dgm:spPr>
    </dgm:pt>
    <dgm:pt modelId="{D74350C8-A4D8-44AC-92ED-C45D19C82842}" type="pres">
      <dgm:prSet presAssocID="{D6E8DA84-EF24-452B-ADA8-C49F1DE9DF8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B5CA2-5D63-401C-BF21-D15331015140}" type="pres">
      <dgm:prSet presAssocID="{C7D0A9AF-1B42-4BD0-A20F-8368B6410511}" presName="spacer" presStyleCnt="0"/>
      <dgm:spPr>
        <a:sp3d prstMaterial="metal"/>
      </dgm:spPr>
    </dgm:pt>
    <dgm:pt modelId="{7FB82713-96EE-4F19-AE67-5B2DE6056A32}" type="pres">
      <dgm:prSet presAssocID="{B0A6075D-7CAC-4599-A248-FAC42483F1D2}" presName="comp" presStyleCnt="0"/>
      <dgm:spPr>
        <a:sp3d prstMaterial="metal"/>
      </dgm:spPr>
    </dgm:pt>
    <dgm:pt modelId="{DA83B347-7F56-4C75-871A-86302EDAA683}" type="pres">
      <dgm:prSet presAssocID="{B0A6075D-7CAC-4599-A248-FAC42483F1D2}" presName="box" presStyleLbl="node1" presStyleIdx="2" presStyleCnt="3"/>
      <dgm:spPr/>
      <dgm:t>
        <a:bodyPr/>
        <a:lstStyle/>
        <a:p>
          <a:endParaRPr lang="ru-RU"/>
        </a:p>
      </dgm:t>
    </dgm:pt>
    <dgm:pt modelId="{D4A4BE58-DC00-404C-B501-C03963398D51}" type="pres">
      <dgm:prSet presAssocID="{B0A6075D-7CAC-4599-A248-FAC42483F1D2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  <a:sp3d prstMaterial="metal"/>
      </dgm:spPr>
    </dgm:pt>
    <dgm:pt modelId="{9B1D0162-6349-4F14-85D0-A54CB570A02E}" type="pres">
      <dgm:prSet presAssocID="{B0A6075D-7CAC-4599-A248-FAC42483F1D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E42ADE-D3CA-4728-947C-A6FB487FC6BB}" type="presOf" srcId="{D6E8DA84-EF24-452B-ADA8-C49F1DE9DF82}" destId="{D74350C8-A4D8-44AC-92ED-C45D19C82842}" srcOrd="1" destOrd="0" presId="urn:microsoft.com/office/officeart/2005/8/layout/vList4#1"/>
    <dgm:cxn modelId="{8F733165-6AFE-48E1-8886-DE294A515BE5}" srcId="{3E60FE89-C280-4745-B910-DF9AD0103DC4}" destId="{B0A6075D-7CAC-4599-A248-FAC42483F1D2}" srcOrd="2" destOrd="0" parTransId="{5FA8E131-A93E-4A30-9D6B-90581B5265C0}" sibTransId="{B704CC77-CC3B-45B1-875F-9781B040D909}"/>
    <dgm:cxn modelId="{EAD7B339-C740-4D99-8F9F-7E31B5DD07EE}" type="presOf" srcId="{7890D4B3-D096-4564-9372-BF978801F814}" destId="{DE95412E-7702-48C5-A448-4B0413DAA9FB}" srcOrd="0" destOrd="0" presId="urn:microsoft.com/office/officeart/2005/8/layout/vList4#1"/>
    <dgm:cxn modelId="{D3B78276-FAB4-4FFA-8D09-9C164DC328A6}" type="presOf" srcId="{B0A6075D-7CAC-4599-A248-FAC42483F1D2}" destId="{DA83B347-7F56-4C75-871A-86302EDAA683}" srcOrd="0" destOrd="0" presId="urn:microsoft.com/office/officeart/2005/8/layout/vList4#1"/>
    <dgm:cxn modelId="{66575695-C329-43D7-8625-88929E5527CB}" srcId="{3E60FE89-C280-4745-B910-DF9AD0103DC4}" destId="{D6E8DA84-EF24-452B-ADA8-C49F1DE9DF82}" srcOrd="1" destOrd="0" parTransId="{2F43927F-4094-481B-9587-ECC0B61D6006}" sibTransId="{C7D0A9AF-1B42-4BD0-A20F-8368B6410511}"/>
    <dgm:cxn modelId="{C643D0A8-76A5-47B5-BAA4-104A8E661C00}" srcId="{3E60FE89-C280-4745-B910-DF9AD0103DC4}" destId="{7890D4B3-D096-4564-9372-BF978801F814}" srcOrd="0" destOrd="0" parTransId="{E11ACB56-D48F-401E-A52A-443266F621A9}" sibTransId="{EC4AF21F-D6F4-409A-A321-2413E9E5993F}"/>
    <dgm:cxn modelId="{21F336F7-8105-496B-B034-83F98804A529}" type="presOf" srcId="{3E60FE89-C280-4745-B910-DF9AD0103DC4}" destId="{4384CA52-0DCA-40A3-81A8-854F45E72C2B}" srcOrd="0" destOrd="0" presId="urn:microsoft.com/office/officeart/2005/8/layout/vList4#1"/>
    <dgm:cxn modelId="{ADADF80F-3256-4224-8D18-AC98646A627D}" type="presOf" srcId="{B0A6075D-7CAC-4599-A248-FAC42483F1D2}" destId="{9B1D0162-6349-4F14-85D0-A54CB570A02E}" srcOrd="1" destOrd="0" presId="urn:microsoft.com/office/officeart/2005/8/layout/vList4#1"/>
    <dgm:cxn modelId="{4040AFD1-6705-4681-8F66-B5DDDE84FBAB}" type="presOf" srcId="{D6E8DA84-EF24-452B-ADA8-C49F1DE9DF82}" destId="{D9D96420-6DB2-4A58-B646-1E8DB591878F}" srcOrd="0" destOrd="0" presId="urn:microsoft.com/office/officeart/2005/8/layout/vList4#1"/>
    <dgm:cxn modelId="{6636A978-F197-4D6C-9CBE-507F17FF4C63}" type="presOf" srcId="{7890D4B3-D096-4564-9372-BF978801F814}" destId="{2288992D-5DA3-4424-8BD9-80B7DE73E6FF}" srcOrd="1" destOrd="0" presId="urn:microsoft.com/office/officeart/2005/8/layout/vList4#1"/>
    <dgm:cxn modelId="{5E71048C-1F63-4C8F-9366-DBBAD2BA9C8E}" type="presParOf" srcId="{4384CA52-0DCA-40A3-81A8-854F45E72C2B}" destId="{C6544D6D-C6A3-4DC2-8DE1-8476FD2C375C}" srcOrd="0" destOrd="0" presId="urn:microsoft.com/office/officeart/2005/8/layout/vList4#1"/>
    <dgm:cxn modelId="{BDA06036-96CE-417D-AE62-CF0BFDCFF131}" type="presParOf" srcId="{C6544D6D-C6A3-4DC2-8DE1-8476FD2C375C}" destId="{DE95412E-7702-48C5-A448-4B0413DAA9FB}" srcOrd="0" destOrd="0" presId="urn:microsoft.com/office/officeart/2005/8/layout/vList4#1"/>
    <dgm:cxn modelId="{3B5C98DD-C1D4-4287-B12E-56CED00543F0}" type="presParOf" srcId="{C6544D6D-C6A3-4DC2-8DE1-8476FD2C375C}" destId="{FB13D948-B340-4F61-AC6A-588E8273B135}" srcOrd="1" destOrd="0" presId="urn:microsoft.com/office/officeart/2005/8/layout/vList4#1"/>
    <dgm:cxn modelId="{B7D471FD-7BB5-47DB-B7A0-C293892AE6EA}" type="presParOf" srcId="{C6544D6D-C6A3-4DC2-8DE1-8476FD2C375C}" destId="{2288992D-5DA3-4424-8BD9-80B7DE73E6FF}" srcOrd="2" destOrd="0" presId="urn:microsoft.com/office/officeart/2005/8/layout/vList4#1"/>
    <dgm:cxn modelId="{2C7D9275-19A3-465E-A308-141D47BA52C0}" type="presParOf" srcId="{4384CA52-0DCA-40A3-81A8-854F45E72C2B}" destId="{8C4DB45F-FE3A-425D-B20B-3207BCA8BC15}" srcOrd="1" destOrd="0" presId="urn:microsoft.com/office/officeart/2005/8/layout/vList4#1"/>
    <dgm:cxn modelId="{F8061BDA-2847-4DA1-8EC3-F621F109E85A}" type="presParOf" srcId="{4384CA52-0DCA-40A3-81A8-854F45E72C2B}" destId="{B79F238C-360B-4415-801D-3ABCD02C7D86}" srcOrd="2" destOrd="0" presId="urn:microsoft.com/office/officeart/2005/8/layout/vList4#1"/>
    <dgm:cxn modelId="{A6F4592C-D725-44FE-906C-48169405DBF6}" type="presParOf" srcId="{B79F238C-360B-4415-801D-3ABCD02C7D86}" destId="{D9D96420-6DB2-4A58-B646-1E8DB591878F}" srcOrd="0" destOrd="0" presId="urn:microsoft.com/office/officeart/2005/8/layout/vList4#1"/>
    <dgm:cxn modelId="{3AA31EFD-3127-45D0-A4E9-3F8CEA7B1340}" type="presParOf" srcId="{B79F238C-360B-4415-801D-3ABCD02C7D86}" destId="{06E3C531-18BB-4903-808B-151E0EE3B4EE}" srcOrd="1" destOrd="0" presId="urn:microsoft.com/office/officeart/2005/8/layout/vList4#1"/>
    <dgm:cxn modelId="{5790DB4B-66A3-4866-A1C4-D25FF5EC18D3}" type="presParOf" srcId="{B79F238C-360B-4415-801D-3ABCD02C7D86}" destId="{D74350C8-A4D8-44AC-92ED-C45D19C82842}" srcOrd="2" destOrd="0" presId="urn:microsoft.com/office/officeart/2005/8/layout/vList4#1"/>
    <dgm:cxn modelId="{5D86605A-B073-4B33-86A1-4FBF776B116C}" type="presParOf" srcId="{4384CA52-0DCA-40A3-81A8-854F45E72C2B}" destId="{1ADB5CA2-5D63-401C-BF21-D15331015140}" srcOrd="3" destOrd="0" presId="urn:microsoft.com/office/officeart/2005/8/layout/vList4#1"/>
    <dgm:cxn modelId="{E1C4296B-8584-4FCC-9058-E407AD1B0F68}" type="presParOf" srcId="{4384CA52-0DCA-40A3-81A8-854F45E72C2B}" destId="{7FB82713-96EE-4F19-AE67-5B2DE6056A32}" srcOrd="4" destOrd="0" presId="urn:microsoft.com/office/officeart/2005/8/layout/vList4#1"/>
    <dgm:cxn modelId="{81CC8E6C-075C-41DC-8203-0E15B0B2EF34}" type="presParOf" srcId="{7FB82713-96EE-4F19-AE67-5B2DE6056A32}" destId="{DA83B347-7F56-4C75-871A-86302EDAA683}" srcOrd="0" destOrd="0" presId="urn:microsoft.com/office/officeart/2005/8/layout/vList4#1"/>
    <dgm:cxn modelId="{C5BCBBE9-1106-4B22-81E3-8D0AC1A0230F}" type="presParOf" srcId="{7FB82713-96EE-4F19-AE67-5B2DE6056A32}" destId="{D4A4BE58-DC00-404C-B501-C03963398D51}" srcOrd="1" destOrd="0" presId="urn:microsoft.com/office/officeart/2005/8/layout/vList4#1"/>
    <dgm:cxn modelId="{4DE90E03-E1E6-4A9D-8B60-9054CBBB5286}" type="presParOf" srcId="{7FB82713-96EE-4F19-AE67-5B2DE6056A32}" destId="{9B1D0162-6349-4F14-85D0-A54CB570A02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7D960-D348-4215-A415-BFCAE095C74E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82695-2E98-4791-9D2D-685B1FDD70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10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82695-2E98-4791-9D2D-685B1FDD70C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995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82695-2E98-4791-9D2D-685B1FDD70C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87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5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yandex.ru/images/search?source=wiz&amp;img_url=http://cs5820.vk.me/u133671954/141312974/s_485012c7.jpg&amp;uinfo=sw-1280-sh-1024-ww-1259-wh-823-pd-1-wp-5x4_1280x1024&amp;_=1448866407849&amp;p=18&amp;text=%D1%87%D0%B5%D0%BB%D0%BE%D0%B2%D0%B5%D1%87%D0%BA%D0%B8%20%D0%BA%D0%B0%D1%80%D1%82%D0%B8%D0%BD%D0%BA%D0%B8&amp;redircnt=1448864248.1&amp;noreask=1&amp;pos=562&amp;rpt=simage&amp;lr=6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0"/>
            <a:ext cx="5334000" cy="4801314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woPt" dir="t"/>
          </a:scene3d>
          <a:sp3d prstMaterial="flat">
            <a:bevelT/>
            <a:bevelB/>
          </a:sp3d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БЮДЖЕТ ДЛЯ ГРАЖДАН</a:t>
            </a:r>
            <a:endParaRPr lang="ru-RU" sz="3200" dirty="0" smtClean="0"/>
          </a:p>
          <a:p>
            <a:r>
              <a:rPr lang="ru-RU" sz="3200" i="1" dirty="0" err="1" smtClean="0"/>
              <a:t>Тунгокоченского</a:t>
            </a:r>
            <a:r>
              <a:rPr lang="ru-RU" sz="3200" i="1" dirty="0" smtClean="0"/>
              <a:t> муниципального округа на 2024 год и плановый период 2025-2026 годов</a:t>
            </a:r>
            <a:endParaRPr lang="ru-RU" sz="3200" dirty="0" smtClean="0"/>
          </a:p>
          <a:p>
            <a:r>
              <a:rPr lang="ru-RU" sz="3200" i="1" dirty="0" smtClean="0"/>
              <a:t>Утвержден Советом муниципального района «Тунгокоченский район»</a:t>
            </a:r>
          </a:p>
          <a:p>
            <a:r>
              <a:rPr lang="ru-RU" sz="3200" i="1" dirty="0" smtClean="0"/>
              <a:t>№ </a:t>
            </a:r>
            <a:r>
              <a:rPr lang="en-US" sz="3200" i="1" dirty="0"/>
              <a:t>7</a:t>
            </a:r>
            <a:r>
              <a:rPr lang="ru-RU" sz="3200" i="1" dirty="0" smtClean="0"/>
              <a:t>6 от </a:t>
            </a:r>
            <a:r>
              <a:rPr lang="en-US" sz="3200" i="1" dirty="0"/>
              <a:t>2</a:t>
            </a:r>
            <a:r>
              <a:rPr lang="en-US" sz="3200" i="1" dirty="0" smtClean="0"/>
              <a:t>5</a:t>
            </a:r>
            <a:r>
              <a:rPr lang="ru-RU" sz="3200" i="1" dirty="0" smtClean="0"/>
              <a:t>.12.202</a:t>
            </a:r>
            <a:r>
              <a:rPr lang="en-US" sz="3200" i="1" dirty="0" smtClean="0"/>
              <a:t>3</a:t>
            </a:r>
            <a:r>
              <a:rPr lang="ru-RU" sz="3200" i="1" dirty="0" smtClean="0"/>
              <a:t>г.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85800" y="609600"/>
            <a:ext cx="7848600" cy="609600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i="1" dirty="0" smtClean="0"/>
          </a:p>
          <a:p>
            <a:pPr lvl="0" algn="ctr"/>
            <a:r>
              <a:rPr lang="ru-RU" b="1" i="1" dirty="0" smtClean="0">
                <a:solidFill>
                  <a:schemeClr val="tx1"/>
                </a:solidFill>
              </a:rPr>
              <a:t>Основные характеристики бюджета </a:t>
            </a:r>
            <a:r>
              <a:rPr lang="ru-RU" b="1" i="1" dirty="0" err="1" smtClean="0">
                <a:solidFill>
                  <a:schemeClr val="tx1"/>
                </a:solidFill>
              </a:rPr>
              <a:t>Тунгокоченского</a:t>
            </a:r>
            <a:r>
              <a:rPr lang="ru-RU" b="1" i="1" dirty="0" smtClean="0">
                <a:solidFill>
                  <a:schemeClr val="tx1"/>
                </a:solidFill>
              </a:rPr>
              <a:t> муниципального округа на 2024 год и плановый период 2025-2026 годов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165126"/>
              </p:ext>
            </p:extLst>
          </p:nvPr>
        </p:nvGraphicFramePr>
        <p:xfrm>
          <a:off x="685800" y="1397000"/>
          <a:ext cx="7848600" cy="391584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tx1"/>
                  </a:outerShdw>
                </a:effectLst>
                <a:tableStyleId>{5C22544A-7EE6-4342-B048-85BDC9FD1C3A}</a:tableStyleId>
              </a:tblPr>
              <a:tblGrid>
                <a:gridCol w="1962150"/>
                <a:gridCol w="1962150"/>
                <a:gridCol w="1962150"/>
                <a:gridCol w="1962150"/>
              </a:tblGrid>
              <a:tr h="45976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План 2024г.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План 2025г.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План 2026г.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13367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Общий объем доходов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765 635,8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736 098,8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685 772,3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13367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Общий объем расходов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763 818,3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732 827,3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682 500,8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133677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Профицит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(+) / дефицит (-)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817,5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271,5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271,5</a:t>
                      </a:r>
                    </a:p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71600" y="457200"/>
            <a:ext cx="6172200" cy="762000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Динамика доходов 2024-2026 годов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0001111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364309"/>
            <a:ext cx="609600" cy="52120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24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5" y="116632"/>
            <a:ext cx="8536364" cy="106065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Тунгокоченского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202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 и плановый период 202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Физ-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19200"/>
            <a:ext cx="7175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Дол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219200"/>
            <a:ext cx="647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ЖК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181" y="1210570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Культур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067" y="1201104"/>
            <a:ext cx="7207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нац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88" y="1191579"/>
            <a:ext cx="647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87" y="1201104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ОБРАЗОВАНИ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44" y="1201104"/>
            <a:ext cx="7191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Общегос-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3" y="1177291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Соц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120" y="1218568"/>
            <a:ext cx="7889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90799" y="1920242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Общегосударст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-венные </a:t>
            </a: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вопрос</a:t>
            </a: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</a:rPr>
              <a:t>ы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675759" y="2433004"/>
            <a:ext cx="1298575" cy="646331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</a:rPr>
              <a:t>Национальная </a:t>
            </a: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</a:rPr>
              <a:t>безопасность и правоохранительная деятельность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1608590" y="1925004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2276087" y="2501266"/>
            <a:ext cx="1214826" cy="507831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3058318" y="1932942"/>
            <a:ext cx="1006475" cy="257175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3854450" y="2501266"/>
            <a:ext cx="114935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5329238" y="1920242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5580141" y="2543731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7583868" y="2342347"/>
            <a:ext cx="1295400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42904" y="3453766"/>
            <a:ext cx="8459782" cy="51752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1" smtClean="0">
                <a:solidFill>
                  <a:prstClr val="black"/>
                </a:solidFill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68768" y="4166242"/>
            <a:ext cx="4252193" cy="138499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Например, в составе раздела «Образование», </a:t>
            </a:r>
          </a:p>
          <a:p>
            <a:pPr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в том числе, выделяются:</a:t>
            </a:r>
          </a:p>
          <a:p>
            <a:pPr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 -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 дошкольное образование; </a:t>
            </a:r>
          </a:p>
          <a:p>
            <a:pPr>
              <a:buFontTx/>
              <a:buChar char="-"/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 общее образование;</a:t>
            </a:r>
          </a:p>
          <a:p>
            <a:pPr>
              <a:buFontTx/>
              <a:buChar char="-"/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молодежная политика и оздоровление детей;</a:t>
            </a:r>
          </a:p>
          <a:p>
            <a:pPr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-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 другие вопросы в области образования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rot="10800000" flipV="1">
            <a:off x="4647208" y="4166242"/>
            <a:ext cx="4200059" cy="144655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</a:p>
          <a:p>
            <a:pPr>
              <a:defRPr/>
            </a:pPr>
            <a:endParaRPr lang="ru-RU" sz="1400" b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</a:rPr>
              <a:t>    </a:t>
            </a:r>
          </a:p>
        </p:txBody>
      </p:sp>
      <p:cxnSp>
        <p:nvCxnSpPr>
          <p:cNvPr id="33" name="Прямая соединительная линия 32"/>
          <p:cNvCxnSpPr>
            <a:stCxn id="15" idx="2"/>
          </p:cNvCxnSpPr>
          <p:nvPr/>
        </p:nvCxnSpPr>
        <p:spPr>
          <a:xfrm>
            <a:off x="508912" y="1680529"/>
            <a:ext cx="0" cy="219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2" idx="2"/>
          </p:cNvCxnSpPr>
          <p:nvPr/>
        </p:nvCxnSpPr>
        <p:spPr>
          <a:xfrm>
            <a:off x="1241138" y="1680529"/>
            <a:ext cx="0" cy="75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3" idx="2"/>
          </p:cNvCxnSpPr>
          <p:nvPr/>
        </p:nvCxnSpPr>
        <p:spPr>
          <a:xfrm>
            <a:off x="1952237" y="1677354"/>
            <a:ext cx="0" cy="255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2915816" y="1713808"/>
            <a:ext cx="0" cy="787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14" idx="2"/>
          </p:cNvCxnSpPr>
          <p:nvPr/>
        </p:nvCxnSpPr>
        <p:spPr>
          <a:xfrm flipH="1">
            <a:off x="3490912" y="1715454"/>
            <a:ext cx="1" cy="217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0" idx="2"/>
          </p:cNvCxnSpPr>
          <p:nvPr/>
        </p:nvCxnSpPr>
        <p:spPr>
          <a:xfrm flipH="1">
            <a:off x="4304429" y="1707517"/>
            <a:ext cx="1" cy="793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7" idx="2"/>
          </p:cNvCxnSpPr>
          <p:nvPr/>
        </p:nvCxnSpPr>
        <p:spPr>
          <a:xfrm flipH="1">
            <a:off x="5694613" y="1755143"/>
            <a:ext cx="1" cy="182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6" idx="2"/>
          </p:cNvCxnSpPr>
          <p:nvPr/>
        </p:nvCxnSpPr>
        <p:spPr>
          <a:xfrm>
            <a:off x="6759575" y="1716088"/>
            <a:ext cx="0" cy="836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endCxn id="27" idx="0"/>
          </p:cNvCxnSpPr>
          <p:nvPr/>
        </p:nvCxnSpPr>
        <p:spPr>
          <a:xfrm>
            <a:off x="8231568" y="1512085"/>
            <a:ext cx="0" cy="830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73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72935"/>
              </p:ext>
            </p:extLst>
          </p:nvPr>
        </p:nvGraphicFramePr>
        <p:xfrm>
          <a:off x="228599" y="1142999"/>
          <a:ext cx="8763002" cy="5066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827"/>
                <a:gridCol w="2022231"/>
                <a:gridCol w="1937972"/>
                <a:gridCol w="1937972"/>
              </a:tblGrid>
              <a:tr h="36500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 2024 года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 2025 года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 2026 года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98254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Всего расходов</a:t>
                      </a:r>
                      <a:endParaRPr lang="ru-RU" sz="1600" dirty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765 635,8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732 827,3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682 500,8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98254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Общегосударственные вопросы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126 119,6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122 241,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101 890,5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98254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011,3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7 843,2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9 655,7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496405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Национальная экономика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21 038,2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20 001,7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17 949,3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982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Жилищно-коммунальное хозяйство</a:t>
                      </a:r>
                      <a:endParaRPr lang="ru-RU" sz="1400" dirty="0" smtClean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15 212,6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13 700,2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12 644,4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98254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Образование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509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645,2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487 190,2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460 995,5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98254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Культура и кинематография</a:t>
                      </a:r>
                      <a:endParaRPr lang="ru-RU" sz="1050" dirty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70 042,5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69 377,5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66 997,5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2469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  <a:endParaRPr lang="ru-RU" sz="1050" dirty="0" smtClean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12 018,9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12 124,8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12 353,0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55965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Физическая культура и спорт</a:t>
                      </a:r>
                      <a:endParaRPr lang="ru-RU" sz="1050" dirty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710,0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330,0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649284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Обслуживание государственного и муниципального долга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20,0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14,9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838200" y="304800"/>
            <a:ext cx="7543800" cy="609600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Структура расходов бюджета муниципального округа по разделам классификации расходов на 2024-2026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годов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0" y="0"/>
            <a:ext cx="6172200" cy="838200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1"/>
                </a:solidFill>
              </a:rPr>
              <a:t>Динамика основных видов расходов 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			на 202</a:t>
            </a:r>
            <a:r>
              <a:rPr lang="en-US" b="1" i="1" dirty="0" smtClean="0">
                <a:solidFill>
                  <a:schemeClr val="tx1"/>
                </a:solidFill>
              </a:rPr>
              <a:t>4</a:t>
            </a:r>
            <a:r>
              <a:rPr lang="ru-RU" b="1" i="1" dirty="0" smtClean="0">
                <a:solidFill>
                  <a:schemeClr val="tx1"/>
                </a:solidFill>
              </a:rPr>
              <a:t>-202</a:t>
            </a:r>
            <a:r>
              <a:rPr lang="en-US" b="1" i="1" dirty="0" smtClean="0">
                <a:solidFill>
                  <a:schemeClr val="tx1"/>
                </a:solidFill>
              </a:rPr>
              <a:t>6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гг</a:t>
            </a:r>
            <a:r>
              <a:rPr lang="ru-RU" b="1" i="1" dirty="0" smtClean="0">
                <a:solidFill>
                  <a:schemeClr val="tx1"/>
                </a:solidFill>
              </a:rPr>
              <a:t>				тыс. руб.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3931337"/>
              </p:ext>
            </p:extLst>
          </p:nvPr>
        </p:nvGraphicFramePr>
        <p:xfrm>
          <a:off x="0" y="762000"/>
          <a:ext cx="91440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0"/>
            <a:ext cx="8610600" cy="40011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 prstMaterial="clear">
            <a:bevelT/>
            <a:bevelB/>
          </a:sp3d>
        </p:spPr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rgbClr val="040FF2"/>
                </a:solidFill>
                <a:effectLst>
                  <a:reflection blurRad="12700" stA="50000" endPos="50000" dist="5000" dir="5400000" sy="-100000" rotWithShape="0"/>
                </a:effectLst>
              </a:rPr>
              <a:t>Муниципальные программы, планируемые в 202</a:t>
            </a:r>
            <a:r>
              <a:rPr lang="en-US" sz="2000" b="1" cap="all" dirty="0" smtClean="0">
                <a:ln w="0"/>
                <a:solidFill>
                  <a:srgbClr val="040FF2"/>
                </a:soli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  <a:r>
              <a:rPr lang="ru-RU" sz="2000" b="1" cap="all" dirty="0" smtClean="0">
                <a:ln w="0"/>
                <a:solidFill>
                  <a:srgbClr val="040FF2"/>
                </a:solidFill>
                <a:effectLst>
                  <a:reflection blurRad="12700" stA="50000" endPos="50000" dist="5000" dir="5400000" sy="-100000" rotWithShape="0"/>
                </a:effectLst>
              </a:rPr>
              <a:t> 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492647"/>
              </p:ext>
            </p:extLst>
          </p:nvPr>
        </p:nvGraphicFramePr>
        <p:xfrm>
          <a:off x="0" y="380999"/>
          <a:ext cx="9144001" cy="699548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81000"/>
                <a:gridCol w="7783286"/>
                <a:gridCol w="979715"/>
              </a:tblGrid>
              <a:tr h="53340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№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kern="1200" dirty="0" err="1" smtClean="0"/>
                        <a:t>п</a:t>
                      </a:r>
                      <a:r>
                        <a:rPr lang="ru-RU" sz="1400" kern="1200" dirty="0" smtClean="0"/>
                        <a:t>/</a:t>
                      </a:r>
                      <a:r>
                        <a:rPr lang="ru-RU" sz="1400" kern="1200" dirty="0" err="1" smtClean="0"/>
                        <a:t>п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000" kern="1200" dirty="0" smtClean="0"/>
                        <a:t>Наименование программ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202</a:t>
                      </a:r>
                      <a:r>
                        <a:rPr lang="en-US" sz="1400" kern="1200" dirty="0" smtClean="0"/>
                        <a:t>4</a:t>
                      </a:r>
                      <a:r>
                        <a:rPr lang="ru-RU" sz="1400" kern="1200" dirty="0" smtClean="0"/>
                        <a:t>год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тыс. руб.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8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11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/>
                        <a:t> «Экономическое и социальное развитие коренных малочисленных народов Севера на 2021-2025 годы </a:t>
                      </a:r>
                      <a:r>
                        <a:rPr lang="ru-RU" sz="1100" kern="1200" dirty="0" err="1" smtClean="0"/>
                        <a:t>Тунгокоченского</a:t>
                      </a:r>
                      <a:r>
                        <a:rPr lang="ru-RU" sz="1100" kern="1200" dirty="0" smtClean="0"/>
                        <a:t> района»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8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11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/>
                        <a:t>«Развитие субъектов малого и среднего предпринимательства в муниципальном районе «Тунгокоченский район» на 2021-2025 годы»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47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sz="11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/>
                        <a:t>«Мониторинг муниципальной системы образования, организация и проведения государственной (итоговой) аттестации выпускников 9-х,11-х классов на территории муниципального района «Тунгокоченский район» на  2021-2025 годы 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1400" i="1" kern="1200" dirty="0" smtClean="0"/>
                        <a:t>8</a:t>
                      </a:r>
                      <a:r>
                        <a:rPr lang="ru-RU" sz="1400" i="1" kern="1200" dirty="0" smtClean="0"/>
                        <a:t>00,0</a:t>
                      </a:r>
                      <a:endParaRPr lang="ru-RU" sz="1400" b="1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70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11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/>
                        <a:t>«Организация отдыха, оздоровления, занятости детей и подростков» (2021-2025гг)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i="1" kern="1200" dirty="0" smtClean="0"/>
                        <a:t>1 000,0</a:t>
                      </a:r>
                      <a:endParaRPr lang="ru-RU" sz="1400" b="1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15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sz="11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 smtClean="0"/>
                        <a:t>«Социальная</a:t>
                      </a:r>
                      <a:r>
                        <a:rPr lang="ru-RU" sz="1100" baseline="0" dirty="0" smtClean="0"/>
                        <a:t> поддержка населения муниципального района «</a:t>
                      </a:r>
                      <a:r>
                        <a:rPr lang="ru-RU" sz="1100" baseline="0" dirty="0" err="1" smtClean="0"/>
                        <a:t>Тунгокоченский</a:t>
                      </a:r>
                      <a:r>
                        <a:rPr lang="ru-RU" sz="1100" baseline="0" dirty="0" smtClean="0"/>
                        <a:t> район» на 2021-2025 годы»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1400" i="1" dirty="0" smtClean="0"/>
                        <a:t>17</a:t>
                      </a:r>
                      <a:r>
                        <a:rPr lang="ru-RU" sz="1400" i="1" dirty="0" smtClean="0"/>
                        <a:t>25,0</a:t>
                      </a:r>
                      <a:endParaRPr lang="ru-RU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8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sz="11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 smtClean="0"/>
                        <a:t>«Комплексного развития объектов коммунальной инфраструктуры муниципального района "</a:t>
                      </a:r>
                      <a:r>
                        <a:rPr lang="ru-RU" sz="1100" dirty="0" err="1" smtClean="0"/>
                        <a:t>Тунгокоченский</a:t>
                      </a:r>
                      <a:r>
                        <a:rPr lang="ru-RU" sz="1100" dirty="0" smtClean="0"/>
                        <a:t> район" 2022-2026 годы»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i="1" kern="1200" dirty="0" smtClean="0"/>
                        <a:t>1</a:t>
                      </a:r>
                      <a:r>
                        <a:rPr lang="en-US" sz="1400" i="1" kern="1200" dirty="0" smtClean="0"/>
                        <a:t>0</a:t>
                      </a:r>
                      <a:r>
                        <a:rPr lang="ru-RU" sz="1400" i="1" kern="1200" dirty="0" smtClean="0"/>
                        <a:t>00,0</a:t>
                      </a:r>
                      <a:endParaRPr lang="ru-RU" sz="1400" b="0" i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318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ru-RU" sz="11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/>
                        <a:t>«Культура </a:t>
                      </a:r>
                      <a:r>
                        <a:rPr lang="ru-RU" sz="1100" kern="1200" dirty="0" err="1" smtClean="0"/>
                        <a:t>Тунгокоченского</a:t>
                      </a:r>
                      <a:r>
                        <a:rPr lang="ru-RU" sz="1100" kern="1200" dirty="0" smtClean="0"/>
                        <a:t> района на 2021-2025 годы»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70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ru-RU" sz="11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«Профилактика терроризма и экстремизма в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Тунгокоченском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муниципальном округе на 2024-2028 годы»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3000,0</a:t>
                      </a:r>
                      <a:endParaRPr lang="ru-RU" sz="1400" b="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8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ru-RU" sz="11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«Обеспечение первичных мер пожарной безопасности в населенных пунктах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Тунгокоченского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муниципального округа на 2024-2028 годы»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itchFamily="34" charset="0"/>
                        <a:buNone/>
                      </a:pP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000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8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ru-RU" sz="11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kern="1200" dirty="0" smtClean="0"/>
                        <a:t>«Профилактика</a:t>
                      </a:r>
                      <a:r>
                        <a:rPr lang="ru-RU" sz="1100" kern="1200" baseline="0" dirty="0" smtClean="0"/>
                        <a:t> правонарушений </a:t>
                      </a:r>
                      <a:r>
                        <a:rPr lang="ru-RU" sz="1100" kern="1200" dirty="0" smtClean="0"/>
                        <a:t>в муниципальном районе «Тунгокоченский район» на 2022-2024 годы».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r>
                        <a:rPr lang="en-US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70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ru-RU" sz="11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/>
                        <a:t>«Развитие физической культуры и спорта в муниципальном районе "Тунгокоченский район" на 2021-2025 годы»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1400" i="1" kern="1200" dirty="0" smtClean="0"/>
                        <a:t>710</a:t>
                      </a:r>
                      <a:r>
                        <a:rPr lang="ru-RU" sz="1400" i="1" kern="1200" dirty="0" smtClean="0"/>
                        <a:t>,0</a:t>
                      </a:r>
                      <a:endParaRPr lang="ru-RU" sz="1400" b="1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52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ru-RU" sz="11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«Развитие образования в муниципальном районе «Тунгокоченский районе» на 2021-2025 годы»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itchFamily="34" charset="0"/>
                        <a:buNone/>
                      </a:pP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4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953,4</a:t>
                      </a:r>
                      <a:endParaRPr lang="ru-RU" sz="1400" b="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73">
                <a:tc gridSpan="2"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endParaRPr 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itchFamily="34" charset="0"/>
                        <a:buNone/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293404"/>
              </p:ext>
            </p:extLst>
          </p:nvPr>
        </p:nvGraphicFramePr>
        <p:xfrm>
          <a:off x="0" y="-2"/>
          <a:ext cx="9144004" cy="745422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42442"/>
                <a:gridCol w="7621846"/>
                <a:gridCol w="979716"/>
              </a:tblGrid>
              <a:tr h="55990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№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kern="1200" dirty="0" err="1" smtClean="0"/>
                        <a:t>п</a:t>
                      </a:r>
                      <a:r>
                        <a:rPr lang="ru-RU" sz="1400" kern="1200" dirty="0" smtClean="0"/>
                        <a:t>/</a:t>
                      </a:r>
                      <a:r>
                        <a:rPr lang="ru-RU" sz="1400" kern="1200" dirty="0" err="1" smtClean="0"/>
                        <a:t>п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000" kern="1200" dirty="0" smtClean="0"/>
                        <a:t>Наименование программ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202</a:t>
                      </a:r>
                      <a:r>
                        <a:rPr lang="en-US" sz="1400" kern="1200" dirty="0" smtClean="0"/>
                        <a:t>4</a:t>
                      </a:r>
                      <a:r>
                        <a:rPr lang="ru-RU" sz="1400" kern="1200" dirty="0" smtClean="0"/>
                        <a:t>год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тыс. руб.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9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ru-RU" sz="14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«Создание системы государственного кадастра недвижимости и управления земельно-имущественным комплексом </a:t>
                      </a:r>
                      <a:r>
                        <a:rPr lang="ru-RU" sz="1400" smtClean="0"/>
                        <a:t>(</a:t>
                      </a:r>
                      <a:r>
                        <a:rPr lang="ru-RU" sz="1400" smtClean="0"/>
                        <a:t>2024-2026 </a:t>
                      </a:r>
                      <a:r>
                        <a:rPr lang="ru-RU" sz="1400" dirty="0" smtClean="0"/>
                        <a:t>годы)»</a:t>
                      </a:r>
                      <a:endParaRPr lang="ru-RU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1400" i="1" kern="1200" dirty="0" smtClean="0"/>
                        <a:t>1000,0</a:t>
                      </a:r>
                      <a:endParaRPr lang="ru-RU" sz="1400" b="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1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ru-RU" sz="1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1400" u="none" strike="noStrike" baseline="0" dirty="0" smtClean="0"/>
                        <a:t> </a:t>
                      </a:r>
                      <a:r>
                        <a:rPr lang="ru-RU" sz="1400" u="none" strike="noStrike" dirty="0" smtClean="0"/>
                        <a:t>«</a:t>
                      </a:r>
                      <a:r>
                        <a:rPr lang="ru-RU" sz="1400" u="none" strike="noStrike" dirty="0"/>
                        <a:t>Проведение капитального ремонта общего имущества многоквартирных домов, расположенных на </a:t>
                      </a:r>
                      <a:r>
                        <a:rPr lang="ru-RU" sz="1400" u="none" strike="noStrike" dirty="0" smtClean="0"/>
                        <a:t>территории</a:t>
                      </a:r>
                      <a:r>
                        <a:rPr lang="ru-RU" sz="1400" u="none" strike="noStrike" baseline="0" dirty="0" smtClean="0"/>
                        <a:t> </a:t>
                      </a:r>
                      <a:r>
                        <a:rPr lang="ru-RU" sz="1400" u="none" strike="noStrike" dirty="0" smtClean="0"/>
                        <a:t>муниципального </a:t>
                      </a:r>
                      <a:r>
                        <a:rPr lang="ru-RU" sz="1400" u="none" strike="noStrike" dirty="0"/>
                        <a:t>района «Тунгокоченский район» (2018-2043 годы)»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1400" i="1" kern="1200" dirty="0" smtClean="0"/>
                        <a:t>600</a:t>
                      </a:r>
                      <a:r>
                        <a:rPr lang="ru-RU" sz="1400" i="1" kern="1200" dirty="0" smtClean="0"/>
                        <a:t>,0</a:t>
                      </a:r>
                      <a:endParaRPr lang="ru-RU" sz="1400" b="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40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«Гармонизация межнациональных и межконфессиональных отношений в администрации муниципального района « </a:t>
                      </a:r>
                      <a:r>
                        <a:rPr lang="ru-RU" sz="1400" dirty="0" err="1" smtClean="0"/>
                        <a:t>Тунгокоченский</a:t>
                      </a:r>
                      <a:r>
                        <a:rPr lang="ru-RU" sz="1400" dirty="0" smtClean="0"/>
                        <a:t> район» на 2015 – 2025 годы»</a:t>
                      </a:r>
                      <a:endParaRPr lang="ru-RU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i="1" kern="1200" dirty="0" smtClean="0"/>
                        <a:t>1</a:t>
                      </a:r>
                      <a:r>
                        <a:rPr lang="en-US" sz="1400" i="1" kern="1200" dirty="0" smtClean="0"/>
                        <a:t>6</a:t>
                      </a:r>
                      <a:r>
                        <a:rPr lang="ru-RU" sz="1400" i="1" kern="1200" dirty="0" smtClean="0"/>
                        <a:t>0,0</a:t>
                      </a:r>
                      <a:endParaRPr lang="ru-RU" sz="1400" b="1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9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i="0" dirty="0" smtClean="0"/>
                        <a:t>Содействие</a:t>
                      </a:r>
                      <a:r>
                        <a:rPr lang="ru-RU" sz="1400" b="0" i="0" baseline="0" dirty="0" smtClean="0"/>
                        <a:t> занятости населения </a:t>
                      </a:r>
                      <a:r>
                        <a:rPr lang="ru-RU" sz="1400" b="0" i="0" baseline="0" dirty="0" err="1" smtClean="0"/>
                        <a:t>Тунгокоченского</a:t>
                      </a:r>
                      <a:r>
                        <a:rPr lang="ru-RU" sz="1400" b="0" i="0" baseline="0" dirty="0" smtClean="0"/>
                        <a:t> района на 2021-2025 годы</a:t>
                      </a:r>
                      <a:endParaRPr lang="ru-RU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ru-RU" sz="1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«Развитие библиотечного дела в муниципальном районе «Тунгокоченский район» на </a:t>
                      </a:r>
                      <a:r>
                        <a:rPr lang="ru-RU" sz="1400" dirty="0" smtClean="0"/>
                        <a:t>2024-2026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годы</a:t>
                      </a:r>
                      <a:r>
                        <a:rPr lang="ru-RU" sz="1400" dirty="0" smtClean="0"/>
                        <a:t>» </a:t>
                      </a:r>
                      <a:endParaRPr lang="ru-RU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1400" i="1" kern="1200" dirty="0" smtClean="0"/>
                        <a:t>338</a:t>
                      </a:r>
                      <a:r>
                        <a:rPr lang="ru-RU" sz="1400" i="1" kern="1200" dirty="0" smtClean="0"/>
                        <a:t>,0</a:t>
                      </a:r>
                      <a:endParaRPr lang="ru-RU" sz="1400" b="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  <a:endParaRPr lang="ru-RU" sz="1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«Территориальное планирование и обеспечение градостроительной деятельности на территории муниципального района «</a:t>
                      </a:r>
                      <a:r>
                        <a:rPr lang="ru-RU" sz="1400" dirty="0" err="1" smtClean="0"/>
                        <a:t>Тунгокоченский</a:t>
                      </a:r>
                      <a:r>
                        <a:rPr lang="ru-RU" sz="1400" dirty="0" smtClean="0"/>
                        <a:t> район»  (2023- 2024 годы)»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1400" i="1" dirty="0" smtClean="0"/>
                        <a:t>200</a:t>
                      </a:r>
                      <a:r>
                        <a:rPr lang="ru-RU" sz="1400" i="1" dirty="0" smtClean="0"/>
                        <a:t>0,0</a:t>
                      </a:r>
                      <a:endParaRPr lang="ru-RU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6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«Развитие транспортной системы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в муниципальном районе «</a:t>
                      </a:r>
                      <a:r>
                        <a:rPr lang="ru-RU" sz="1400" dirty="0" err="1" smtClean="0"/>
                        <a:t>Тунгокоченский</a:t>
                      </a:r>
                      <a:r>
                        <a:rPr lang="ru-RU" sz="1400" dirty="0" smtClean="0"/>
                        <a:t> район» на 2021-2025 годы» </a:t>
                      </a:r>
                      <a:endParaRPr lang="ru-RU" sz="1400" b="0" i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1400" i="1" dirty="0" smtClean="0"/>
                        <a:t>25</a:t>
                      </a:r>
                      <a:r>
                        <a:rPr lang="ru-RU" sz="1400" i="1" dirty="0" smtClean="0"/>
                        <a:t>0,0</a:t>
                      </a:r>
                      <a:endParaRPr lang="ru-RU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95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 «Снижение рисков и смягчение последствий чрезвычайных ситуаций природного и техногенного характера на территории муниципального района «Тунгокоченский район» на </a:t>
                      </a:r>
                      <a:r>
                        <a:rPr lang="ru-RU" sz="1400" dirty="0" smtClean="0"/>
                        <a:t>2023-2027 </a:t>
                      </a:r>
                      <a:r>
                        <a:rPr lang="ru-RU" sz="1400" dirty="0" smtClean="0"/>
                        <a:t>годы»</a:t>
                      </a:r>
                      <a:endParaRPr lang="ru-RU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1400" i="1" kern="1200" dirty="0" smtClean="0"/>
                        <a:t>5</a:t>
                      </a:r>
                      <a:r>
                        <a:rPr lang="ru-RU" sz="1400" i="1" kern="1200" dirty="0" smtClean="0"/>
                        <a:t>00,0</a:t>
                      </a:r>
                      <a:endParaRPr lang="ru-RU" sz="1400" b="0" i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93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/>
                        <a:t> «Укрепление</a:t>
                      </a:r>
                      <a:r>
                        <a:rPr lang="ru-RU" sz="1400" kern="1200" baseline="0" dirty="0" smtClean="0"/>
                        <a:t> общественного здоровья в муниципальном районе «</a:t>
                      </a:r>
                      <a:r>
                        <a:rPr lang="ru-RU" sz="1400" kern="1200" baseline="0" dirty="0" err="1" smtClean="0"/>
                        <a:t>Тунгокоченский</a:t>
                      </a:r>
                      <a:r>
                        <a:rPr lang="ru-RU" sz="1400" kern="1200" baseline="0" dirty="0" smtClean="0"/>
                        <a:t> район» на 2021-2025 годы</a:t>
                      </a:r>
                      <a:r>
                        <a:rPr lang="ru-RU" sz="1400" kern="1200" dirty="0" smtClean="0"/>
                        <a:t>»</a:t>
                      </a:r>
                      <a:endParaRPr lang="ru-RU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25,0</a:t>
                      </a:r>
                      <a:endParaRPr lang="ru-RU" sz="1400" b="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i="0" dirty="0" smtClean="0"/>
                        <a:t>«Благоустройство населенных пунктов </a:t>
                      </a:r>
                      <a:r>
                        <a:rPr lang="ru-RU" sz="1400" dirty="0" smtClean="0"/>
                        <a:t>в муниципальном районе «</a:t>
                      </a:r>
                      <a:r>
                        <a:rPr lang="ru-RU" sz="1400" dirty="0" err="1" smtClean="0"/>
                        <a:t>Тунгокоченский</a:t>
                      </a:r>
                      <a:r>
                        <a:rPr lang="ru-RU" sz="1400" dirty="0" smtClean="0"/>
                        <a:t> район» на 2022-2026 годы» </a:t>
                      </a:r>
                      <a:endParaRPr lang="ru-RU" sz="1400" b="0" i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3000,0</a:t>
                      </a:r>
                      <a:endParaRPr lang="ru-RU" sz="1400" b="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i="0" dirty="0" smtClean="0"/>
                        <a:t>«Энергосбережение</a:t>
                      </a:r>
                      <a:r>
                        <a:rPr lang="ru-RU" sz="1400" b="0" i="0" baseline="0" dirty="0" smtClean="0"/>
                        <a:t> и повышение энергетической эффективности  </a:t>
                      </a:r>
                      <a:r>
                        <a:rPr lang="ru-RU" sz="1400" dirty="0" smtClean="0"/>
                        <a:t>в муниципальном районе «</a:t>
                      </a:r>
                      <a:r>
                        <a:rPr lang="ru-RU" sz="1400" dirty="0" err="1" smtClean="0"/>
                        <a:t>Тунгокоченский</a:t>
                      </a:r>
                      <a:r>
                        <a:rPr lang="ru-RU" sz="1400" dirty="0" smtClean="0"/>
                        <a:t> район» на 2021-2025 годы» </a:t>
                      </a:r>
                      <a:endParaRPr lang="ru-RU" sz="1400" b="0" i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i="0" dirty="0" smtClean="0"/>
                        <a:t>«Повышение безопасности дорожного</a:t>
                      </a:r>
                      <a:r>
                        <a:rPr lang="ru-RU" sz="1400" b="0" i="0" baseline="0" dirty="0" smtClean="0"/>
                        <a:t> движения на территории муниципального района «</a:t>
                      </a:r>
                      <a:r>
                        <a:rPr lang="ru-RU" sz="1400" b="0" i="0" baseline="0" dirty="0" err="1" smtClean="0"/>
                        <a:t>Тунгокоченский</a:t>
                      </a:r>
                      <a:r>
                        <a:rPr lang="ru-RU" sz="1400" b="0" i="0" baseline="0" dirty="0" smtClean="0"/>
                        <a:t> район»(2022-2026)</a:t>
                      </a:r>
                      <a:endParaRPr lang="ru-RU" sz="1400" b="0" i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1150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699">
                <a:tc gridSpan="2"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kern="1200" dirty="0" smtClean="0"/>
                        <a:t>Итого</a:t>
                      </a:r>
                      <a:r>
                        <a:rPr lang="ru-RU" sz="1600" kern="1200" baseline="0" dirty="0" smtClean="0"/>
                        <a:t> по программам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itchFamily="34" charset="0"/>
                        <a:buNone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35 332,40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0"/>
            <a:ext cx="670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Спасибо!</a:t>
            </a:r>
            <a:endParaRPr lang="ru-RU" sz="5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 descr="C:\Users\рабочая\Downloads\5f2aae.dey8le.3l7d.vh.n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828800"/>
            <a:ext cx="4495800" cy="1676400"/>
          </a:xfrm>
          <a:prstGeom prst="rect">
            <a:avLst/>
          </a:prstGeom>
          <a:noFill/>
        </p:spPr>
      </p:pic>
      <p:pic>
        <p:nvPicPr>
          <p:cNvPr id="2051" name="Picture 3" descr="C:\Users\рабочая\Downloads\1604998964_verh-usugl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4648200" cy="1723869"/>
          </a:xfrm>
          <a:prstGeom prst="rect">
            <a:avLst/>
          </a:prstGeom>
          <a:noFill/>
        </p:spPr>
      </p:pic>
      <p:pic>
        <p:nvPicPr>
          <p:cNvPr id="2053" name="Picture 5" descr="C:\Users\рабочая\Downloads\кыке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505200"/>
            <a:ext cx="4495799" cy="1676400"/>
          </a:xfrm>
          <a:prstGeom prst="rect">
            <a:avLst/>
          </a:prstGeom>
          <a:noFill/>
        </p:spPr>
      </p:pic>
      <p:pic>
        <p:nvPicPr>
          <p:cNvPr id="2054" name="Picture 6" descr="C:\Users\рабочая\Downloads\тунгокочен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762000"/>
            <a:ext cx="4495800" cy="1066800"/>
          </a:xfrm>
          <a:prstGeom prst="rect">
            <a:avLst/>
          </a:prstGeom>
          <a:noFill/>
        </p:spPr>
      </p:pic>
      <p:pic>
        <p:nvPicPr>
          <p:cNvPr id="2055" name="Picture 7" descr="C:\Users\рабочая\Downloads\усть каренг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05200"/>
            <a:ext cx="4648200" cy="1676400"/>
          </a:xfrm>
          <a:prstGeom prst="rect">
            <a:avLst/>
          </a:prstGeom>
          <a:noFill/>
        </p:spPr>
      </p:pic>
      <p:pic>
        <p:nvPicPr>
          <p:cNvPr id="2056" name="Picture 8" descr="C:\Users\рабочая\Downloads\panorama-nizhnij-stan-smal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762000"/>
            <a:ext cx="4648200" cy="1066800"/>
          </a:xfrm>
          <a:prstGeom prst="rect">
            <a:avLst/>
          </a:prstGeom>
          <a:noFill/>
        </p:spPr>
      </p:pic>
      <p:pic>
        <p:nvPicPr>
          <p:cNvPr id="2057" name="Picture 9" descr="C:\Users\рабочая\Downloads\7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5181600"/>
            <a:ext cx="4495800" cy="1676400"/>
          </a:xfrm>
          <a:prstGeom prst="rect">
            <a:avLst/>
          </a:prstGeom>
          <a:noFill/>
        </p:spPr>
      </p:pic>
      <p:pic>
        <p:nvPicPr>
          <p:cNvPr id="2058" name="Picture 10" descr="C:\Users\рабочая\Downloads\unnamed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224463"/>
            <a:ext cx="4648200" cy="16335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translucentPowder"/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/>
              <a:t>Представляем вашему вниманию «Бюджет для граждан», в котором в доступной форме изложено, на какие цели и в каком объеме направляются бюджетные ресурсы, каких результатов предполагается достичь.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«Бюджет для граждан» разработан для ознакомления жителей округа с основными целями, задачами и приоритетами бюджетной и налоговой политики, обоснованиями бюджетных расходов и планируемыми результатами использования бюджетных средств.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Для граждан показатели бюджета </a:t>
            </a:r>
            <a:r>
              <a:rPr lang="ru-RU" sz="2000" dirty="0" err="1" smtClean="0"/>
              <a:t>Тунгокоченского</a:t>
            </a:r>
            <a:r>
              <a:rPr lang="ru-RU" sz="2000" dirty="0" smtClean="0"/>
              <a:t> округа на 2024 год и плановый период 2025 и 2026 годов представлены в виде графиков, диаграмм, слайдов и числовых значений, чтобы каждый без труда мог понять каким образом формировались доходы и в каком объеме планируются расходы.</a:t>
            </a:r>
            <a:endParaRPr lang="ru-RU" sz="20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305800" cy="1077218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 prstMaterial="clear">
            <a:bevelT/>
            <a:bevelB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cap="all" dirty="0" smtClean="0">
                <a:ln w="0"/>
                <a:solidFill>
                  <a:srgbClr val="040FF2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Уважаемые жители </a:t>
            </a:r>
            <a:r>
              <a:rPr lang="ru-RU" altLang="ru-RU" sz="3200" b="1" cap="all" dirty="0" err="1" smtClean="0">
                <a:ln w="0"/>
                <a:solidFill>
                  <a:srgbClr val="040FF2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тунгокоченского</a:t>
            </a:r>
            <a:r>
              <a:rPr lang="ru-RU" altLang="ru-RU" sz="3200" b="1" cap="all" dirty="0" smtClean="0">
                <a:ln w="0"/>
                <a:solidFill>
                  <a:srgbClr val="040FF2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 округа!</a:t>
            </a:r>
            <a:endParaRPr lang="ru-RU" altLang="ru-RU" sz="3200" b="1" cap="all" dirty="0">
              <a:ln w="0"/>
              <a:solidFill>
                <a:srgbClr val="040FF2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228600" y="1219200"/>
          <a:ext cx="8686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228600"/>
            <a:ext cx="9144000" cy="4616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powder">
            <a:bevelT/>
            <a:bevelB/>
          </a:sp3d>
        </p:spPr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err="1" smtClean="0">
                <a:ln w="0"/>
                <a:solidFill>
                  <a:srgbClr val="040FF2"/>
                </a:solidFill>
                <a:effectLst>
                  <a:reflection blurRad="12700" stA="50000" endPos="50000" dist="5000" dir="5400000" sy="-100000" rotWithShape="0"/>
                </a:effectLst>
              </a:rPr>
              <a:t>Тунгокоченский</a:t>
            </a:r>
            <a:r>
              <a:rPr lang="ru-RU" sz="2400" b="1" cap="all" dirty="0" smtClean="0">
                <a:ln w="0"/>
                <a:solidFill>
                  <a:srgbClr val="040FF2"/>
                </a:solidFill>
                <a:effectLst>
                  <a:reflection blurRad="12700" stA="50000" endPos="50000" dist="5000" dir="5400000" sy="-100000" rotWithShape="0"/>
                </a:effectLst>
              </a:rPr>
              <a:t> муниципальный округ </a:t>
            </a:r>
            <a:endParaRPr lang="ru-RU" sz="2400" b="1" cap="all" spc="0" dirty="0">
              <a:ln w="0"/>
              <a:solidFill>
                <a:srgbClr val="040FF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304800" y="152400"/>
            <a:ext cx="8534400" cy="954107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 prstMaterial="clear">
            <a:bevelT/>
            <a:bevelB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all" spc="0" normalizeH="0" baseline="0" noProof="0" dirty="0" smtClean="0">
                <a:ln w="0"/>
                <a:solidFill>
                  <a:srgbClr val="040FF2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Основные вехи появления бюджетов в финансовой жизни государств</a:t>
            </a:r>
            <a:endParaRPr kumimoji="0" lang="ru-RU" altLang="ru-RU" sz="2800" b="1" i="0" u="none" strike="noStrike" kern="1200" cap="all" spc="0" normalizeH="0" baseline="0" noProof="0" dirty="0">
              <a:ln w="0"/>
              <a:solidFill>
                <a:srgbClr val="040FF2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524000"/>
            <a:ext cx="853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XVI-XVII вв.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Англия, Палата общин – слово «бюджет» применяется в связи с представлением канцлером сведений о плановых и фактических расходах .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Конец XVII в.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«Бюджетом» стал называться документ, который содержал утверждаемый парламентом план доходов и расходов.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В России составлен первый бюджет в виде сметы государственных доходов и расходов.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XIX в.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Объемы государственных средств увеличиваются, бюджеты (планы доходов и расходов) становятся необходимостью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В России определен порядок формирования «государственной росписи», роспись стала публиковаться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Начало </a:t>
            </a:r>
            <a:r>
              <a:rPr lang="en-US" dirty="0" smtClean="0">
                <a:solidFill>
                  <a:schemeClr val="bg2"/>
                </a:solidFill>
              </a:rPr>
              <a:t>XX </a:t>
            </a:r>
            <a:r>
              <a:rPr lang="ru-RU" dirty="0" smtClean="0">
                <a:solidFill>
                  <a:schemeClr val="bg2"/>
                </a:solidFill>
              </a:rPr>
              <a:t>в.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К рассмотрению государственного бюджета привлечена 1-я Государственная Дума.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52346" y="23664"/>
            <a:ext cx="6512511" cy="11430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>
            <a:normAutofit/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Что такое бюджет? Какие бывают бюджеты?</a:t>
            </a:r>
            <a:endParaRPr lang="ru-RU" sz="32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2514600" y="1295400"/>
            <a:ext cx="3935393" cy="902946"/>
          </a:xfrm>
          <a:prstGeom prst="roundRect">
            <a:avLst/>
          </a:prstGeom>
          <a:solidFill>
            <a:schemeClr val="bg2"/>
          </a:solidFill>
          <a:scene3d>
            <a:camera prst="orthographicFront">
              <a:rot lat="0" lon="0" rev="0"/>
            </a:camera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cap="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Какие бывают бюджеты?</a:t>
            </a:r>
            <a:endParaRPr lang="ru-RU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71800" y="2590800"/>
            <a:ext cx="3078865" cy="1122300"/>
          </a:xfrm>
          <a:prstGeom prst="round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scene3d>
            <a:camera prst="orthographicFront"/>
            <a:lightRig rig="threePt" dir="tl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Бюджеты публично-правовых образований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1000" y="2590800"/>
            <a:ext cx="2232248" cy="1122299"/>
          </a:xfrm>
          <a:prstGeom prst="round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scene3d>
            <a:camera prst="orthographicFront"/>
            <a:lightRig rig="threePt" dir="tl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Бюджеты семей</a:t>
            </a:r>
            <a:endParaRPr lang="ru-RU" b="1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24600" y="2590800"/>
            <a:ext cx="2232248" cy="1122300"/>
          </a:xfrm>
          <a:prstGeom prst="round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scene3d>
            <a:camera prst="orthographicFront"/>
            <a:lightRig rig="threePt" dir="tl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Бюджеты организаций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9514" y="4321257"/>
            <a:ext cx="2376264" cy="174877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Российской Федерации </a:t>
            </a:r>
            <a:r>
              <a:rPr lang="ru-RU" sz="1400" dirty="0" smtClean="0">
                <a:solidFill>
                  <a:prstClr val="black"/>
                </a:solidFill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91858" y="4341843"/>
            <a:ext cx="3033489" cy="172819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</a:rPr>
              <a:t>С</a:t>
            </a:r>
            <a:r>
              <a:rPr lang="ru-RU" b="1" dirty="0" smtClean="0">
                <a:solidFill>
                  <a:prstClr val="black"/>
                </a:solidFill>
              </a:rPr>
              <a:t>убъектов Российской Федерации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</a:rPr>
              <a:t>(региональные бюджеты, бюджеты территориальных фондов обязательного медицинского страхования)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96216" y="4357319"/>
            <a:ext cx="2479747" cy="174877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Муниципальных образований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sz="1400" dirty="0" smtClean="0">
                <a:solidFill>
                  <a:prstClr val="black"/>
                </a:solidFill>
              </a:rPr>
              <a:t>(местные бюджеты муниципальных районов, городских округов, городских и сельских поселений)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502552" y="3495554"/>
            <a:ext cx="3729" cy="843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2" idx="0"/>
          </p:cNvCxnSpPr>
          <p:nvPr/>
        </p:nvCxnSpPr>
        <p:spPr>
          <a:xfrm>
            <a:off x="4502551" y="3495554"/>
            <a:ext cx="3133539" cy="8617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0" idx="0"/>
          </p:cNvCxnSpPr>
          <p:nvPr/>
        </p:nvCxnSpPr>
        <p:spPr>
          <a:xfrm flipH="1">
            <a:off x="1637646" y="3495554"/>
            <a:ext cx="2864906" cy="825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6" idx="2"/>
            <a:endCxn id="7" idx="0"/>
          </p:cNvCxnSpPr>
          <p:nvPr/>
        </p:nvCxnSpPr>
        <p:spPr>
          <a:xfrm rot="16200000" flipH="1">
            <a:off x="4300538" y="2380105"/>
            <a:ext cx="392454" cy="289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6" idx="2"/>
            <a:endCxn id="9" idx="0"/>
          </p:cNvCxnSpPr>
          <p:nvPr/>
        </p:nvCxnSpPr>
        <p:spPr>
          <a:xfrm rot="16200000" flipH="1">
            <a:off x="5765283" y="915359"/>
            <a:ext cx="392454" cy="29584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6" idx="2"/>
            <a:endCxn id="8" idx="0"/>
          </p:cNvCxnSpPr>
          <p:nvPr/>
        </p:nvCxnSpPr>
        <p:spPr>
          <a:xfrm rot="5400000">
            <a:off x="2793484" y="901987"/>
            <a:ext cx="392454" cy="29851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ая прямоугольная выноска 42"/>
          <p:cNvSpPr/>
          <p:nvPr/>
        </p:nvSpPr>
        <p:spPr>
          <a:xfrm>
            <a:off x="0" y="1524000"/>
            <a:ext cx="2392297" cy="497712"/>
          </a:xfrm>
          <a:prstGeom prst="wedgeRoundRectCallout">
            <a:avLst>
              <a:gd name="adj1" fmla="val 50709"/>
              <a:gd name="adj2" fmla="val -11011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</a:rPr>
              <a:t>Со старонормандского </a:t>
            </a:r>
            <a:r>
              <a:rPr lang="en-US" sz="1200" dirty="0" smtClean="0">
                <a:solidFill>
                  <a:prstClr val="black"/>
                </a:solidFill>
              </a:rPr>
              <a:t>buogette – </a:t>
            </a:r>
            <a:r>
              <a:rPr lang="ru-RU" sz="1200" dirty="0" smtClean="0">
                <a:solidFill>
                  <a:prstClr val="black"/>
                </a:solidFill>
              </a:rPr>
              <a:t>сумка, кошелек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5941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304800"/>
            <a:ext cx="8001000" cy="584775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 prstMaterial="clear">
            <a:bevelT/>
            <a:bevelB/>
          </a:sp3d>
        </p:spPr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rgbClr val="040FF2"/>
                </a:solidFill>
                <a:effectLst>
                  <a:reflection blurRad="12700" stA="50000" endPos="50000" dist="5000" dir="5400000" sy="-100000" rotWithShape="0"/>
                </a:effectLst>
              </a:rPr>
              <a:t>Основные понятия</a:t>
            </a:r>
          </a:p>
        </p:txBody>
      </p:sp>
      <p:sp>
        <p:nvSpPr>
          <p:cNvPr id="3" name="Овал 2"/>
          <p:cNvSpPr/>
          <p:nvPr/>
        </p:nvSpPr>
        <p:spPr>
          <a:xfrm>
            <a:off x="228600" y="1143000"/>
            <a:ext cx="4267200" cy="1676400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</a:rPr>
              <a:t>ДОХОДЫ – это поступающие в бюджет денежные средства от юридических и физических лиц, а также вышестоящих бюджетов (налоговые и неналоговые платежи, безвозмездные поступления)</a:t>
            </a:r>
          </a:p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724400" y="1143000"/>
            <a:ext cx="4191000" cy="1676400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</a:rPr>
              <a:t>РАСХОДЫ – это выплачиваемые из бюджета денежные средства (социальные выплаты населению, содержание муниципальных учреждений (образование, ЖКХ, культура и другие) капитальное строительство и другие)</a:t>
            </a:r>
            <a:endParaRPr lang="ru-RU" sz="1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3400" y="2971800"/>
            <a:ext cx="8077200" cy="1066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БЮДЖЕТ– это форма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образования и расходования денежных средств, предназначенных для финансового  обеспечения задач и функций государства и местного самоуправления</a:t>
            </a:r>
          </a:p>
          <a:p>
            <a:pPr algn="ctr"/>
            <a:endParaRPr lang="ru-RU" dirty="0"/>
          </a:p>
        </p:txBody>
      </p:sp>
      <p:pic>
        <p:nvPicPr>
          <p:cNvPr id="1026" name="Picture 2" descr="C:\Users\рабочая\Downloads\бюдж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114800"/>
            <a:ext cx="3352800" cy="15716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/>
            <a:bevelB/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533400" y="4191000"/>
            <a:ext cx="2286000" cy="1447800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b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Превышение доходов над расходами образует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положительный остаток бюджета -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ПРОФИЦИТ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24600" y="4191000"/>
            <a:ext cx="2286000" cy="1447800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b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Превышение расходов над доходами, образует недостаток средств  бюджета 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ДЕФИЦИТ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1000" y="5867400"/>
            <a:ext cx="8382000" cy="685800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444D26"/>
                </a:solidFill>
                <a:latin typeface="Times New Roman" pitchFamily="18" charset="0"/>
              </a:rPr>
              <a:t>Сбалансированность  бюджета по доходам и расходам – основополагающее требование, предъявляемое к органам, составляющим и исполняющим бюджет  </a:t>
            </a:r>
            <a:endParaRPr lang="ru-RU" altLang="ru-RU" sz="1200" b="1" dirty="0">
              <a:solidFill>
                <a:srgbClr val="444D2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1295400"/>
            <a:ext cx="6945086" cy="132343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4F81BD">
                <a:shade val="95000"/>
                <a:satMod val="105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521477"/>
              </p:ext>
            </p:extLst>
          </p:nvPr>
        </p:nvGraphicFramePr>
        <p:xfrm>
          <a:off x="160818" y="2641600"/>
          <a:ext cx="8833935" cy="3323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645"/>
                <a:gridCol w="2874423"/>
                <a:gridCol w="3014867"/>
              </a:tblGrid>
              <a:tr h="112038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 лат. «</a:t>
                      </a:r>
                      <a:r>
                        <a:rPr lang="en-US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Dotatio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дар, пожертвование)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 «</a:t>
                      </a:r>
                      <a:r>
                        <a:rPr lang="en-US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Subvenire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приходить на помощь)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</a:t>
                      </a:r>
                      <a:r>
                        <a:rPr lang="ru-RU" sz="1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en-US" sz="1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Subsidium</a:t>
                      </a:r>
                      <a:r>
                        <a:rPr lang="ru-RU" sz="1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поддержка)</a:t>
                      </a:r>
                      <a:endParaRPr lang="ru-RU" sz="14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110169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 без определения конкретной цели их использования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финансирование «переданных» другим публично-правовым образованиям полномочий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долевого софинансирования расходов других бюджетов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11016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даете ребенку «карманные деньги».</a:t>
                      </a:r>
                    </a:p>
                    <a:p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 даете ребенку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деньги и посылаете его в магазин купить продукты (по списку)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«добавляете» денег для того, чтобы ваш ребенок купил себе новый телефон (а остальные он накопил сам) 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026" name="Picture 2" descr="https://im3-tub-ru.yandex.net/i?id=99c11e2a97691986c668bf03eccc485c&amp;n=33&amp;h=190&amp;w=19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28" y="406400"/>
            <a:ext cx="1741715" cy="199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6553200" cy="1077218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 prstMaterial="clear">
            <a:bevelT/>
            <a:bevelB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cap="all" dirty="0" smtClean="0">
                <a:ln w="0"/>
                <a:solidFill>
                  <a:srgbClr val="040FF2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Межбюджетные трансферты</a:t>
            </a:r>
            <a:endParaRPr lang="ru-RU" altLang="ru-RU" sz="3200" b="1" cap="all" dirty="0">
              <a:ln w="0"/>
              <a:solidFill>
                <a:srgbClr val="040FF2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98408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305800" cy="584775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 prstMaterial="clear">
            <a:bevelT/>
            <a:bevelB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cap="all" dirty="0">
                <a:ln w="0"/>
                <a:solidFill>
                  <a:srgbClr val="040FF2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ЧТО ТАКОЕ БЮДЖЕТНЫЙ ПРОЦЕСС 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57200" y="990600"/>
            <a:ext cx="8458200" cy="117371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altLang="ru-RU" sz="1800" b="1" dirty="0">
                <a:solidFill>
                  <a:prstClr val="black"/>
                </a:solidFill>
                <a:latin typeface="Times New Roman" pitchFamily="18" charset="0"/>
              </a:rPr>
              <a:t>Бюджетный процесс представляет собой деятельность по составлению проекта бюджета, его рассмотрению,  утверждению, исполнению, составлению  и утверждению отчета об исполнении бюджета</a:t>
            </a:r>
            <a: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</a:rPr>
              <a:t>.</a:t>
            </a:r>
            <a:endParaRPr lang="ru-RU" sz="18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38200" y="2438400"/>
            <a:ext cx="7543800" cy="46166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translucentPowder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cap="all" dirty="0">
                <a:ln w="0"/>
                <a:solidFill>
                  <a:srgbClr val="040FF2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СТАДИИ БЮДЖЕТНОГО ПРОЦЕССА</a:t>
            </a:r>
          </a:p>
        </p:txBody>
      </p:sp>
      <p:sp>
        <p:nvSpPr>
          <p:cNvPr id="6" name="Блок-схема: альтернативный процесс 6"/>
          <p:cNvSpPr>
            <a:spLocks noChangeArrowheads="1"/>
          </p:cNvSpPr>
          <p:nvPr/>
        </p:nvSpPr>
        <p:spPr bwMode="auto">
          <a:xfrm>
            <a:off x="278259" y="3124200"/>
            <a:ext cx="1524000" cy="1447800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1.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Разработка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проекта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бюджета</a:t>
            </a:r>
          </a:p>
        </p:txBody>
      </p:sp>
      <p:sp>
        <p:nvSpPr>
          <p:cNvPr id="7" name="Блок-схема: альтернативный процесс 6"/>
          <p:cNvSpPr>
            <a:spLocks noChangeArrowheads="1"/>
          </p:cNvSpPr>
          <p:nvPr/>
        </p:nvSpPr>
        <p:spPr bwMode="auto">
          <a:xfrm>
            <a:off x="1981200" y="3124200"/>
            <a:ext cx="1600200" cy="1447800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2. Рассмотрение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проекта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бюджета</a:t>
            </a:r>
          </a:p>
        </p:txBody>
      </p:sp>
      <p:sp>
        <p:nvSpPr>
          <p:cNvPr id="8" name="Блок-схема: альтернативный процесс 6"/>
          <p:cNvSpPr>
            <a:spLocks noChangeArrowheads="1"/>
          </p:cNvSpPr>
          <p:nvPr/>
        </p:nvSpPr>
        <p:spPr bwMode="auto">
          <a:xfrm>
            <a:off x="3657600" y="3124200"/>
            <a:ext cx="1524000" cy="1447800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3. </a:t>
            </a: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</a:rPr>
              <a:t>Утверждение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</a:rPr>
              <a:t>проекта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</a:rPr>
              <a:t>бюджета</a:t>
            </a:r>
          </a:p>
        </p:txBody>
      </p:sp>
      <p:sp>
        <p:nvSpPr>
          <p:cNvPr id="9" name="Блок-схема: альтернативный процесс 6"/>
          <p:cNvSpPr>
            <a:spLocks noChangeArrowheads="1"/>
          </p:cNvSpPr>
          <p:nvPr/>
        </p:nvSpPr>
        <p:spPr bwMode="auto">
          <a:xfrm>
            <a:off x="5257800" y="3124200"/>
            <a:ext cx="1600200" cy="1447800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4. Исполнение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бюджета</a:t>
            </a:r>
          </a:p>
        </p:txBody>
      </p:sp>
      <p:sp>
        <p:nvSpPr>
          <p:cNvPr id="10" name="Блок-схема: альтернативный процесс 6"/>
          <p:cNvSpPr>
            <a:spLocks noChangeArrowheads="1"/>
          </p:cNvSpPr>
          <p:nvPr/>
        </p:nvSpPr>
        <p:spPr bwMode="auto">
          <a:xfrm>
            <a:off x="6934200" y="3124200"/>
            <a:ext cx="1676400" cy="1447800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5.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Рассмотрение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и утверждение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отчета об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исполнении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бюджета</a:t>
            </a:r>
          </a:p>
        </p:txBody>
      </p:sp>
      <p:sp>
        <p:nvSpPr>
          <p:cNvPr id="11" name="AutoShape 23"/>
          <p:cNvSpPr>
            <a:spLocks/>
          </p:cNvSpPr>
          <p:nvPr/>
        </p:nvSpPr>
        <p:spPr bwMode="auto">
          <a:xfrm rot="5400000">
            <a:off x="5905500" y="3848100"/>
            <a:ext cx="228600" cy="1676400"/>
          </a:xfrm>
          <a:prstGeom prst="rightBrace">
            <a:avLst>
              <a:gd name="adj1" fmla="val 61111"/>
              <a:gd name="adj2" fmla="val 50088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2" name="AutoShape 21"/>
          <p:cNvSpPr>
            <a:spLocks/>
          </p:cNvSpPr>
          <p:nvPr/>
        </p:nvSpPr>
        <p:spPr bwMode="auto">
          <a:xfrm rot="5400000">
            <a:off x="3798094" y="1383506"/>
            <a:ext cx="1295400" cy="7977188"/>
          </a:xfrm>
          <a:prstGeom prst="rightBrace">
            <a:avLst>
              <a:gd name="adj1" fmla="val 51317"/>
              <a:gd name="adj2" fmla="val 50088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3200400" y="601980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b="1" u="sng" dirty="0">
                <a:solidFill>
                  <a:srgbClr val="F3A447">
                    <a:lumMod val="50000"/>
                  </a:srgbClr>
                </a:solidFill>
                <a:latin typeface="Times New Roman" pitchFamily="18" charset="0"/>
              </a:rPr>
              <a:t>Бюджетный период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4876800" y="4724400"/>
            <a:ext cx="2438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2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Финансовый год                                                (с 01 января по 31 декабря)</a:t>
            </a:r>
            <a:r>
              <a:rPr lang="ru-RU" altLang="ru-RU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687800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305800" cy="1077218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 prstMaterial="clear">
            <a:bevelT/>
            <a:bevelB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cap="all" dirty="0" smtClean="0">
                <a:ln w="0"/>
                <a:solidFill>
                  <a:srgbClr val="040FF2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Участие в бюджетном процессе и влияние гражданина на него</a:t>
            </a:r>
            <a:endParaRPr lang="ru-RU" altLang="ru-RU" sz="3200" b="1" cap="all" dirty="0">
              <a:ln w="0"/>
              <a:solidFill>
                <a:srgbClr val="040FF2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5105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371601"/>
            <a:ext cx="4038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1668</TotalTime>
  <Words>1512</Words>
  <Application>Microsoft Office PowerPoint</Application>
  <PresentationFormat>Экран (4:3)</PresentationFormat>
  <Paragraphs>263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Office Theme</vt:lpstr>
      <vt:lpstr>Презентация PowerPoint</vt:lpstr>
      <vt:lpstr>Уважаемые жители тунгокоченского округа!</vt:lpstr>
      <vt:lpstr>Презентация PowerPoint</vt:lpstr>
      <vt:lpstr>Презентация PowerPoint</vt:lpstr>
      <vt:lpstr>Что такое бюджет? Какие бывают бюджеты?</vt:lpstr>
      <vt:lpstr>Презентация PowerPoint</vt:lpstr>
      <vt:lpstr>Межбюджетные трансферты</vt:lpstr>
      <vt:lpstr>ЧТО ТАКОЕ БЮДЖЕТНЫЙ ПРОЦЕСС ?</vt:lpstr>
      <vt:lpstr>Участие в бюджетном процессе и влияние гражданина на него</vt:lpstr>
      <vt:lpstr>Презентация PowerPoint</vt:lpstr>
      <vt:lpstr>Презентация PowerPoint</vt:lpstr>
      <vt:lpstr>Структура расходов бюджета Тунгокоченского муниципального округа  на 2024 год и плановый период 2025 и 2026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рабочая</dc:creator>
  <cp:lastModifiedBy>AD</cp:lastModifiedBy>
  <cp:revision>174</cp:revision>
  <dcterms:created xsi:type="dcterms:W3CDTF">2021-04-15T09:49:15Z</dcterms:created>
  <dcterms:modified xsi:type="dcterms:W3CDTF">2024-01-23T08:31:30Z</dcterms:modified>
</cp:coreProperties>
</file>