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harts/chart13.xml" ContentType="application/vnd.openxmlformats-officedocument.drawingml.chart+xml"/>
  <Override PartName="/ppt/charts/chart15.xml" ContentType="application/vnd.openxmlformats-officedocument.drawingml.char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10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charts/chart16.xml" ContentType="application/vnd.openxmlformats-officedocument.drawingml.char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4.xml" ContentType="application/vnd.openxmlformats-officedocument.drawingml.char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70" r:id="rId15"/>
    <p:sldId id="269" r:id="rId16"/>
    <p:sldId id="272" r:id="rId17"/>
    <p:sldId id="278" r:id="rId18"/>
    <p:sldId id="279" r:id="rId19"/>
    <p:sldId id="273" r:id="rId20"/>
    <p:sldId id="274" r:id="rId21"/>
    <p:sldId id="275" r:id="rId22"/>
    <p:sldId id="276" r:id="rId23"/>
    <p:sldId id="277" r:id="rId24"/>
    <p:sldId id="271" r:id="rId2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6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Факт за 2022 год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254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885,9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200" dirty="0" smtClean="0"/>
                      <a:t>12</a:t>
                    </a:r>
                    <a:r>
                      <a:rPr lang="ru-RU" sz="1200" dirty="0" smtClean="0"/>
                      <a:t> </a:t>
                    </a:r>
                    <a:r>
                      <a:rPr lang="en-US" sz="1200" dirty="0" smtClean="0"/>
                      <a:t>6</a:t>
                    </a:r>
                    <a:r>
                      <a:rPr lang="ru-RU" sz="1200" dirty="0" smtClean="0"/>
                      <a:t>43,5</a:t>
                    </a:r>
                    <a:endParaRPr lang="en-US" sz="1200" dirty="0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200" smtClean="0"/>
                      <a:t>622</a:t>
                    </a:r>
                    <a:r>
                      <a:rPr lang="ru-RU" sz="1200" smtClean="0"/>
                      <a:t> </a:t>
                    </a:r>
                    <a:r>
                      <a:rPr lang="en-US" sz="1200" smtClean="0"/>
                      <a:t>485</a:t>
                    </a:r>
                    <a:r>
                      <a:rPr lang="ru-RU" sz="1200" smtClean="0"/>
                      <a:t>,0</a:t>
                    </a:r>
                    <a:endParaRPr lang="en-US" sz="120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Лист1!$A$2:$A$4</c:f>
              <c:strCache>
                <c:ptCount val="3"/>
                <c:pt idx="0">
                  <c:v>Налоговые</c:v>
                </c:pt>
                <c:pt idx="1">
                  <c:v>Неналоговые</c:v>
                </c:pt>
                <c:pt idx="2">
                  <c:v>Безвозмездные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254885.9</c:v>
                </c:pt>
                <c:pt idx="1">
                  <c:v>12638</c:v>
                </c:pt>
                <c:pt idx="2">
                  <c:v>622485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73913043478260854"/>
          <c:y val="0.24777840269966317"/>
          <c:w val="0.26086956521739285"/>
          <c:h val="0.66415748031496069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3"/>
            <c:spPr>
              <a:solidFill>
                <a:srgbClr val="92D050"/>
              </a:solidFill>
            </c:spPr>
          </c:dPt>
          <c:dPt>
            <c:idx val="4"/>
            <c:spPr>
              <a:solidFill>
                <a:schemeClr val="accent3">
                  <a:lumMod val="40000"/>
                  <a:lumOff val="60000"/>
                </a:schemeClr>
              </a:solidFill>
            </c:spPr>
          </c:dPt>
          <c:dPt>
            <c:idx val="5"/>
            <c:spPr>
              <a:solidFill>
                <a:srgbClr val="424456">
                  <a:lumMod val="40000"/>
                  <a:lumOff val="60000"/>
                </a:srgbClr>
              </a:solidFill>
            </c:spPr>
          </c:dPt>
          <c:dLbls>
            <c:dLbl>
              <c:idx val="0"/>
              <c:layout>
                <c:manualLayout>
                  <c:x val="-0.15373177311169489"/>
                  <c:y val="-6.8229907384924895E-3"/>
                </c:manualLayout>
              </c:layout>
              <c:showPercent val="1"/>
            </c:dLbl>
            <c:dLbl>
              <c:idx val="1"/>
              <c:layout>
                <c:manualLayout>
                  <c:x val="0.1115701856712356"/>
                  <c:y val="-6.3678009411819086E-2"/>
                </c:manualLayout>
              </c:layout>
              <c:showPercent val="1"/>
            </c:dLbl>
            <c:numFmt formatCode="0.0%" sourceLinked="0"/>
            <c:showPercent val="1"/>
            <c:showLeaderLines val="1"/>
          </c:dLbls>
          <c:cat>
            <c:strRef>
              <c:f>Лист1!$A$2:$A$7</c:f>
              <c:strCache>
                <c:ptCount val="6"/>
                <c:pt idx="0">
                  <c:v>Функционирование высшего должностного лица муниципального района   5825,3</c:v>
                </c:pt>
                <c:pt idx="1">
                  <c:v>Функционирование законодательных (представительных) органов государственной власти и представительных органов муниципальных образований   467,1</c:v>
                </c:pt>
                <c:pt idx="2">
                  <c:v>Функционирование высших исполнительных органов исполнительной власти   37899,1</c:v>
                </c:pt>
                <c:pt idx="3">
                  <c:v>Обеспечение деятельности финансовых, налоговых и таможенных органов и органов финансового (финансово-бюджетного) надзора   11491,9</c:v>
                </c:pt>
                <c:pt idx="4">
                  <c:v>Обеспечение проведения выборов и референдумов   5157,7</c:v>
                </c:pt>
                <c:pt idx="5">
                  <c:v>Другие общегосударственные вопросы   67639,5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5825.3</c:v>
                </c:pt>
                <c:pt idx="1">
                  <c:v>467.1</c:v>
                </c:pt>
                <c:pt idx="2">
                  <c:v>37899.1</c:v>
                </c:pt>
                <c:pt idx="3">
                  <c:v>11491.9</c:v>
                </c:pt>
                <c:pt idx="4">
                  <c:v>5157.7</c:v>
                </c:pt>
                <c:pt idx="5">
                  <c:v>67639.5</c:v>
                </c:pt>
              </c:numCache>
            </c:numRef>
          </c:val>
        </c:ser>
      </c:pie3DChart>
    </c:plotArea>
    <c:legend>
      <c:legendPos val="r"/>
      <c:legendEntry>
        <c:idx val="0"/>
        <c:txPr>
          <a:bodyPr/>
          <a:lstStyle/>
          <a:p>
            <a:pPr>
              <a:defRPr sz="90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900"/>
            </a:pPr>
            <a:endParaRPr lang="ru-RU"/>
          </a:p>
        </c:txPr>
      </c:legendEntry>
      <c:layout>
        <c:manualLayout>
          <c:xMode val="edge"/>
          <c:yMode val="edge"/>
          <c:x val="0.65574061922815385"/>
          <c:y val="2.6903696509302001E-2"/>
          <c:w val="0.33962975114221894"/>
          <c:h val="0.95071536762750464"/>
        </c:manualLayout>
      </c:layout>
      <c:txPr>
        <a:bodyPr/>
        <a:lstStyle/>
        <a:p>
          <a:pPr>
            <a:defRPr sz="9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2.3832020997375351E-2"/>
          <c:y val="2.3906028139925191E-3"/>
          <c:w val="0.48171782098666238"/>
          <c:h val="0.81489092551955711"/>
        </c:manualLayout>
      </c:layout>
      <c:pie3DChart>
        <c:varyColors val="1"/>
      </c:pie3DChart>
    </c:plotArea>
    <c:legend>
      <c:legendPos val="r"/>
      <c:layout>
        <c:manualLayout>
          <c:xMode val="edge"/>
          <c:yMode val="edge"/>
          <c:x val="0.55302647009549444"/>
          <c:y val="5.3252656942472394E-2"/>
          <c:w val="0.4163608120413525"/>
          <c:h val="0.8183320425110796"/>
        </c:manualLayout>
      </c:layout>
      <c:txPr>
        <a:bodyPr/>
        <a:lstStyle/>
        <a:p>
          <a:pPr>
            <a:defRPr sz="14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4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2.691844075046175E-2"/>
          <c:y val="2.3906948614062736E-3"/>
          <c:w val="0.48171782098666238"/>
          <c:h val="0.8148909255195573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showPercent val="1"/>
            <c:showLeaderLines val="1"/>
          </c:dLbls>
          <c:cat>
            <c:strRef>
              <c:f>Лист1!$A$2:$A$3</c:f>
              <c:strCache>
                <c:ptCount val="2"/>
                <c:pt idx="0">
                  <c:v>Защита населения и территории от черезвычайных ситуаций природного и техногенного характера, гражданская оборона  6000,0</c:v>
                </c:pt>
                <c:pt idx="1">
                  <c:v>Обеспечение пожарной безопастности 1731,9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 formatCode="#,##0.00">
                  <c:v>6000</c:v>
                </c:pt>
                <c:pt idx="1">
                  <c:v>1731.9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56228577330611462"/>
          <c:y val="4.0773482644493771E-2"/>
          <c:w val="0.41636081204135261"/>
          <c:h val="0.8183320425110796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1"/>
            <c:spPr>
              <a:solidFill>
                <a:schemeClr val="accent4">
                  <a:lumMod val="40000"/>
                  <a:lumOff val="60000"/>
                </a:schemeClr>
              </a:solidFill>
            </c:spPr>
          </c:dPt>
          <c:dLbls>
            <c:dLbl>
              <c:idx val="0"/>
              <c:layout>
                <c:manualLayout>
                  <c:x val="4.1690969184407477E-2"/>
                  <c:y val="-3.4561726039751633E-2"/>
                </c:manualLayout>
              </c:layout>
              <c:showPercent val="1"/>
            </c:dLbl>
            <c:dLbl>
              <c:idx val="2"/>
              <c:layout>
                <c:manualLayout>
                  <c:x val="-1.952312384563052E-2"/>
                  <c:y val="-3.4561726039751633E-2"/>
                </c:manualLayout>
              </c:layout>
              <c:showPercent val="1"/>
            </c:dLbl>
            <c:numFmt formatCode="0.0%" sourceLinked="0"/>
            <c:showPercent val="1"/>
            <c:showLeaderLines val="1"/>
          </c:dLbls>
          <c:cat>
            <c:strRef>
              <c:f>Лист1!$A$2:$A$4</c:f>
              <c:strCache>
                <c:ptCount val="3"/>
                <c:pt idx="0">
                  <c:v>Сельское хозяйство 1094,8</c:v>
                </c:pt>
                <c:pt idx="1">
                  <c:v>Дорожное хозяйство 201748,5</c:v>
                </c:pt>
                <c:pt idx="2">
                  <c:v>Другие вопросы в области национальной экономики 4215,1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1094.8</c:v>
                </c:pt>
                <c:pt idx="1">
                  <c:v>201748.5</c:v>
                </c:pt>
                <c:pt idx="2">
                  <c:v>4215.1000000000004</c:v>
                </c:pt>
              </c:numCache>
            </c:numRef>
          </c:val>
        </c:ser>
      </c:pie3D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1.6975308641975381E-2"/>
          <c:y val="0.22288990161115985"/>
          <c:w val="0.57161799556608861"/>
          <c:h val="0.7725872606910241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4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Lbls>
            <c:numFmt formatCode="0.0%" sourceLinked="0"/>
            <c:showPercent val="1"/>
            <c:showLeaderLines val="1"/>
          </c:dLbls>
          <c:cat>
            <c:strRef>
              <c:f>Лист1!$A$2:$A$6</c:f>
              <c:strCache>
                <c:ptCount val="5"/>
                <c:pt idx="0">
                  <c:v>Дошкольное образование  121 381,1</c:v>
                </c:pt>
                <c:pt idx="1">
                  <c:v>Общее образование 266 943,0</c:v>
                </c:pt>
                <c:pt idx="2">
                  <c:v>Дополнительное образование 38 419,0 </c:v>
                </c:pt>
                <c:pt idx="3">
                  <c:v>Молодежная политика и оздоровление детей  1 602,9 </c:v>
                </c:pt>
                <c:pt idx="4">
                  <c:v>Другие вопросы в области образования 121 404,1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121381.1</c:v>
                </c:pt>
                <c:pt idx="1">
                  <c:v>266943</c:v>
                </c:pt>
                <c:pt idx="2">
                  <c:v>38419</c:v>
                </c:pt>
                <c:pt idx="3">
                  <c:v>1602.9</c:v>
                </c:pt>
                <c:pt idx="4">
                  <c:v>121404.1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8736806564227959"/>
          <c:y val="0.20829193793770634"/>
          <c:w val="0.30615944244833354"/>
          <c:h val="0.52441585605104613"/>
        </c:manualLayout>
      </c:layout>
      <c:txPr>
        <a:bodyPr/>
        <a:lstStyle/>
        <a:p>
          <a:pPr>
            <a:defRPr sz="12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numFmt formatCode="0.0%" sourceLinked="0"/>
            <c:showPercent val="1"/>
            <c:showLeaderLines val="1"/>
          </c:dLbls>
          <c:cat>
            <c:strRef>
              <c:f>Лист1!$A$2:$A$3</c:f>
              <c:strCache>
                <c:ptCount val="2"/>
                <c:pt idx="0">
                  <c:v>Культура 41 845,3 </c:v>
                </c:pt>
                <c:pt idx="1">
                  <c:v>Другие вопросы в области культуры, кинематографии 40587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 formatCode="#,##0.00">
                  <c:v>41385.300000000003</c:v>
                </c:pt>
                <c:pt idx="1">
                  <c:v>40587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3.5524569845435977E-2"/>
          <c:y val="0.8180730051915317"/>
          <c:w val="0.37496925731505815"/>
          <c:h val="0.18192699480846858"/>
        </c:manualLayout>
      </c:layout>
      <c:txPr>
        <a:bodyPr/>
        <a:lstStyle/>
        <a:p>
          <a:pPr>
            <a:defRPr sz="14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29640687275201816"/>
          <c:y val="1.6347156781642287E-2"/>
          <c:w val="0.55134162049188473"/>
          <c:h val="0.73405205607554924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3"/>
              <c:layout>
                <c:manualLayout>
                  <c:x val="9.2592592592593247E-3"/>
                  <c:y val="-0.14078997092557766"/>
                </c:manualLayout>
              </c:layout>
              <c:showVal val="1"/>
            </c:dLbl>
            <c:numFmt formatCode="#,##0.0" sourceLinked="0"/>
            <c:showVal val="1"/>
          </c:dLbls>
          <c:cat>
            <c:strRef>
              <c:f>Лист1!$A$2:$A$5</c:f>
              <c:strCache>
                <c:ptCount val="4"/>
                <c:pt idx="0">
                  <c:v>Социальная политика</c:v>
                </c:pt>
                <c:pt idx="1">
                  <c:v>Здравоохранение</c:v>
                </c:pt>
                <c:pt idx="2">
                  <c:v>Физическая культура и спорт</c:v>
                </c:pt>
                <c:pt idx="3">
                  <c:v>Обслуживание государственного и муниципального долга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 formatCode="#,##0.00">
                  <c:v>11536.2</c:v>
                </c:pt>
                <c:pt idx="1">
                  <c:v>2152.3000000000002</c:v>
                </c:pt>
                <c:pt idx="2">
                  <c:v>403.4</c:v>
                </c:pt>
                <c:pt idx="3">
                  <c:v>21.8</c:v>
                </c:pt>
              </c:numCache>
            </c:numRef>
          </c:val>
        </c:ser>
        <c:gapWidth val="100"/>
        <c:axId val="145950208"/>
        <c:axId val="145948672"/>
      </c:barChart>
      <c:valAx>
        <c:axId val="145948672"/>
        <c:scaling>
          <c:orientation val="minMax"/>
        </c:scaling>
        <c:delete val="1"/>
        <c:axPos val="l"/>
        <c:majorGridlines/>
        <c:numFmt formatCode="#,##0.00" sourceLinked="1"/>
        <c:tickLblPos val="nextTo"/>
        <c:crossAx val="145950208"/>
        <c:crosses val="autoZero"/>
        <c:crossBetween val="between"/>
      </c:valAx>
      <c:catAx>
        <c:axId val="145950208"/>
        <c:scaling>
          <c:orientation val="minMax"/>
        </c:scaling>
        <c:axPos val="b"/>
        <c:tickLblPos val="nextTo"/>
        <c:txPr>
          <a:bodyPr/>
          <a:lstStyle/>
          <a:p>
            <a:pPr>
              <a:defRPr sz="1050"/>
            </a:pPr>
            <a:endParaRPr lang="ru-RU"/>
          </a:p>
        </c:txPr>
        <c:crossAx val="145948672"/>
        <c:crosses val="autoZero"/>
        <c:auto val="1"/>
        <c:lblAlgn val="ctr"/>
        <c:lblOffset val="100"/>
      </c:catAx>
      <c:spPr>
        <a:noFill/>
        <a:ln w="25400">
          <a:noFill/>
        </a:ln>
      </c:spPr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Факт за 2023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100" smtClean="0"/>
                      <a:t>301</a:t>
                    </a:r>
                    <a:r>
                      <a:rPr lang="ru-RU" sz="1100" smtClean="0"/>
                      <a:t> </a:t>
                    </a:r>
                    <a:r>
                      <a:rPr lang="en-US" sz="1100" smtClean="0"/>
                      <a:t>056,4</a:t>
                    </a:r>
                    <a:endParaRPr lang="en-US" sz="1100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100" smtClean="0"/>
                      <a:t>9</a:t>
                    </a:r>
                    <a:r>
                      <a:rPr lang="ru-RU" sz="1100" smtClean="0"/>
                      <a:t> </a:t>
                    </a:r>
                    <a:r>
                      <a:rPr lang="en-US" sz="1100" smtClean="0"/>
                      <a:t>553,2</a:t>
                    </a:r>
                    <a:endParaRPr lang="en-US" sz="1100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100" smtClean="0"/>
                      <a:t>756</a:t>
                    </a:r>
                    <a:r>
                      <a:rPr lang="ru-RU" sz="1100" smtClean="0"/>
                      <a:t> </a:t>
                    </a:r>
                    <a:r>
                      <a:rPr lang="en-US" sz="1100" smtClean="0"/>
                      <a:t>518,9</a:t>
                    </a:r>
                    <a:endParaRPr lang="en-US" sz="110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Лист1!$A$2:$A$4</c:f>
              <c:strCache>
                <c:ptCount val="3"/>
                <c:pt idx="0">
                  <c:v>Налоговые</c:v>
                </c:pt>
                <c:pt idx="1">
                  <c:v>Неналоговые</c:v>
                </c:pt>
                <c:pt idx="2">
                  <c:v>Безвозмездные 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301056.40000000002</c:v>
                </c:pt>
                <c:pt idx="1">
                  <c:v>9553.2000000000007</c:v>
                </c:pt>
                <c:pt idx="2">
                  <c:v>756518.9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lineChart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26752</a:t>
                    </a:r>
                    <a:r>
                      <a:rPr lang="ru-RU" smtClean="0"/>
                      <a:t>9,4</a:t>
                    </a:r>
                    <a:endParaRPr lang="en-US"/>
                  </a:p>
                </c:rich>
              </c:tx>
              <c:showVal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310 609,6</a:t>
                    </a:r>
                  </a:p>
                  <a:p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195267.20000000001</c:v>
                </c:pt>
                <c:pt idx="1">
                  <c:v>238291.20000000001</c:v>
                </c:pt>
                <c:pt idx="2">
                  <c:v>295294.5</c:v>
                </c:pt>
                <c:pt idx="3">
                  <c:v>267529.40000000002</c:v>
                </c:pt>
                <c:pt idx="4">
                  <c:v>310609.59999999998</c:v>
                </c:pt>
              </c:numCache>
            </c:numRef>
          </c:val>
        </c:ser>
        <c:marker val="1"/>
        <c:axId val="135293184"/>
        <c:axId val="135294976"/>
      </c:lineChart>
      <c:catAx>
        <c:axId val="135293184"/>
        <c:scaling>
          <c:orientation val="minMax"/>
        </c:scaling>
        <c:axPos val="b"/>
        <c:numFmt formatCode="General" sourceLinked="1"/>
        <c:tickLblPos val="nextTo"/>
        <c:crossAx val="135294976"/>
        <c:crosses val="autoZero"/>
        <c:auto val="1"/>
        <c:lblAlgn val="ctr"/>
        <c:lblOffset val="100"/>
      </c:catAx>
      <c:valAx>
        <c:axId val="135294976"/>
        <c:scaling>
          <c:orientation val="minMax"/>
        </c:scaling>
        <c:delete val="1"/>
        <c:axPos val="l"/>
        <c:majorGridlines/>
        <c:numFmt formatCode="General" sourceLinked="1"/>
        <c:tickLblPos val="nextTo"/>
        <c:crossAx val="135293184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spPr>
              <a:solidFill>
                <a:srgbClr val="92D050"/>
              </a:solidFill>
            </c:spPr>
          </c:dPt>
          <c:dPt>
            <c:idx val="1"/>
            <c:spPr>
              <a:solidFill>
                <a:schemeClr val="accent1">
                  <a:lumMod val="75000"/>
                </a:schemeClr>
              </a:solidFill>
            </c:spPr>
          </c:dPt>
          <c:dPt>
            <c:idx val="2"/>
            <c:spPr>
              <a:solidFill>
                <a:schemeClr val="accent3">
                  <a:lumMod val="20000"/>
                  <a:lumOff val="80000"/>
                </a:schemeClr>
              </a:solidFill>
            </c:spPr>
          </c:dPt>
          <c:dPt>
            <c:idx val="3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Pt>
            <c:idx val="4"/>
            <c:spPr>
              <a:solidFill>
                <a:schemeClr val="accent3">
                  <a:lumMod val="75000"/>
                </a:schemeClr>
              </a:solidFill>
            </c:spPr>
          </c:dPt>
          <c:dLbls>
            <c:numFmt formatCode="0.0%" sourceLinked="0"/>
            <c:dLblPos val="bestFit"/>
            <c:showPercent val="1"/>
            <c:showLeaderLines val="1"/>
          </c:dLbls>
          <c:cat>
            <c:strRef>
              <c:f>Лист1!$A$2:$A$7</c:f>
              <c:strCache>
                <c:ptCount val="6"/>
                <c:pt idx="0">
                  <c:v>НДФЛ (78,8%)</c:v>
                </c:pt>
                <c:pt idx="1">
                  <c:v>Акцизы по подакцизным товарам (5,0%)</c:v>
                </c:pt>
                <c:pt idx="2">
                  <c:v>Налоги на совокупный доход (1,4%)</c:v>
                </c:pt>
                <c:pt idx="3">
                  <c:v>Налог на добычу полезных ископаемых (13,7%)
</c:v>
                </c:pt>
                <c:pt idx="4">
                  <c:v>Госпошлина (0,4%)</c:v>
                </c:pt>
                <c:pt idx="5">
                  <c:v>Налог на имущество (0,8%)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237118.1</c:v>
                </c:pt>
                <c:pt idx="1">
                  <c:v>15136.3</c:v>
                </c:pt>
                <c:pt idx="2">
                  <c:v>4101.4000000000005</c:v>
                </c:pt>
                <c:pt idx="3">
                  <c:v>41215</c:v>
                </c:pt>
                <c:pt idx="4">
                  <c:v>1212.3</c:v>
                </c:pt>
                <c:pt idx="5">
                  <c:v>2273.3000000000002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2688618468146029"/>
          <c:y val="4.8387096774193554E-2"/>
          <c:w val="0.35324850870913865"/>
          <c:h val="0.85483870967741971"/>
        </c:manualLayout>
      </c:layout>
      <c:txPr>
        <a:bodyPr/>
        <a:lstStyle/>
        <a:p>
          <a:pPr>
            <a:defRPr sz="12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1.6081871345029385E-2"/>
          <c:y val="2.8088091654438787E-2"/>
          <c:w val="0.48856644564166485"/>
          <c:h val="0.7369933235993476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spPr>
              <a:solidFill>
                <a:srgbClr val="92D050"/>
              </a:solidFill>
            </c:spPr>
          </c:dPt>
          <c:dPt>
            <c:idx val="1"/>
            <c:spPr>
              <a:solidFill>
                <a:schemeClr val="accent2">
                  <a:lumMod val="75000"/>
                </a:schemeClr>
              </a:solidFill>
            </c:spPr>
          </c:dPt>
          <c:dPt>
            <c:idx val="3"/>
            <c:spPr>
              <a:solidFill>
                <a:srgbClr val="7030A0"/>
              </a:solidFill>
            </c:spPr>
          </c:dPt>
          <c:dPt>
            <c:idx val="4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Pt>
            <c:idx val="5"/>
            <c:spPr>
              <a:solidFill>
                <a:schemeClr val="accent1">
                  <a:lumMod val="40000"/>
                  <a:lumOff val="60000"/>
                </a:schemeClr>
              </a:solidFill>
            </c:spPr>
          </c:dPt>
          <c:dLbls>
            <c:numFmt formatCode="0.0%" sourceLinked="0"/>
            <c:showPercent val="1"/>
            <c:showLeaderLines val="1"/>
          </c:dLbls>
          <c:cat>
            <c:strRef>
              <c:f>Лист1!$A$2:$A$7</c:f>
              <c:strCache>
                <c:ptCount val="6"/>
                <c:pt idx="0">
                  <c:v>Доходы от использования имущества, находящегося в государственной и муниципальной  собственности (33,0%)
</c:v>
                </c:pt>
                <c:pt idx="1">
                  <c:v>Платежи при пользовании природными ресурсами  (5,6%)</c:v>
                </c:pt>
                <c:pt idx="2">
                  <c:v>Доходы от оказания платных услуг и компенсации затрат государства (12,5%)</c:v>
                </c:pt>
                <c:pt idx="3">
                  <c:v>Доходы от продажи материальных и нематериальных активов  (4,7%)</c:v>
                </c:pt>
                <c:pt idx="4">
                  <c:v>Штрафы, санкции, возмещение ущерба  (17,9%)</c:v>
                </c:pt>
                <c:pt idx="5">
                  <c:v>Прочие неналоговые доходы  (26,3) 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3151.2</c:v>
                </c:pt>
                <c:pt idx="1">
                  <c:v>530.70000000000005</c:v>
                </c:pt>
                <c:pt idx="2">
                  <c:v>1192.0999999999999</c:v>
                </c:pt>
                <c:pt idx="3">
                  <c:v>449</c:v>
                </c:pt>
                <c:pt idx="4">
                  <c:v>1712.9</c:v>
                </c:pt>
                <c:pt idx="5">
                  <c:v>2517.1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54345178892112156"/>
          <c:y val="3.0641554532115152E-2"/>
          <c:w val="0.4472889901920169"/>
          <c:h val="0.73443986072166856"/>
        </c:manualLayout>
      </c:layout>
      <c:overlay val="1"/>
      <c:spPr>
        <a:ln w="6350"/>
      </c:spPr>
      <c:txPr>
        <a:bodyPr/>
        <a:lstStyle/>
        <a:p>
          <a:pPr>
            <a:defRPr sz="11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13642918129209858"/>
          <c:y val="6.4374557626518822E-2"/>
          <c:w val="0.83947443316573633"/>
          <c:h val="0.87125088474696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FF00"/>
            </a:solidFill>
          </c:spPr>
          <c:dLbls>
            <c:dLbl>
              <c:idx val="0"/>
              <c:layout>
                <c:manualLayout>
                  <c:x val="-7.2289156626506021E-2"/>
                  <c:y val="-1.7556697534505131E-2"/>
                </c:manualLayout>
              </c:layout>
              <c:showVal val="1"/>
            </c:dLbl>
            <c:dLbl>
              <c:idx val="1"/>
              <c:layout>
                <c:manualLayout>
                  <c:x val="-0.15662650602409639"/>
                  <c:y val="-1.1704465023003428E-2"/>
                </c:manualLayout>
              </c:layout>
              <c:showVal val="1"/>
            </c:dLbl>
            <c:dLbl>
              <c:idx val="2"/>
              <c:layout>
                <c:manualLayout>
                  <c:x val="-0.16867485690794667"/>
                  <c:y val="-5.8522325115017114E-3"/>
                </c:manualLayout>
              </c:layout>
              <c:showVal val="1"/>
            </c:dLbl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2022</c:v>
                </c:pt>
                <c:pt idx="2">
                  <c:v>2021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756518.9</c:v>
                </c:pt>
                <c:pt idx="1">
                  <c:v>622485</c:v>
                </c:pt>
                <c:pt idx="2">
                  <c:v>646756.19999999821</c:v>
                </c:pt>
              </c:numCache>
            </c:numRef>
          </c:val>
        </c:ser>
        <c:axId val="133728512"/>
        <c:axId val="135267072"/>
      </c:barChart>
      <c:catAx>
        <c:axId val="133728512"/>
        <c:scaling>
          <c:orientation val="minMax"/>
        </c:scaling>
        <c:axPos val="l"/>
        <c:numFmt formatCode="General" sourceLinked="1"/>
        <c:tickLblPos val="nextTo"/>
        <c:crossAx val="135267072"/>
        <c:crosses val="autoZero"/>
        <c:auto val="1"/>
        <c:lblAlgn val="ctr"/>
        <c:lblOffset val="100"/>
      </c:catAx>
      <c:valAx>
        <c:axId val="135267072"/>
        <c:scaling>
          <c:orientation val="minMax"/>
        </c:scaling>
        <c:delete val="1"/>
        <c:axPos val="b"/>
        <c:numFmt formatCode="General" sourceLinked="1"/>
        <c:tickLblPos val="nextTo"/>
        <c:crossAx val="133728512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1400" dirty="0"/>
              <a:t>Структура безвозмездных </a:t>
            </a:r>
            <a:r>
              <a:rPr lang="ru-RU" sz="1400" dirty="0" smtClean="0"/>
              <a:t>поступлений в 2023г.</a:t>
            </a:r>
            <a:endParaRPr lang="ru-RU" sz="1400" dirty="0"/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безвозмездных поступлений в 2023</c:v>
                </c:pt>
              </c:strCache>
            </c:strRef>
          </c:tx>
          <c:dLbls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Лист1!$A$2:$A$5</c:f>
              <c:strCache>
                <c:ptCount val="4"/>
                <c:pt idx="0">
                  <c:v>Субвенции</c:v>
                </c:pt>
                <c:pt idx="1">
                  <c:v>Дотации</c:v>
                </c:pt>
                <c:pt idx="2">
                  <c:v>Иные перечисления</c:v>
                </c:pt>
                <c:pt idx="3">
                  <c:v>Субсидии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245528</c:v>
                </c:pt>
                <c:pt idx="1">
                  <c:v>180101</c:v>
                </c:pt>
                <c:pt idx="2">
                  <c:v>58170</c:v>
                </c:pt>
                <c:pt idx="3">
                  <c:v>215055.7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008141951006124"/>
          <c:y val="0.296683168316832"/>
          <c:w val="0.378352471566055"/>
          <c:h val="0.6433663366336636"/>
        </c:manualLayout>
      </c:layout>
      <c:txPr>
        <a:bodyPr/>
        <a:lstStyle/>
        <a:p>
          <a:pPr>
            <a:defRPr sz="11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>
              <c:idx val="0"/>
              <c:layout>
                <c:manualLayout>
                  <c:x val="1.6666666666666701E-2"/>
                  <c:y val="-0.23161764705882354"/>
                </c:manualLayout>
              </c:layout>
              <c:showVal val="1"/>
            </c:dLbl>
            <c:dLbl>
              <c:idx val="1"/>
              <c:layout>
                <c:manualLayout>
                  <c:x val="1.0416666666666666E-2"/>
                  <c:y val="-0.29779411764705888"/>
                </c:manualLayout>
              </c:layout>
              <c:showVal val="1"/>
            </c:dLbl>
            <c:dLbl>
              <c:idx val="2"/>
              <c:layout>
                <c:manualLayout>
                  <c:x val="8.3333333333333367E-3"/>
                  <c:y val="-0.39338235294117713"/>
                </c:manualLayout>
              </c:layout>
              <c:showVal val="1"/>
            </c:dLbl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888304.2</c:v>
                </c:pt>
                <c:pt idx="1">
                  <c:v>946408.3</c:v>
                </c:pt>
                <c:pt idx="2">
                  <c:v>1060715.5</c:v>
                </c:pt>
              </c:numCache>
            </c:numRef>
          </c:val>
        </c:ser>
        <c:shape val="cylinder"/>
        <c:axId val="181861376"/>
        <c:axId val="145355520"/>
        <c:axId val="0"/>
      </c:bar3DChart>
      <c:catAx>
        <c:axId val="181861376"/>
        <c:scaling>
          <c:orientation val="minMax"/>
        </c:scaling>
        <c:axPos val="b"/>
        <c:numFmt formatCode="General" sourceLinked="1"/>
        <c:tickLblPos val="nextTo"/>
        <c:crossAx val="145355520"/>
        <c:crosses val="autoZero"/>
        <c:auto val="1"/>
        <c:lblAlgn val="ctr"/>
        <c:lblOffset val="100"/>
      </c:catAx>
      <c:valAx>
        <c:axId val="145355520"/>
        <c:scaling>
          <c:orientation val="minMax"/>
        </c:scaling>
        <c:axPos val="l"/>
        <c:majorGridlines/>
        <c:numFmt formatCode="General" sourceLinked="1"/>
        <c:tickLblPos val="nextTo"/>
        <c:crossAx val="181861376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spPr>
              <a:solidFill>
                <a:schemeClr val="accent2">
                  <a:lumMod val="40000"/>
                  <a:lumOff val="60000"/>
                </a:schemeClr>
              </a:solidFill>
            </c:spPr>
          </c:dPt>
          <c:dPt>
            <c:idx val="2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Pt>
            <c:idx val="3"/>
            <c:spPr>
              <a:solidFill>
                <a:schemeClr val="accent4">
                  <a:lumMod val="60000"/>
                  <a:lumOff val="40000"/>
                </a:schemeClr>
              </a:solidFill>
            </c:spPr>
          </c:dPt>
          <c:dPt>
            <c:idx val="4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6"/>
            <c:spPr>
              <a:solidFill>
                <a:srgbClr val="FFFF00"/>
              </a:solidFill>
            </c:spPr>
          </c:dPt>
          <c:dPt>
            <c:idx val="9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Lbls>
            <c:dLbl>
              <c:idx val="1"/>
              <c:layout>
                <c:manualLayout>
                  <c:x val="1.4596092155147258E-2"/>
                  <c:y val="2.4471885948177202E-2"/>
                </c:manualLayout>
              </c:layout>
              <c:showCatName val="1"/>
              <c:showPercent val="1"/>
            </c:dLbl>
            <c:dLbl>
              <c:idx val="2"/>
              <c:layout>
                <c:manualLayout>
                  <c:x val="0.10762418586565629"/>
                  <c:y val="0.1666097795044342"/>
                </c:manualLayout>
              </c:layout>
              <c:showCatName val="1"/>
              <c:showPercent val="1"/>
            </c:dLbl>
            <c:dLbl>
              <c:idx val="7"/>
              <c:layout>
                <c:manualLayout>
                  <c:x val="-0.20504793671624483"/>
                  <c:y val="9.6916299559471397E-2"/>
                </c:manualLayout>
              </c:layout>
              <c:showCatName val="1"/>
              <c:showPercent val="1"/>
            </c:dLbl>
            <c:dLbl>
              <c:idx val="10"/>
              <c:layout>
                <c:manualLayout>
                  <c:x val="0.11226791095557499"/>
                  <c:y val="8.8105726872247121E-3"/>
                </c:manualLayout>
              </c:layout>
              <c:showCatName val="1"/>
              <c:showPercent val="1"/>
            </c:dLbl>
            <c:dLbl>
              <c:idx val="11"/>
              <c:layout>
                <c:manualLayout>
                  <c:x val="0.28317852629532431"/>
                  <c:y val="1.1013215859030839E-2"/>
                </c:manualLayout>
              </c:layout>
              <c:showCatName val="1"/>
              <c:showPercent val="1"/>
            </c:dLbl>
            <c:numFmt formatCode="0.0%" sourceLinked="0"/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CatName val="1"/>
            <c:showPercent val="1"/>
            <c:showLeaderLines val="1"/>
          </c:dLbls>
          <c:cat>
            <c:strRef>
              <c:f>Лист1!$A$2:$A$13</c:f>
              <c:strCache>
                <c:ptCount val="12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Культура, кинематография, средства массовой информации</c:v>
                </c:pt>
                <c:pt idx="8">
                  <c:v>Здравоохранение</c:v>
                </c:pt>
                <c:pt idx="9">
                  <c:v>Социальная политика</c:v>
                </c:pt>
                <c:pt idx="10">
                  <c:v>Физическая культура и спорт</c:v>
                </c:pt>
                <c:pt idx="11">
                  <c:v>Обслуживание государственного и  муниципального долга</c:v>
                </c:pt>
              </c:strCache>
            </c:strRef>
          </c:cat>
          <c:val>
            <c:numRef>
              <c:f>Лист1!$B$2:$B$13</c:f>
              <c:numCache>
                <c:formatCode>#,##0.0</c:formatCode>
                <c:ptCount val="12"/>
                <c:pt idx="0">
                  <c:v>128480.7</c:v>
                </c:pt>
                <c:pt idx="1">
                  <c:v>2222.9</c:v>
                </c:pt>
                <c:pt idx="2">
                  <c:v>7731.9</c:v>
                </c:pt>
                <c:pt idx="3">
                  <c:v>207058.3</c:v>
                </c:pt>
                <c:pt idx="4">
                  <c:v>68925.5</c:v>
                </c:pt>
                <c:pt idx="5">
                  <c:v>0</c:v>
                </c:pt>
                <c:pt idx="6">
                  <c:v>549750.19999999646</c:v>
                </c:pt>
                <c:pt idx="7">
                  <c:v>82432.3</c:v>
                </c:pt>
                <c:pt idx="8">
                  <c:v>2152.3000000000002</c:v>
                </c:pt>
                <c:pt idx="9">
                  <c:v>11536.2</c:v>
                </c:pt>
                <c:pt idx="10">
                  <c:v>403.4</c:v>
                </c:pt>
                <c:pt idx="11">
                  <c:v>21.8</c:v>
                </c:pt>
              </c:numCache>
            </c:numRef>
          </c:val>
        </c:ser>
      </c:pie3D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D5A5CB-CBB2-4292-80D7-BBD74133A959}" type="datetimeFigureOut">
              <a:rPr lang="ru-RU" smtClean="0"/>
              <a:pPr/>
              <a:t>07.06.2024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87A9FE-95F5-4119-B0E6-876A615DCC3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87A9FE-95F5-4119-B0E6-876A615DCC3C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6/7/2024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6/7/2024</a:t>
            </a:fld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6/7/2024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6/7/2024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6/7/2024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6.xml"/><Relationship Id="rId4" Type="http://schemas.openxmlformats.org/officeDocument/2006/relationships/image" Target="../media/image1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Отчет об исполнении бюджета Тунгокоченского муниципального округа</a:t>
            </a:r>
            <a:br>
              <a:rPr lang="ru-RU" b="1" dirty="0" smtClean="0"/>
            </a:br>
            <a:r>
              <a:rPr lang="ru-RU" b="1" dirty="0" smtClean="0"/>
              <a:t> за 2023 год  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uLz1oh5bdY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00189"/>
            <a:ext cx="4648200" cy="3072086"/>
          </a:xfrm>
          <a:prstGeom prst="rect">
            <a:avLst/>
          </a:prstGeom>
        </p:spPr>
      </p:pic>
      <p:pic>
        <p:nvPicPr>
          <p:cNvPr id="5" name="Рисунок 4" descr="1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3710940"/>
            <a:ext cx="4495800" cy="314706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Информация о недоимке по налогам, зачисляемым в консолидированный бюджет Тунгокоченского муниципального округа</a:t>
            </a:r>
            <a:endParaRPr lang="ru-RU" sz="2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81000" y="3505200"/>
          <a:ext cx="8229600" cy="211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 01.01.2022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 01.01.2023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 01.01.2024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Всего по округу в том числе: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5385,7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16394,5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10862,5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Налог на доходы физических лиц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4 117,0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14 313,4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9 044,3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Налог на имущество физических лиц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338,9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372,6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857,0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Земельный налог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135,6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367,6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64,9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 smtClean="0"/>
              <a:t>Исполнение безвозмездных поступлений Тунгокоченского муниципального округа за 2023 год </a:t>
            </a:r>
            <a:endParaRPr lang="ru-RU" sz="32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52400" y="2438400"/>
          <a:ext cx="8839200" cy="421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133600"/>
                <a:gridCol w="2286000"/>
                <a:gridCol w="16764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Наименование безвозмездных поступлений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Утверждено, тыс.рублей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 smtClean="0"/>
                    </a:p>
                    <a:p>
                      <a:endParaRPr lang="ru-RU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Процент исполнения, % 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Всего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757 071,3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756 518,9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99,9%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Дотации бюджетам субъектов Российской Федерации и муниципальных образований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238475,5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238475,5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100%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Субсидии бюджетам бюджетной системы Российской Федерации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215055,8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214805,0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99,9%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Субвенции бюджетам субъектов Российской Федерации и муниципальных образований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245528,0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245386,6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99,9%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Иные межбюджетные трансферты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57805,1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57707,3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99,8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Возврат остатков субсидий, субвенций и иных межбюджетных трансфертов, имеющих целевое назначение, прошлых лет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-158,0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-220,5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Прочие безвозмездные перечисления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365,0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365,0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100%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Динамика безвозмездных поступлений</a:t>
            </a:r>
            <a:br>
              <a:rPr lang="ru-RU" sz="2800" dirty="0" smtClean="0"/>
            </a:br>
            <a:r>
              <a:rPr lang="ru-RU" sz="2800" dirty="0" smtClean="0"/>
              <a:t> за 2021-2023 годы, тыс.рублей</a:t>
            </a:r>
            <a:endParaRPr lang="ru-RU" sz="2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2286000"/>
          <a:ext cx="6324600" cy="2170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Рисунок 4" descr="42378692_Subscription_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343400"/>
            <a:ext cx="3352800" cy="2514600"/>
          </a:xfrm>
          <a:prstGeom prst="rect">
            <a:avLst/>
          </a:prstGeom>
        </p:spPr>
      </p:pic>
      <p:graphicFrame>
        <p:nvGraphicFramePr>
          <p:cNvPr id="6" name="Диаграмма 5"/>
          <p:cNvGraphicFramePr/>
          <p:nvPr/>
        </p:nvGraphicFramePr>
        <p:xfrm>
          <a:off x="5486400" y="4292600"/>
          <a:ext cx="3657600" cy="256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Динамика расходов бюджета </a:t>
            </a:r>
            <a:br>
              <a:rPr lang="ru-RU" dirty="0" smtClean="0"/>
            </a:br>
            <a:r>
              <a:rPr lang="ru-RU" dirty="0" smtClean="0"/>
              <a:t>за 2021 – 2023, тыс. руб.</a:t>
            </a:r>
            <a:endParaRPr lang="ru-RU" dirty="0"/>
          </a:p>
        </p:txBody>
      </p:sp>
      <p:pic>
        <p:nvPicPr>
          <p:cNvPr id="7" name="Содержимое 6" descr="62232806_m_normal_none_t8a5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5334000"/>
            <a:ext cx="2057400" cy="1524000"/>
          </a:xfrm>
        </p:spPr>
      </p:pic>
      <p:pic>
        <p:nvPicPr>
          <p:cNvPr id="9" name="Рисунок 8" descr="08c3981ff3bc955d12ac39ee20b9398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0400" y="5105400"/>
            <a:ext cx="2133600" cy="1752600"/>
          </a:xfrm>
          <a:prstGeom prst="rect">
            <a:avLst/>
          </a:prstGeom>
        </p:spPr>
      </p:pic>
      <p:graphicFrame>
        <p:nvGraphicFramePr>
          <p:cNvPr id="19" name="Диаграмма 18"/>
          <p:cNvGraphicFramePr/>
          <p:nvPr/>
        </p:nvGraphicFramePr>
        <p:xfrm>
          <a:off x="1524000" y="2209800"/>
          <a:ext cx="6096000" cy="345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91440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Структура расходов бюджета Тунгокоченского муниципального округа по разделам за 2023 год</a:t>
            </a:r>
            <a:endParaRPr lang="ru-RU" sz="2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2249488"/>
          <a:ext cx="8229600" cy="4324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8229600" cy="106680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Исполнение расходов бюджета Тунгокоченского муниципального округа по разделам за 2023 год</a:t>
            </a:r>
            <a:endParaRPr lang="ru-RU" sz="24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963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6200"/>
                <a:gridCol w="1752600"/>
                <a:gridCol w="1143000"/>
                <a:gridCol w="1447800"/>
              </a:tblGrid>
              <a:tr h="33793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Наименование раздела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Уточненный план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Исполнено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% Исполнения</a:t>
                      </a:r>
                      <a:endParaRPr lang="ru-RU" sz="1200" dirty="0"/>
                    </a:p>
                  </a:txBody>
                  <a:tcPr/>
                </a:tc>
              </a:tr>
              <a:tr h="33793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>
                          <a:latin typeface="Times New Roman"/>
                        </a:rPr>
                        <a:t>Общегосударственные вопросы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129 925,9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128 480,7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latin typeface="Times New Roman"/>
                        </a:rPr>
                        <a:t>98,9</a:t>
                      </a:r>
                    </a:p>
                  </a:txBody>
                  <a:tcPr marL="9525" marR="9525" marT="9525" marB="0"/>
                </a:tc>
              </a:tr>
              <a:tr h="33793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>
                          <a:latin typeface="Times New Roman"/>
                        </a:rPr>
                        <a:t>Национальная оборона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2 952,9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2 222,9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latin typeface="Times New Roman"/>
                        </a:rPr>
                        <a:t>75,3</a:t>
                      </a:r>
                    </a:p>
                  </a:txBody>
                  <a:tcPr marL="9525" marR="9525" marT="9525" marB="0"/>
                </a:tc>
              </a:tr>
              <a:tr h="33793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>
                          <a:latin typeface="Times New Roman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>
                          <a:latin typeface="Times New Roman"/>
                        </a:rPr>
                        <a:t>7 872,1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latin typeface="Times New Roman"/>
                        </a:rPr>
                        <a:t>7 731,9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latin typeface="Times New Roman"/>
                        </a:rPr>
                        <a:t>98,2</a:t>
                      </a:r>
                    </a:p>
                  </a:txBody>
                  <a:tcPr marL="9525" marR="9525" marT="9525" marB="0"/>
                </a:tc>
              </a:tr>
              <a:tr h="33793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>
                          <a:latin typeface="Times New Roman"/>
                        </a:rPr>
                        <a:t>Национальная экономика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207 912,9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207 058,3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latin typeface="Times New Roman"/>
                        </a:rPr>
                        <a:t>99,6</a:t>
                      </a:r>
                    </a:p>
                  </a:txBody>
                  <a:tcPr marL="9525" marR="9525" marT="9525" marB="0"/>
                </a:tc>
              </a:tr>
              <a:tr h="33793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>
                          <a:latin typeface="Times New Roman"/>
                        </a:rPr>
                        <a:t>Коммунальное хозяйство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69 109,5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68 925,5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latin typeface="Times New Roman"/>
                        </a:rPr>
                        <a:t>99,7</a:t>
                      </a:r>
                    </a:p>
                  </a:txBody>
                  <a:tcPr marL="9525" marR="9525" marT="9525" marB="0"/>
                </a:tc>
              </a:tr>
              <a:tr h="33793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>
                          <a:latin typeface="Times New Roman"/>
                        </a:rPr>
                        <a:t>Образование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555 831,4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549 750,2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latin typeface="Times New Roman"/>
                        </a:rPr>
                        <a:t>98,9</a:t>
                      </a:r>
                    </a:p>
                  </a:txBody>
                  <a:tcPr marL="9525" marR="9525" marT="9525" marB="0"/>
                </a:tc>
              </a:tr>
              <a:tr h="37179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>
                          <a:latin typeface="Times New Roman"/>
                        </a:rPr>
                        <a:t>Культура, кинематография, средства массовой информации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84 160,4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82 432,3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latin typeface="Times New Roman"/>
                        </a:rPr>
                        <a:t>97,9</a:t>
                      </a:r>
                    </a:p>
                  </a:txBody>
                  <a:tcPr marL="9525" marR="9525" marT="9525" marB="0"/>
                </a:tc>
              </a:tr>
              <a:tr h="37179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>
                          <a:latin typeface="Times New Roman"/>
                        </a:rPr>
                        <a:t>Здравоохранение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2 152,3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2 152,3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latin typeface="Times New Roman"/>
                        </a:rPr>
                        <a:t>100,0</a:t>
                      </a:r>
                    </a:p>
                  </a:txBody>
                  <a:tcPr marL="9525" marR="9525" marT="9525" marB="0"/>
                </a:tc>
              </a:tr>
              <a:tr h="37179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>
                          <a:latin typeface="Times New Roman"/>
                        </a:rPr>
                        <a:t>Социальная политика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11 565,5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11 536,2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latin typeface="Times New Roman"/>
                        </a:rPr>
                        <a:t>99,7</a:t>
                      </a:r>
                    </a:p>
                  </a:txBody>
                  <a:tcPr marL="9525" marR="9525" marT="9525" marB="0"/>
                </a:tc>
              </a:tr>
              <a:tr h="37179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latin typeface="Times New Roman"/>
                        </a:rPr>
                        <a:t>Физическая культура и спорт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>
                          <a:latin typeface="Times New Roman"/>
                        </a:rPr>
                        <a:t>430,0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>
                          <a:latin typeface="Times New Roman"/>
                        </a:rPr>
                        <a:t>403,4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latin typeface="Times New Roman"/>
                        </a:rPr>
                        <a:t>93,8</a:t>
                      </a:r>
                    </a:p>
                  </a:txBody>
                  <a:tcPr marL="9525" marR="9525" marT="9525" marB="0"/>
                </a:tc>
              </a:tr>
              <a:tr h="37179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latin typeface="Times New Roman"/>
                        </a:rPr>
                        <a:t>Обслуживание государственного и  муниципального долга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>
                          <a:latin typeface="Times New Roman"/>
                        </a:rPr>
                        <a:t>21,8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>
                          <a:latin typeface="Times New Roman"/>
                        </a:rPr>
                        <a:t>21,8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>
                          <a:latin typeface="Times New Roman"/>
                        </a:rPr>
                        <a:t>100,0</a:t>
                      </a:r>
                    </a:p>
                  </a:txBody>
                  <a:tcPr marL="9525" marR="9525" marT="9525" marB="0"/>
                </a:tc>
              </a:tr>
              <a:tr h="37179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latin typeface="Times New Roman"/>
                        </a:rPr>
                        <a:t>Итого расходов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latin typeface="Times New Roman"/>
                        </a:rPr>
                        <a:t>1 071 934,7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>
                          <a:latin typeface="Times New Roman"/>
                        </a:rPr>
                        <a:t>1 060 715,5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 smtClean="0">
                          <a:latin typeface="Times New Roman"/>
                        </a:rPr>
                        <a:t>98,9</a:t>
                      </a:r>
                    </a:p>
                    <a:p>
                      <a:pPr algn="ctr" fontAlgn="t"/>
                      <a:endParaRPr lang="ru-RU" sz="105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/>
              <a:t>Структура расходов по разделу «Общегосударственные вопросы» </a:t>
            </a:r>
            <a:endParaRPr lang="ru-RU" sz="32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2249488"/>
          <a:ext cx="8229600" cy="4324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914400"/>
            <a:ext cx="8839200" cy="83820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Структура расходов по разделам «Национальная оборона»</a:t>
            </a:r>
            <a:endParaRPr lang="ru-RU" sz="3200" dirty="0"/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5410200" y="2819400"/>
          <a:ext cx="35814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sz="1800" dirty="0" smtClean="0"/>
              <a:t>На осуществление первичного воинского учета на территориях, где отсутствуют военные комиссариаты </a:t>
            </a:r>
          </a:p>
          <a:p>
            <a:pPr algn="ctr"/>
            <a:r>
              <a:rPr lang="ru-RU" sz="1800" dirty="0" smtClean="0"/>
              <a:t>исполнение составило 2 222, 9 тыс. руб. (75,3% от плана) </a:t>
            </a:r>
            <a:endParaRPr lang="ru-RU" sz="1800" dirty="0"/>
          </a:p>
        </p:txBody>
      </p:sp>
      <p:pic>
        <p:nvPicPr>
          <p:cNvPr id="8" name="Рисунок 7" descr="7c5ae4543b5c76e2687b810bfe4b44c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7000" y="3733800"/>
            <a:ext cx="3733800" cy="24892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 smtClean="0"/>
              <a:t>Структура расходов по разделу «Национальная безопасность и правоохранительная деятельность»</a:t>
            </a:r>
            <a:endParaRPr lang="ru-RU" sz="2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81000" y="3048000"/>
          <a:ext cx="8229600" cy="40707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60960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Структура расходов по разделу "Национальная экономика" </a:t>
            </a:r>
            <a:endParaRPr lang="ru-RU" sz="32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2249488"/>
          <a:ext cx="8229600" cy="4324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Стрелка вправо с вырезом 20"/>
          <p:cNvSpPr/>
          <p:nvPr/>
        </p:nvSpPr>
        <p:spPr>
          <a:xfrm>
            <a:off x="2819400" y="5029200"/>
            <a:ext cx="3276600" cy="304800"/>
          </a:xfrm>
          <a:prstGeom prst="notched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с вырезом 16"/>
          <p:cNvSpPr/>
          <p:nvPr/>
        </p:nvSpPr>
        <p:spPr>
          <a:xfrm>
            <a:off x="2819400" y="4267200"/>
            <a:ext cx="3276600" cy="304800"/>
          </a:xfrm>
          <a:prstGeom prst="notched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с вырезом 11"/>
          <p:cNvSpPr/>
          <p:nvPr/>
        </p:nvSpPr>
        <p:spPr>
          <a:xfrm>
            <a:off x="2819400" y="3505200"/>
            <a:ext cx="3276600" cy="304800"/>
          </a:xfrm>
          <a:prstGeom prst="notched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 smtClean="0"/>
              <a:t>Изменение утвержденных параметров бюджета Тунгокоченского  муниципального округа тыс. руб.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95400" y="2819400"/>
            <a:ext cx="1524000" cy="685800"/>
          </a:xfrm>
        </p:spPr>
        <p:txBody>
          <a:bodyPr>
            <a:normAutofit/>
          </a:bodyPr>
          <a:lstStyle/>
          <a:p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Первоначально утвержденные</a:t>
            </a:r>
          </a:p>
          <a:p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параметры</a:t>
            </a:r>
            <a:endParaRPr lang="ru-RU" sz="10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1447800" y="3429000"/>
            <a:ext cx="1447800" cy="4572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674  748,5</a:t>
            </a: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096000" y="3429000"/>
            <a:ext cx="1219200" cy="4572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1 040 281,6 </a:t>
            </a:r>
            <a:endParaRPr lang="ru-RU" sz="1200" dirty="0"/>
          </a:p>
        </p:txBody>
      </p:sp>
      <p:sp>
        <p:nvSpPr>
          <p:cNvPr id="8" name="Шестиугольник 7"/>
          <p:cNvSpPr/>
          <p:nvPr/>
        </p:nvSpPr>
        <p:spPr>
          <a:xfrm>
            <a:off x="3733800" y="3429000"/>
            <a:ext cx="1295400" cy="457200"/>
          </a:xfrm>
          <a:prstGeom prst="hexagon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+365 533,1</a:t>
            </a:r>
            <a:endParaRPr lang="ru-RU" sz="1200" dirty="0"/>
          </a:p>
        </p:txBody>
      </p:sp>
      <p:sp>
        <p:nvSpPr>
          <p:cNvPr id="13" name="Содержимое 2"/>
          <p:cNvSpPr txBox="1">
            <a:spLocks/>
          </p:cNvSpPr>
          <p:nvPr/>
        </p:nvSpPr>
        <p:spPr>
          <a:xfrm>
            <a:off x="3657600" y="2819400"/>
            <a:ext cx="1524000" cy="685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lvl="0" indent="-256032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</a:pPr>
            <a:r>
              <a:rPr lang="ru-RU" sz="1050" dirty="0" smtClean="0"/>
              <a:t>общие изменения (+) за год</a:t>
            </a:r>
            <a:endParaRPr kumimoji="0" lang="ru-RU" sz="105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4" name="Содержимое 2"/>
          <p:cNvSpPr txBox="1">
            <a:spLocks/>
          </p:cNvSpPr>
          <p:nvPr/>
        </p:nvSpPr>
        <p:spPr>
          <a:xfrm>
            <a:off x="5638800" y="2819400"/>
            <a:ext cx="1524000" cy="685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lvl="0" indent="-256032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</a:pPr>
            <a:r>
              <a:rPr lang="ru-RU" sz="1050" dirty="0" smtClean="0"/>
              <a:t>Уточненные параметры бюджета</a:t>
            </a:r>
            <a:endParaRPr kumimoji="0" lang="ru-RU" sz="105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57200" y="3505200"/>
            <a:ext cx="762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Доходы</a:t>
            </a:r>
          </a:p>
        </p:txBody>
      </p:sp>
      <p:sp>
        <p:nvSpPr>
          <p:cNvPr id="16" name="Овал 15"/>
          <p:cNvSpPr/>
          <p:nvPr/>
        </p:nvSpPr>
        <p:spPr>
          <a:xfrm>
            <a:off x="1447800" y="4191000"/>
            <a:ext cx="1447800" cy="4572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672  931,0</a:t>
            </a:r>
            <a:endParaRPr lang="ru-RU" dirty="0"/>
          </a:p>
        </p:txBody>
      </p:sp>
      <p:sp>
        <p:nvSpPr>
          <p:cNvPr id="18" name="Шестиугольник 17"/>
          <p:cNvSpPr/>
          <p:nvPr/>
        </p:nvSpPr>
        <p:spPr>
          <a:xfrm>
            <a:off x="3733800" y="4191000"/>
            <a:ext cx="1295400" cy="457200"/>
          </a:xfrm>
          <a:prstGeom prst="hexagon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+399 003,7</a:t>
            </a:r>
            <a:endParaRPr lang="ru-RU" sz="1200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096000" y="4191000"/>
            <a:ext cx="1219200" cy="4572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1 071 934,7</a:t>
            </a:r>
            <a:endParaRPr lang="ru-RU" sz="1200" dirty="0"/>
          </a:p>
        </p:txBody>
      </p:sp>
      <p:sp>
        <p:nvSpPr>
          <p:cNvPr id="20" name="Овал 19"/>
          <p:cNvSpPr/>
          <p:nvPr/>
        </p:nvSpPr>
        <p:spPr>
          <a:xfrm>
            <a:off x="1447800" y="4953000"/>
            <a:ext cx="1447800" cy="4572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 +1817,5</a:t>
            </a:r>
          </a:p>
        </p:txBody>
      </p:sp>
      <p:sp>
        <p:nvSpPr>
          <p:cNvPr id="22" name="Шестиугольник 21"/>
          <p:cNvSpPr/>
          <p:nvPr/>
        </p:nvSpPr>
        <p:spPr>
          <a:xfrm>
            <a:off x="3733800" y="4953000"/>
            <a:ext cx="1295400" cy="457200"/>
          </a:xfrm>
          <a:prstGeom prst="hexagon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-33 470,6</a:t>
            </a:r>
            <a:endParaRPr lang="ru-RU" sz="1200" dirty="0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096000" y="4953000"/>
            <a:ext cx="1219200" cy="4572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 - 31 653,1</a:t>
            </a:r>
          </a:p>
          <a:p>
            <a:pPr algn="ctr"/>
            <a:endParaRPr lang="ru-RU" sz="12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381000" y="4953000"/>
            <a:ext cx="914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Дефицит(-)Профит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457200" y="4267200"/>
            <a:ext cx="762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Расходы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Расходы по разделу «Жилищно-коммунальное хозяйство» (тыс.рублей) </a:t>
            </a:r>
            <a:endParaRPr lang="ru-RU" sz="2800" dirty="0"/>
          </a:p>
        </p:txBody>
      </p:sp>
      <p:pic>
        <p:nvPicPr>
          <p:cNvPr id="4" name="Содержимое 3" descr="1696414760_gas-kvas-com-p-kartinki-monetka-5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249488"/>
            <a:ext cx="9144000" cy="4608512"/>
          </a:xfrm>
        </p:spPr>
      </p:pic>
      <p:sp>
        <p:nvSpPr>
          <p:cNvPr id="5" name="Скругленный прямоугольник 4"/>
          <p:cNvSpPr/>
          <p:nvPr/>
        </p:nvSpPr>
        <p:spPr>
          <a:xfrm>
            <a:off x="533400" y="3429000"/>
            <a:ext cx="1981200" cy="9906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smtClean="0">
                <a:solidFill>
                  <a:schemeClr val="tx1"/>
                </a:solidFill>
              </a:rPr>
              <a:t>Коммунальное хозяйство </a:t>
            </a:r>
            <a:r>
              <a:rPr lang="ru-RU" dirty="0" smtClean="0">
                <a:solidFill>
                  <a:schemeClr val="tx1"/>
                </a:solidFill>
              </a:rPr>
              <a:t>30668,6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438400" y="2438400"/>
            <a:ext cx="1981200" cy="9906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smtClean="0">
                <a:solidFill>
                  <a:schemeClr val="tx1"/>
                </a:solidFill>
              </a:rPr>
              <a:t>Благоустройство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37 686,3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495800" y="2438400"/>
            <a:ext cx="1981200" cy="9906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smtClean="0">
                <a:solidFill>
                  <a:schemeClr val="tx1"/>
                </a:solidFill>
              </a:rPr>
              <a:t>Жилищное хозяйство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518,9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3429000" y="4038600"/>
            <a:ext cx="2133600" cy="21336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Общий объем 68 925,5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3962400" y="3657600"/>
            <a:ext cx="990600" cy="304800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400800" y="3429000"/>
            <a:ext cx="1981200" cy="12192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smtClean="0">
                <a:solidFill>
                  <a:schemeClr val="tx1"/>
                </a:solidFill>
              </a:rPr>
              <a:t>Другие вопросы в области ЖКХ 51,7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280x800-grant.37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1200" y="4953000"/>
            <a:ext cx="2788920" cy="174307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Структура расходов по разделу «Образование"</a:t>
            </a:r>
            <a:endParaRPr lang="ru-RU" sz="32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762000" y="762000"/>
          <a:ext cx="7848600" cy="5811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762000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Структура расходов по разделу «Культура"</a:t>
            </a:r>
            <a:endParaRPr lang="ru-RU" sz="32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2249488"/>
          <a:ext cx="8229600" cy="4324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5638800" y="2362200"/>
            <a:ext cx="3048000" cy="3308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Культура 49,5% в том числе:</a:t>
            </a:r>
            <a:endParaRPr kumimoji="0" lang="ru-RU" sz="14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дома культуры</a:t>
            </a:r>
            <a:r>
              <a:rPr lang="ru-RU" sz="1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23 976,1 тыс. руб.</a:t>
            </a:r>
            <a:r>
              <a:rPr lang="ru-RU" sz="1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-содержание библиотек (11 095,2 тыс. руб.);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1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обеспечение развития и укрепление  МТБ домов культуры (1072,1 тыс. рублей)</a:t>
            </a:r>
          </a:p>
          <a:p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1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u="sng" dirty="0" smtClean="0">
                <a:latin typeface="Times New Roman" pitchFamily="18" charset="0"/>
                <a:cs typeface="Times New Roman" pitchFamily="18" charset="0"/>
              </a:rPr>
              <a:t>Другие вопросы в области культуры 50,5% в том числе:</a:t>
            </a:r>
            <a:endParaRPr lang="en-US" sz="1400" b="1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-на содержание аппарата управления – 5223,2 тыс. рублей;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-на содержание централизованной бухгалтерии – 35 353,8 тыс. рублей;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-МП "Культура Тунгокоченского района на 2021-2025 годы" в сумме 10,0 тыс.руб.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Physical-activities-768x576-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438400"/>
            <a:ext cx="2209800" cy="1657350"/>
          </a:xfrm>
          <a:prstGeom prst="rect">
            <a:avLst/>
          </a:prstGeom>
        </p:spPr>
      </p:pic>
      <p:pic>
        <p:nvPicPr>
          <p:cNvPr id="6" name="Рисунок 5" descr="556e52688b0f1c8d9ee4c135dff2f2d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12760" y="5142357"/>
            <a:ext cx="1831240" cy="1715643"/>
          </a:xfrm>
          <a:prstGeom prst="rect">
            <a:avLst/>
          </a:prstGeom>
        </p:spPr>
      </p:pic>
      <p:pic>
        <p:nvPicPr>
          <p:cNvPr id="5" name="Рисунок 4" descr="healthcare_IM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034" y="5105400"/>
            <a:ext cx="2279538" cy="17526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144780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Структура расходов по разделам «Социальная политика», «Здравоохранение», «Физическая культура и спорт» , «Обслуживание государственного и муниципального долга»</a:t>
            </a:r>
            <a:endParaRPr lang="ru-RU" sz="24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28600" y="2514600"/>
          <a:ext cx="8229600" cy="4059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4" name="Содержимое 3" descr="shutterstock_5771665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3600450"/>
            <a:ext cx="4343400" cy="3257550"/>
          </a:xfrm>
        </p:spPr>
      </p:pic>
      <p:pic>
        <p:nvPicPr>
          <p:cNvPr id="5" name="Рисунок 4" descr="division-surplus-value-capital-incom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3581401"/>
            <a:ext cx="4800600" cy="32766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Исполнение бюджета Тунгокоченского муниципального округа в 2023 году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00" y="2438400"/>
            <a:ext cx="1676400" cy="131673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066800" y="2667000"/>
            <a:ext cx="5029200" cy="76200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Доходы- 1 067 128,5         (102,6%) 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66800" y="3505200"/>
            <a:ext cx="5029200" cy="76200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Расходы- 1 060 715,5         (98,9%)  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066800" y="4343400"/>
            <a:ext cx="5029200" cy="76200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dirty="0" err="1" smtClean="0"/>
              <a:t>Профицит</a:t>
            </a:r>
            <a:r>
              <a:rPr lang="ru-RU" dirty="0" smtClean="0"/>
              <a:t>- +6413,0</a:t>
            </a:r>
          </a:p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066800" y="5257800"/>
            <a:ext cx="7010400" cy="38100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dirty="0" smtClean="0"/>
              <a:t>Объем Муниципального долга (тыс. руб.) – 19 992,5 </a:t>
            </a:r>
          </a:p>
          <a:p>
            <a:pPr algn="ctr"/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 smtClean="0"/>
              <a:t>Динамика исполнения доходов бюджета Тунгокоченского муниципального округа  за 2022- 2023 годы, тыс. рублей</a:t>
            </a:r>
            <a:endParaRPr lang="ru-RU" sz="32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2590800"/>
          <a:ext cx="4724400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/>
        </p:nvGraphicFramePr>
        <p:xfrm>
          <a:off x="4876800" y="2590800"/>
          <a:ext cx="42672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Динамика поступления налоговых и неналоговых доходов за 2019-2023 годы, тыс.рублей</a:t>
            </a:r>
            <a:endParaRPr lang="ru-RU" sz="32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3124200"/>
          <a:ext cx="5105400" cy="373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Рисунок 4" descr="253371e2772044904dbc6683a6797b6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80002" y="4572000"/>
            <a:ext cx="4063998" cy="2286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Структура налоговых доходов бюджета</a:t>
            </a:r>
            <a:br>
              <a:rPr lang="ru-RU" sz="3200" dirty="0" smtClean="0"/>
            </a:br>
            <a:r>
              <a:rPr lang="ru-RU" sz="3200" dirty="0" smtClean="0"/>
              <a:t> за 2023 год</a:t>
            </a:r>
            <a:endParaRPr lang="ru-RU" sz="32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2133600"/>
          <a:ext cx="83820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06680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Исполнение налоговых доходов бюджета Тунгокоченского муниципального округа за 2023 год</a:t>
            </a:r>
            <a:endParaRPr lang="ru-RU" sz="32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81000" y="2590800"/>
          <a:ext cx="8229600" cy="3937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Наименования</a:t>
                      </a:r>
                      <a:r>
                        <a:rPr lang="ru-RU" sz="1200" baseline="0" dirty="0" smtClean="0"/>
                        <a:t> доходов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Утверждено</a:t>
                      </a:r>
                      <a:r>
                        <a:rPr lang="ru-RU" sz="1200" baseline="0" dirty="0" smtClean="0"/>
                        <a:t> тыс. руб.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Исполнено тыс. руб.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% исполнения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Налоговые доходы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275</a:t>
                      </a:r>
                      <a:r>
                        <a:rPr lang="ru-RU" sz="1200" baseline="0" dirty="0" smtClean="0"/>
                        <a:t> 109,0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301</a:t>
                      </a:r>
                      <a:r>
                        <a:rPr lang="ru-RU" sz="1200" baseline="0" dirty="0" smtClean="0"/>
                        <a:t> 056,4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109,4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Налог на доходы физических лиц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224 580,0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237 118,1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105,5%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Акцизы по подакцизным товарам, производимым на территории Российской Федерации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14 355,0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15 136,1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105,4%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Налоги на совокупный доход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2 550,0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4 101,4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160,8%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Налог на имущество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2433,0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2273,3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smtClean="0"/>
                        <a:t>93,4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Налог на добычу полезных ископаемых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30 002,0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41 215,0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137,4%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Государственная пошлина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1 189,0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1 212,3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101,9%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Структура неналоговых доходов бюджета района</a:t>
            </a:r>
            <a:endParaRPr lang="ru-RU" sz="32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52400" y="2590800"/>
          <a:ext cx="8686800" cy="4973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29540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Исполнение неналоговых доходов бюджета Тунгокоченского муниципального округа</a:t>
            </a:r>
            <a:br>
              <a:rPr lang="ru-RU" sz="2800" dirty="0" smtClean="0"/>
            </a:br>
            <a:r>
              <a:rPr lang="ru-RU" sz="2800" dirty="0" smtClean="0"/>
              <a:t> за 2023 год, тыс.рублей</a:t>
            </a:r>
            <a:endParaRPr lang="ru-RU" sz="2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981200"/>
          <a:ext cx="8229600" cy="4851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Наименования</a:t>
                      </a:r>
                      <a:r>
                        <a:rPr lang="ru-RU" sz="1200" baseline="0" dirty="0" smtClean="0"/>
                        <a:t> доходов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Утверждено</a:t>
                      </a:r>
                      <a:r>
                        <a:rPr lang="ru-RU" sz="1200" baseline="0" dirty="0" smtClean="0"/>
                        <a:t> тыс. руб.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Исполнено тыс. руб.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% исполнения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Неналоговые доходы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8101,6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9553,1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117,9%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Доходы от использования имущества, находящегося в государственной и муниципальной собственности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2870,0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3151,3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109,8%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Платежи при пользовании природными ресурсами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285,0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530,7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186,2%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Доходы от оказания платных услуг и компенсации затрат государства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1386,3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1192,1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85,9%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Доходы от продажи материальных и нематериальных активов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400,0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449,0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112,2%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Штрафы, санкции, возмещение ущерба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1505,0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1712,9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113,8%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Прочие неналоговые доходы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1655,0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2517,1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152,0%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11725249</TotalTime>
  <Words>794</Words>
  <PresentationFormat>Экран (4:3)</PresentationFormat>
  <Paragraphs>260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Городская</vt:lpstr>
      <vt:lpstr>Отчет об исполнении бюджета Тунгокоченского муниципального округа  за 2023 год   </vt:lpstr>
      <vt:lpstr>Изменение утвержденных параметров бюджета Тунгокоченского  муниципального округа тыс. руб.</vt:lpstr>
      <vt:lpstr>Исполнение бюджета Тунгокоченского муниципального округа в 2023 году</vt:lpstr>
      <vt:lpstr>Динамика исполнения доходов бюджета Тунгокоченского муниципального округа  за 2022- 2023 годы, тыс. рублей</vt:lpstr>
      <vt:lpstr>Динамика поступления налоговых и неналоговых доходов за 2019-2023 годы, тыс.рублей</vt:lpstr>
      <vt:lpstr>Структура налоговых доходов бюджета  за 2023 год</vt:lpstr>
      <vt:lpstr>Исполнение налоговых доходов бюджета Тунгокоченского муниципального округа за 2023 год</vt:lpstr>
      <vt:lpstr>Структура неналоговых доходов бюджета района</vt:lpstr>
      <vt:lpstr>Исполнение неналоговых доходов бюджета Тунгокоченского муниципального округа  за 2023 год, тыс.рублей</vt:lpstr>
      <vt:lpstr>Информация о недоимке по налогам, зачисляемым в консолидированный бюджет Тунгокоченского муниципального округа</vt:lpstr>
      <vt:lpstr>Исполнение безвозмездных поступлений Тунгокоченского муниципального округа за 2023 год </vt:lpstr>
      <vt:lpstr>Динамика безвозмездных поступлений  за 2021-2023 годы, тыс.рублей</vt:lpstr>
      <vt:lpstr>Динамика расходов бюджета  за 2021 – 2023, тыс. руб.</vt:lpstr>
      <vt:lpstr>Структура расходов бюджета Тунгокоченского муниципального округа по разделам за 2023 год</vt:lpstr>
      <vt:lpstr>Исполнение расходов бюджета Тунгокоченского муниципального округа по разделам за 2023 год</vt:lpstr>
      <vt:lpstr>Структура расходов по разделу «Общегосударственные вопросы» </vt:lpstr>
      <vt:lpstr>Структура расходов по разделам «Национальная оборона»</vt:lpstr>
      <vt:lpstr>Структура расходов по разделу «Национальная безопасность и правоохранительная деятельность»</vt:lpstr>
      <vt:lpstr>Структура расходов по разделу "Национальная экономика" </vt:lpstr>
      <vt:lpstr>Расходы по разделу «Жилищно-коммунальное хозяйство» (тыс.рублей) </vt:lpstr>
      <vt:lpstr>Структура расходов по разделу «Образование"</vt:lpstr>
      <vt:lpstr>Структура расходов по разделу «Культура"</vt:lpstr>
      <vt:lpstr>Структура расходов по разделам «Социальная политика», «Здравоохранение», «Физическая культура и спорт» , «Обслуживание государственного и муниципального долга»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об исполнении бюджета Тунгокоченского муниципального округа за 2023 год   </dc:title>
  <dc:creator>рабочая</dc:creator>
  <cp:lastModifiedBy>admin</cp:lastModifiedBy>
  <cp:revision>206</cp:revision>
  <dcterms:created xsi:type="dcterms:W3CDTF">2024-04-12T02:57:31Z</dcterms:created>
  <dcterms:modified xsi:type="dcterms:W3CDTF">2024-06-07T06:57:51Z</dcterms:modified>
</cp:coreProperties>
</file>