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5" r:id="rId3"/>
    <p:sldId id="276" r:id="rId4"/>
    <p:sldId id="277" r:id="rId5"/>
    <p:sldId id="268" r:id="rId6"/>
    <p:sldId id="271" r:id="rId7"/>
    <p:sldId id="269" r:id="rId8"/>
    <p:sldId id="260" r:id="rId9"/>
    <p:sldId id="282" r:id="rId10"/>
    <p:sldId id="281" r:id="rId11"/>
    <p:sldId id="280" r:id="rId12"/>
    <p:sldId id="279" r:id="rId13"/>
    <p:sldId id="283" r:id="rId14"/>
    <p:sldId id="278" r:id="rId15"/>
    <p:sldId id="284" r:id="rId16"/>
    <p:sldId id="285" r:id="rId17"/>
    <p:sldId id="262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67" r:id="rId27"/>
    <p:sldId id="274" r:id="rId28"/>
    <p:sldId id="272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FF2"/>
    <a:srgbClr val="AA16D8"/>
    <a:srgbClr val="E9E02F"/>
    <a:srgbClr val="E52E09"/>
    <a:srgbClr val="E509A6"/>
    <a:srgbClr val="0ADAE4"/>
    <a:srgbClr val="0D90E1"/>
    <a:srgbClr val="DB13A2"/>
    <a:srgbClr val="7206E8"/>
    <a:srgbClr val="0DE11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47" autoAdjust="0"/>
    <p:restoredTop sz="94717" autoAdjust="0"/>
  </p:normalViewPr>
  <p:slideViewPr>
    <p:cSldViewPr>
      <p:cViewPr varScale="1">
        <p:scale>
          <a:sx n="116" d="100"/>
          <a:sy n="116" d="100"/>
        </p:scale>
        <p:origin x="-150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</c:v>
                </c:pt>
              </c:strCache>
            </c:strRef>
          </c:tx>
          <c:dLbls>
            <c:dLbl>
              <c:idx val="0"/>
              <c:layout>
                <c:manualLayout>
                  <c:x val="-6.1728395061728452E-3"/>
                  <c:y val="0.12907750240114635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7.576288184415142E-2"/>
                </c:manualLayout>
              </c:layout>
              <c:showVal val="1"/>
            </c:dLbl>
            <c:dLbl>
              <c:idx val="2"/>
              <c:layout>
                <c:manualLayout>
                  <c:x val="4.6296296296296424E-3"/>
                  <c:y val="0.12065940441846289"/>
                </c:manualLayout>
              </c:layout>
              <c:showVal val="1"/>
            </c:dLbl>
            <c:dLbl>
              <c:idx val="3"/>
              <c:layout>
                <c:manualLayout>
                  <c:x val="3.0864197530864257E-3"/>
                  <c:y val="8.1374947165940265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_-* #,##0.00\ _₽_-;\-* #,##0.00\ _₽_-;_-* "-"??\ _₽_-;_-@_-</c:formatCode>
                <c:ptCount val="4"/>
                <c:pt idx="0">
                  <c:v>466393.7</c:v>
                </c:pt>
                <c:pt idx="1">
                  <c:v>528597.4</c:v>
                </c:pt>
                <c:pt idx="2">
                  <c:v>481149.5</c:v>
                </c:pt>
                <c:pt idx="3">
                  <c:v>547845.1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Лист1!$C$2:$C$5</c:f>
              <c:numCache>
                <c:formatCode>_-* #,##0.00\ _₽_-;\-* #,##0.00\ _₽_-;_-* "-"??\ _₽_-;_-@_-</c:formatCode>
                <c:ptCount val="4"/>
                <c:pt idx="0">
                  <c:v>7800</c:v>
                </c:pt>
                <c:pt idx="1">
                  <c:v>8440</c:v>
                </c:pt>
                <c:pt idx="2">
                  <c:v>8605</c:v>
                </c:pt>
                <c:pt idx="3">
                  <c:v>8735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Налоговые</c:v>
                </c:pt>
              </c:strCache>
            </c:strRef>
          </c:tx>
          <c:dLbls>
            <c:dLbl>
              <c:idx val="0"/>
              <c:layout>
                <c:manualLayout>
                  <c:x val="9.2592592592592934E-3"/>
                  <c:y val="-0.17397402497545827"/>
                </c:manualLayout>
              </c:layout>
              <c:showVal val="1"/>
            </c:dLbl>
            <c:dLbl>
              <c:idx val="1"/>
              <c:layout>
                <c:manualLayout>
                  <c:x val="7.7160493827160689E-3"/>
                  <c:y val="-0.18239212295814172"/>
                </c:manualLayout>
              </c:layout>
              <c:showVal val="1"/>
            </c:dLbl>
            <c:dLbl>
              <c:idx val="2"/>
              <c:layout>
                <c:manualLayout>
                  <c:x val="3.2407407407407489E-2"/>
                  <c:y val="-0.19361625360171988"/>
                </c:manualLayout>
              </c:layout>
              <c:showVal val="1"/>
            </c:dLbl>
            <c:dLbl>
              <c:idx val="3"/>
              <c:layout>
                <c:manualLayout>
                  <c:x val="4.7839506172839504E-2"/>
                  <c:y val="-0.19361625360171988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Лист1!$D$2:$D$5</c:f>
              <c:numCache>
                <c:formatCode>_-* #,##0.00\ _₽_-;\-* #,##0.00\ _₽_-;_-* "-"??\ _₽_-;_-@_-</c:formatCode>
                <c:ptCount val="4"/>
                <c:pt idx="0">
                  <c:v>299242.09999999998</c:v>
                </c:pt>
                <c:pt idx="1">
                  <c:v>322416.3</c:v>
                </c:pt>
                <c:pt idx="2">
                  <c:v>344847.3</c:v>
                </c:pt>
                <c:pt idx="3">
                  <c:v>378561</c:v>
                </c:pt>
              </c:numCache>
            </c:numRef>
          </c:val>
        </c:ser>
        <c:shape val="box"/>
        <c:axId val="166202752"/>
        <c:axId val="166229120"/>
        <c:axId val="0"/>
      </c:bar3DChart>
      <c:catAx>
        <c:axId val="166202752"/>
        <c:scaling>
          <c:orientation val="minMax"/>
        </c:scaling>
        <c:axPos val="b"/>
        <c:tickLblPos val="nextTo"/>
        <c:crossAx val="166229120"/>
        <c:crosses val="autoZero"/>
        <c:auto val="1"/>
        <c:lblAlgn val="ctr"/>
        <c:lblOffset val="100"/>
      </c:catAx>
      <c:valAx>
        <c:axId val="166229120"/>
        <c:scaling>
          <c:orientation val="minMax"/>
        </c:scaling>
        <c:axPos val="l"/>
        <c:majorGridlines/>
        <c:numFmt formatCode="_-* #,##0.00\ _₽_-;\-* #,##0.00\ _₽_-;_-* &quot;-&quot;??\ _₽_-;_-@_-" sourceLinked="1"/>
        <c:tickLblPos val="nextTo"/>
        <c:crossAx val="166202752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i="1"/>
            </a:pPr>
            <a:r>
              <a:rPr lang="ru-RU" sz="1600" i="1" dirty="0" smtClean="0"/>
              <a:t>Расходы 2025 года увеличиваются</a:t>
            </a:r>
            <a:r>
              <a:rPr lang="ru-RU" sz="1600" i="1" baseline="0" dirty="0" smtClean="0"/>
              <a:t> на 12813,1 тыс.руб. в сравнении с 2024г.</a:t>
            </a:r>
            <a:endParaRPr lang="ru-RU" sz="1600" i="1" dirty="0"/>
          </a:p>
        </c:rich>
      </c:tx>
      <c:layout>
        <c:manualLayout>
          <c:xMode val="edge"/>
          <c:yMode val="edge"/>
          <c:x val="0.11071666408886489"/>
          <c:y val="1.3675117961352181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E509A6"/>
            </a:solidFill>
          </c:spPr>
          <c:dPt>
            <c:idx val="1"/>
            <c:spPr>
              <a:solidFill>
                <a:srgbClr val="0D90E1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50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showPercent val="1"/>
          </c:dLbls>
          <c:cat>
            <c:strRef>
              <c:f>Лист1!$A$2:$A$3</c:f>
              <c:strCache>
                <c:ptCount val="2"/>
                <c:pt idx="0">
                  <c:v>Культура 41312,4 (содержание клубов, ЦЭТК, библиотек, МП КМНС, МП по библиотекам, МП Культура ,МП Гармонизация межнац и межконфес отношений)</c:v>
                </c:pt>
                <c:pt idx="1">
                  <c:v>Другие вопросы в области культуры 41543,2 (содержание аппарата и группы хоз-го обслуживания учреждений культуры)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41312.400000000001</c:v>
                </c:pt>
                <c:pt idx="1">
                  <c:v>41542.199999999997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401769223291551"/>
          <c:y val="0.18403398348594549"/>
          <c:w val="0.31283415961893651"/>
          <c:h val="0.78817171063926061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040FF2"/>
            </a:solidFill>
          </c:spPr>
          <c:dPt>
            <c:idx val="0"/>
            <c:spPr>
              <a:solidFill>
                <a:srgbClr val="AA16D8"/>
              </a:solidFill>
            </c:spPr>
          </c:dPt>
          <c:dPt>
            <c:idx val="2"/>
            <c:spPr>
              <a:solidFill>
                <a:srgbClr val="E52E09"/>
              </a:solidFill>
            </c:spPr>
          </c:dPt>
          <c:dPt>
            <c:idx val="3"/>
            <c:spPr>
              <a:solidFill>
                <a:srgbClr val="E9E02F"/>
              </a:solidFill>
            </c:spPr>
          </c:dPt>
          <c:dLbls>
            <c:dLbl>
              <c:idx val="0"/>
              <c:showVal val="1"/>
            </c:dLbl>
            <c:dLbl>
              <c:idx val="1"/>
              <c:layout>
                <c:manualLayout>
                  <c:x val="2.0535379756689252E-2"/>
                  <c:y val="-2.5268457464133216E-3"/>
                </c:manualLayout>
              </c:layout>
              <c:showVal val="1"/>
            </c:dLbl>
            <c:dLbl>
              <c:idx val="2"/>
              <c:layout>
                <c:manualLayout>
                  <c:x val="1.7601754077162166E-2"/>
                  <c:y val="-2.2741611717719899E-2"/>
                </c:manualLayout>
              </c:layout>
              <c:showVal val="1"/>
            </c:dLbl>
            <c:dLbl>
              <c:idx val="3"/>
              <c:layout>
                <c:manualLayout>
                  <c:x val="1.6134941237398691E-2"/>
                  <c:y val="-1.0107382985653283E-2"/>
                </c:manualLayout>
              </c:layout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Социальная политика</c:v>
                </c:pt>
                <c:pt idx="1">
                  <c:v>Физкультура и спорт</c:v>
                </c:pt>
                <c:pt idx="2">
                  <c:v>Здравоохранение</c:v>
                </c:pt>
                <c:pt idx="3">
                  <c:v>Обслуживание долга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16359</c:v>
                </c:pt>
                <c:pt idx="1">
                  <c:v>330</c:v>
                </c:pt>
                <c:pt idx="2">
                  <c:v>42</c:v>
                </c:pt>
                <c:pt idx="3">
                  <c:v>18.2</c:v>
                </c:pt>
              </c:numCache>
            </c:numRef>
          </c:val>
        </c:ser>
        <c:shape val="pyramid"/>
        <c:axId val="173096320"/>
        <c:axId val="173098112"/>
        <c:axId val="0"/>
      </c:bar3DChart>
      <c:catAx>
        <c:axId val="173096320"/>
        <c:scaling>
          <c:orientation val="minMax"/>
        </c:scaling>
        <c:axPos val="b"/>
        <c:tickLblPos val="nextTo"/>
        <c:crossAx val="173098112"/>
        <c:crosses val="autoZero"/>
        <c:auto val="1"/>
        <c:lblAlgn val="ctr"/>
        <c:lblOffset val="100"/>
      </c:catAx>
      <c:valAx>
        <c:axId val="173098112"/>
        <c:scaling>
          <c:orientation val="minMax"/>
        </c:scaling>
        <c:delete val="1"/>
        <c:axPos val="l"/>
        <c:majorGridlines/>
        <c:numFmt formatCode="General" sourceLinked="0"/>
        <c:tickLblPos val="nextTo"/>
        <c:crossAx val="173096320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4103261397880817"/>
          <c:y val="2.5254293948050392E-2"/>
          <c:w val="0.53411939826966059"/>
          <c:h val="0.84282262139571174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</c:v>
                </c:pt>
              </c:strCache>
            </c:strRef>
          </c:tx>
          <c:spPr>
            <a:solidFill>
              <a:srgbClr val="FFFF00"/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_-* #,##0.00\ _₽_-;\-* #,##0.00\ _₽_-;_-* "-"??\ _₽_-;_-@_-</c:formatCode>
                <c:ptCount val="4"/>
                <c:pt idx="0">
                  <c:v>190900</c:v>
                </c:pt>
                <c:pt idx="1">
                  <c:v>195318</c:v>
                </c:pt>
                <c:pt idx="2">
                  <c:v>156174</c:v>
                </c:pt>
                <c:pt idx="3">
                  <c:v>121537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субвенция</c:v>
                </c:pt>
              </c:strCache>
            </c:strRef>
          </c:tx>
          <c:spPr>
            <a:solidFill>
              <a:srgbClr val="0DE112"/>
            </a:solidFill>
          </c:spPr>
          <c:dLbls>
            <c:dLbl>
              <c:idx val="0"/>
              <c:layout>
                <c:manualLayout>
                  <c:x val="0"/>
                  <c:y val="-2.806032660894488E-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8.4180979826834704E-3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1.403016330447244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5.612065321788976E-3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Лист1!$C$2:$C$5</c:f>
              <c:numCache>
                <c:formatCode>_-* #,##0.00\ _₽_-;\-* #,##0.00\ _₽_-;_-* "-"??\ _₽_-;_-@_-</c:formatCode>
                <c:ptCount val="4"/>
                <c:pt idx="0">
                  <c:v>255838.8</c:v>
                </c:pt>
                <c:pt idx="1">
                  <c:v>327082.8</c:v>
                </c:pt>
                <c:pt idx="2">
                  <c:v>319206.5</c:v>
                </c:pt>
                <c:pt idx="3">
                  <c:v>326449.7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субсидия</c:v>
                </c:pt>
              </c:strCache>
            </c:strRef>
          </c:tx>
          <c:spPr>
            <a:solidFill>
              <a:srgbClr val="DB13A2"/>
            </a:solidFill>
          </c:spPr>
          <c:dLbls>
            <c:dLbl>
              <c:idx val="0"/>
              <c:layout>
                <c:manualLayout>
                  <c:x val="6.1728395061728392E-3"/>
                  <c:y val="2.8060326608945912E-3"/>
                </c:manualLayout>
              </c:layout>
              <c:showVal val="1"/>
            </c:dLbl>
            <c:dLbl>
              <c:idx val="1"/>
              <c:layout>
                <c:manualLayout>
                  <c:x val="-3.0864197530864244E-3"/>
                  <c:y val="-5.612065321788976E-3"/>
                </c:manualLayout>
              </c:layout>
              <c:showVal val="1"/>
            </c:dLbl>
            <c:dLbl>
              <c:idx val="2"/>
              <c:layout>
                <c:manualLayout>
                  <c:x val="1.2345679012345696E-2"/>
                  <c:y val="-1.1224130643577985E-2"/>
                </c:manualLayout>
              </c:layout>
              <c:showVal val="1"/>
            </c:dLbl>
            <c:dLbl>
              <c:idx val="3"/>
              <c:layout>
                <c:manualLayout>
                  <c:x val="4.6296296296296372E-3"/>
                  <c:y val="-1.9642228626261447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Лист1!$D$2:$D$5</c:f>
              <c:numCache>
                <c:formatCode>_-* #,##0.00\ _₽_-;\-* #,##0.00\ _₽_-;_-* "-"??\ _₽_-;_-@_-</c:formatCode>
                <c:ptCount val="4"/>
                <c:pt idx="0">
                  <c:v>1340.7</c:v>
                </c:pt>
                <c:pt idx="1">
                  <c:v>2832</c:v>
                </c:pt>
                <c:pt idx="2">
                  <c:v>2636.6</c:v>
                </c:pt>
                <c:pt idx="3">
                  <c:v>96641.5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040FF2"/>
            </a:solidFill>
          </c:spPr>
          <c:dLbls>
            <c:dLbl>
              <c:idx val="0"/>
              <c:layout>
                <c:manualLayout>
                  <c:x val="-3.0864197530864244E-3"/>
                  <c:y val="-2.2448261287155952E-2"/>
                </c:manualLayout>
              </c:layout>
              <c:showVal val="1"/>
            </c:dLbl>
            <c:dLbl>
              <c:idx val="1"/>
              <c:layout>
                <c:manualLayout>
                  <c:x val="3.0864197530864244E-3"/>
                  <c:y val="-1.403016330447244E-2"/>
                </c:manualLayout>
              </c:layout>
              <c:showVal val="1"/>
            </c:dLbl>
            <c:dLbl>
              <c:idx val="2"/>
              <c:layout>
                <c:manualLayout>
                  <c:x val="4.6296296296296372E-3"/>
                  <c:y val="-1.403016330447244E-2"/>
                </c:manualLayout>
              </c:layout>
              <c:showVal val="1"/>
            </c:dLbl>
            <c:dLbl>
              <c:idx val="3"/>
              <c:layout>
                <c:manualLayout>
                  <c:x val="3.0864197530864244E-3"/>
                  <c:y val="-1.1224130643577985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Лист1!$E$2:$E$5</c:f>
              <c:numCache>
                <c:formatCode>_-* #,##0.00\ _₽_-;\-* #,##0.00\ _₽_-;_-* "-"??\ _₽_-;_-@_-</c:formatCode>
                <c:ptCount val="4"/>
                <c:pt idx="0">
                  <c:v>18314.2</c:v>
                </c:pt>
                <c:pt idx="1">
                  <c:v>3364.6</c:v>
                </c:pt>
                <c:pt idx="2">
                  <c:v>3132.4</c:v>
                </c:pt>
                <c:pt idx="3">
                  <c:v>3216.9</c:v>
                </c:pt>
              </c:numCache>
            </c:numRef>
          </c:val>
        </c:ser>
        <c:shape val="box"/>
        <c:axId val="171296256"/>
        <c:axId val="171297792"/>
        <c:axId val="0"/>
      </c:bar3DChart>
      <c:catAx>
        <c:axId val="171296256"/>
        <c:scaling>
          <c:orientation val="minMax"/>
        </c:scaling>
        <c:axPos val="l"/>
        <c:tickLblPos val="nextTo"/>
        <c:crossAx val="171297792"/>
        <c:crosses val="autoZero"/>
        <c:auto val="1"/>
        <c:lblAlgn val="ctr"/>
        <c:lblOffset val="100"/>
      </c:catAx>
      <c:valAx>
        <c:axId val="171297792"/>
        <c:scaling>
          <c:orientation val="minMax"/>
        </c:scaling>
        <c:axPos val="b"/>
        <c:majorGridlines/>
        <c:numFmt formatCode="#,##0" sourceLinked="0"/>
        <c:tickLblPos val="nextTo"/>
        <c:crossAx val="171296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15409011373575"/>
          <c:y val="0.13537737714603501"/>
          <c:w val="0.2391998396033829"/>
          <c:h val="0.7264389920995829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717810100126374"/>
          <c:y val="2.904243804025795E-2"/>
          <c:w val="0.49303915135608045"/>
          <c:h val="0.5802407134128140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местного бюджета</c:v>
                </c:pt>
              </c:strCache>
            </c:strRef>
          </c:tx>
          <c:dLbls>
            <c:dLbl>
              <c:idx val="0"/>
              <c:layout>
                <c:manualLayout>
                  <c:x val="-9.2592592592592813E-3"/>
                  <c:y val="4.4896522574311891E-2"/>
                </c:manualLayout>
              </c:layout>
              <c:showVal val="1"/>
            </c:dLbl>
            <c:dLbl>
              <c:idx val="1"/>
              <c:layout>
                <c:manualLayout>
                  <c:x val="6.1728395061728392E-3"/>
                  <c:y val="2.806032660894488E-3"/>
                </c:manualLayout>
              </c:layout>
              <c:showVal val="1"/>
            </c:dLbl>
            <c:dLbl>
              <c:idx val="2"/>
              <c:layout>
                <c:manualLayout>
                  <c:x val="6.1727179935841441E-3"/>
                  <c:y val="-3.9284457252522831E-2"/>
                </c:manualLayout>
              </c:layout>
              <c:showVal val="1"/>
            </c:dLbl>
            <c:dLbl>
              <c:idx val="3"/>
              <c:layout>
                <c:manualLayout>
                  <c:x val="4.7839506172839497E-2"/>
                  <c:y val="-4.4896522574311891E-2"/>
                </c:manualLayout>
              </c:layout>
              <c:showVal val="1"/>
            </c:dLbl>
            <c:spPr>
              <a:solidFill>
                <a:srgbClr val="92D050"/>
              </a:solidFill>
            </c:spPr>
            <c:showVal val="1"/>
          </c:dLbls>
          <c:cat>
            <c:strRef>
              <c:f>Лист1!$A$2:$A$5</c:f>
              <c:strCache>
                <c:ptCount val="4"/>
                <c:pt idx="0">
                  <c:v>2024 год  763818,3 </c:v>
                </c:pt>
                <c:pt idx="1">
                  <c:v>2025 год  856182,2</c:v>
                </c:pt>
                <c:pt idx="2">
                  <c:v>2026 год  831330,3</c:v>
                </c:pt>
                <c:pt idx="3">
                  <c:v>2027 год  931869,6</c:v>
                </c:pt>
              </c:strCache>
            </c:strRef>
          </c:cat>
          <c:val>
            <c:numRef>
              <c:f>Лист1!$B$2:$B$5</c:f>
              <c:numCache>
                <c:formatCode>_-* #,##0.00\ _₽_-;\-* #,##0.00\ _₽_-;_-* "-"??\ _₽_-;_-@_-</c:formatCode>
                <c:ptCount val="4"/>
                <c:pt idx="0">
                  <c:v>297424.59999999998</c:v>
                </c:pt>
                <c:pt idx="1">
                  <c:v>327584.8</c:v>
                </c:pt>
                <c:pt idx="2">
                  <c:v>350180.8</c:v>
                </c:pt>
                <c:pt idx="3">
                  <c:v>384024.5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безвозмездные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4.6296296296296346E-3"/>
                  <c:y val="7.5762881844151336E-2"/>
                </c:manualLayout>
              </c:layout>
              <c:showVal val="1"/>
            </c:dLbl>
            <c:dLbl>
              <c:idx val="1"/>
              <c:layout>
                <c:manualLayout>
                  <c:x val="-9.2592592592592813E-3"/>
                  <c:y val="4.4896522574311891E-2"/>
                </c:manualLayout>
              </c:layout>
              <c:showVal val="1"/>
            </c:dLbl>
            <c:dLbl>
              <c:idx val="2"/>
              <c:layout>
                <c:manualLayout>
                  <c:x val="-6.1728395061728392E-3"/>
                  <c:y val="-1.9642228626261419E-2"/>
                </c:manualLayout>
              </c:layout>
              <c:showVal val="1"/>
            </c:dLbl>
            <c:dLbl>
              <c:idx val="3"/>
              <c:layout>
                <c:manualLayout>
                  <c:x val="1.3888767376300185E-2"/>
                  <c:y val="-6.4538751200573286E-2"/>
                </c:manualLayout>
              </c:layout>
              <c:showVal val="1"/>
            </c:dLbl>
            <c:spPr>
              <a:solidFill>
                <a:schemeClr val="accent2">
                  <a:lumMod val="20000"/>
                  <a:lumOff val="80000"/>
                </a:schemeClr>
              </a:solidFill>
            </c:spPr>
            <c:showVal val="1"/>
          </c:dLbls>
          <c:cat>
            <c:strRef>
              <c:f>Лист1!$A$2:$A$5</c:f>
              <c:strCache>
                <c:ptCount val="4"/>
                <c:pt idx="0">
                  <c:v>2024 год  763818,3 </c:v>
                </c:pt>
                <c:pt idx="1">
                  <c:v>2025 год  856182,2</c:v>
                </c:pt>
                <c:pt idx="2">
                  <c:v>2026 год  831330,3</c:v>
                </c:pt>
                <c:pt idx="3">
                  <c:v>2027 год  931869,6</c:v>
                </c:pt>
              </c:strCache>
            </c:strRef>
          </c:cat>
          <c:val>
            <c:numRef>
              <c:f>Лист1!$C$2:$C$5</c:f>
              <c:numCache>
                <c:formatCode>_-* #,##0.00\ _₽_-;\-* #,##0.00\ _₽_-;_-* "-"??\ _₽_-;_-@_-</c:formatCode>
                <c:ptCount val="4"/>
                <c:pt idx="0">
                  <c:v>466393.7</c:v>
                </c:pt>
                <c:pt idx="1">
                  <c:v>528597.4</c:v>
                </c:pt>
                <c:pt idx="2">
                  <c:v>481149.5</c:v>
                </c:pt>
                <c:pt idx="3">
                  <c:v>547845.1</c:v>
                </c:pt>
              </c:numCache>
            </c:numRef>
          </c:val>
        </c:ser>
        <c:shape val="cylinder"/>
        <c:axId val="166536704"/>
        <c:axId val="166538240"/>
        <c:axId val="0"/>
      </c:bar3DChart>
      <c:catAx>
        <c:axId val="166536704"/>
        <c:scaling>
          <c:orientation val="minMax"/>
        </c:scaling>
        <c:axPos val="b"/>
        <c:tickLblPos val="nextTo"/>
        <c:crossAx val="166538240"/>
        <c:crosses val="autoZero"/>
        <c:auto val="1"/>
        <c:lblAlgn val="ctr"/>
        <c:lblOffset val="100"/>
      </c:catAx>
      <c:valAx>
        <c:axId val="166538240"/>
        <c:scaling>
          <c:orientation val="minMax"/>
        </c:scaling>
        <c:axPos val="l"/>
        <c:majorGridlines/>
        <c:numFmt formatCode="_-* #,##0\ _₽_-;\-* #,##0\ _₽_-;_-* &quot;-&quot;\ _₽_-;_-@_-" sourceLinked="0"/>
        <c:tickLblPos val="nextTo"/>
        <c:crossAx val="166536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352386507242152"/>
          <c:y val="0.22929860451797793"/>
          <c:w val="0.25647613492757848"/>
          <c:h val="0.4431914268852837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>
        <c:manualLayout>
          <c:layoutTarget val="inner"/>
          <c:xMode val="edge"/>
          <c:yMode val="edge"/>
          <c:x val="8.1279788309322476E-3"/>
          <c:y val="0.16374112146608424"/>
          <c:w val="0.67930631432513044"/>
          <c:h val="0.836258878533916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1"/>
          <c:dPt>
            <c:idx val="0"/>
            <c:spPr>
              <a:solidFill>
                <a:srgbClr val="0DE112"/>
              </a:solidFill>
              <a:ln>
                <a:solidFill>
                  <a:schemeClr val="accent1"/>
                </a:solidFill>
                <a:miter lim="800000"/>
              </a:ln>
            </c:spPr>
          </c:dPt>
          <c:dLbls>
            <c:dLbl>
              <c:idx val="9"/>
              <c:layout>
                <c:manualLayout>
                  <c:x val="0.2246281077104719"/>
                  <c:y val="4.3608361343361497E-3"/>
                </c:manualLayout>
              </c:layout>
              <c:dLblPos val="bestFit"/>
              <c:showVal val="1"/>
              <c:showCatName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bestFit"/>
            <c:showVal val="1"/>
            <c:showCatName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Образование </c:v>
                </c:pt>
                <c:pt idx="1">
                  <c:v>Общегосударственные вопросы </c:v>
                </c:pt>
                <c:pt idx="2">
                  <c:v>Культура </c:v>
                </c:pt>
                <c:pt idx="3">
                  <c:v>Национальная экономика </c:v>
                </c:pt>
                <c:pt idx="4">
                  <c:v>ЖКХ </c:v>
                </c:pt>
                <c:pt idx="5">
                  <c:v>Социальная политика </c:v>
                </c:pt>
                <c:pt idx="6">
                  <c:v>Национальная безопасность и правоохранительная деятельность </c:v>
                </c:pt>
                <c:pt idx="7">
                  <c:v>Национальная оборона </c:v>
                </c:pt>
                <c:pt idx="8">
                  <c:v>Физическая культура</c:v>
                </c:pt>
                <c:pt idx="9">
                  <c:v>Здравоохранение</c:v>
                </c:pt>
                <c:pt idx="10">
                  <c:v>Обслуживание мун.долга</c:v>
                </c:pt>
              </c:strCache>
            </c:strRef>
          </c:cat>
          <c:val>
            <c:numRef>
              <c:f>Лист1!$B$2:$B$12</c:f>
              <c:numCache>
                <c:formatCode>_-* #,##0.00\ _₽_-;\-* #,##0.00\ _₽_-;_-* "-"??\ _₽_-;_-@_-</c:formatCode>
                <c:ptCount val="11"/>
                <c:pt idx="0">
                  <c:v>571543.4</c:v>
                </c:pt>
                <c:pt idx="1">
                  <c:v>134191.20000000001</c:v>
                </c:pt>
                <c:pt idx="2">
                  <c:v>82855.600000000006</c:v>
                </c:pt>
                <c:pt idx="3">
                  <c:v>22766.2</c:v>
                </c:pt>
                <c:pt idx="4">
                  <c:v>19480.599999999977</c:v>
                </c:pt>
                <c:pt idx="5">
                  <c:v>16359</c:v>
                </c:pt>
                <c:pt idx="6">
                  <c:v>6792.6</c:v>
                </c:pt>
                <c:pt idx="7">
                  <c:v>1803.4</c:v>
                </c:pt>
                <c:pt idx="8">
                  <c:v>330</c:v>
                </c:pt>
                <c:pt idx="9">
                  <c:v>42</c:v>
                </c:pt>
                <c:pt idx="10">
                  <c:v>18.2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0587710008485771"/>
          <c:y val="1.3821116789054427E-2"/>
          <c:w val="0.27573222403608205"/>
          <c:h val="0.98501127262965993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i="1" dirty="0" smtClean="0"/>
              <a:t>Расходы</a:t>
            </a:r>
            <a:r>
              <a:rPr lang="ru-RU" i="1" baseline="0" dirty="0" smtClean="0"/>
              <a:t> на 2025 год по разделу</a:t>
            </a:r>
          </a:p>
          <a:p>
            <a:pPr>
              <a:defRPr/>
            </a:pPr>
            <a:r>
              <a:rPr lang="ru-RU" i="1" baseline="0" dirty="0" smtClean="0"/>
              <a:t> увеличены на 8 071,6 тыс.руб. к 2024 году </a:t>
            </a:r>
            <a:endParaRPr lang="ru-RU" i="1" dirty="0"/>
          </a:p>
        </c:rich>
      </c:tx>
      <c:layout>
        <c:manualLayout>
          <c:xMode val="edge"/>
          <c:yMode val="edge"/>
          <c:x val="0.3919751117442663"/>
          <c:y val="1.3008039036408171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раздела</c:v>
                </c:pt>
              </c:strCache>
            </c:strRef>
          </c:tx>
          <c:explosion val="25"/>
          <c:dPt>
            <c:idx val="0"/>
            <c:spPr>
              <a:solidFill>
                <a:srgbClr val="040FF2"/>
              </a:solidFill>
              <a:ln>
                <a:solidFill>
                  <a:srgbClr val="040FF2"/>
                </a:solidFill>
              </a:ln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bestFit"/>
            <c:showVal val="1"/>
            <c:showCatName val="1"/>
            <c:showLeaderLines val="1"/>
          </c:dLbls>
          <c:cat>
            <c:strRef>
              <c:f>Лист1!$A$2:$A$8</c:f>
              <c:strCache>
                <c:ptCount val="7"/>
                <c:pt idx="0">
                  <c:v>Другие общегосударственные вопросы</c:v>
                </c:pt>
                <c:pt idx="1">
                  <c:v>Функционирование высшего органа исполнительной власти</c:v>
                </c:pt>
                <c:pt idx="2">
                  <c:v>Обеспечение деятельности финансовых органов и органов финансового надзора(КСП)</c:v>
                </c:pt>
                <c:pt idx="3">
                  <c:v>Функционирование высшего должностного лица (Глава)</c:v>
                </c:pt>
                <c:pt idx="4">
                  <c:v>Функционтрование законодательных и представительных органов МО(Совет)</c:v>
                </c:pt>
                <c:pt idx="5">
                  <c:v>Резервные фонды</c:v>
                </c:pt>
                <c:pt idx="6">
                  <c:v>Судебная система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79498.2</c:v>
                </c:pt>
                <c:pt idx="1">
                  <c:v>39231.300000000003</c:v>
                </c:pt>
                <c:pt idx="2">
                  <c:v>11064</c:v>
                </c:pt>
                <c:pt idx="3">
                  <c:v>2038.9</c:v>
                </c:pt>
                <c:pt idx="4">
                  <c:v>1353.4</c:v>
                </c:pt>
                <c:pt idx="5">
                  <c:v>1000</c:v>
                </c:pt>
                <c:pt idx="6">
                  <c:v>5.4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i="1" dirty="0" smtClean="0"/>
              <a:t>Расходы</a:t>
            </a:r>
            <a:r>
              <a:rPr lang="ru-RU" i="1" baseline="0" dirty="0" smtClean="0"/>
              <a:t> по разделу в 2025 году уменьшены на 2218,7 тыс.руб. к 2024 году</a:t>
            </a:r>
            <a:endParaRPr lang="ru-RU" i="1" dirty="0"/>
          </a:p>
        </c:rich>
      </c:tx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dPt>
            <c:idx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spPr>
              <a:solidFill>
                <a:srgbClr val="7030A0"/>
              </a:solidFill>
            </c:spPr>
          </c:dPt>
          <c:dLbls>
            <c:showVal val="1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Гражданская оборона (резерв на предупреждение и ликвидацию ЧС, содержание службы ЕДДС и 112)</c:v>
                </c:pt>
                <c:pt idx="1">
                  <c:v>МП по обеспечению пожарной безопасности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4960.7</c:v>
                </c:pt>
                <c:pt idx="1">
                  <c:v>1830.9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Дорожное хозяйство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В 2025 году увеличение расходов к 2024 году на 1728,0 тыс.руб.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15931.2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Другие вопросы в области национальной экономики</c:v>
                </c:pt>
              </c:strCache>
            </c:strRef>
          </c:tx>
          <c:spPr>
            <a:solidFill>
              <a:srgbClr val="FFFF00"/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В 2025 году увеличение расходов к 2024 году на 1728,0 тыс.руб.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5350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Сельское хозяйство и рыболовство</c:v>
                </c:pt>
              </c:strCache>
            </c:strRef>
          </c:tx>
          <c:spPr>
            <a:solidFill>
              <a:srgbClr val="159B15"/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В 2025 году увеличение расходов к 2024 году на 1728,0 тыс.руб.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1485</c:v>
                </c:pt>
              </c:numCache>
            </c:numRef>
          </c:val>
        </c:ser>
        <c:shape val="cone"/>
        <c:axId val="172719488"/>
        <c:axId val="172749952"/>
        <c:axId val="0"/>
      </c:bar3DChart>
      <c:catAx>
        <c:axId val="172719488"/>
        <c:scaling>
          <c:orientation val="minMax"/>
        </c:scaling>
        <c:axPos val="b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72749952"/>
        <c:crosses val="autoZero"/>
        <c:auto val="1"/>
        <c:lblAlgn val="ctr"/>
        <c:lblOffset val="100"/>
      </c:catAx>
      <c:valAx>
        <c:axId val="172749952"/>
        <c:scaling>
          <c:orientation val="minMax"/>
        </c:scaling>
        <c:axPos val="l"/>
        <c:majorGridlines/>
        <c:numFmt formatCode="General" sourceLinked="1"/>
        <c:tickLblPos val="nextTo"/>
        <c:crossAx val="172719488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spPr>
            <a:solidFill>
              <a:srgbClr val="FFFF00"/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2025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16846.8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Благоустройство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2025 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1503.8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Жилищное хозяйство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2025 год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745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ЖКХ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2025 год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385</c:v>
                </c:pt>
              </c:numCache>
            </c:numRef>
          </c:val>
        </c:ser>
        <c:shape val="cylinder"/>
        <c:axId val="172808064"/>
        <c:axId val="172809600"/>
        <c:axId val="0"/>
      </c:bar3DChart>
      <c:catAx>
        <c:axId val="172808064"/>
        <c:scaling>
          <c:orientation val="minMax"/>
        </c:scaling>
        <c:axPos val="l"/>
        <c:tickLblPos val="nextTo"/>
        <c:crossAx val="172809600"/>
        <c:crosses val="autoZero"/>
        <c:auto val="1"/>
        <c:lblAlgn val="ctr"/>
        <c:lblOffset val="100"/>
      </c:catAx>
      <c:valAx>
        <c:axId val="172809600"/>
        <c:scaling>
          <c:orientation val="minMax"/>
        </c:scaling>
        <c:axPos val="b"/>
        <c:majorGridlines/>
        <c:numFmt formatCode="General" sourceLinked="1"/>
        <c:tickLblPos val="nextTo"/>
        <c:crossAx val="172808064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20909178831369468"/>
          <c:y val="3.6384930522504376E-2"/>
          <c:w val="0.45781743586706064"/>
          <c:h val="0.7540423864049946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образование (Школы)</c:v>
                </c:pt>
              </c:strCache>
            </c:strRef>
          </c:tx>
          <c:spPr>
            <a:solidFill>
              <a:srgbClr val="0DE112"/>
            </a:solidFill>
          </c:spPr>
          <c:dLbls>
            <c:dLbl>
              <c:idx val="0"/>
              <c:layout>
                <c:manualLayout>
                  <c:x val="2.7407919344729161E-2"/>
                  <c:y val="-1.2966768386572977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2025 год увеличивается на 61898,2 тыс.руб. по сравнению с 2024 г.</c:v>
                </c:pt>
              </c:strCache>
            </c:strRef>
          </c:cat>
          <c:val>
            <c:numRef>
              <c:f>Лист1!$B$2</c:f>
              <c:numCache>
                <c:formatCode>_-* #,##0.00\ _₽_-;\-* #,##0.00\ _₽_-;_-* "-"??\ _₽_-;_-@_-</c:formatCode>
                <c:ptCount val="1"/>
                <c:pt idx="0">
                  <c:v>292470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Дошкольное образование(Дет.сады)</c:v>
                </c:pt>
              </c:strCache>
            </c:strRef>
          </c:tx>
          <c:spPr>
            <a:solidFill>
              <a:srgbClr val="7206E8"/>
            </a:solidFill>
          </c:spPr>
          <c:dLbls>
            <c:dLbl>
              <c:idx val="0"/>
              <c:layout>
                <c:manualLayout>
                  <c:x val="1.3888888888888897E-2"/>
                  <c:y val="-3.0866359269839376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2025 год увеличивается на 61898,2 тыс.руб. по сравнению с 2024 г.</c:v>
                </c:pt>
              </c:strCache>
            </c:strRef>
          </c:cat>
          <c:val>
            <c:numRef>
              <c:f>Лист1!$C$2</c:f>
              <c:numCache>
                <c:formatCode>_-* #,##0.00\ _₽_-;\-* #,##0.00\ _₽_-;_-* "-"??\ _₽_-;_-@_-</c:formatCode>
                <c:ptCount val="1"/>
                <c:pt idx="0">
                  <c:v>125734.1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spPr>
            <a:solidFill>
              <a:srgbClr val="AA16D8"/>
            </a:solidFill>
          </c:spPr>
          <c:dLbls>
            <c:dLbl>
              <c:idx val="0"/>
              <c:layout>
                <c:manualLayout>
                  <c:x val="4.9382716049382748E-2"/>
                  <c:y val="-1.403016330447244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2025 год увеличивается на 61898,2 тыс.руб. по сравнению с 2024 г.</c:v>
                </c:pt>
              </c:strCache>
            </c:strRef>
          </c:cat>
          <c:val>
            <c:numRef>
              <c:f>Лист1!$D$2</c:f>
              <c:numCache>
                <c:formatCode>_-* #,##0.00\ _₽_-;\-* #,##0.00\ _₽_-;_-* "-"??\ _₽_-;_-@_-</c:formatCode>
                <c:ptCount val="1"/>
                <c:pt idx="0">
                  <c:v>110956.1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spPr>
            <a:solidFill>
              <a:srgbClr val="0ADAE4"/>
            </a:solidFill>
          </c:spPr>
          <c:dLbls>
            <c:dLbl>
              <c:idx val="0"/>
              <c:layout>
                <c:manualLayout>
                  <c:x val="4.3865350269632175E-2"/>
                  <c:y val="-1.6836230950847818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2025 год увеличивается на 61898,2 тыс.руб. по сравнению с 2024 г.</c:v>
                </c:pt>
              </c:strCache>
            </c:strRef>
          </c:cat>
          <c:val>
            <c:numRef>
              <c:f>Лист1!$E$2</c:f>
              <c:numCache>
                <c:formatCode>_-* #,##0.00\ _₽_-;\-* #,##0.00\ _₽_-;_-* "-"??\ _₽_-;_-@_-</c:formatCode>
                <c:ptCount val="1"/>
                <c:pt idx="0">
                  <c:v>41133.199999999997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spPr>
            <a:solidFill>
              <a:srgbClr val="E52E09"/>
            </a:solidFill>
          </c:spPr>
          <c:dLbls>
            <c:dLbl>
              <c:idx val="0"/>
              <c:layout>
                <c:manualLayout>
                  <c:x val="2.7777777777777801E-2"/>
                  <c:y val="-1.9642228626261426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2025 год увеличивается на 61898,2 тыс.руб. по сравнению с 2024 г.</c:v>
                </c:pt>
              </c:strCache>
            </c:strRef>
          </c:cat>
          <c:val>
            <c:numRef>
              <c:f>Лист1!$F$2</c:f>
              <c:numCache>
                <c:formatCode>_-* #,##0.00\ _₽_-;\-* #,##0.00\ _₽_-;_-* "-"??\ _₽_-;_-@_-</c:formatCode>
                <c:ptCount val="1"/>
                <c:pt idx="0">
                  <c:v>1250</c:v>
                </c:pt>
              </c:numCache>
            </c:numRef>
          </c:val>
        </c:ser>
        <c:shape val="cylinder"/>
        <c:axId val="172950272"/>
        <c:axId val="172951808"/>
        <c:axId val="0"/>
      </c:bar3DChart>
      <c:catAx>
        <c:axId val="172950272"/>
        <c:scaling>
          <c:orientation val="minMax"/>
        </c:scaling>
        <c:axPos val="b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72951808"/>
        <c:crosses val="autoZero"/>
        <c:auto val="1"/>
        <c:lblAlgn val="ctr"/>
        <c:lblOffset val="100"/>
      </c:catAx>
      <c:valAx>
        <c:axId val="172951808"/>
        <c:scaling>
          <c:orientation val="minMax"/>
        </c:scaling>
        <c:axPos val="l"/>
        <c:majorGridlines/>
        <c:numFmt formatCode="_-* #,##0.00\ _₽_-;\-* #,##0.00\ _₽_-;_-* &quot;-&quot;??\ _₽_-;_-@_-" sourceLinked="1"/>
        <c:tickLblPos val="nextTo"/>
        <c:crossAx val="172950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809385888335492"/>
          <c:y val="0.23054303498604856"/>
          <c:w val="0.32574463807141096"/>
          <c:h val="0.5958024207471278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0.90984</cdr:x>
      <cdr:y>0.89024</cdr:y>
    </cdr:from>
    <cdr:to>
      <cdr:x>0.99235</cdr:x>
      <cdr:y>0.97614</cdr:y>
    </cdr:to>
    <cdr:pic>
      <cdr:nvPicPr>
        <cdr:cNvPr id="2" name="Picture 17" descr="Общегос-е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lc="http://schemas.openxmlformats.org/drawingml/2006/lockedCanvas" xmlns:a14="http://schemas.microsoft.com/office/drawing/2010/main" xmlns:p="http://schemas.openxmlformats.org/presentationml/2006/main" xmlns="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929618" y="5214974"/>
          <a:ext cx="719111" cy="5031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lc="http://schemas.openxmlformats.org/drawingml/2006/lockedCanvas" xmlns:a14="http://schemas.microsoft.com/office/drawing/2010/main" xmlns:p="http://schemas.openxmlformats.org/presentationml/2006/main" xmlns:r="http://schemas.openxmlformats.org/officeDocument/2006/relationships" xmlns="">
              <a:solidFill>
                <a:srgbClr val="FFFFFF"/>
              </a:solidFill>
            </a14:hiddenFill>
          </a:ext>
          <a:ext uri="{91240B29-F687-4F45-9708-019B960494DF}">
            <a14:hiddenLine xmlns:lc="http://schemas.openxmlformats.org/drawingml/2006/lockedCanvas" xmlns:a14="http://schemas.microsoft.com/office/drawing/2010/main" xmlns:p="http://schemas.openxmlformats.org/presentationml/2006/main" xmlns:r="http://schemas.openxmlformats.org/officeDocument/2006/relationships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0.91667</cdr:x>
      <cdr:y>0.00947</cdr:y>
    </cdr:from>
    <cdr:to>
      <cdr:x>0.99537</cdr:x>
      <cdr:y>0.1175</cdr:y>
    </cdr:to>
    <cdr:pic>
      <cdr:nvPicPr>
        <cdr:cNvPr id="2" name="Picture 14" descr="нац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lc="http://schemas.openxmlformats.org/drawingml/2006/lockedCanvas" xmlns:a14="http://schemas.microsoft.com/office/drawing/2010/main" xmlns:p="http://schemas.openxmlformats.org/presentationml/2006/main" xmlns="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543824" y="42850"/>
          <a:ext cx="647700" cy="4889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lc="http://schemas.openxmlformats.org/drawingml/2006/lockedCanvas" xmlns:a14="http://schemas.microsoft.com/office/drawing/2010/main" xmlns:p="http://schemas.openxmlformats.org/presentationml/2006/main" xmlns:r="http://schemas.openxmlformats.org/officeDocument/2006/relationships" xmlns="">
              <a:solidFill>
                <a:srgbClr val="FFFFFF"/>
              </a:solidFill>
            </a14:hiddenFill>
          </a:ext>
          <a:ext uri="{91240B29-F687-4F45-9708-019B960494DF}">
            <a14:hiddenLine xmlns:lc="http://schemas.openxmlformats.org/drawingml/2006/lockedCanvas" xmlns:a14="http://schemas.microsoft.com/office/drawing/2010/main" xmlns:p="http://schemas.openxmlformats.org/presentationml/2006/main" xmlns:r="http://schemas.openxmlformats.org/officeDocument/2006/relationships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0.90799</cdr:x>
      <cdr:y>0.00947</cdr:y>
    </cdr:from>
    <cdr:to>
      <cdr:x>0.98669</cdr:x>
      <cdr:y>0.11469</cdr:y>
    </cdr:to>
    <cdr:pic>
      <cdr:nvPicPr>
        <cdr:cNvPr id="2" name="Picture 15" descr="нац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lc="http://schemas.openxmlformats.org/drawingml/2006/lockedCanvas" xmlns:a14="http://schemas.microsoft.com/office/drawing/2010/main" xmlns:p="http://schemas.openxmlformats.org/presentationml/2006/main" xmlns="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472386" y="42850"/>
          <a:ext cx="647700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lc="http://schemas.openxmlformats.org/drawingml/2006/lockedCanvas" xmlns:a14="http://schemas.microsoft.com/office/drawing/2010/main" xmlns:p="http://schemas.openxmlformats.org/presentationml/2006/main" xmlns:r="http://schemas.openxmlformats.org/officeDocument/2006/relationships" xmlns="">
              <a:solidFill>
                <a:srgbClr val="FFFFFF"/>
              </a:solidFill>
            </a14:hiddenFill>
          </a:ext>
          <a:ext uri="{91240B29-F687-4F45-9708-019B960494DF}">
            <a14:hiddenLine xmlns:lc="http://schemas.openxmlformats.org/drawingml/2006/lockedCanvas" xmlns:a14="http://schemas.microsoft.com/office/drawing/2010/main" xmlns:p="http://schemas.openxmlformats.org/presentationml/2006/main" xmlns:r="http://schemas.openxmlformats.org/officeDocument/2006/relationships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0.90909</cdr:x>
      <cdr:y>0.02857</cdr:y>
    </cdr:from>
    <cdr:to>
      <cdr:x>0.99228</cdr:x>
      <cdr:y>0.1292</cdr:y>
    </cdr:to>
    <cdr:pic>
      <cdr:nvPicPr>
        <cdr:cNvPr id="2" name="Picture 9" descr="ЖКХ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="" xmlns:p="http://schemas.openxmlformats.org/presentationml/2006/main" xmlns:a14="http://schemas.microsoft.com/office/drawing/2010/main" xmlns:lc="http://schemas.openxmlformats.org/drawingml/2006/lockedCanvas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858180" y="142876"/>
          <a:ext cx="719094" cy="5032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="" xmlns:r="http://schemas.openxmlformats.org/officeDocument/2006/relationships" xmlns:p="http://schemas.openxmlformats.org/presentationml/2006/main" xmlns:a14="http://schemas.microsoft.com/office/drawing/2010/main" xmlns:lc="http://schemas.openxmlformats.org/drawingml/2006/lockedCanvas">
              <a:solidFill>
                <a:srgbClr val="FFFFFF"/>
              </a:solidFill>
            </a14:hiddenFill>
          </a:ext>
          <a:ext uri="{91240B29-F687-4F45-9708-019B960494DF}">
            <a14:hiddenLine xmlns="" xmlns:r="http://schemas.openxmlformats.org/officeDocument/2006/relationships" xmlns:p="http://schemas.openxmlformats.org/presentationml/2006/main" xmlns:a14="http://schemas.microsoft.com/office/drawing/2010/main" xmlns:lc="http://schemas.openxmlformats.org/drawingml/2006/lockedCanvas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0.91681</cdr:x>
      <cdr:y>0</cdr:y>
    </cdr:from>
    <cdr:to>
      <cdr:x>1</cdr:x>
      <cdr:y>0.096</cdr:y>
    </cdr:to>
    <cdr:pic>
      <cdr:nvPicPr>
        <cdr:cNvPr id="2" name="Picture 16" descr="ОБРАЗОВАНИЕ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="" xmlns:p="http://schemas.openxmlformats.org/presentationml/2006/main" xmlns:a14="http://schemas.microsoft.com/office/drawing/2010/main" xmlns:lc="http://schemas.openxmlformats.org/drawingml/2006/lockedCanvas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929618" y="-71438"/>
          <a:ext cx="719137" cy="514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="" xmlns:r="http://schemas.openxmlformats.org/officeDocument/2006/relationships" xmlns:p="http://schemas.openxmlformats.org/presentationml/2006/main" xmlns:a14="http://schemas.microsoft.com/office/drawing/2010/main" xmlns:lc="http://schemas.openxmlformats.org/drawingml/2006/lockedCanvas">
              <a:solidFill>
                <a:srgbClr val="FFFFFF"/>
              </a:solidFill>
            </a14:hiddenFill>
          </a:ext>
          <a:ext uri="{91240B29-F687-4F45-9708-019B960494DF}">
            <a14:hiddenLine xmlns="" xmlns:r="http://schemas.openxmlformats.org/officeDocument/2006/relationships" xmlns:p="http://schemas.openxmlformats.org/presentationml/2006/main" xmlns:a14="http://schemas.microsoft.com/office/drawing/2010/main" xmlns:lc="http://schemas.openxmlformats.org/drawingml/2006/lockedCanvas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0.90164</cdr:x>
      <cdr:y>0.07692</cdr:y>
    </cdr:from>
    <cdr:to>
      <cdr:x>0.98433</cdr:x>
      <cdr:y>0.16781</cdr:y>
    </cdr:to>
    <cdr:pic>
      <cdr:nvPicPr>
        <cdr:cNvPr id="2" name="Picture 12" descr="Культура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="" xmlns:p="http://schemas.openxmlformats.org/presentationml/2006/main" xmlns:a14="http://schemas.microsoft.com/office/drawing/2010/main" xmlns:lc="http://schemas.openxmlformats.org/drawingml/2006/lockedCanvas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858180" y="428628"/>
          <a:ext cx="720725" cy="5064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="" xmlns:r="http://schemas.openxmlformats.org/officeDocument/2006/relationships" xmlns:p="http://schemas.openxmlformats.org/presentationml/2006/main" xmlns:a14="http://schemas.microsoft.com/office/drawing/2010/main" xmlns:lc="http://schemas.openxmlformats.org/drawingml/2006/lockedCanvas">
              <a:solidFill>
                <a:srgbClr val="FFFFFF"/>
              </a:solidFill>
            </a14:hiddenFill>
          </a:ext>
          <a:ext uri="{91240B29-F687-4F45-9708-019B960494DF}">
            <a14:hiddenLine xmlns="" xmlns:r="http://schemas.openxmlformats.org/officeDocument/2006/relationships" xmlns:p="http://schemas.openxmlformats.org/presentationml/2006/main" xmlns:a14="http://schemas.microsoft.com/office/drawing/2010/main" xmlns:lc="http://schemas.openxmlformats.org/drawingml/2006/lockedCanvas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7D960-D348-4215-A415-BFCAE095C74E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82695-2E98-4791-9D2D-685B1FDD70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410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82695-2E98-4791-9D2D-685B1FDD70CD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1995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82695-2E98-4791-9D2D-685B1FDD70CD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587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yandex.ru/images/search?source=wiz&amp;img_url=http://cs5820.vk.me/u133671954/141312974/s_485012c7.jpg&amp;uinfo=sw-1280-sh-1024-ww-1259-wh-823-pd-1-wp-5x4_1280x1024&amp;_=1448866407849&amp;p=18&amp;text=%D1%87%D0%B5%D0%BB%D0%BE%D0%B2%D0%B5%D1%87%D0%BA%D0%B8%20%D0%BA%D0%B0%D1%80%D1%82%D0%B8%D0%BD%D0%BA%D0%B8&amp;redircnt=1448864248.1&amp;noreask=1&amp;pos=562&amp;rpt=simage&amp;lr=6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0"/>
            <a:ext cx="5334000" cy="4247317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woPt" dir="t"/>
          </a:scene3d>
          <a:sp3d prstMaterial="flat"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/>
              <a:t> </a:t>
            </a:r>
            <a:r>
              <a:rPr lang="ru-RU" sz="3200" i="1" dirty="0" smtClean="0">
                <a:solidFill>
                  <a:srgbClr val="040FF2"/>
                </a:solidFill>
              </a:rPr>
              <a:t>БЮДЖЕТ </a:t>
            </a:r>
            <a:endParaRPr lang="ru-RU" sz="3200" dirty="0" smtClean="0">
              <a:solidFill>
                <a:srgbClr val="040FF2"/>
              </a:solidFill>
            </a:endParaRPr>
          </a:p>
          <a:p>
            <a:pPr algn="ctr"/>
            <a:r>
              <a:rPr lang="ru-RU" sz="3200" i="1" dirty="0" smtClean="0">
                <a:solidFill>
                  <a:srgbClr val="040FF2"/>
                </a:solidFill>
              </a:rPr>
              <a:t>Тунгокоченского муниципального округа на 2025 год и плановый период 2026-2027 </a:t>
            </a:r>
            <a:r>
              <a:rPr lang="ru-RU" sz="3200" i="1" dirty="0" smtClean="0">
                <a:solidFill>
                  <a:srgbClr val="040FF2"/>
                </a:solidFill>
              </a:rPr>
              <a:t>годов</a:t>
            </a:r>
          </a:p>
          <a:p>
            <a:pPr algn="ctr"/>
            <a:endParaRPr lang="ru-RU" sz="3200" i="1" dirty="0" smtClean="0">
              <a:solidFill>
                <a:srgbClr val="040FF2"/>
              </a:solidFill>
            </a:endParaRPr>
          </a:p>
          <a:p>
            <a:pPr algn="ctr"/>
            <a:r>
              <a:rPr lang="ru-RU" sz="2000" i="1" dirty="0" smtClean="0">
                <a:solidFill>
                  <a:srgbClr val="040FF2"/>
                </a:solidFill>
              </a:rPr>
              <a:t>Утвержден Решением Совета Тунгокоченского муниципального округа №50 от 28.11.2024 года</a:t>
            </a:r>
            <a:endParaRPr lang="ru-RU" sz="2000" dirty="0" smtClean="0">
              <a:solidFill>
                <a:srgbClr val="040FF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Динамика доходов(тыс.руб.)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296842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Налоговые и </a:t>
            </a:r>
            <a:r>
              <a:rPr lang="ru-RU" sz="3600" dirty="0" err="1" smtClean="0"/>
              <a:t>неналоговыедоходы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642918"/>
          <a:ext cx="8358245" cy="6059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  <a:gridCol w="1214446"/>
                <a:gridCol w="500066"/>
                <a:gridCol w="1000132"/>
                <a:gridCol w="571504"/>
                <a:gridCol w="1143008"/>
                <a:gridCol w="500066"/>
                <a:gridCol w="1071570"/>
                <a:gridCol w="571503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2024г</a:t>
                      </a:r>
                    </a:p>
                    <a:p>
                      <a:pPr algn="ctr"/>
                      <a:r>
                        <a:rPr lang="ru-RU" sz="1100" dirty="0" smtClean="0"/>
                        <a:t>(тыс.руб.)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Уд. </a:t>
                      </a:r>
                      <a:r>
                        <a:rPr lang="ru-RU" sz="1100" dirty="0" err="1" smtClean="0"/>
                        <a:t>вес,%</a:t>
                      </a:r>
                      <a:endParaRPr lang="ru-R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2025г</a:t>
                      </a:r>
                    </a:p>
                    <a:p>
                      <a:pPr algn="ctr"/>
                      <a:r>
                        <a:rPr lang="ru-RU" sz="1100" dirty="0" smtClean="0"/>
                        <a:t>(тыс.руб.)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Уд. </a:t>
                      </a:r>
                      <a:r>
                        <a:rPr lang="ru-RU" sz="1100" dirty="0" err="1" smtClean="0"/>
                        <a:t>вес,%</a:t>
                      </a:r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2026г</a:t>
                      </a:r>
                    </a:p>
                    <a:p>
                      <a:pPr algn="ctr"/>
                      <a:r>
                        <a:rPr lang="ru-RU" sz="1100" dirty="0" smtClean="0"/>
                        <a:t>(тыс.руб.)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Уд. </a:t>
                      </a:r>
                      <a:r>
                        <a:rPr lang="ru-RU" sz="1100" dirty="0" err="1" smtClean="0"/>
                        <a:t>вес,%</a:t>
                      </a:r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2027г</a:t>
                      </a:r>
                    </a:p>
                    <a:p>
                      <a:pPr algn="ctr"/>
                      <a:r>
                        <a:rPr lang="ru-RU" sz="1100" dirty="0" smtClean="0"/>
                        <a:t>(тыс.руб.)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Уд. </a:t>
                      </a:r>
                      <a:r>
                        <a:rPr lang="ru-RU" sz="1100" dirty="0" err="1" smtClean="0"/>
                        <a:t>вес,%</a:t>
                      </a:r>
                      <a:endParaRPr lang="ru-RU" sz="1100" dirty="0"/>
                    </a:p>
                  </a:txBody>
                  <a:tcPr/>
                </a:tc>
              </a:tr>
              <a:tr h="371426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Налоговые и неналоговые доходы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299</a:t>
                      </a:r>
                      <a:r>
                        <a:rPr lang="ru-RU" sz="1200" b="1" baseline="0" dirty="0" smtClean="0"/>
                        <a:t> 242,1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330 856,3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353 452,3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387 296,0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100</a:t>
                      </a:r>
                      <a:endParaRPr lang="ru-RU" sz="1200" b="1" dirty="0"/>
                    </a:p>
                  </a:txBody>
                  <a:tcPr/>
                </a:tc>
              </a:tr>
              <a:tr h="148605">
                <a:tc>
                  <a:txBody>
                    <a:bodyPr/>
                    <a:lstStyle/>
                    <a:p>
                      <a:r>
                        <a:rPr lang="ru-RU" sz="1000" b="1" i="1" dirty="0" smtClean="0"/>
                        <a:t>Налоговые доходы</a:t>
                      </a:r>
                      <a:endParaRPr lang="ru-RU" sz="1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291 442,1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97,4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322 416,3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97,4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344 847,3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97,6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378 561,0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97,7</a:t>
                      </a:r>
                      <a:endParaRPr lang="ru-RU" sz="1200" b="1" dirty="0"/>
                    </a:p>
                  </a:txBody>
                  <a:tcPr/>
                </a:tc>
              </a:tr>
              <a:tr h="23147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 на доходы физ. лиц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253 123,0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84,6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242 098,6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73,2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257 786,0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72,9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284 101,0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73,4</a:t>
                      </a:r>
                      <a:endParaRPr lang="ru-RU" sz="1200" dirty="0"/>
                    </a:p>
                  </a:txBody>
                  <a:tcPr/>
                </a:tc>
              </a:tr>
              <a:tr h="37658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Акцизы по подакцизным товарам, производимым на территории РФ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14 697,1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15 581,2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16 486,1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17 145,6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4,4</a:t>
                      </a:r>
                      <a:endParaRPr lang="ru-RU" sz="1200" dirty="0"/>
                    </a:p>
                  </a:txBody>
                  <a:tcPr/>
                </a:tc>
              </a:tr>
              <a:tr h="2463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Налоги на совокупный доход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3 165,0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4 879,7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5616,2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5907,6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1,5</a:t>
                      </a:r>
                      <a:endParaRPr lang="ru-RU" sz="1200" dirty="0"/>
                    </a:p>
                  </a:txBody>
                  <a:tcPr/>
                </a:tc>
              </a:tr>
              <a:tr h="21719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 на имущество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2 490,0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2 016,0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2 030,0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2 045,0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/>
                </a:tc>
              </a:tr>
              <a:tr h="37658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 на добычу полезных ископаемых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16 767,0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56 440,8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61 479,0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67 861,8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17,5</a:t>
                      </a:r>
                      <a:endParaRPr lang="ru-RU" sz="1200" dirty="0"/>
                    </a:p>
                  </a:txBody>
                  <a:tcPr/>
                </a:tc>
              </a:tr>
              <a:tr h="1781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Государственная пошлина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1 200,0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1 450,0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1 500,0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/>
                </a:tc>
              </a:tr>
              <a:tr h="272449">
                <a:tc>
                  <a:txBody>
                    <a:bodyPr/>
                    <a:lstStyle/>
                    <a:p>
                      <a:r>
                        <a:rPr lang="ru-RU" sz="1200" b="1" i="1" dirty="0" smtClean="0"/>
                        <a:t>Неналоговые</a:t>
                      </a:r>
                      <a:r>
                        <a:rPr lang="ru-RU" sz="1200" b="1" i="1" baseline="0" dirty="0" smtClean="0"/>
                        <a:t> доходы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7 800,0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8 440,0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8 605,0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8 735,0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2,3</a:t>
                      </a:r>
                      <a:endParaRPr lang="ru-RU" sz="1200" b="1" dirty="0"/>
                    </a:p>
                  </a:txBody>
                  <a:tcPr/>
                </a:tc>
              </a:tr>
              <a:tr h="37658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</a:t>
                      </a:r>
                      <a:r>
                        <a:rPr lang="ru-RU" sz="1000" baseline="0" dirty="0" smtClean="0"/>
                        <a:t> от </a:t>
                      </a:r>
                      <a:r>
                        <a:rPr lang="ru-RU" sz="1000" baseline="0" dirty="0" err="1" smtClean="0"/>
                        <a:t>исп-ния</a:t>
                      </a:r>
                      <a:r>
                        <a:rPr lang="ru-RU" sz="1000" baseline="0" dirty="0" smtClean="0"/>
                        <a:t> имущества, </a:t>
                      </a:r>
                      <a:r>
                        <a:rPr lang="ru-RU" sz="1000" baseline="0" dirty="0" err="1" smtClean="0"/>
                        <a:t>нах-ся</a:t>
                      </a:r>
                      <a:r>
                        <a:rPr lang="ru-RU" sz="1000" baseline="0" dirty="0" smtClean="0"/>
                        <a:t> в </a:t>
                      </a:r>
                      <a:r>
                        <a:rPr lang="ru-RU" sz="1000" baseline="0" dirty="0" err="1" smtClean="0"/>
                        <a:t>мун</a:t>
                      </a:r>
                      <a:r>
                        <a:rPr lang="ru-RU" sz="1000" baseline="0" dirty="0" smtClean="0"/>
                        <a:t>. </a:t>
                      </a:r>
                      <a:r>
                        <a:rPr lang="ru-RU" sz="1000" baseline="0" dirty="0" err="1" smtClean="0"/>
                        <a:t>соб-ти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2 725,0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2 880,0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2 895,0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2 905,0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0,8</a:t>
                      </a:r>
                      <a:endParaRPr lang="ru-RU" sz="1200" dirty="0"/>
                    </a:p>
                  </a:txBody>
                  <a:tcPr/>
                </a:tc>
              </a:tr>
              <a:tr h="37658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Платежи за пользование </a:t>
                      </a:r>
                      <a:r>
                        <a:rPr lang="ru-RU" sz="1000" dirty="0" err="1" smtClean="0"/>
                        <a:t>прир-ми</a:t>
                      </a:r>
                      <a:r>
                        <a:rPr lang="ru-RU" sz="1000" dirty="0" smtClean="0"/>
                        <a:t> ресурсами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285,0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305,0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310,0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0,1</a:t>
                      </a:r>
                      <a:endParaRPr lang="ru-RU" sz="1200" dirty="0"/>
                    </a:p>
                  </a:txBody>
                  <a:tcPr/>
                </a:tc>
              </a:tr>
              <a:tr h="37658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Прочие доходы от оказания платных услуг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1 085,0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1 370,0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1 400,0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1 435,0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/>
                </a:tc>
              </a:tr>
              <a:tr h="37658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 от реализации</a:t>
                      </a:r>
                      <a:r>
                        <a:rPr lang="ru-RU" sz="1000" baseline="0" dirty="0" smtClean="0"/>
                        <a:t> имущества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420,0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0,1</a:t>
                      </a:r>
                      <a:endParaRPr lang="ru-RU" sz="1200" dirty="0"/>
                    </a:p>
                  </a:txBody>
                  <a:tcPr/>
                </a:tc>
              </a:tr>
              <a:tr h="24960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Штрафы, санкции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1 605,0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1 720,0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1 750,0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1 775,0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/>
                </a:tc>
              </a:tr>
              <a:tr h="28389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Прочие</a:t>
                      </a:r>
                      <a:r>
                        <a:rPr lang="ru-RU" sz="1000" baseline="0" dirty="0" smtClean="0"/>
                        <a:t> неналоговые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1 700,0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1 750,0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1 755,0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1 760,0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Безвозмездные поступления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3050"/>
            <a:ext cx="8115328" cy="3071834"/>
          </a:xfrm>
        </p:spPr>
        <p:txBody>
          <a:bodyPr/>
          <a:lstStyle/>
          <a:p>
            <a:r>
              <a:rPr lang="ru-RU" dirty="0" smtClean="0"/>
              <a:t>Расходы бюджета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Расходы бюджета Тунгокоченского муниципального округа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Отражены в соответствии с расходными обязательствами муниципального округа по принятым НПА, договорам и соглашениям;</a:t>
            </a:r>
          </a:p>
          <a:p>
            <a:endParaRPr lang="ru-RU" sz="2400" dirty="0" smtClean="0"/>
          </a:p>
          <a:p>
            <a:r>
              <a:rPr lang="ru-RU" sz="2400" dirty="0" smtClean="0"/>
              <a:t>Предусматривают ассигнования на реализацию 23 муниципальных программ в 2025 году (32 269,6 тыс.руб.);</a:t>
            </a:r>
          </a:p>
          <a:p>
            <a:endParaRPr lang="ru-RU" sz="2400" dirty="0" smtClean="0"/>
          </a:p>
          <a:p>
            <a:r>
              <a:rPr lang="ru-RU" sz="2400" dirty="0" smtClean="0"/>
              <a:t>Доля «программных» расходов в общем объеме расходов проекта бюджета в 2025 году 3,8%;</a:t>
            </a:r>
          </a:p>
          <a:p>
            <a:endParaRPr lang="ru-RU" sz="2400" dirty="0" smtClean="0"/>
          </a:p>
          <a:p>
            <a:r>
              <a:rPr lang="ru-RU" sz="2400" dirty="0" smtClean="0"/>
              <a:t>ФОТ предусматривается на 9 месяцев, расходы на коммунальные услуги на 10 месяцев и котельно-печное топливо на 12 месяцев.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796908"/>
          </a:xfrm>
        </p:spPr>
        <p:txBody>
          <a:bodyPr/>
          <a:lstStyle/>
          <a:p>
            <a:r>
              <a:rPr lang="ru-RU" dirty="0" smtClean="0"/>
              <a:t>Динамика расходов бюджета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64305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Тунгокоченского муниципального округа на 2025 год и плановый период 2026 и 2027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0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214282" y="1428736"/>
          <a:ext cx="8723772" cy="526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372935"/>
              </p:ext>
            </p:extLst>
          </p:nvPr>
        </p:nvGraphicFramePr>
        <p:xfrm>
          <a:off x="285720" y="1142985"/>
          <a:ext cx="8691565" cy="5572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1472"/>
                <a:gridCol w="1537376"/>
                <a:gridCol w="1487968"/>
                <a:gridCol w="1346257"/>
                <a:gridCol w="1478492"/>
              </a:tblGrid>
              <a:tr h="631425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 2024 года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 2025 года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 2026 года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 2027 года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84089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Всего расходов</a:t>
                      </a:r>
                      <a:endParaRPr lang="ru-RU" sz="1600" b="1" dirty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765 635,8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856 182,2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831 330,3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931 869,6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60814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Общегосударственные вопросы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126 119,6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134 191,2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126 470,6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116 164,0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6081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оборона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1 803,4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1 972,2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1 972,2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511154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011,3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6 792,6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9 385,1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20 833,2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29791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Национальная экономика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21 038,2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22 766,2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17 838,2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111 955,4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5111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Жилищно-коммунальное хозяйство</a:t>
                      </a:r>
                      <a:endParaRPr lang="ru-RU" sz="1400" dirty="0" smtClean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15 212,6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19 480,6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12 129,2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8 100,4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84089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Образование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509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645,2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571 543,4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567 024,6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576 568,3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84089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Культура и кинематография</a:t>
                      </a:r>
                      <a:endParaRPr lang="ru-RU" sz="1050" dirty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70 042,5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82 855,6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82 013,6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81 475,6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608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Здравоохранение</a:t>
                      </a: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42,0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10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  <a:endParaRPr lang="ru-RU" sz="1050" dirty="0" smtClean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12 018,9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16 359,0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14 481,9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14 788,9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360814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Физическая культура и спорт</a:t>
                      </a:r>
                      <a:endParaRPr lang="ru-RU" sz="1050" dirty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710,0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330,0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  <a:tr h="54893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Обслуживание государственного и муниципального долга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20,0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18,2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14,9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11,6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16200000" scaled="0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838200" y="304800"/>
            <a:ext cx="7543800" cy="609600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Структура расходов бюджета муниципального округа по разделам классификации расходов на 2024-2027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годов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582594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rgbClr val="040FF2"/>
                </a:solidFill>
              </a:rPr>
              <a:t>Раздел «Общегосударственные вопросы»(15,7%)</a:t>
            </a:r>
            <a:endParaRPr lang="ru-RU" sz="2400" b="1" u="sng" dirty="0">
              <a:solidFill>
                <a:srgbClr val="040FF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857232"/>
          <a:ext cx="8715436" cy="585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796908"/>
          </a:xfrm>
        </p:spPr>
        <p:txBody>
          <a:bodyPr>
            <a:normAutofit/>
          </a:bodyPr>
          <a:lstStyle/>
          <a:p>
            <a:r>
              <a:rPr lang="ru-RU" sz="3200" u="sng" dirty="0" smtClean="0">
                <a:solidFill>
                  <a:srgbClr val="FFFF00"/>
                </a:solidFill>
              </a:rPr>
              <a:t>Раздел «Национальная оборона»(0,2%)</a:t>
            </a:r>
            <a:endParaRPr lang="ru-RU" sz="3200" u="sng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7c5ae4543b5c76e2687b810bfe4b44c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2500306"/>
            <a:ext cx="5359017" cy="35726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1500174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 осуществление первичного воинского учета на территориях, где отсутствуют военные комиссариаты предусмотрено 1 803,4 тыс.руб. на 2025 год.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4.ppt-online.org/files4/slide/f/FmvyuU9XPw5JT1RLHCZjD6qSfMB7l2NbWrtVQG/slide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116" y="1000108"/>
            <a:ext cx="8694996" cy="5072098"/>
          </a:xfrm>
          <a:prstGeom prst="rect">
            <a:avLst/>
          </a:prstGeom>
          <a:noFill/>
        </p:spPr>
      </p:pic>
      <p:pic>
        <p:nvPicPr>
          <p:cNvPr id="1027" name="Picture 3" descr="C:\Users\admin\Desktop\презентации\4371680-midd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00108"/>
            <a:ext cx="1305466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001156" cy="1071570"/>
          </a:xfrm>
        </p:spPr>
        <p:txBody>
          <a:bodyPr>
            <a:normAutofit/>
          </a:bodyPr>
          <a:lstStyle/>
          <a:p>
            <a:r>
              <a:rPr lang="ru-RU" sz="2400" u="sng" dirty="0" smtClean="0">
                <a:solidFill>
                  <a:schemeClr val="accent6">
                    <a:lumMod val="75000"/>
                  </a:schemeClr>
                </a:solidFill>
              </a:rPr>
              <a:t>Раздел «Национальная безопасность и правоохранительная деятельность»(0,8%)</a:t>
            </a:r>
            <a:endParaRPr lang="ru-RU" sz="24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543956" cy="497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u="sng" dirty="0" smtClean="0">
                <a:solidFill>
                  <a:srgbClr val="159B15"/>
                </a:solidFill>
              </a:rPr>
              <a:t>Раздел «Национальная экономика»(2,6%)</a:t>
            </a:r>
            <a:endParaRPr lang="ru-RU" sz="3600" u="sng" dirty="0">
              <a:solidFill>
                <a:srgbClr val="159B15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600200"/>
          <a:ext cx="8715436" cy="5043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36841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Раздел «Жилищно-коммунальное хозяйство»(2,3%)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2000" i="1" dirty="0" smtClean="0"/>
              <a:t>Расходы по разделу в 2025 году увеличены на 4268,0 т.р. к 2024 году</a:t>
            </a:r>
            <a:endParaRPr lang="ru-RU" sz="2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643050"/>
          <a:ext cx="8643998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93978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DE112"/>
                </a:solidFill>
              </a:rPr>
              <a:t>Раздел «Образование»(66,7%)</a:t>
            </a:r>
            <a:endParaRPr lang="ru-RU" sz="4000" dirty="0">
              <a:solidFill>
                <a:srgbClr val="0DE112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1214422"/>
          <a:ext cx="8643998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9397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DB13A2"/>
                </a:solidFill>
              </a:rPr>
              <a:t>Раздел «Культура, кинематография»(9,7%)</a:t>
            </a:r>
            <a:endParaRPr lang="ru-RU" sz="3200" dirty="0">
              <a:solidFill>
                <a:srgbClr val="DB13A2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1142984"/>
          <a:ext cx="8715436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08266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AA16D8"/>
                </a:solidFill>
              </a:rPr>
              <a:t>Разделы «Социальная политика», </a:t>
            </a:r>
            <a:r>
              <a:rPr lang="ru-RU" sz="2400" dirty="0" smtClean="0">
                <a:solidFill>
                  <a:srgbClr val="E52E09"/>
                </a:solidFill>
              </a:rPr>
              <a:t>«Здравоохранение», </a:t>
            </a:r>
            <a:r>
              <a:rPr lang="ru-RU" sz="2400" dirty="0" smtClean="0">
                <a:solidFill>
                  <a:srgbClr val="040FF2"/>
                </a:solidFill>
              </a:rPr>
              <a:t>«Физическая культура и спорт» </a:t>
            </a:r>
            <a:r>
              <a:rPr lang="ru-RU" sz="2400" dirty="0" smtClean="0">
                <a:solidFill>
                  <a:srgbClr val="AA16D8"/>
                </a:solidFill>
              </a:rPr>
              <a:t>, </a:t>
            </a:r>
            <a:r>
              <a:rPr lang="ru-RU" sz="2400" dirty="0" smtClean="0">
                <a:solidFill>
                  <a:srgbClr val="E9E02F"/>
                </a:solidFill>
              </a:rPr>
              <a:t>«Обслуживание государственного и муниципального долга»</a:t>
            </a:r>
            <a:endParaRPr lang="ru-RU" sz="2400" dirty="0">
              <a:solidFill>
                <a:srgbClr val="E9E02F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643050"/>
          <a:ext cx="8658228" cy="5026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0"/>
            <a:ext cx="8610600" cy="40011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 prstMaterial="clear">
            <a:bevelT/>
            <a:bevelB/>
          </a:sp3d>
        </p:spPr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Муниципальные программы, планируемые в 2025 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8492647"/>
              </p:ext>
            </p:extLst>
          </p:nvPr>
        </p:nvGraphicFramePr>
        <p:xfrm>
          <a:off x="0" y="380999"/>
          <a:ext cx="9144001" cy="663778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81000"/>
                <a:gridCol w="7783286"/>
                <a:gridCol w="979715"/>
              </a:tblGrid>
              <a:tr h="53340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№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kern="1200" dirty="0" err="1" smtClean="0"/>
                        <a:t>п</a:t>
                      </a:r>
                      <a:r>
                        <a:rPr lang="ru-RU" sz="1400" kern="1200" dirty="0" smtClean="0"/>
                        <a:t>/</a:t>
                      </a:r>
                      <a:r>
                        <a:rPr lang="ru-RU" sz="1400" kern="1200" dirty="0" err="1" smtClean="0"/>
                        <a:t>п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000" kern="1200" dirty="0" smtClean="0"/>
                        <a:t>Наименование программ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2025год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тыс. руб.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8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11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/>
                        <a:t> «Экономическое и социальное развитие коренных малочисленных народов Севера на 2021-2025 годы </a:t>
                      </a:r>
                      <a:r>
                        <a:rPr lang="ru-RU" sz="1100" kern="1200" dirty="0" err="1" smtClean="0"/>
                        <a:t>Тунгокоченского</a:t>
                      </a:r>
                      <a:r>
                        <a:rPr lang="ru-RU" sz="1100" kern="1200" dirty="0" smtClean="0"/>
                        <a:t> района»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8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11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/>
                        <a:t>«Развитие субъектов малого и среднего предпринимательства в</a:t>
                      </a:r>
                      <a:r>
                        <a:rPr lang="ru-RU" sz="1100" kern="1200" baseline="0" dirty="0" smtClean="0"/>
                        <a:t> </a:t>
                      </a:r>
                      <a:r>
                        <a:rPr lang="ru-RU" sz="1100" kern="1200" dirty="0" err="1" smtClean="0"/>
                        <a:t>Тунгокоченском</a:t>
                      </a:r>
                      <a:r>
                        <a:rPr lang="ru-RU" sz="1100" kern="1200" baseline="0" dirty="0" smtClean="0"/>
                        <a:t> муниципальном округе</a:t>
                      </a:r>
                      <a:r>
                        <a:rPr lang="ru-RU" sz="1100" kern="1200" dirty="0" smtClean="0"/>
                        <a:t> на 2021-2025 годы»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47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sz="11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/>
                        <a:t>«Мониторинг муниципальной системы образования, организация и проведения государственной (итоговой) аттестации выпускников 9-х,11-х классов на территории муниципального района «Тунгокоченский район» на  2021-2025 годы 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1400" i="1" kern="1200" dirty="0" smtClean="0"/>
                        <a:t>8</a:t>
                      </a:r>
                      <a:r>
                        <a:rPr lang="ru-RU" sz="1400" i="1" kern="1200" dirty="0" smtClean="0"/>
                        <a:t>00,0</a:t>
                      </a:r>
                      <a:endParaRPr lang="ru-RU" sz="1400" b="1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70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11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/>
                        <a:t>«Организация отдыха, оздоровления, занятости детей и подростков» (2021-2025гг)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i="1" kern="1200" dirty="0" smtClean="0"/>
                        <a:t>1 000,0</a:t>
                      </a:r>
                      <a:endParaRPr lang="ru-RU" sz="1400" b="1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15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sz="11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 smtClean="0"/>
                        <a:t>«Социальная</a:t>
                      </a:r>
                      <a:r>
                        <a:rPr lang="ru-RU" sz="1100" baseline="0" dirty="0" smtClean="0"/>
                        <a:t> поддержка населения муниципального района «</a:t>
                      </a:r>
                      <a:r>
                        <a:rPr lang="ru-RU" sz="1100" baseline="0" dirty="0" err="1" smtClean="0"/>
                        <a:t>Тунгокоченский</a:t>
                      </a:r>
                      <a:r>
                        <a:rPr lang="ru-RU" sz="1100" baseline="0" dirty="0" smtClean="0"/>
                        <a:t> район» на 2021-2025 годы»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1400" i="1" dirty="0" smtClean="0"/>
                        <a:t>1</a:t>
                      </a:r>
                      <a:r>
                        <a:rPr lang="ru-RU" sz="1400" i="1" dirty="0" smtClean="0"/>
                        <a:t>625,0</a:t>
                      </a:r>
                      <a:endParaRPr lang="ru-RU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8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sz="11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 smtClean="0"/>
                        <a:t>«Комплексного развития объектов коммунальной инфраструктуры 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Тунгокоченского</a:t>
                      </a:r>
                      <a:r>
                        <a:rPr lang="ru-RU" sz="1100" baseline="0" dirty="0" smtClean="0"/>
                        <a:t> муниципального округа на</a:t>
                      </a:r>
                      <a:r>
                        <a:rPr lang="ru-RU" sz="1100" dirty="0" smtClean="0"/>
                        <a:t> 2022-2026 годы»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2055,8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318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ru-RU" sz="11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/>
                        <a:t>«Культура </a:t>
                      </a:r>
                      <a:r>
                        <a:rPr lang="ru-RU" sz="1100" kern="1200" dirty="0" err="1" smtClean="0"/>
                        <a:t>Тунгокоченского</a:t>
                      </a:r>
                      <a:r>
                        <a:rPr lang="ru-RU" sz="1100" kern="1200" dirty="0" smtClean="0"/>
                        <a:t> района на 2021-2025 годы»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8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«Обеспечение первичных мер пожарной безопасности в населенных пунктах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Тунгокоченского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муниципального округа на 2024-2028 годы»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itchFamily="34" charset="0"/>
                        <a:buNone/>
                      </a:pP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1831,9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8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«Комплексное развитие сельских территорий» в муниципальном районе «Тунгокоченский район» на 2020-2025 годы» подпрограмма «Создание и развитие инфраструктуры на сельских территориях.»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70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ru-RU" sz="11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/>
                        <a:t>«Развитие физической культуры и спорта в муниципальном районе "Тунгокоченский район" на 2021-2025 годы»</a:t>
                      </a:r>
                      <a:endParaRPr lang="ru-RU" sz="11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i="1" kern="1200" dirty="0" smtClean="0"/>
                        <a:t>330,0</a:t>
                      </a:r>
                      <a:endParaRPr lang="ru-RU" sz="1400" b="1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52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ru-RU" sz="11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«Развитие образования в муниципальном районе «Тунгокоченский район» на 2021-2025 годы»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itchFamily="34" charset="0"/>
                        <a:buNone/>
                      </a:pP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4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983,1</a:t>
                      </a:r>
                      <a:endParaRPr lang="ru-RU" sz="1400" b="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73">
                <a:tc gridSpan="2"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endParaRPr 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itchFamily="34" charset="0"/>
                        <a:buNone/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7293404"/>
              </p:ext>
            </p:extLst>
          </p:nvPr>
        </p:nvGraphicFramePr>
        <p:xfrm>
          <a:off x="0" y="-2"/>
          <a:ext cx="9144004" cy="743138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42442"/>
                <a:gridCol w="7621846"/>
                <a:gridCol w="979716"/>
              </a:tblGrid>
              <a:tr h="55990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№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kern="1200" dirty="0" err="1" smtClean="0"/>
                        <a:t>п</a:t>
                      </a:r>
                      <a:r>
                        <a:rPr lang="ru-RU" sz="1400" kern="1200" dirty="0" smtClean="0"/>
                        <a:t>/</a:t>
                      </a:r>
                      <a:r>
                        <a:rPr lang="ru-RU" sz="1400" kern="1200" dirty="0" err="1" smtClean="0"/>
                        <a:t>п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000" kern="1200" dirty="0" smtClean="0"/>
                        <a:t>Наименование программ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202</a:t>
                      </a:r>
                      <a:r>
                        <a:rPr lang="en-US" sz="1400" kern="1200" dirty="0" smtClean="0"/>
                        <a:t>4</a:t>
                      </a:r>
                      <a:r>
                        <a:rPr lang="ru-RU" sz="1400" kern="1200" dirty="0" smtClean="0"/>
                        <a:t>год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тыс. руб.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9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ru-RU" sz="14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«Создание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государственного кадастра недвижимости и управления земельно-имущественным комплексом (2024-2026 годы)»</a:t>
                      </a:r>
                      <a:endParaRPr lang="ru-RU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1400" i="1" kern="1200" dirty="0" smtClean="0"/>
                        <a:t>1</a:t>
                      </a:r>
                      <a:r>
                        <a:rPr lang="ru-RU" sz="1400" i="1" kern="1200" dirty="0" smtClean="0"/>
                        <a:t>3</a:t>
                      </a:r>
                      <a:r>
                        <a:rPr lang="en-US" sz="1400" i="1" kern="1200" dirty="0" smtClean="0"/>
                        <a:t>00,0</a:t>
                      </a:r>
                      <a:endParaRPr lang="ru-RU" sz="1400" b="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1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ru-RU" sz="1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1400" u="none" strike="noStrike" baseline="0" dirty="0" smtClean="0"/>
                        <a:t> </a:t>
                      </a:r>
                      <a:r>
                        <a:rPr lang="ru-RU" sz="1400" u="none" strike="noStrike" dirty="0" smtClean="0"/>
                        <a:t>«</a:t>
                      </a:r>
                      <a:r>
                        <a:rPr lang="ru-RU" sz="1400" u="none" strike="noStrike" dirty="0"/>
                        <a:t>Проведение капитального ремонта общего имущества </a:t>
                      </a:r>
                      <a:r>
                        <a:rPr lang="ru-RU" sz="1400" u="none" strike="noStrike" dirty="0" smtClean="0"/>
                        <a:t> в многоквартирных домах, </a:t>
                      </a:r>
                      <a:r>
                        <a:rPr lang="ru-RU" sz="1400" u="none" strike="noStrike" dirty="0"/>
                        <a:t>расположенных на </a:t>
                      </a:r>
                      <a:r>
                        <a:rPr lang="ru-RU" sz="1400" u="none" strike="noStrike" dirty="0" smtClean="0"/>
                        <a:t>территории</a:t>
                      </a:r>
                      <a:r>
                        <a:rPr lang="ru-RU" sz="1400" u="none" strike="noStrike" baseline="0" dirty="0" smtClean="0"/>
                        <a:t> </a:t>
                      </a:r>
                      <a:r>
                        <a:rPr lang="ru-RU" sz="1400" u="none" strike="noStrike" dirty="0" smtClean="0"/>
                        <a:t>Тунгокоченского</a:t>
                      </a:r>
                      <a:r>
                        <a:rPr lang="ru-RU" sz="1400" u="none" strike="noStrike" baseline="0" dirty="0" smtClean="0"/>
                        <a:t> муниципального округа</a:t>
                      </a:r>
                      <a:r>
                        <a:rPr lang="ru-RU" sz="1400" u="none" strike="noStrike" dirty="0" smtClean="0"/>
                        <a:t>» </a:t>
                      </a:r>
                      <a:r>
                        <a:rPr lang="ru-RU" sz="1400" u="none" strike="noStrike" dirty="0"/>
                        <a:t>(2018-2043 годы)»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i="1" kern="1200" dirty="0" smtClean="0"/>
                        <a:t>545,0</a:t>
                      </a:r>
                      <a:endParaRPr lang="ru-RU" sz="1400" b="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40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«Гармонизация межнациональных и межконфессиональных отношений в администрации муниципального района « </a:t>
                      </a:r>
                      <a:r>
                        <a:rPr lang="ru-RU" sz="1400" dirty="0" err="1" smtClean="0"/>
                        <a:t>Тунгокоченский</a:t>
                      </a:r>
                      <a:r>
                        <a:rPr lang="ru-RU" sz="1400" dirty="0" smtClean="0"/>
                        <a:t> район» на 2015 – 2025 годы»</a:t>
                      </a:r>
                      <a:endParaRPr lang="ru-RU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i="1" kern="1200" dirty="0" smtClean="0"/>
                        <a:t>130,0</a:t>
                      </a:r>
                      <a:endParaRPr lang="ru-RU" sz="1400" b="1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9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i="0" dirty="0" smtClean="0"/>
                        <a:t>Содействие</a:t>
                      </a:r>
                      <a:r>
                        <a:rPr lang="ru-RU" sz="1400" b="0" i="0" baseline="0" dirty="0" smtClean="0"/>
                        <a:t> занятости населения </a:t>
                      </a:r>
                      <a:r>
                        <a:rPr lang="ru-RU" sz="1400" b="0" i="0" baseline="0" dirty="0" err="1" smtClean="0"/>
                        <a:t>Тунгокоченского</a:t>
                      </a:r>
                      <a:r>
                        <a:rPr lang="ru-RU" sz="1400" b="0" i="0" baseline="0" dirty="0" smtClean="0"/>
                        <a:t> района на 2021-2025 годы</a:t>
                      </a:r>
                      <a:endParaRPr lang="ru-RU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ru-RU" sz="1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«Молодежь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en-US" sz="1400" baseline="0" dirty="0" smtClean="0"/>
                        <a:t>XXI</a:t>
                      </a:r>
                      <a:r>
                        <a:rPr lang="ru-RU" sz="1400" baseline="0" dirty="0" smtClean="0"/>
                        <a:t> века</a:t>
                      </a:r>
                      <a:r>
                        <a:rPr lang="ru-RU" sz="1400" dirty="0" smtClean="0"/>
                        <a:t>» на 2025-2027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годы» </a:t>
                      </a:r>
                      <a:endParaRPr lang="ru-RU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i="1" kern="1200" dirty="0" smtClean="0"/>
                        <a:t>250,0</a:t>
                      </a:r>
                      <a:endParaRPr lang="ru-RU" sz="1400" b="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ru-RU" sz="1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«Капитальный ремонт муниципального жилищного фонда Тунгокоченского муниципального округа на период 2025-2029 годы» 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1400" i="1" dirty="0" smtClean="0"/>
                        <a:t>20</a:t>
                      </a:r>
                      <a:r>
                        <a:rPr lang="ru-RU" sz="1400" i="1" dirty="0" smtClean="0"/>
                        <a:t>0,0</a:t>
                      </a:r>
                      <a:endParaRPr lang="ru-RU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6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«Обеспечение твердым котельно-печным топливом муниципальных</a:t>
                      </a:r>
                      <a:r>
                        <a:rPr lang="ru-RU" sz="1400" baseline="0" dirty="0" smtClean="0"/>
                        <a:t> учреждений и сельских администраций Тунгокоченского муниципального округа на осенне-зимние периоды </a:t>
                      </a:r>
                      <a:r>
                        <a:rPr lang="ru-RU" sz="1400" dirty="0" smtClean="0"/>
                        <a:t>на 2025-2029 годы» </a:t>
                      </a:r>
                      <a:endParaRPr lang="ru-RU" sz="1400" b="0" i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i="1" dirty="0" smtClean="0"/>
                        <a:t>5075,0</a:t>
                      </a:r>
                      <a:endParaRPr lang="ru-RU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68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 «Улучшение условий и охраны труда в </a:t>
                      </a:r>
                      <a:r>
                        <a:rPr lang="ru-RU" sz="1400" dirty="0" err="1" smtClean="0"/>
                        <a:t>Тунгокоченском</a:t>
                      </a:r>
                      <a:r>
                        <a:rPr lang="ru-RU" sz="1400" dirty="0" smtClean="0"/>
                        <a:t> муниципальном округе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 на 2025-2029 годы»</a:t>
                      </a:r>
                      <a:endParaRPr lang="ru-RU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i="1" kern="1200" dirty="0" smtClean="0"/>
                        <a:t>130,0</a:t>
                      </a:r>
                      <a:endParaRPr lang="ru-RU" sz="1400" b="0" i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93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/>
                        <a:t> «Укрепление</a:t>
                      </a:r>
                      <a:r>
                        <a:rPr lang="ru-RU" sz="1400" kern="1200" baseline="0" dirty="0" smtClean="0"/>
                        <a:t> общественного здоровья в муниципальном районе «</a:t>
                      </a:r>
                      <a:r>
                        <a:rPr lang="ru-RU" sz="1400" kern="1200" baseline="0" dirty="0" err="1" smtClean="0"/>
                        <a:t>Тунгокоченский</a:t>
                      </a:r>
                      <a:r>
                        <a:rPr lang="ru-RU" sz="1400" kern="1200" baseline="0" dirty="0" smtClean="0"/>
                        <a:t> район» на 2021-2025 годы</a:t>
                      </a:r>
                      <a:r>
                        <a:rPr lang="ru-RU" sz="1400" kern="1200" dirty="0" smtClean="0"/>
                        <a:t>»</a:t>
                      </a:r>
                      <a:endParaRPr lang="ru-RU" sz="1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r>
                        <a:rPr lang="en-US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,0</a:t>
                      </a:r>
                      <a:endParaRPr lang="ru-RU" sz="1400" b="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i="0" dirty="0" smtClean="0"/>
                        <a:t>«Благоустройство населенных пунктов </a:t>
                      </a:r>
                      <a:r>
                        <a:rPr lang="ru-RU" sz="1400" dirty="0" smtClean="0"/>
                        <a:t>Тунгокоченского муниципального округа Забайкальского края на 2022-2026 годы» </a:t>
                      </a:r>
                      <a:endParaRPr lang="ru-RU" sz="1400" b="0" i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786,8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28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i="0" dirty="0" smtClean="0"/>
                        <a:t>«Энергосбережение</a:t>
                      </a:r>
                      <a:r>
                        <a:rPr lang="ru-RU" sz="1400" b="0" i="0" baseline="0" dirty="0" smtClean="0"/>
                        <a:t> и повышение энергетической эффективности  </a:t>
                      </a:r>
                      <a:r>
                        <a:rPr lang="ru-RU" sz="1400" dirty="0" smtClean="0"/>
                        <a:t>в </a:t>
                      </a:r>
                      <a:r>
                        <a:rPr lang="ru-RU" sz="1400" dirty="0" err="1" smtClean="0"/>
                        <a:t>Тунгокоченском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муниципальном округе на 2021-2025 годы» </a:t>
                      </a:r>
                      <a:endParaRPr lang="ru-RU" sz="1400" b="0" i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i="0" dirty="0" smtClean="0"/>
                        <a:t>«Повышение безопасности дорожного</a:t>
                      </a:r>
                      <a:r>
                        <a:rPr lang="ru-RU" sz="1400" b="0" i="0" baseline="0" dirty="0" smtClean="0"/>
                        <a:t> движения </a:t>
                      </a:r>
                      <a:r>
                        <a:rPr lang="ru-RU" sz="1400" dirty="0" smtClean="0"/>
                        <a:t>в </a:t>
                      </a:r>
                      <a:r>
                        <a:rPr lang="ru-RU" sz="1400" dirty="0" err="1" smtClean="0"/>
                        <a:t>Тунгокоченском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муниципальном округе </a:t>
                      </a:r>
                      <a:r>
                        <a:rPr lang="ru-RU" sz="1400" baseline="0" dirty="0" smtClean="0"/>
                        <a:t> Забайкальского края на </a:t>
                      </a:r>
                      <a:r>
                        <a:rPr lang="ru-RU" sz="1400" b="0" i="0" baseline="0" dirty="0" smtClean="0"/>
                        <a:t>2022-2026годы»</a:t>
                      </a:r>
                      <a:endParaRPr lang="ru-RU" sz="1400" b="0" i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699">
                <a:tc gridSpan="2"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kern="1200" dirty="0" smtClean="0"/>
                        <a:t>Итого</a:t>
                      </a:r>
                      <a:r>
                        <a:rPr lang="ru-RU" sz="1600" kern="1200" baseline="0" dirty="0" smtClean="0"/>
                        <a:t> по программам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itchFamily="34" charset="0"/>
                        <a:buNone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269,6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0"/>
            <a:ext cx="670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Спасибо!</a:t>
            </a:r>
            <a:endParaRPr lang="ru-RU" sz="5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 descr="C:\Users\рабочая\Downloads\5f2aae.dey8le.3l7d.vh.n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828800"/>
            <a:ext cx="4495800" cy="1676400"/>
          </a:xfrm>
          <a:prstGeom prst="rect">
            <a:avLst/>
          </a:prstGeom>
          <a:noFill/>
        </p:spPr>
      </p:pic>
      <p:pic>
        <p:nvPicPr>
          <p:cNvPr id="2051" name="Picture 3" descr="C:\Users\рабочая\Downloads\1604998964_verh-usugl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4648200" cy="1723869"/>
          </a:xfrm>
          <a:prstGeom prst="rect">
            <a:avLst/>
          </a:prstGeom>
          <a:noFill/>
        </p:spPr>
      </p:pic>
      <p:pic>
        <p:nvPicPr>
          <p:cNvPr id="2053" name="Picture 5" descr="C:\Users\рабочая\Downloads\кыке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505200"/>
            <a:ext cx="4495799" cy="1676400"/>
          </a:xfrm>
          <a:prstGeom prst="rect">
            <a:avLst/>
          </a:prstGeom>
          <a:noFill/>
        </p:spPr>
      </p:pic>
      <p:pic>
        <p:nvPicPr>
          <p:cNvPr id="2054" name="Picture 6" descr="C:\Users\рабочая\Downloads\тунгокочен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762000"/>
            <a:ext cx="4495800" cy="1066800"/>
          </a:xfrm>
          <a:prstGeom prst="rect">
            <a:avLst/>
          </a:prstGeom>
          <a:noFill/>
        </p:spPr>
      </p:pic>
      <p:pic>
        <p:nvPicPr>
          <p:cNvPr id="2055" name="Picture 7" descr="C:\Users\рабочая\Downloads\усть каренг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05200"/>
            <a:ext cx="4648200" cy="1676400"/>
          </a:xfrm>
          <a:prstGeom prst="rect">
            <a:avLst/>
          </a:prstGeom>
          <a:noFill/>
        </p:spPr>
      </p:pic>
      <p:pic>
        <p:nvPicPr>
          <p:cNvPr id="2056" name="Picture 8" descr="C:\Users\рабочая\Downloads\panorama-nizhnij-stan-smal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762000"/>
            <a:ext cx="4648200" cy="1066800"/>
          </a:xfrm>
          <a:prstGeom prst="rect">
            <a:avLst/>
          </a:prstGeom>
          <a:noFill/>
        </p:spPr>
      </p:pic>
      <p:pic>
        <p:nvPicPr>
          <p:cNvPr id="2057" name="Picture 9" descr="C:\Users\рабочая\Downloads\7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5181600"/>
            <a:ext cx="4495800" cy="1676400"/>
          </a:xfrm>
          <a:prstGeom prst="rect">
            <a:avLst/>
          </a:prstGeom>
          <a:noFill/>
        </p:spPr>
      </p:pic>
      <p:pic>
        <p:nvPicPr>
          <p:cNvPr id="2058" name="Picture 10" descr="C:\Users\рабочая\Downloads\unnamed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224463"/>
            <a:ext cx="4648200" cy="16335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cf4.ppt-online.org/files4/slide/f/FmvyuU9XPw5JT1RLHCZjD6qSfMB7l2NbWrtVQG/slide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5"/>
            <a:ext cx="7977864" cy="5975607"/>
          </a:xfrm>
          <a:prstGeom prst="rect">
            <a:avLst/>
          </a:prstGeom>
          <a:noFill/>
        </p:spPr>
      </p:pic>
      <p:pic>
        <p:nvPicPr>
          <p:cNvPr id="34819" name="Picture 3" descr="C:\Users\admin\Desktop\презентации\4371680-midd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09" y="857232"/>
            <a:ext cx="1414255" cy="928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cf4.ppt-online.org/files4/slide/f/FmvyuU9XPw5JT1RLHCZjD6qSfMB7l2NbWrtVQG/slide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8143932" cy="6099996"/>
          </a:xfrm>
          <a:prstGeom prst="rect">
            <a:avLst/>
          </a:prstGeom>
          <a:noFill/>
        </p:spPr>
      </p:pic>
      <p:pic>
        <p:nvPicPr>
          <p:cNvPr id="3" name="Picture 3" descr="C:\Users\admin\Desktop\презентации\4371680-midd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1" y="714356"/>
            <a:ext cx="1357321" cy="891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1295400"/>
            <a:ext cx="6945086" cy="132343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4F81BD">
                <a:shade val="95000"/>
                <a:satMod val="105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8521477"/>
              </p:ext>
            </p:extLst>
          </p:nvPr>
        </p:nvGraphicFramePr>
        <p:xfrm>
          <a:off x="160818" y="2641600"/>
          <a:ext cx="8833935" cy="3323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645"/>
                <a:gridCol w="2874423"/>
                <a:gridCol w="3014867"/>
              </a:tblGrid>
              <a:tr h="112038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 лат. «</a:t>
                      </a:r>
                      <a:r>
                        <a:rPr lang="en-US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Dotatio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дар, пожертвование)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 «</a:t>
                      </a:r>
                      <a:r>
                        <a:rPr lang="en-US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Subvenire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приходить на помощь)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</a:t>
                      </a:r>
                      <a:r>
                        <a:rPr lang="ru-RU" sz="1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en-US" sz="1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Subsidium</a:t>
                      </a:r>
                      <a:r>
                        <a:rPr lang="ru-RU" sz="1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поддержка)</a:t>
                      </a:r>
                      <a:endParaRPr lang="ru-RU" sz="14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110169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 без определения конкретной цели их использования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финансирование «переданных» другим публично-правовым образованиям полномочий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долевого софинансирования расходов других бюджетов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11016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даете ребенку «карманные деньги».</a:t>
                      </a:r>
                    </a:p>
                    <a:p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 даете ребенку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деньги и посылаете его в магазин купить продукты (по списку)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«добавляете» денег для того, чтобы ваш ребенок купил себе новый телефон (а остальные он накопил сам) 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026" name="Picture 2" descr="https://im3-tub-ru.yandex.net/i?id=99c11e2a97691986c668bf03eccc485c&amp;n=33&amp;h=190&amp;w=19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1028" y="406400"/>
            <a:ext cx="1741715" cy="199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6553200" cy="1077218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 prstMaterial="clear">
            <a:bevelT/>
            <a:bevelB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cap="all" dirty="0" smtClean="0">
                <a:ln w="0"/>
                <a:solidFill>
                  <a:srgbClr val="040FF2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Безвозмездные поступления</a:t>
            </a:r>
            <a:endParaRPr lang="ru-RU" altLang="ru-RU" sz="3200" b="1" cap="all" dirty="0">
              <a:ln w="0"/>
              <a:solidFill>
                <a:srgbClr val="040FF2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98408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305800" cy="1077218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 prstMaterial="clear">
            <a:bevelT/>
            <a:bevelB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cap="all" dirty="0" smtClean="0">
                <a:ln w="0"/>
                <a:solidFill>
                  <a:srgbClr val="040FF2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Участие в бюджетном процессе и влияние гражданина на него</a:t>
            </a:r>
            <a:endParaRPr lang="ru-RU" altLang="ru-RU" sz="3200" b="1" cap="all" dirty="0">
              <a:ln w="0"/>
              <a:solidFill>
                <a:srgbClr val="040FF2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5105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371601"/>
            <a:ext cx="4038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translucentPowder"/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/>
              <a:t>Преемственность показателей, заложенных в прогнозе социально экономического развития МО на 2025-2027 годы,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Соответствие основным направлениям бюджетной и налоговой политики на очередной финансовый год,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Привлечение федеральных и краевых ресурсов на развитие инфраструктуры округа,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Укрепление в части увеличения доходной базы бюджетной системы округа,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Планирование расходов в соответствии с прогнозируемым объемом доходов,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Максимальная концентрация имеющихся финансовых ресурсов на приоритетных расходных обязательствах.</a:t>
            </a:r>
          </a:p>
          <a:p>
            <a:pPr>
              <a:buFont typeface="Wingdings" pitchFamily="2" charset="2"/>
              <a:buChar char="v"/>
            </a:pPr>
            <a:endParaRPr lang="ru-RU" sz="20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28596" y="714356"/>
            <a:ext cx="8572560" cy="584775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 prstMaterial="clear">
            <a:bevelT/>
            <a:bevelB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Основные принципы формирования местного бюджета на 2025 год и плановый период 2026 -2027 года</a:t>
            </a:r>
            <a:endParaRPr lang="ru-RU" altLang="ru-RU" sz="16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85800" y="609600"/>
            <a:ext cx="7848600" cy="609600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i="1" dirty="0" smtClean="0"/>
          </a:p>
          <a:p>
            <a:pPr lvl="0" algn="ctr"/>
            <a:r>
              <a:rPr lang="ru-RU" b="1" i="1" dirty="0" smtClean="0">
                <a:solidFill>
                  <a:schemeClr val="tx1"/>
                </a:solidFill>
              </a:rPr>
              <a:t>Основные характеристики бюджета Тунгокоченского муниципального округа на 2025 год и плановый период 2026-2027 годов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4165126"/>
              </p:ext>
            </p:extLst>
          </p:nvPr>
        </p:nvGraphicFramePr>
        <p:xfrm>
          <a:off x="685800" y="1397000"/>
          <a:ext cx="7848600" cy="464479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tx1"/>
                  </a:outerShdw>
                </a:effectLst>
                <a:tableStyleId>{5C22544A-7EE6-4342-B048-85BDC9FD1C3A}</a:tableStyleId>
              </a:tblPr>
              <a:tblGrid>
                <a:gridCol w="1962150"/>
                <a:gridCol w="1423984"/>
                <a:gridCol w="1428760"/>
                <a:gridCol w="1500198"/>
                <a:gridCol w="1533508"/>
              </a:tblGrid>
              <a:tr h="59436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62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План 2024г. (решение о бюджете)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62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Проект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решения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94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План 2025г.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План 2026г.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План 2027г.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13367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Общий объем доходов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765 635,8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dirty="0" smtClean="0"/>
                        <a:t>859 453,7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834 601,8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935 141,1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13367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Общий объем расходов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763 818,3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856 182,2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831 330,3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931 869,6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133677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Профицит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(+) / дефицит (-)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817,5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3 271,5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271,5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271,5</a:t>
                      </a:r>
                    </a:p>
                    <a:p>
                      <a:pPr marL="0" algn="ctr" defTabSz="914400" rtl="0" latinLnBrk="0">
                        <a:lnSpc>
                          <a:spcPct val="200000"/>
                        </a:lnSpc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5992"/>
            <a:ext cx="8329642" cy="2214578"/>
          </a:xfrm>
        </p:spPr>
        <p:txBody>
          <a:bodyPr/>
          <a:lstStyle/>
          <a:p>
            <a:r>
              <a:rPr lang="ru-RU" dirty="0" smtClean="0"/>
              <a:t>Доходы бюджета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4136</TotalTime>
  <Words>1418</Words>
  <Application>Microsoft Office PowerPoint</Application>
  <PresentationFormat>Экран (4:3)</PresentationFormat>
  <Paragraphs>372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Office Theme</vt:lpstr>
      <vt:lpstr>Слайд 1</vt:lpstr>
      <vt:lpstr>Слайд 2</vt:lpstr>
      <vt:lpstr>Слайд 3</vt:lpstr>
      <vt:lpstr>Слайд 4</vt:lpstr>
      <vt:lpstr>Безвозмездные поступления</vt:lpstr>
      <vt:lpstr>Участие в бюджетном процессе и влияние гражданина на него</vt:lpstr>
      <vt:lpstr>Основные принципы формирования местного бюджета на 2025 год и плановый период 2026 -2027 года</vt:lpstr>
      <vt:lpstr>Слайд 8</vt:lpstr>
      <vt:lpstr>Доходы бюджета</vt:lpstr>
      <vt:lpstr>Динамика доходов(тыс.руб.)</vt:lpstr>
      <vt:lpstr>Налоговые и неналоговыедоходы</vt:lpstr>
      <vt:lpstr>Безвозмездные поступления</vt:lpstr>
      <vt:lpstr>Расходы бюджета</vt:lpstr>
      <vt:lpstr>Расходы бюджета Тунгокоченского муниципального округа</vt:lpstr>
      <vt:lpstr>Динамика расходов бюджета</vt:lpstr>
      <vt:lpstr>Структура расходов бюджета Тунгокоченского муниципального округа на 2025 год и плановый период 2026 и 2027 годов</vt:lpstr>
      <vt:lpstr>Слайд 17</vt:lpstr>
      <vt:lpstr>Раздел «Общегосударственные вопросы»(15,7%)</vt:lpstr>
      <vt:lpstr>Раздел «Национальная оборона»(0,2%)</vt:lpstr>
      <vt:lpstr>Раздел «Национальная безопасность и правоохранительная деятельность»(0,8%)</vt:lpstr>
      <vt:lpstr>Раздел «Национальная экономика»(2,6%)</vt:lpstr>
      <vt:lpstr>Раздел «Жилищно-коммунальное хозяйство»(2,3%) Расходы по разделу в 2025 году увеличены на 4268,0 т.р. к 2024 году</vt:lpstr>
      <vt:lpstr>Раздел «Образование»(66,7%)</vt:lpstr>
      <vt:lpstr>Раздел «Культура, кинематография»(9,7%)</vt:lpstr>
      <vt:lpstr>Разделы «Социальная политика», «Здравоохранение», «Физическая культура и спорт» , «Обслуживание государственного и муниципального долга»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рабочая</dc:creator>
  <cp:lastModifiedBy>admin</cp:lastModifiedBy>
  <cp:revision>356</cp:revision>
  <dcterms:created xsi:type="dcterms:W3CDTF">2021-04-15T09:49:15Z</dcterms:created>
  <dcterms:modified xsi:type="dcterms:W3CDTF">2024-12-03T07:40:13Z</dcterms:modified>
</cp:coreProperties>
</file>