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sldIdLst>
    <p:sldId id="256" r:id="rId2"/>
    <p:sldId id="258" r:id="rId3"/>
    <p:sldId id="259" r:id="rId4"/>
    <p:sldId id="260" r:id="rId5"/>
    <p:sldId id="261" r:id="rId6"/>
    <p:sldId id="262" r:id="rId7"/>
    <p:sldId id="264" r:id="rId8"/>
    <p:sldId id="263" r:id="rId9"/>
    <p:sldId id="265" r:id="rId10"/>
    <p:sldId id="266" r:id="rId11"/>
    <p:sldId id="268" r:id="rId12"/>
    <p:sldId id="270" r:id="rId13"/>
    <p:sldId id="269" r:id="rId14"/>
    <p:sldId id="271" r:id="rId15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86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2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3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4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5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6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1"/>
  <c:style val="2"/>
  <c:chart>
    <c:title>
      <c:tx>
        <c:rich>
          <a:bodyPr/>
          <a:lstStyle/>
          <a:p>
            <a:pPr>
              <a:defRPr/>
            </a:pPr>
            <a:r>
              <a:rPr lang="en-US" dirty="0" smtClean="0"/>
              <a:t>2024</a:t>
            </a:r>
            <a:endParaRPr lang="ru-RU" dirty="0"/>
          </a:p>
        </c:rich>
      </c:tx>
      <c:layout/>
      <c:overlay val="1"/>
    </c:title>
    <c:autoTitleDeleted val="0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Факт за 2024 год</c:v>
                </c:pt>
              </c:strCache>
            </c:strRef>
          </c:tx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366 452,0</a:t>
                    </a:r>
                    <a:endParaRPr lang="en-US" dirty="0"/>
                  </a:p>
                </c:rich>
              </c:tx>
              <c:showLegendKey val="1"/>
              <c:showVal val="1"/>
              <c:showCatName val="1"/>
              <c:showSerName val="1"/>
              <c:showPercent val="1"/>
              <c:showBubbleSize val="1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7D5A-488A-9665-A7F0E9B96F28}"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z="1200" dirty="0" smtClean="0"/>
                      <a:t>16 351,4</a:t>
                    </a:r>
                    <a:endParaRPr lang="en-US" sz="1200" dirty="0"/>
                  </a:p>
                </c:rich>
              </c:tx>
              <c:showLegendKey val="1"/>
              <c:showVal val="1"/>
              <c:showCatName val="1"/>
              <c:showSerName val="1"/>
              <c:showPercent val="1"/>
              <c:showBubbleSize val="1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7D5A-488A-9665-A7F0E9B96F28}"/>
                </c:ext>
              </c:extLst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sz="1200" dirty="0" smtClean="0"/>
                      <a:t>777 708,8</a:t>
                    </a:r>
                    <a:endParaRPr lang="en-US" sz="1200" dirty="0"/>
                  </a:p>
                </c:rich>
              </c:tx>
              <c:showLegendKey val="1"/>
              <c:showVal val="1"/>
              <c:showCatName val="1"/>
              <c:showSerName val="1"/>
              <c:showPercent val="1"/>
              <c:showBubbleSize val="1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7D5A-488A-9665-A7F0E9B96F2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1"/>
            <c:showVal val="1"/>
            <c:showCatName val="1"/>
            <c:showSerName val="1"/>
            <c:showPercent val="1"/>
            <c:showBubbleSize val="1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Лист1!$A$2:$A$4</c:f>
              <c:strCache>
                <c:ptCount val="3"/>
                <c:pt idx="0">
                  <c:v>Налоговые</c:v>
                </c:pt>
                <c:pt idx="1">
                  <c:v>Неналоговые</c:v>
                </c:pt>
                <c:pt idx="2">
                  <c:v>Безвозмездные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366452</c:v>
                </c:pt>
                <c:pt idx="1">
                  <c:v>16351.4</c:v>
                </c:pt>
                <c:pt idx="2">
                  <c:v>777708.8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7D5A-488A-9665-A7F0E9B96F2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>
        <c:manualLayout>
          <c:xMode val="edge"/>
          <c:yMode val="edge"/>
          <c:x val="0.72837778342223347"/>
          <c:y val="1.444506936632921E-2"/>
          <c:w val="0.26086956521739296"/>
          <c:h val="0.66415748031496069"/>
        </c:manualLayout>
      </c:layout>
      <c:overlay val="1"/>
    </c:legend>
    <c:plotVisOnly val="1"/>
    <c:dispBlanksAs val="zero"/>
    <c:showDLblsOverMax val="1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1"/>
  <c:style val="2"/>
  <c:chart>
    <c:title>
      <c:tx>
        <c:rich>
          <a:bodyPr/>
          <a:lstStyle/>
          <a:p>
            <a:pPr>
              <a:defRPr/>
            </a:pPr>
            <a:r>
              <a:rPr lang="en-US" dirty="0" smtClean="0"/>
              <a:t>2023</a:t>
            </a:r>
            <a:endParaRPr lang="ru-RU" dirty="0"/>
          </a:p>
        </c:rich>
      </c:tx>
      <c:layout/>
      <c:overlay val="1"/>
    </c:title>
    <c:autoTitleDeleted val="0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Факт за 2023</c:v>
                </c:pt>
              </c:strCache>
            </c:strRef>
          </c:tx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z="1100" smtClean="0"/>
                      <a:t>301 056,4</a:t>
                    </a:r>
                    <a:endParaRPr lang="en-US" sz="1100"/>
                  </a:p>
                </c:rich>
              </c:tx>
              <c:showLegendKey val="1"/>
              <c:showVal val="1"/>
              <c:showCatName val="1"/>
              <c:showSerName val="1"/>
              <c:showPercent val="1"/>
              <c:showBubbleSize val="1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7DE7-4959-B6E2-A2DA183F585D}"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z="1100" smtClean="0"/>
                      <a:t>9 553,2</a:t>
                    </a:r>
                    <a:endParaRPr lang="en-US" sz="1100"/>
                  </a:p>
                </c:rich>
              </c:tx>
              <c:showLegendKey val="1"/>
              <c:showVal val="1"/>
              <c:showCatName val="1"/>
              <c:showSerName val="1"/>
              <c:showPercent val="1"/>
              <c:showBubbleSize val="1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7DE7-4959-B6E2-A2DA183F585D}"/>
                </c:ext>
              </c:extLst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sz="1100" smtClean="0"/>
                      <a:t>756 518,9</a:t>
                    </a:r>
                    <a:endParaRPr lang="en-US" sz="1100"/>
                  </a:p>
                </c:rich>
              </c:tx>
              <c:showLegendKey val="1"/>
              <c:showVal val="1"/>
              <c:showCatName val="1"/>
              <c:showSerName val="1"/>
              <c:showPercent val="1"/>
              <c:showBubbleSize val="1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7DE7-4959-B6E2-A2DA183F585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100"/>
                </a:pPr>
                <a:endParaRPr lang="ru-RU"/>
              </a:p>
            </c:txPr>
            <c:showLegendKey val="1"/>
            <c:showVal val="1"/>
            <c:showCatName val="1"/>
            <c:showSerName val="1"/>
            <c:showPercent val="1"/>
            <c:showBubbleSize val="1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Лист1!$A$2:$A$4</c:f>
              <c:strCache>
                <c:ptCount val="3"/>
                <c:pt idx="0">
                  <c:v>Налоговые</c:v>
                </c:pt>
                <c:pt idx="1">
                  <c:v>Неналоговые</c:v>
                </c:pt>
                <c:pt idx="2">
                  <c:v>Безвозмездные 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301056.40000000002</c:v>
                </c:pt>
                <c:pt idx="1">
                  <c:v>9553.2000000000007</c:v>
                </c:pt>
                <c:pt idx="2">
                  <c:v>756518.9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7DE7-4959-B6E2-A2DA183F585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>
        <c:manualLayout>
          <c:xMode val="edge"/>
          <c:yMode val="edge"/>
          <c:x val="0.65797595613048354"/>
          <c:y val="2.8997521143190451E-2"/>
          <c:w val="0.34202404386951629"/>
          <c:h val="0.64570866141732286"/>
        </c:manualLayout>
      </c:layout>
      <c:overlay val="1"/>
    </c:legend>
    <c:plotVisOnly val="1"/>
    <c:dispBlanksAs val="zero"/>
    <c:showDLblsOverMax val="1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1"/>
  <c:style val="2"/>
  <c:chart>
    <c:autoTitleDeleted val="1"/>
    <c:plotArea>
      <c:layout/>
      <c:lineChart>
        <c:grouping val="stacked"/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dLbls>
            <c:dLbl>
              <c:idx val="3"/>
              <c:layout/>
              <c:tx>
                <c:rich>
                  <a:bodyPr/>
                  <a:lstStyle/>
                  <a:p>
                    <a:r>
                      <a:rPr lang="en-US" smtClean="0"/>
                      <a:t>267529,4</a:t>
                    </a:r>
                    <a:endParaRPr lang="en-US"/>
                  </a:p>
                </c:rich>
              </c:tx>
              <c:showLegendKey val="1"/>
              <c:showVal val="1"/>
              <c:showCatName val="1"/>
              <c:showSerName val="1"/>
              <c:showPercent val="1"/>
              <c:showBubbleSize val="1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4055-4C02-88B6-E915711E1FFB}"/>
                </c:ext>
              </c:extLst>
            </c:dLbl>
            <c:dLbl>
              <c:idx val="4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310 609,6</a:t>
                    </a:r>
                  </a:p>
                  <a:p>
                    <a:endParaRPr lang="en-US" dirty="0"/>
                  </a:p>
                </c:rich>
              </c:tx>
              <c:showLegendKey val="1"/>
              <c:showVal val="1"/>
              <c:showCatName val="1"/>
              <c:showSerName val="1"/>
              <c:showPercent val="1"/>
              <c:showBubbleSize val="1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4055-4C02-88B6-E915711E1FF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1"/>
            <c:showVal val="1"/>
            <c:showCatName val="1"/>
            <c:showSerName val="1"/>
            <c:showPercent val="1"/>
            <c:showBubbleSize val="1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numRef>
              <c:f>Лист1!$A$2:$A$6</c:f>
              <c:numCache>
                <c:formatCode>General</c:formatCode>
                <c:ptCount val="5"/>
                <c:pt idx="0">
                  <c:v>2020</c:v>
                </c:pt>
                <c:pt idx="1">
                  <c:v>2021</c:v>
                </c:pt>
                <c:pt idx="2">
                  <c:v>2022</c:v>
                </c:pt>
                <c:pt idx="3">
                  <c:v>2023</c:v>
                </c:pt>
                <c:pt idx="4">
                  <c:v>2024</c:v>
                </c:pt>
              </c:numCache>
            </c:num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238291.20000000001</c:v>
                </c:pt>
                <c:pt idx="1">
                  <c:v>295294.5</c:v>
                </c:pt>
                <c:pt idx="2">
                  <c:v>267529.40000000002</c:v>
                </c:pt>
                <c:pt idx="3">
                  <c:v>310609.59999999998</c:v>
                </c:pt>
                <c:pt idx="4">
                  <c:v>366452</c:v>
                </c:pt>
              </c:numCache>
            </c:numRef>
          </c:val>
          <c:smooth val="1"/>
          <c:extLst>
            <c:ext xmlns:c16="http://schemas.microsoft.com/office/drawing/2014/chart" uri="{C3380CC4-5D6E-409C-BE32-E72D297353CC}">
              <c16:uniqueId val="{00000002-4055-4C02-88B6-E915711E1FF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71152512"/>
        <c:axId val="171154048"/>
      </c:lineChart>
      <c:catAx>
        <c:axId val="171152512"/>
        <c:scaling>
          <c:orientation val="minMax"/>
        </c:scaling>
        <c:delete val="1"/>
        <c:axPos val="b"/>
        <c:numFmt formatCode="General" sourceLinked="1"/>
        <c:majorTickMark val="cross"/>
        <c:minorTickMark val="cross"/>
        <c:tickLblPos val="nextTo"/>
        <c:crossAx val="171154048"/>
        <c:crosses val="autoZero"/>
        <c:auto val="1"/>
        <c:lblAlgn val="ctr"/>
        <c:lblOffset val="100"/>
        <c:noMultiLvlLbl val="1"/>
      </c:catAx>
      <c:valAx>
        <c:axId val="171154048"/>
        <c:scaling>
          <c:orientation val="minMax"/>
        </c:scaling>
        <c:delete val="1"/>
        <c:axPos val="l"/>
        <c:majorGridlines/>
        <c:numFmt formatCode="General" sourceLinked="1"/>
        <c:majorTickMark val="cross"/>
        <c:minorTickMark val="cross"/>
        <c:tickLblPos val="nextTo"/>
        <c:crossAx val="171152512"/>
        <c:crosses val="autoZero"/>
        <c:crossBetween val="between"/>
      </c:valAx>
    </c:plotArea>
    <c:plotVisOnly val="1"/>
    <c:dispBlanksAs val="zero"/>
    <c:showDLblsOverMax val="1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1"/>
  <c:style val="2"/>
  <c:chart>
    <c:autoTitleDeleted val="1"/>
    <c:view3D>
      <c:rotX val="30"/>
      <c:rotY val="0"/>
      <c:rAngAx val="1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Налоги</c:v>
                </c:pt>
              </c:strCache>
            </c:strRef>
          </c:tx>
          <c:dPt>
            <c:idx val="0"/>
            <c:bubble3D val="0"/>
            <c:spPr>
              <a:solidFill>
                <a:srgbClr val="92D050"/>
              </a:solidFill>
            </c:spPr>
            <c:extLst>
              <c:ext xmlns:c16="http://schemas.microsoft.com/office/drawing/2014/chart" uri="{C3380CC4-5D6E-409C-BE32-E72D297353CC}">
                <c16:uniqueId val="{00000001-76D2-49C2-8F55-FF295FE11C7C}"/>
              </c:ext>
            </c:extLst>
          </c:dPt>
          <c:dPt>
            <c:idx val="1"/>
            <c:bubble3D val="0"/>
            <c:spPr>
              <a:solidFill>
                <a:schemeClr val="accent1">
                  <a:lumMod val="75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3-76D2-49C2-8F55-FF295FE11C7C}"/>
              </c:ext>
            </c:extLst>
          </c:dPt>
          <c:dPt>
            <c:idx val="2"/>
            <c:bubble3D val="0"/>
            <c:spPr>
              <a:solidFill>
                <a:schemeClr val="accent3">
                  <a:lumMod val="20000"/>
                  <a:lumOff val="80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5-76D2-49C2-8F55-FF295FE11C7C}"/>
              </c:ext>
            </c:extLst>
          </c:dPt>
          <c:dPt>
            <c:idx val="3"/>
            <c:bubble3D val="0"/>
            <c:spPr>
              <a:solidFill>
                <a:schemeClr val="accent3">
                  <a:lumMod val="60000"/>
                  <a:lumOff val="40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7-76D2-49C2-8F55-FF295FE11C7C}"/>
              </c:ext>
            </c:extLst>
          </c:dPt>
          <c:dPt>
            <c:idx val="4"/>
            <c:bubble3D val="0"/>
            <c:spPr>
              <a:solidFill>
                <a:schemeClr val="accent3">
                  <a:lumMod val="75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9-76D2-49C2-8F55-FF295FE11C7C}"/>
              </c:ext>
            </c:extLst>
          </c:dPt>
          <c:dLbls>
            <c:dLbl>
              <c:idx val="0"/>
              <c:layout>
                <c:manualLayout>
                  <c:x val="-0.40848860653781921"/>
                  <c:y val="5.9238845144356955E-2"/>
                </c:manualLayout>
              </c:layout>
              <c:tx>
                <c:rich>
                  <a:bodyPr/>
                  <a:lstStyle/>
                  <a:p>
                    <a:fld id="{581111D8-098F-40BB-83ED-8F766F91E087}" type="SERIESNAME">
                      <a:rPr lang="ru-RU"/>
                      <a:pPr/>
                      <a:t>[ИМЯ РЯДА]</a:t>
                    </a:fld>
                    <a:r>
                      <a:rPr lang="ru-RU" baseline="0" dirty="0"/>
                      <a:t>; </a:t>
                    </a:r>
                    <a:fld id="{A5C8B266-9A86-43EB-B466-281078701D5B}" type="PERCENTAGE">
                      <a:rPr lang="ru-RU" baseline="0" smtClean="0"/>
                      <a:pPr/>
                      <a:t>[ПРОЦЕНТ]</a:t>
                    </a:fld>
                    <a:r>
                      <a:rPr lang="ru-RU" baseline="0" dirty="0" smtClean="0"/>
                      <a:t>; </a:t>
                    </a:r>
                    <a:fld id="{60D399B9-41A4-4005-962C-16541A6A2339}" type="VALUE">
                      <a:rPr lang="ru-RU" baseline="0"/>
                      <a:pPr/>
                      <a:t>[ЗНАЧЕНИЕ]</a:t>
                    </a:fld>
                    <a:r>
                      <a:rPr lang="ru-RU" baseline="0" dirty="0"/>
                      <a:t>; </a:t>
                    </a:r>
                    <a:fld id="{D320D99C-49D7-4FC4-A5D3-8EC849019F19}" type="PERCENTAGE">
                      <a:rPr lang="ru-RU" baseline="0"/>
                      <a:pPr/>
                      <a:t>[ПРОЦЕНТ]</a:t>
                    </a:fld>
                    <a:endParaRPr lang="ru-RU" baseline="0" dirty="0"/>
                  </a:p>
                </c:rich>
              </c:tx>
              <c:dLblPos val="bestFit"/>
              <c:showLegendKey val="1"/>
              <c:showVal val="1"/>
              <c:showCatName val="1"/>
              <c:showSerName val="1"/>
              <c:showPercent val="1"/>
              <c:showBubbleSize val="1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76D2-49C2-8F55-FF295FE11C7C}"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fld id="{5077C333-4C44-4278-8590-8D1E91A25626}" type="SERIESNAME">
                      <a:rPr lang="ru-RU"/>
                      <a:pPr/>
                      <a:t>[ИМЯ РЯДА]</a:t>
                    </a:fld>
                    <a:r>
                      <a:rPr lang="ru-RU" baseline="0" dirty="0"/>
                      <a:t>; </a:t>
                    </a:r>
                    <a:fld id="{84222A75-0A67-4AFF-90AF-E134583E9099}" type="PERCENTAGE">
                      <a:rPr lang="ru-RU" baseline="0" smtClean="0"/>
                      <a:pPr/>
                      <a:t>[ПРОЦЕНТ]</a:t>
                    </a:fld>
                    <a:r>
                      <a:rPr lang="ru-RU" baseline="0" dirty="0" smtClean="0"/>
                      <a:t>; </a:t>
                    </a:r>
                    <a:fld id="{5B56D291-BDCB-4B0A-8AB4-06B60C8AA29A}" type="VALUE">
                      <a:rPr lang="ru-RU" baseline="0"/>
                      <a:pPr/>
                      <a:t>[ЗНАЧЕНИЕ]</a:t>
                    </a:fld>
                    <a:r>
                      <a:rPr lang="ru-RU" baseline="0" dirty="0"/>
                      <a:t>; </a:t>
                    </a:r>
                    <a:fld id="{4D4C33CC-BDA7-4EED-A148-302D913D4C35}" type="PERCENTAGE">
                      <a:rPr lang="ru-RU" baseline="0"/>
                      <a:pPr/>
                      <a:t>[ПРОЦЕНТ]</a:t>
                    </a:fld>
                    <a:endParaRPr lang="ru-RU" baseline="0" dirty="0"/>
                  </a:p>
                </c:rich>
              </c:tx>
              <c:dLblPos val="bestFit"/>
              <c:showLegendKey val="1"/>
              <c:showVal val="1"/>
              <c:showCatName val="1"/>
              <c:showSerName val="1"/>
              <c:showPercent val="1"/>
              <c:showBubbleSize val="1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76D2-49C2-8F55-FF295FE11C7C}"/>
                </c:ext>
              </c:extLst>
            </c:dLbl>
            <c:dLbl>
              <c:idx val="2"/>
              <c:layout>
                <c:manualLayout>
                  <c:x val="0.15001509186351705"/>
                  <c:y val="0.23804356108712219"/>
                </c:manualLayout>
              </c:layout>
              <c:dLblPos val="bestFit"/>
              <c:showLegendKey val="1"/>
              <c:showVal val="1"/>
              <c:showCatName val="1"/>
              <c:showSerName val="1"/>
              <c:showPercent val="1"/>
              <c:showBubbleSize val="1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76D2-49C2-8F55-FF295FE11C7C}"/>
                </c:ext>
              </c:extLst>
            </c:dLbl>
            <c:dLbl>
              <c:idx val="3"/>
              <c:layout/>
              <c:tx>
                <c:rich>
                  <a:bodyPr/>
                  <a:lstStyle/>
                  <a:p>
                    <a:fld id="{CE14567F-AAAF-4F39-AA4F-61A5A1161475}" type="CATEGORYNAME">
                      <a:rPr lang="ru-RU" baseline="0" smtClean="0"/>
                      <a:pPr/>
                      <a:t>[ИМЯ КАТЕГОРИИ]</a:t>
                    </a:fld>
                    <a:r>
                      <a:rPr lang="ru-RU" baseline="0" dirty="0"/>
                      <a:t>; </a:t>
                    </a:r>
                    <a:fld id="{AB29DA32-45B0-4279-AFAB-614378D1A818}" type="VALUE">
                      <a:rPr lang="ru-RU" baseline="0"/>
                      <a:pPr/>
                      <a:t>[ЗНАЧЕНИЕ]</a:t>
                    </a:fld>
                    <a:r>
                      <a:rPr lang="ru-RU" baseline="0" dirty="0"/>
                      <a:t>; </a:t>
                    </a:r>
                    <a:fld id="{548D3B55-027D-4138-8316-02B8D3467F53}" type="PERCENTAGE">
                      <a:rPr lang="ru-RU" baseline="0"/>
                      <a:pPr/>
                      <a:t>[ПРОЦЕНТ]</a:t>
                    </a:fld>
                    <a:endParaRPr lang="ru-RU" baseline="0" dirty="0"/>
                  </a:p>
                </c:rich>
              </c:tx>
              <c:dLblPos val="bestFit"/>
              <c:showLegendKey val="1"/>
              <c:showVal val="1"/>
              <c:showCatName val="1"/>
              <c:showSerName val="1"/>
              <c:showPercent val="1"/>
              <c:showBubbleSize val="1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76D2-49C2-8F55-FF295FE11C7C}"/>
                </c:ext>
              </c:extLst>
            </c:dLbl>
            <c:dLbl>
              <c:idx val="4"/>
              <c:layout>
                <c:manualLayout>
                  <c:x val="-0.17547041278931041"/>
                  <c:y val="1.4112903225806451E-2"/>
                </c:manualLayout>
              </c:layout>
              <c:dLblPos val="bestFit"/>
              <c:showLegendKey val="1"/>
              <c:showVal val="1"/>
              <c:showCatName val="1"/>
              <c:showSerName val="1"/>
              <c:showPercent val="1"/>
              <c:showBubbleSize val="1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9-76D2-49C2-8F55-FF295FE11C7C}"/>
                </c:ext>
              </c:extLst>
            </c:dLbl>
            <c:dLbl>
              <c:idx val="5"/>
              <c:layout>
                <c:manualLayout>
                  <c:x val="0.39896432832259604"/>
                  <c:y val="0"/>
                </c:manualLayout>
              </c:layout>
              <c:dLblPos val="bestFit"/>
              <c:showLegendKey val="1"/>
              <c:showVal val="1"/>
              <c:showCatName val="1"/>
              <c:showSerName val="1"/>
              <c:showPercent val="1"/>
              <c:showBubbleSize val="1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B-76D2-49C2-8F55-FF295FE11C7C}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dLblPos val="bestFit"/>
            <c:showLegendKey val="1"/>
            <c:showVal val="1"/>
            <c:showCatName val="1"/>
            <c:showSerName val="1"/>
            <c:showPercent val="1"/>
            <c:showBubbleSize val="1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Лист1!$A$2:$A$7</c:f>
              <c:strCache>
                <c:ptCount val="6"/>
                <c:pt idx="0">
                  <c:v>НДФЛ (63,7%)</c:v>
                </c:pt>
                <c:pt idx="1">
                  <c:v>Акцизы по подакцизным товарам (5,0%)</c:v>
                </c:pt>
                <c:pt idx="2">
                  <c:v>Налоги на совокупный доход (1,6%)</c:v>
                </c:pt>
                <c:pt idx="3">
                  <c:v>Налог на добычу полезных ископаемых (26,3%)
</c:v>
                </c:pt>
                <c:pt idx="4">
                  <c:v>Госпошлина (0,7%)</c:v>
                </c:pt>
                <c:pt idx="5">
                  <c:v>Налог на имущество (0,4%)</c:v>
                </c:pt>
              </c:strCache>
            </c:strRef>
          </c:cat>
          <c:val>
            <c:numRef>
              <c:f>Лист1!$B$2:$B$7</c:f>
              <c:numCache>
                <c:formatCode>General</c:formatCode>
                <c:ptCount val="6"/>
                <c:pt idx="0">
                  <c:v>243716.7</c:v>
                </c:pt>
                <c:pt idx="1">
                  <c:v>15756.2</c:v>
                </c:pt>
                <c:pt idx="2">
                  <c:v>5761.8</c:v>
                </c:pt>
                <c:pt idx="3">
                  <c:v>96078.7</c:v>
                </c:pt>
                <c:pt idx="4">
                  <c:v>2464.1</c:v>
                </c:pt>
                <c:pt idx="5">
                  <c:v>1587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76D2-49C2-8F55-FF295FE11C7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.6467514912908614"/>
          <c:y val="0.14516129032258066"/>
          <c:w val="0.35324850870913865"/>
          <c:h val="0.85483870967741971"/>
        </c:manualLayout>
      </c:layout>
      <c:overlay val="1"/>
      <c:txPr>
        <a:bodyPr/>
        <a:lstStyle/>
        <a:p>
          <a:pPr>
            <a:defRPr sz="1200"/>
          </a:pPr>
          <a:endParaRPr lang="ru-RU"/>
        </a:p>
      </c:txPr>
    </c:legend>
    <c:plotVisOnly val="1"/>
    <c:dispBlanksAs val="zero"/>
    <c:showDLblsOverMax val="1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ru-RU"/>
  <c:roundedCorners val="1"/>
  <c:style val="2"/>
  <c:chart>
    <c:autoTitleDeleted val="1"/>
    <c:view3D>
      <c:rotX val="30"/>
      <c:rotY val="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1.6081871345029398E-2"/>
          <c:y val="2.8088091654438787E-2"/>
          <c:w val="0.48856644564166496"/>
          <c:h val="0.73699332359934788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Pt>
            <c:idx val="0"/>
            <c:bubble3D val="0"/>
            <c:spPr>
              <a:solidFill>
                <a:srgbClr val="92D050"/>
              </a:solidFill>
            </c:spPr>
            <c:extLst>
              <c:ext xmlns:c16="http://schemas.microsoft.com/office/drawing/2014/chart" uri="{C3380CC4-5D6E-409C-BE32-E72D297353CC}">
                <c16:uniqueId val="{00000001-4100-4D63-A87B-7EBCA803365F}"/>
              </c:ext>
            </c:extLst>
          </c:dPt>
          <c:dPt>
            <c:idx val="1"/>
            <c:bubble3D val="0"/>
            <c:spPr>
              <a:solidFill>
                <a:schemeClr val="accent2">
                  <a:lumMod val="75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3-4100-4D63-A87B-7EBCA803365F}"/>
              </c:ext>
            </c:extLst>
          </c:dPt>
          <c:dPt>
            <c:idx val="3"/>
            <c:bubble3D val="0"/>
            <c:spPr>
              <a:solidFill>
                <a:srgbClr val="7030A0"/>
              </a:solidFill>
            </c:spPr>
            <c:extLst>
              <c:ext xmlns:c16="http://schemas.microsoft.com/office/drawing/2014/chart" uri="{C3380CC4-5D6E-409C-BE32-E72D297353CC}">
                <c16:uniqueId val="{00000005-4100-4D63-A87B-7EBCA803365F}"/>
              </c:ext>
            </c:extLst>
          </c:dPt>
          <c:dPt>
            <c:idx val="4"/>
            <c:bubble3D val="0"/>
            <c:spPr>
              <a:solidFill>
                <a:schemeClr val="accent3">
                  <a:lumMod val="60000"/>
                  <a:lumOff val="40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7-4100-4D63-A87B-7EBCA803365F}"/>
              </c:ext>
            </c:extLst>
          </c:dPt>
          <c:dPt>
            <c:idx val="5"/>
            <c:bubble3D val="0"/>
            <c:spPr>
              <a:solidFill>
                <a:schemeClr val="accent1">
                  <a:lumMod val="40000"/>
                  <a:lumOff val="60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9-4100-4D63-A87B-7EBCA803365F}"/>
              </c:ext>
            </c:extLst>
          </c:dPt>
          <c:dLbls>
            <c:dLbl>
              <c:idx val="4"/>
              <c:layout>
                <c:manualLayout>
                  <c:x val="-1.3080363309849427E-2"/>
                  <c:y val="0.31671203252025992"/>
                </c:manualLayout>
              </c:layout>
              <c:showLegendKey val="1"/>
              <c:showVal val="1"/>
              <c:showCatName val="1"/>
              <c:showSerName val="1"/>
              <c:showPercent val="1"/>
              <c:showBubbleSize val="1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4100-4D63-A87B-7EBCA803365F}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400"/>
                </a:pPr>
                <a:endParaRPr lang="ru-RU"/>
              </a:p>
            </c:txPr>
            <c:showLegendKey val="1"/>
            <c:showVal val="1"/>
            <c:showCatName val="1"/>
            <c:showSerName val="1"/>
            <c:showPercent val="1"/>
            <c:showBubbleSize val="1"/>
            <c:showLeaderLines val="1"/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Лист1!$A$2:$A$7</c:f>
              <c:strCache>
                <c:ptCount val="6"/>
                <c:pt idx="0">
                  <c:v>Доходы от использования имущества, находящегося в государственной и муниципальной  собственности (33,0%)
</c:v>
                </c:pt>
                <c:pt idx="1">
                  <c:v>Платежи при пользовании природными ресурсами  (5,6%)</c:v>
                </c:pt>
                <c:pt idx="2">
                  <c:v>Доходы от оказания платных услуг и компенсации затрат государства (12,5%)</c:v>
                </c:pt>
                <c:pt idx="3">
                  <c:v>Доходы от продажи материальных и нематериальных активов  (4,7%)</c:v>
                </c:pt>
                <c:pt idx="4">
                  <c:v>Штрафы, санкции, возмещение ущерба  (17,9%)</c:v>
                </c:pt>
                <c:pt idx="5">
                  <c:v>Прочие неналоговые доходы  (26,3) </c:v>
                </c:pt>
              </c:strCache>
            </c:strRef>
          </c:cat>
          <c:val>
            <c:numRef>
              <c:f>Лист1!$B$2:$B$7</c:f>
              <c:numCache>
                <c:formatCode>General</c:formatCode>
                <c:ptCount val="6"/>
                <c:pt idx="0">
                  <c:v>3151.2</c:v>
                </c:pt>
                <c:pt idx="1">
                  <c:v>530.70000000000005</c:v>
                </c:pt>
                <c:pt idx="2">
                  <c:v>1192.0999999999999</c:v>
                </c:pt>
                <c:pt idx="3">
                  <c:v>449</c:v>
                </c:pt>
                <c:pt idx="4">
                  <c:v>1712.9</c:v>
                </c:pt>
                <c:pt idx="5">
                  <c:v>2517.1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4100-4D63-A87B-7EBCA803365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.74520617488603413"/>
          <c:y val="0"/>
          <c:w val="0.24553460422710319"/>
          <c:h val="0.99744653712232378"/>
        </c:manualLayout>
      </c:layout>
      <c:overlay val="1"/>
      <c:spPr>
        <a:ln w="6350"/>
      </c:spPr>
      <c:txPr>
        <a:bodyPr/>
        <a:lstStyle/>
        <a:p>
          <a:pPr>
            <a:defRPr sz="1100"/>
          </a:pPr>
          <a:endParaRPr lang="ru-RU"/>
        </a:p>
      </c:txPr>
    </c:legend>
    <c:plotVisOnly val="1"/>
    <c:dispBlanksAs val="zero"/>
    <c:showDLblsOverMax val="1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1"/>
  <c:style val="2"/>
  <c:chart>
    <c:autoTitleDeleted val="1"/>
    <c:view3D>
      <c:rotX val="0"/>
      <c:rotY val="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stacked"/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invertIfNegative val="1"/>
          <c:dLbls>
            <c:dLbl>
              <c:idx val="0"/>
              <c:layout>
                <c:manualLayout>
                  <c:x val="1.6666666666666701E-2"/>
                  <c:y val="-0.23161764705882354"/>
                </c:manualLayout>
              </c:layout>
              <c:showLegendKey val="1"/>
              <c:showVal val="1"/>
              <c:showCatName val="1"/>
              <c:showSerName val="1"/>
              <c:showPercent val="1"/>
              <c:showBubbleSize val="1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4994-4814-B163-90CCC9E3E0A0}"/>
                </c:ext>
              </c:extLst>
            </c:dLbl>
            <c:dLbl>
              <c:idx val="1"/>
              <c:layout>
                <c:manualLayout>
                  <c:x val="1.0416666666666666E-2"/>
                  <c:y val="-0.29779411764705888"/>
                </c:manualLayout>
              </c:layout>
              <c:showLegendKey val="1"/>
              <c:showVal val="1"/>
              <c:showCatName val="1"/>
              <c:showSerName val="1"/>
              <c:showPercent val="1"/>
              <c:showBubbleSize val="1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4994-4814-B163-90CCC9E3E0A0}"/>
                </c:ext>
              </c:extLst>
            </c:dLbl>
            <c:dLbl>
              <c:idx val="2"/>
              <c:layout>
                <c:manualLayout>
                  <c:x val="8.3333333333333367E-3"/>
                  <c:y val="-0.39338235294117735"/>
                </c:manualLayout>
              </c:layout>
              <c:showLegendKey val="1"/>
              <c:showVal val="1"/>
              <c:showCatName val="1"/>
              <c:showSerName val="1"/>
              <c:showPercent val="1"/>
              <c:showBubbleSize val="1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4994-4814-B163-90CCC9E3E0A0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1"/>
            <c:showVal val="1"/>
            <c:showCatName val="1"/>
            <c:showSerName val="1"/>
            <c:showPercent val="1"/>
            <c:showBubbleSize val="1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Лист1!$A$2:$A$4</c:f>
              <c:numCache>
                <c:formatCode>General</c:formatCode>
                <c:ptCount val="3"/>
                <c:pt idx="0">
                  <c:v>2022</c:v>
                </c:pt>
                <c:pt idx="1">
                  <c:v>2023</c:v>
                </c:pt>
                <c:pt idx="2">
                  <c:v>2024</c:v>
                </c:pt>
              </c:numCache>
            </c:num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946408.3</c:v>
                </c:pt>
                <c:pt idx="1">
                  <c:v>1060715.5</c:v>
                </c:pt>
                <c:pt idx="2">
                  <c:v>1155719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4994-4814-B163-90CCC9E3E0A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174466176"/>
        <c:axId val="174468480"/>
        <c:axId val="0"/>
      </c:bar3DChart>
      <c:catAx>
        <c:axId val="174466176"/>
        <c:scaling>
          <c:orientation val="minMax"/>
        </c:scaling>
        <c:delete val="1"/>
        <c:axPos val="b"/>
        <c:numFmt formatCode="General" sourceLinked="1"/>
        <c:majorTickMark val="cross"/>
        <c:minorTickMark val="cross"/>
        <c:tickLblPos val="nextTo"/>
        <c:crossAx val="174468480"/>
        <c:crosses val="autoZero"/>
        <c:auto val="1"/>
        <c:lblAlgn val="ctr"/>
        <c:lblOffset val="100"/>
        <c:noMultiLvlLbl val="1"/>
      </c:catAx>
      <c:valAx>
        <c:axId val="174468480"/>
        <c:scaling>
          <c:orientation val="minMax"/>
        </c:scaling>
        <c:delete val="1"/>
        <c:axPos val="l"/>
        <c:majorGridlines/>
        <c:numFmt formatCode="General" sourceLinked="1"/>
        <c:majorTickMark val="cross"/>
        <c:minorTickMark val="cross"/>
        <c:tickLblPos val="nextTo"/>
        <c:crossAx val="174466176"/>
        <c:crosses val="autoZero"/>
        <c:crossBetween val="between"/>
      </c:valAx>
    </c:plotArea>
    <c:plotVisOnly val="1"/>
    <c:dispBlanksAs val="zero"/>
    <c:showDLblsOverMax val="1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1"/>
  <c:style val="2"/>
  <c:chart>
    <c:autoTitleDeleted val="1"/>
    <c:view3D>
      <c:rotX val="30"/>
      <c:rotY val="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7.9475308641975315E-2"/>
          <c:y val="0.1124263762183912"/>
          <c:w val="0.84104938271604934"/>
          <c:h val="0.81038953831211624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Pt>
            <c:idx val="0"/>
            <c:bubble3D val="0"/>
            <c:spPr>
              <a:solidFill>
                <a:schemeClr val="accent2">
                  <a:lumMod val="40000"/>
                  <a:lumOff val="60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1-D948-4990-9C48-3DE23349D957}"/>
              </c:ext>
            </c:extLst>
          </c:dPt>
          <c:dPt>
            <c:idx val="2"/>
            <c:bubble3D val="0"/>
            <c:spPr>
              <a:solidFill>
                <a:schemeClr val="tx2">
                  <a:lumMod val="40000"/>
                  <a:lumOff val="60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3-D948-4990-9C48-3DE23349D957}"/>
              </c:ext>
            </c:extLst>
          </c:dPt>
          <c:dPt>
            <c:idx val="3"/>
            <c:bubble3D val="0"/>
            <c:spPr>
              <a:solidFill>
                <a:schemeClr val="accent4">
                  <a:lumMod val="60000"/>
                  <a:lumOff val="40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5-D948-4990-9C48-3DE23349D957}"/>
              </c:ext>
            </c:extLst>
          </c:dPt>
          <c:dPt>
            <c:idx val="4"/>
            <c:bubble3D val="0"/>
            <c:spPr>
              <a:solidFill>
                <a:schemeClr val="accent6">
                  <a:lumMod val="75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7-D948-4990-9C48-3DE23349D957}"/>
              </c:ext>
            </c:extLst>
          </c:dPt>
          <c:dPt>
            <c:idx val="6"/>
            <c:bubble3D val="0"/>
            <c:spPr>
              <a:solidFill>
                <a:srgbClr val="FFFF00"/>
              </a:solidFill>
            </c:spPr>
            <c:extLst>
              <c:ext xmlns:c16="http://schemas.microsoft.com/office/drawing/2014/chart" uri="{C3380CC4-5D6E-409C-BE32-E72D297353CC}">
                <c16:uniqueId val="{00000009-D948-4990-9C48-3DE23349D957}"/>
              </c:ext>
            </c:extLst>
          </c:dPt>
          <c:dPt>
            <c:idx val="9"/>
            <c:bubble3D val="0"/>
            <c:spPr>
              <a:solidFill>
                <a:schemeClr val="accent1">
                  <a:lumMod val="60000"/>
                  <a:lumOff val="40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B-D948-4990-9C48-3DE23349D957}"/>
              </c:ext>
            </c:extLst>
          </c:dPt>
          <c:dLbls>
            <c:dLbl>
              <c:idx val="0"/>
              <c:layout>
                <c:manualLayout>
                  <c:x val="2.2436084378341596E-2"/>
                  <c:y val="3.1005499312585928E-2"/>
                </c:manualLayout>
              </c:layout>
              <c:showLegendKey val="1"/>
              <c:showVal val="1"/>
              <c:showCatName val="1"/>
              <c:showSerName val="1"/>
              <c:showPercent val="1"/>
              <c:showBubbleSize val="1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D948-4990-9C48-3DE23349D957}"/>
                </c:ext>
              </c:extLst>
            </c:dLbl>
            <c:dLbl>
              <c:idx val="1"/>
              <c:layout>
                <c:manualLayout>
                  <c:x val="1.4596092155147258E-2"/>
                  <c:y val="2.4471885948177202E-2"/>
                </c:manualLayout>
              </c:layout>
              <c:showLegendKey val="1"/>
              <c:showVal val="1"/>
              <c:showCatName val="1"/>
              <c:showSerName val="1"/>
              <c:showPercent val="1"/>
              <c:showBubbleSize val="1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C-D948-4990-9C48-3DE23349D957}"/>
                </c:ext>
              </c:extLst>
            </c:dLbl>
            <c:dLbl>
              <c:idx val="2"/>
              <c:layout>
                <c:manualLayout>
                  <c:x val="4.8764338485466983E-2"/>
                  <c:y val="0.27233665175113025"/>
                </c:manualLayout>
              </c:layout>
              <c:showLegendKey val="1"/>
              <c:showVal val="1"/>
              <c:showCatName val="1"/>
              <c:showSerName val="1"/>
              <c:showPercent val="1"/>
              <c:showBubbleSize val="1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D948-4990-9C48-3DE23349D957}"/>
                </c:ext>
              </c:extLst>
            </c:dLbl>
            <c:dLbl>
              <c:idx val="3"/>
              <c:layout>
                <c:manualLayout>
                  <c:x val="-1.1316741696017772E-16"/>
                  <c:y val="8.9252593425821772E-2"/>
                </c:manualLayout>
              </c:layout>
              <c:showLegendKey val="1"/>
              <c:showVal val="1"/>
              <c:showCatName val="1"/>
              <c:showSerName val="1"/>
              <c:showPercent val="1"/>
              <c:showBubbleSize val="1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D948-4990-9C48-3DE23349D957}"/>
                </c:ext>
              </c:extLst>
            </c:dLbl>
            <c:dLbl>
              <c:idx val="4"/>
              <c:layout>
                <c:manualLayout>
                  <c:x val="-2.7153506853310003E-2"/>
                  <c:y val="0.44570906610242"/>
                </c:manualLayout>
              </c:layout>
              <c:showLegendKey val="1"/>
              <c:showVal val="1"/>
              <c:showCatName val="1"/>
              <c:showSerName val="1"/>
              <c:showPercent val="1"/>
              <c:showBubbleSize val="1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D948-4990-9C48-3DE23349D957}"/>
                </c:ext>
              </c:extLst>
            </c:dLbl>
            <c:dLbl>
              <c:idx val="5"/>
              <c:layout>
                <c:manualLayout>
                  <c:x val="-0.32876992806454747"/>
                  <c:y val="0.34212078115786188"/>
                </c:manualLayout>
              </c:layout>
              <c:showLegendKey val="1"/>
              <c:showVal val="1"/>
              <c:showCatName val="1"/>
              <c:showSerName val="1"/>
              <c:showPercent val="1"/>
              <c:showBubbleSize val="1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C-E241-4166-9386-19C2588E630B}"/>
                </c:ext>
              </c:extLst>
            </c:dLbl>
            <c:dLbl>
              <c:idx val="7"/>
              <c:layout>
                <c:manualLayout>
                  <c:x val="-0.20504793671624494"/>
                  <c:y val="9.6916299559471397E-2"/>
                </c:manualLayout>
              </c:layout>
              <c:showLegendKey val="1"/>
              <c:showVal val="1"/>
              <c:showCatName val="1"/>
              <c:showSerName val="1"/>
              <c:showPercent val="1"/>
              <c:showBubbleSize val="1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D-D948-4990-9C48-3DE23349D957}"/>
                </c:ext>
              </c:extLst>
            </c:dLbl>
            <c:dLbl>
              <c:idx val="8"/>
              <c:layout>
                <c:manualLayout>
                  <c:x val="-0.16245662000583261"/>
                  <c:y val="3.5644237652111666E-2"/>
                </c:manualLayout>
              </c:layout>
              <c:showLegendKey val="1"/>
              <c:showVal val="1"/>
              <c:showCatName val="1"/>
              <c:showSerName val="1"/>
              <c:showPercent val="1"/>
              <c:showBubbleSize val="1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D-E241-4166-9386-19C2588E630B}"/>
                </c:ext>
              </c:extLst>
            </c:dLbl>
            <c:dLbl>
              <c:idx val="9"/>
              <c:layout>
                <c:manualLayout>
                  <c:x val="-0.1742373869932925"/>
                  <c:y val="-5.0176767676767674E-2"/>
                </c:manualLayout>
              </c:layout>
              <c:showLegendKey val="1"/>
              <c:showVal val="1"/>
              <c:showCatName val="1"/>
              <c:showSerName val="1"/>
              <c:showPercent val="1"/>
              <c:showBubbleSize val="1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B-D948-4990-9C48-3DE23349D957}"/>
                </c:ext>
              </c:extLst>
            </c:dLbl>
            <c:dLbl>
              <c:idx val="10"/>
              <c:layout>
                <c:manualLayout>
                  <c:x val="1.813210848643914E-2"/>
                  <c:y val="-1.8967231368806171E-2"/>
                </c:manualLayout>
              </c:layout>
              <c:showLegendKey val="1"/>
              <c:showVal val="1"/>
              <c:showCatName val="1"/>
              <c:showSerName val="1"/>
              <c:showPercent val="1"/>
              <c:showBubbleSize val="1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E-D948-4990-9C48-3DE23349D957}"/>
                </c:ext>
              </c:extLst>
            </c:dLbl>
            <c:dLbl>
              <c:idx val="11"/>
              <c:layout>
                <c:manualLayout>
                  <c:x val="0.39120321765334887"/>
                  <c:y val="0"/>
                </c:manualLayout>
              </c:layout>
              <c:showLegendKey val="1"/>
              <c:showVal val="1"/>
              <c:showCatName val="1"/>
              <c:showSerName val="1"/>
              <c:showPercent val="1"/>
              <c:showBubbleSize val="1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F-D948-4990-9C48-3DE23349D957}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/>
                </a:pPr>
                <a:endParaRPr lang="ru-RU"/>
              </a:p>
            </c:txPr>
            <c:showLegendKey val="1"/>
            <c:showVal val="1"/>
            <c:showCatName val="1"/>
            <c:showSerName val="1"/>
            <c:showPercent val="1"/>
            <c:showBubbleSize val="1"/>
            <c:showLeaderLines val="1"/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Лист1!$A$2:$A$13</c:f>
              <c:strCache>
                <c:ptCount val="12"/>
                <c:pt idx="0">
                  <c:v>Общегосударственные вопросы</c:v>
                </c:pt>
                <c:pt idx="1">
                  <c:v>Национальная оборона</c:v>
                </c:pt>
                <c:pt idx="2">
                  <c:v>Национальная безопасность и правоохранительная деятельность</c:v>
                </c:pt>
                <c:pt idx="3">
                  <c:v>Национальная экономика</c:v>
                </c:pt>
                <c:pt idx="4">
                  <c:v>Коммунальное хозяйство</c:v>
                </c:pt>
                <c:pt idx="5">
                  <c:v>Охрана окружающей среды</c:v>
                </c:pt>
                <c:pt idx="6">
                  <c:v>Образование</c:v>
                </c:pt>
                <c:pt idx="7">
                  <c:v>Культура, кинематография, средства массовой информации</c:v>
                </c:pt>
                <c:pt idx="8">
                  <c:v>Здравоохранение</c:v>
                </c:pt>
                <c:pt idx="9">
                  <c:v>Социальная политика</c:v>
                </c:pt>
                <c:pt idx="10">
                  <c:v>Физическая культура и спорт</c:v>
                </c:pt>
                <c:pt idx="11">
                  <c:v>Обслуживание государственного и  муниципального долга</c:v>
                </c:pt>
              </c:strCache>
            </c:strRef>
          </c:cat>
          <c:val>
            <c:numRef>
              <c:f>Лист1!$B$2:$B$13</c:f>
              <c:numCache>
                <c:formatCode>#,##0.0</c:formatCode>
                <c:ptCount val="12"/>
                <c:pt idx="0">
                  <c:v>143589.4</c:v>
                </c:pt>
                <c:pt idx="1">
                  <c:v>2245.1</c:v>
                </c:pt>
                <c:pt idx="2">
                  <c:v>14371.3</c:v>
                </c:pt>
                <c:pt idx="3">
                  <c:v>50394.8</c:v>
                </c:pt>
                <c:pt idx="4">
                  <c:v>122334.39999999999</c:v>
                </c:pt>
                <c:pt idx="5">
                  <c:v>0</c:v>
                </c:pt>
                <c:pt idx="6">
                  <c:v>663281.69999999995</c:v>
                </c:pt>
                <c:pt idx="7">
                  <c:v>143403.70000000001</c:v>
                </c:pt>
                <c:pt idx="8">
                  <c:v>141.5</c:v>
                </c:pt>
                <c:pt idx="9">
                  <c:v>15377.1</c:v>
                </c:pt>
                <c:pt idx="10">
                  <c:v>560</c:v>
                </c:pt>
                <c:pt idx="11">
                  <c:v>20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0-D948-4990-9C48-3DE23349D95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plotVisOnly val="1"/>
    <c:dispBlanksAs val="zero"/>
    <c:showDLblsOverMax val="1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4D5A5CB-CBB2-4292-80D7-BBD74133A959}" type="datetimeFigureOut">
              <a:rPr lang="ru-RU" smtClean="0"/>
              <a:pPr/>
              <a:t>21.07.2025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87A9FE-95F5-4119-B0E6-876A615DCC3C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7EAF463A-BC7C-46EE-9F1E-7F377CCA4891}" type="datetimeFigureOut">
              <a:rPr lang="en-US" smtClean="0"/>
              <a:pPr/>
              <a:t>7/21/2025</a:t>
            </a:fld>
            <a:endParaRPr lang="en-US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7/21/2025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7/21/2025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7/21/2025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7/21/2025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7/21/2025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7EAF463A-BC7C-46EE-9F1E-7F377CCA4891}" type="datetimeFigureOut">
              <a:rPr lang="en-US" smtClean="0"/>
              <a:pPr/>
              <a:t>7/21/2025</a:t>
            </a:fld>
            <a:endParaRPr lang="en-US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7EAF463A-BC7C-46EE-9F1E-7F377CCA4891}" type="datetimeFigureOut">
              <a:rPr lang="en-US" smtClean="0"/>
              <a:pPr/>
              <a:t>7/21/2025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7/21/2025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7/21/2025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7/21/2025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7/21/2025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chemeClr val="accent4">
                    <a:lumMod val="50000"/>
                  </a:schemeClr>
                </a:solidFill>
              </a:rPr>
              <a:t>Отчет об исполнении бюджета Тунгокоченского муниципального округа</a:t>
            </a:r>
            <a:br>
              <a:rPr lang="ru-RU" b="1" dirty="0" smtClean="0">
                <a:solidFill>
                  <a:schemeClr val="accent4">
                    <a:lumMod val="50000"/>
                  </a:schemeClr>
                </a:solidFill>
              </a:rPr>
            </a:br>
            <a:r>
              <a:rPr lang="ru-RU" b="1" dirty="0" smtClean="0">
                <a:solidFill>
                  <a:schemeClr val="accent4">
                    <a:lumMod val="50000"/>
                  </a:schemeClr>
                </a:solidFill>
              </a:rPr>
              <a:t> за 202</a:t>
            </a:r>
            <a:r>
              <a:rPr lang="en-US" b="1" dirty="0" smtClean="0">
                <a:solidFill>
                  <a:schemeClr val="accent4">
                    <a:lumMod val="50000"/>
                  </a:schemeClr>
                </a:solidFill>
              </a:rPr>
              <a:t>4</a:t>
            </a:r>
            <a:r>
              <a:rPr lang="ru-RU" b="1" dirty="0" smtClean="0">
                <a:solidFill>
                  <a:schemeClr val="accent4">
                    <a:lumMod val="50000"/>
                  </a:schemeClr>
                </a:solidFill>
              </a:rPr>
              <a:t> год  </a:t>
            </a:r>
            <a:r>
              <a:rPr lang="ru-RU" b="1" dirty="0" smtClean="0"/>
              <a:t/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6" name="Объект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Рисунок 3" descr="uLz1oh5bdYY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700189"/>
            <a:ext cx="4648200" cy="3072086"/>
          </a:xfrm>
          <a:prstGeom prst="rect">
            <a:avLst/>
          </a:prstGeom>
        </p:spPr>
      </p:pic>
      <p:pic>
        <p:nvPicPr>
          <p:cNvPr id="5" name="Рисунок 4" descr="102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48200" y="3710940"/>
            <a:ext cx="4495800" cy="314706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3200" dirty="0" smtClean="0"/>
              <a:t>Исполнение безвозмездных поступлений Тунгокоченского муниципального округа за 2024 год </a:t>
            </a:r>
            <a:endParaRPr lang="ru-RU" sz="32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90062503"/>
              </p:ext>
            </p:extLst>
          </p:nvPr>
        </p:nvGraphicFramePr>
        <p:xfrm>
          <a:off x="152400" y="2438400"/>
          <a:ext cx="8839200" cy="3022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Наименование безвозмездных поступлений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Утверждено, тыс.рублей 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Исполнено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Процент исполнения, % </a:t>
                      </a:r>
                      <a:endParaRPr lang="ru-RU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Всего 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788226,6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777 708,8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98,7%</a:t>
                      </a:r>
                      <a:endParaRPr lang="ru-RU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Дотации бюджетам субъектов Российской Федерации и муниципальных образований 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262197,5</a:t>
                      </a:r>
                    </a:p>
                    <a:p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262197,5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100%</a:t>
                      </a:r>
                      <a:endParaRPr lang="ru-RU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Субсидии бюджетам бюджетной системы Российской Федерации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167597,3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167597,3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100%</a:t>
                      </a:r>
                      <a:endParaRPr lang="ru-RU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Субвенции бюджетам субъектов Российской Федерации и муниципальных образований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320309,8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308458,3</a:t>
                      </a:r>
                    </a:p>
                    <a:p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96,3%</a:t>
                      </a:r>
                      <a:endParaRPr lang="ru-RU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Иные межбюджетные трансферты 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37968,0</a:t>
                      </a:r>
                    </a:p>
                    <a:p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37777,8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99,5</a:t>
                      </a:r>
                      <a:endParaRPr lang="ru-RU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838200"/>
            <a:ext cx="8229600" cy="83820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Динамика расходов бюджета </a:t>
            </a:r>
            <a:br>
              <a:rPr lang="ru-RU" dirty="0" smtClean="0"/>
            </a:br>
            <a:r>
              <a:rPr lang="ru-RU" dirty="0" smtClean="0"/>
              <a:t>за </a:t>
            </a:r>
            <a:r>
              <a:rPr lang="ru-RU" dirty="0" smtClean="0"/>
              <a:t>2022 </a:t>
            </a:r>
            <a:r>
              <a:rPr lang="ru-RU" dirty="0" smtClean="0"/>
              <a:t>– </a:t>
            </a:r>
            <a:r>
              <a:rPr lang="ru-RU" dirty="0" smtClean="0"/>
              <a:t>2024, </a:t>
            </a:r>
            <a:r>
              <a:rPr lang="ru-RU" dirty="0" smtClean="0"/>
              <a:t>тыс. руб.</a:t>
            </a:r>
            <a:endParaRPr lang="ru-RU" dirty="0"/>
          </a:p>
        </p:txBody>
      </p:sp>
      <p:pic>
        <p:nvPicPr>
          <p:cNvPr id="7" name="Содержимое 6" descr="62232806_m_normal_none_t8a5_n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5334000"/>
            <a:ext cx="2057400" cy="1524000"/>
          </a:xfrm>
        </p:spPr>
      </p:pic>
      <p:pic>
        <p:nvPicPr>
          <p:cNvPr id="9" name="Рисунок 8" descr="08c3981ff3bc955d12ac39ee20b93982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10400" y="5105400"/>
            <a:ext cx="2133600" cy="1752600"/>
          </a:xfrm>
          <a:prstGeom prst="rect">
            <a:avLst/>
          </a:prstGeom>
        </p:spPr>
      </p:pic>
      <p:graphicFrame>
        <p:nvGraphicFramePr>
          <p:cNvPr id="19" name="Диаграмма 18"/>
          <p:cNvGraphicFramePr/>
          <p:nvPr>
            <p:extLst>
              <p:ext uri="{D42A27DB-BD31-4B8C-83A1-F6EECF244321}">
                <p14:modId xmlns:p14="http://schemas.microsoft.com/office/powerpoint/2010/main" val="477655844"/>
              </p:ext>
            </p:extLst>
          </p:nvPr>
        </p:nvGraphicFramePr>
        <p:xfrm>
          <a:off x="1524000" y="2209800"/>
          <a:ext cx="6096000" cy="3454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914400"/>
          </a:xfrm>
        </p:spPr>
        <p:txBody>
          <a:bodyPr>
            <a:noAutofit/>
          </a:bodyPr>
          <a:lstStyle/>
          <a:p>
            <a:pPr algn="ctr"/>
            <a:r>
              <a:rPr lang="ru-RU" sz="2800" dirty="0" smtClean="0"/>
              <a:t>Структура расходов бюджета Тунгокоченского муниципального округа по разделам за </a:t>
            </a:r>
            <a:r>
              <a:rPr lang="ru-RU" sz="2800" dirty="0" smtClean="0"/>
              <a:t>2024 </a:t>
            </a:r>
            <a:r>
              <a:rPr lang="ru-RU" sz="2800" dirty="0" smtClean="0"/>
              <a:t>год</a:t>
            </a:r>
            <a:endParaRPr lang="ru-RU" sz="28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41242435"/>
              </p:ext>
            </p:extLst>
          </p:nvPr>
        </p:nvGraphicFramePr>
        <p:xfrm>
          <a:off x="457200" y="1676400"/>
          <a:ext cx="8229600" cy="5029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609600"/>
            <a:ext cx="8229600" cy="1066800"/>
          </a:xfrm>
        </p:spPr>
        <p:txBody>
          <a:bodyPr>
            <a:noAutofit/>
          </a:bodyPr>
          <a:lstStyle/>
          <a:p>
            <a:pPr algn="ctr"/>
            <a:r>
              <a:rPr lang="ru-RU" sz="2400" dirty="0" smtClean="0"/>
              <a:t>Исполнение расходов бюджета Тунгокоченского муниципального округа по разделам за </a:t>
            </a:r>
            <a:r>
              <a:rPr lang="ru-RU" sz="2400" dirty="0" smtClean="0"/>
              <a:t>2024 </a:t>
            </a:r>
            <a:r>
              <a:rPr lang="ru-RU" sz="2400" dirty="0" smtClean="0"/>
              <a:t>год</a:t>
            </a:r>
            <a:endParaRPr lang="ru-RU" sz="24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05537772"/>
              </p:ext>
            </p:extLst>
          </p:nvPr>
        </p:nvGraphicFramePr>
        <p:xfrm>
          <a:off x="457200" y="1600200"/>
          <a:ext cx="8229600" cy="45963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86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37939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Наименование раздела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Уточненный план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Исполнено 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% Исполнения</a:t>
                      </a:r>
                      <a:endParaRPr lang="ru-RU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7939">
                <a:tc>
                  <a:txBody>
                    <a:bodyPr/>
                    <a:lstStyle/>
                    <a:p>
                      <a:pPr algn="ctr" fontAlgn="t"/>
                      <a:r>
                        <a:rPr lang="ru-RU" sz="1050" b="0" i="0" u="none" strike="noStrike" dirty="0">
                          <a:latin typeface="Times New Roman"/>
                        </a:rPr>
                        <a:t>Общегосударственные вопросы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145924,19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143589,4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50" b="0" i="0" u="none" strike="noStrike" dirty="0" smtClean="0">
                          <a:latin typeface="Times New Roman"/>
                        </a:rPr>
                        <a:t>98,4</a:t>
                      </a:r>
                    </a:p>
                    <a:p>
                      <a:pPr algn="ctr" fontAlgn="t"/>
                      <a:endParaRPr lang="ru-RU" sz="105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7939">
                <a:tc>
                  <a:txBody>
                    <a:bodyPr/>
                    <a:lstStyle/>
                    <a:p>
                      <a:pPr algn="ctr" fontAlgn="t"/>
                      <a:r>
                        <a:rPr lang="ru-RU" sz="1050" b="0" i="0" u="none" strike="noStrike" dirty="0">
                          <a:latin typeface="Times New Roman"/>
                        </a:rPr>
                        <a:t>Национальная оборона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2501,4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2245,1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50" b="0" i="0" u="none" strike="noStrike" dirty="0" smtClean="0">
                          <a:latin typeface="Times New Roman"/>
                        </a:rPr>
                        <a:t>89,8</a:t>
                      </a:r>
                      <a:endParaRPr lang="ru-RU" sz="105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7939">
                <a:tc>
                  <a:txBody>
                    <a:bodyPr/>
                    <a:lstStyle/>
                    <a:p>
                      <a:pPr algn="ctr" fontAlgn="t"/>
                      <a:r>
                        <a:rPr lang="ru-RU" sz="1050" b="0" i="0" u="none" strike="noStrike" dirty="0">
                          <a:latin typeface="Times New Roman"/>
                        </a:rPr>
                        <a:t>Национальная безопасность и правоохранительная деятельность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50" b="0" i="0" u="none" strike="noStrike" dirty="0" smtClean="0">
                          <a:latin typeface="Times New Roman"/>
                        </a:rPr>
                        <a:t>14575,35</a:t>
                      </a:r>
                    </a:p>
                    <a:p>
                      <a:pPr algn="ctr" fontAlgn="t"/>
                      <a:endParaRPr lang="ru-RU" sz="105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50" b="0" i="0" u="none" strike="noStrike" dirty="0" smtClean="0">
                          <a:latin typeface="Times New Roman"/>
                        </a:rPr>
                        <a:t>14371,3</a:t>
                      </a:r>
                      <a:endParaRPr lang="ru-RU" sz="105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50" b="0" i="0" u="none" strike="noStrike" dirty="0" smtClean="0">
                          <a:latin typeface="Times New Roman"/>
                        </a:rPr>
                        <a:t>98,6</a:t>
                      </a:r>
                      <a:endParaRPr lang="ru-RU" sz="105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7939">
                <a:tc>
                  <a:txBody>
                    <a:bodyPr/>
                    <a:lstStyle/>
                    <a:p>
                      <a:pPr algn="ctr" fontAlgn="t"/>
                      <a:r>
                        <a:rPr lang="ru-RU" sz="1050" b="0" i="0" u="none" strike="noStrike" dirty="0">
                          <a:latin typeface="Times New Roman"/>
                        </a:rPr>
                        <a:t>Национальная экономика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51574,4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50394,8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50" b="0" i="0" u="none" strike="noStrike" dirty="0" smtClean="0">
                          <a:latin typeface="Times New Roman"/>
                        </a:rPr>
                        <a:t>97,7</a:t>
                      </a:r>
                      <a:endParaRPr lang="ru-RU" sz="105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7939">
                <a:tc>
                  <a:txBody>
                    <a:bodyPr/>
                    <a:lstStyle/>
                    <a:p>
                      <a:pPr algn="ctr" fontAlgn="t"/>
                      <a:r>
                        <a:rPr lang="ru-RU" sz="1050" b="0" i="0" u="none" strike="noStrike" dirty="0">
                          <a:latin typeface="Times New Roman"/>
                        </a:rPr>
                        <a:t>Коммунальное хозяйство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123460,4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122334,4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50" b="0" i="0" u="none" strike="noStrike" dirty="0" smtClean="0">
                          <a:latin typeface="Times New Roman"/>
                        </a:rPr>
                        <a:t>99,1</a:t>
                      </a:r>
                      <a:endParaRPr lang="ru-RU" sz="105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37939">
                <a:tc>
                  <a:txBody>
                    <a:bodyPr/>
                    <a:lstStyle/>
                    <a:p>
                      <a:pPr algn="ctr" fontAlgn="t"/>
                      <a:r>
                        <a:rPr lang="ru-RU" sz="1050" b="0" i="0" u="none" strike="noStrike" dirty="0">
                          <a:latin typeface="Times New Roman"/>
                        </a:rPr>
                        <a:t>Образование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676007,2</a:t>
                      </a:r>
                    </a:p>
                    <a:p>
                      <a:pPr algn="ctr" fontAlgn="t"/>
                      <a:endParaRPr lang="ru-RU" sz="9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663281,7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50" b="0" i="0" u="none" strike="noStrike" dirty="0" smtClean="0">
                          <a:latin typeface="Times New Roman"/>
                        </a:rPr>
                        <a:t>98,1</a:t>
                      </a:r>
                      <a:endParaRPr lang="ru-RU" sz="105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1792">
                <a:tc>
                  <a:txBody>
                    <a:bodyPr/>
                    <a:lstStyle/>
                    <a:p>
                      <a:pPr algn="ctr" fontAlgn="t"/>
                      <a:r>
                        <a:rPr lang="ru-RU" sz="1050" b="0" i="0" u="none" strike="noStrike" dirty="0">
                          <a:latin typeface="Times New Roman"/>
                        </a:rPr>
                        <a:t>Культура, кинематография, средства массовой информации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145664,7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143403,7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50" b="0" i="0" u="none" strike="noStrike" dirty="0" smtClean="0">
                          <a:latin typeface="Times New Roman"/>
                        </a:rPr>
                        <a:t>98,5</a:t>
                      </a:r>
                    </a:p>
                    <a:p>
                      <a:pPr algn="ctr" fontAlgn="t"/>
                      <a:endParaRPr lang="ru-RU" sz="105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1792">
                <a:tc>
                  <a:txBody>
                    <a:bodyPr/>
                    <a:lstStyle/>
                    <a:p>
                      <a:pPr algn="ctr" fontAlgn="t"/>
                      <a:r>
                        <a:rPr lang="ru-RU" sz="1050" b="0" i="0" u="none" strike="noStrike" dirty="0">
                          <a:latin typeface="Times New Roman"/>
                        </a:rPr>
                        <a:t>Здравоохранение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141,5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141,5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50" b="0" i="0" u="none" strike="noStrike">
                          <a:latin typeface="Times New Roman"/>
                        </a:rPr>
                        <a:t>100,0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1792">
                <a:tc>
                  <a:txBody>
                    <a:bodyPr/>
                    <a:lstStyle/>
                    <a:p>
                      <a:pPr algn="ctr" fontAlgn="t"/>
                      <a:r>
                        <a:rPr lang="ru-RU" sz="1050" b="0" i="0" u="none" strike="noStrike" dirty="0">
                          <a:latin typeface="Times New Roman"/>
                        </a:rPr>
                        <a:t>Социальная политика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15392,5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15377,1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50" b="0" i="0" u="none" strike="noStrike" dirty="0" smtClean="0">
                          <a:latin typeface="Times New Roman"/>
                        </a:rPr>
                        <a:t>99,9</a:t>
                      </a:r>
                    </a:p>
                    <a:p>
                      <a:pPr algn="ctr" fontAlgn="t"/>
                      <a:endParaRPr lang="ru-RU" sz="105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1792">
                <a:tc>
                  <a:txBody>
                    <a:bodyPr/>
                    <a:lstStyle/>
                    <a:p>
                      <a:pPr algn="ctr" fontAlgn="t"/>
                      <a:r>
                        <a:rPr lang="ru-RU" sz="1050" b="0" i="0" u="none" strike="noStrike">
                          <a:latin typeface="Times New Roman"/>
                        </a:rPr>
                        <a:t>Физическая культура и спорт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50" b="0" i="0" u="none" strike="noStrike" dirty="0" smtClean="0">
                          <a:latin typeface="Times New Roman"/>
                        </a:rPr>
                        <a:t>710,0</a:t>
                      </a:r>
                      <a:endParaRPr lang="ru-RU" sz="105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50" b="0" i="0" u="none" strike="noStrike" dirty="0" smtClean="0">
                          <a:latin typeface="Times New Roman"/>
                        </a:rPr>
                        <a:t>560,0</a:t>
                      </a:r>
                      <a:endParaRPr lang="ru-RU" sz="105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50" b="0" i="0" u="none" strike="noStrike" dirty="0" smtClean="0">
                          <a:latin typeface="Times New Roman"/>
                        </a:rPr>
                        <a:t>78,9</a:t>
                      </a:r>
                      <a:endParaRPr lang="ru-RU" sz="105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71792">
                <a:tc>
                  <a:txBody>
                    <a:bodyPr/>
                    <a:lstStyle/>
                    <a:p>
                      <a:pPr algn="ctr" fontAlgn="t"/>
                      <a:r>
                        <a:rPr lang="ru-RU" sz="1050" b="0" i="0" u="none" strike="noStrike">
                          <a:latin typeface="Times New Roman"/>
                        </a:rPr>
                        <a:t>Обслуживание государственного и  муниципального долга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50" b="0" i="0" u="none" strike="noStrike" dirty="0" smtClean="0">
                          <a:latin typeface="Times New Roman"/>
                        </a:rPr>
                        <a:t>20,0</a:t>
                      </a:r>
                      <a:endParaRPr lang="ru-RU" sz="105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50" b="0" i="0" u="none" strike="noStrike" dirty="0" smtClean="0">
                          <a:latin typeface="Times New Roman"/>
                        </a:rPr>
                        <a:t>20,0</a:t>
                      </a:r>
                      <a:endParaRPr lang="ru-RU" sz="105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50" b="0" i="0" u="none" strike="noStrike" dirty="0">
                          <a:latin typeface="Times New Roman"/>
                        </a:rPr>
                        <a:t>100,0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71792">
                <a:tc>
                  <a:txBody>
                    <a:bodyPr/>
                    <a:lstStyle/>
                    <a:p>
                      <a:pPr algn="ctr" fontAlgn="t"/>
                      <a:r>
                        <a:rPr lang="ru-RU" sz="1050" b="0" i="0" u="none" strike="noStrike">
                          <a:latin typeface="Times New Roman"/>
                        </a:rPr>
                        <a:t>Итого расходов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50" b="0" i="0" u="none" strike="noStrike" dirty="0" smtClean="0">
                          <a:latin typeface="Times New Roman"/>
                        </a:rPr>
                        <a:t>1175884,0</a:t>
                      </a:r>
                      <a:endParaRPr lang="ru-RU" sz="105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50" b="0" i="0" u="none" strike="noStrike" dirty="0" smtClean="0">
                          <a:latin typeface="Times New Roman"/>
                        </a:rPr>
                        <a:t>1155719,0</a:t>
                      </a:r>
                      <a:endParaRPr lang="ru-RU" sz="105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50" b="0" i="0" u="none" strike="noStrike" dirty="0" smtClean="0">
                          <a:latin typeface="Times New Roman"/>
                        </a:rPr>
                        <a:t>98,3</a:t>
                      </a:r>
                    </a:p>
                    <a:p>
                      <a:pPr algn="ctr" fontAlgn="t"/>
                      <a:endParaRPr lang="ru-RU" sz="105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Спасибо за внимание!</a:t>
            </a:r>
            <a:endParaRPr lang="ru-RU" dirty="0"/>
          </a:p>
        </p:txBody>
      </p:sp>
      <p:pic>
        <p:nvPicPr>
          <p:cNvPr id="4" name="Содержимое 3" descr="shutterstock_577166506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3600450"/>
            <a:ext cx="4343400" cy="3257550"/>
          </a:xfrm>
        </p:spPr>
      </p:pic>
      <p:pic>
        <p:nvPicPr>
          <p:cNvPr id="5" name="Рисунок 4" descr="division-surplus-value-capital-income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43400" y="3581401"/>
            <a:ext cx="4800600" cy="32766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 smtClean="0"/>
              <a:t>Исполнение бюджета Тунгокоченского муниципального округа в 202</a:t>
            </a:r>
            <a:r>
              <a:rPr lang="en-US" sz="3200" dirty="0" smtClean="0"/>
              <a:t>4</a:t>
            </a:r>
            <a:r>
              <a:rPr lang="ru-RU" sz="3200" dirty="0" smtClean="0"/>
              <a:t> году</a:t>
            </a:r>
            <a:endParaRPr lang="ru-RU" sz="3200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066800" y="2667000"/>
            <a:ext cx="5029200" cy="762000"/>
          </a:xfrm>
          <a:prstGeom prst="roundRect">
            <a:avLst/>
          </a:prstGeom>
          <a:solidFill>
            <a:schemeClr val="accent2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Доходы- 1 </a:t>
            </a:r>
            <a:r>
              <a:rPr lang="en-US" dirty="0" smtClean="0"/>
              <a:t>160</a:t>
            </a:r>
            <a:r>
              <a:rPr lang="ru-RU" dirty="0" smtClean="0"/>
              <a:t> </a:t>
            </a:r>
            <a:r>
              <a:rPr lang="en-US" dirty="0" smtClean="0"/>
              <a:t>512</a:t>
            </a:r>
            <a:r>
              <a:rPr lang="ru-RU" dirty="0" smtClean="0"/>
              <a:t>,</a:t>
            </a:r>
            <a:r>
              <a:rPr lang="en-US" dirty="0" smtClean="0"/>
              <a:t>2</a:t>
            </a:r>
            <a:r>
              <a:rPr lang="ru-RU" dirty="0" smtClean="0"/>
              <a:t>         (10</a:t>
            </a:r>
            <a:r>
              <a:rPr lang="en-US" dirty="0" smtClean="0"/>
              <a:t>1</a:t>
            </a:r>
            <a:r>
              <a:rPr lang="ru-RU" dirty="0" smtClean="0"/>
              <a:t>,</a:t>
            </a:r>
            <a:r>
              <a:rPr lang="en-US" dirty="0" smtClean="0"/>
              <a:t>8</a:t>
            </a:r>
            <a:r>
              <a:rPr lang="ru-RU" dirty="0" smtClean="0"/>
              <a:t>%) </a:t>
            </a:r>
            <a:endParaRPr lang="ru-RU" dirty="0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1066800" y="3505200"/>
            <a:ext cx="5029200" cy="762000"/>
          </a:xfrm>
          <a:prstGeom prst="roundRect">
            <a:avLst/>
          </a:prstGeom>
          <a:solidFill>
            <a:schemeClr val="accent2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Расходы- 1 </a:t>
            </a:r>
            <a:r>
              <a:rPr lang="en-US" dirty="0" smtClean="0"/>
              <a:t>155</a:t>
            </a:r>
            <a:r>
              <a:rPr lang="ru-RU" dirty="0" smtClean="0"/>
              <a:t> </a:t>
            </a:r>
            <a:r>
              <a:rPr lang="en-US" dirty="0" smtClean="0"/>
              <a:t>719</a:t>
            </a:r>
            <a:r>
              <a:rPr lang="ru-RU" dirty="0" smtClean="0"/>
              <a:t>,</a:t>
            </a:r>
            <a:r>
              <a:rPr lang="en-US" dirty="0" smtClean="0"/>
              <a:t>0</a:t>
            </a:r>
            <a:r>
              <a:rPr lang="ru-RU" dirty="0" smtClean="0"/>
              <a:t>         (98,</a:t>
            </a:r>
            <a:r>
              <a:rPr lang="en-US" dirty="0" smtClean="0"/>
              <a:t>3</a:t>
            </a:r>
            <a:r>
              <a:rPr lang="ru-RU" dirty="0" smtClean="0"/>
              <a:t>%)  </a:t>
            </a:r>
            <a:endParaRPr lang="ru-RU" dirty="0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1066800" y="4343400"/>
            <a:ext cx="5029200" cy="762000"/>
          </a:xfrm>
          <a:prstGeom prst="roundRect">
            <a:avLst/>
          </a:prstGeom>
          <a:solidFill>
            <a:schemeClr val="accent2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 smtClean="0"/>
          </a:p>
          <a:p>
            <a:pPr algn="ctr"/>
            <a:r>
              <a:rPr lang="ru-RU" dirty="0" smtClean="0"/>
              <a:t>Профицит- +</a:t>
            </a:r>
            <a:r>
              <a:rPr lang="en-US" dirty="0" smtClean="0"/>
              <a:t>4793</a:t>
            </a:r>
            <a:r>
              <a:rPr lang="ru-RU" dirty="0" smtClean="0"/>
              <a:t>,</a:t>
            </a:r>
            <a:r>
              <a:rPr lang="en-US" dirty="0"/>
              <a:t>2</a:t>
            </a:r>
            <a:endParaRPr lang="ru-RU" dirty="0" smtClean="0"/>
          </a:p>
          <a:p>
            <a:pPr algn="ctr"/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1066800" y="5257800"/>
            <a:ext cx="7010400" cy="381000"/>
          </a:xfrm>
          <a:prstGeom prst="roundRect">
            <a:avLst/>
          </a:prstGeom>
          <a:solidFill>
            <a:schemeClr val="accent2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 smtClean="0"/>
          </a:p>
          <a:p>
            <a:pPr algn="ctr"/>
            <a:r>
              <a:rPr lang="ru-RU" dirty="0" smtClean="0"/>
              <a:t>Объем Муниципального долга (тыс. руб.) – 19 992,5 </a:t>
            </a:r>
          </a:p>
          <a:p>
            <a:pPr algn="ctr"/>
            <a:r>
              <a:rPr lang="ru-RU" dirty="0" smtClean="0"/>
              <a:t> 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3200" dirty="0" smtClean="0"/>
              <a:t>Динамика исполнения доходов бюджета Тунгокоченского муниципального округа  за 202</a:t>
            </a:r>
            <a:r>
              <a:rPr lang="en-US" sz="3200" dirty="0" smtClean="0"/>
              <a:t>3</a:t>
            </a:r>
            <a:r>
              <a:rPr lang="ru-RU" sz="3200" dirty="0" smtClean="0"/>
              <a:t>- 202</a:t>
            </a:r>
            <a:r>
              <a:rPr lang="en-US" sz="3200" dirty="0" smtClean="0"/>
              <a:t>4</a:t>
            </a:r>
            <a:r>
              <a:rPr lang="ru-RU" sz="3200" dirty="0" smtClean="0"/>
              <a:t> годы, тыс. рублей</a:t>
            </a:r>
            <a:endParaRPr lang="ru-RU" sz="32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9969839"/>
              </p:ext>
            </p:extLst>
          </p:nvPr>
        </p:nvGraphicFramePr>
        <p:xfrm>
          <a:off x="3810000" y="2869224"/>
          <a:ext cx="4724400" cy="2667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392723368"/>
              </p:ext>
            </p:extLst>
          </p:nvPr>
        </p:nvGraphicFramePr>
        <p:xfrm>
          <a:off x="76200" y="2772508"/>
          <a:ext cx="42672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200" dirty="0" smtClean="0"/>
              <a:t>Динамика поступления налоговых и неналоговых доходов за 20</a:t>
            </a:r>
            <a:r>
              <a:rPr lang="en-US" sz="3200" dirty="0" smtClean="0"/>
              <a:t>20</a:t>
            </a:r>
            <a:r>
              <a:rPr lang="ru-RU" sz="3200" dirty="0" smtClean="0"/>
              <a:t>-202</a:t>
            </a:r>
            <a:r>
              <a:rPr lang="en-US" sz="3200" dirty="0" smtClean="0"/>
              <a:t>4</a:t>
            </a:r>
            <a:r>
              <a:rPr lang="ru-RU" sz="3200" dirty="0" smtClean="0"/>
              <a:t> годы, тыс.рублей</a:t>
            </a:r>
            <a:endParaRPr lang="ru-RU" sz="32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04173943"/>
              </p:ext>
            </p:extLst>
          </p:nvPr>
        </p:nvGraphicFramePr>
        <p:xfrm>
          <a:off x="0" y="3124200"/>
          <a:ext cx="5105400" cy="3733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5" name="Рисунок 4" descr="253371e2772044904dbc6683a6797b64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080002" y="4572000"/>
            <a:ext cx="4063998" cy="2286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838200"/>
            <a:ext cx="8229600" cy="106680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200" dirty="0" smtClean="0"/>
              <a:t>Структура налоговых доходов бюджета</a:t>
            </a:r>
            <a:br>
              <a:rPr lang="ru-RU" sz="3200" dirty="0" smtClean="0"/>
            </a:br>
            <a:r>
              <a:rPr lang="ru-RU" sz="3200" dirty="0" smtClean="0"/>
              <a:t> за 202</a:t>
            </a:r>
            <a:r>
              <a:rPr lang="en-US" sz="3200" dirty="0" smtClean="0"/>
              <a:t>4</a:t>
            </a:r>
            <a:r>
              <a:rPr lang="ru-RU" sz="3200" dirty="0" smtClean="0"/>
              <a:t> год</a:t>
            </a:r>
            <a:r>
              <a:rPr lang="en-US" sz="3200" dirty="0" smtClean="0"/>
              <a:t/>
            </a:r>
            <a:br>
              <a:rPr lang="en-US" sz="3200" dirty="0" smtClean="0"/>
            </a:br>
            <a:endParaRPr lang="ru-RU" sz="32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4388494"/>
              </p:ext>
            </p:extLst>
          </p:nvPr>
        </p:nvGraphicFramePr>
        <p:xfrm>
          <a:off x="457200" y="2133600"/>
          <a:ext cx="8382000" cy="4724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990600"/>
            <a:ext cx="8229600" cy="1066800"/>
          </a:xfrm>
        </p:spPr>
        <p:txBody>
          <a:bodyPr>
            <a:noAutofit/>
          </a:bodyPr>
          <a:lstStyle/>
          <a:p>
            <a:pPr algn="ctr"/>
            <a:r>
              <a:rPr lang="ru-RU" sz="3200" dirty="0" smtClean="0"/>
              <a:t>Исполнение налоговых доходов бюджета Тунгокоченского муниципального округа за </a:t>
            </a:r>
            <a:r>
              <a:rPr lang="ru-RU" sz="3200" dirty="0" smtClean="0"/>
              <a:t>2024 </a:t>
            </a:r>
            <a:r>
              <a:rPr lang="ru-RU" sz="3200" dirty="0" smtClean="0"/>
              <a:t>год</a:t>
            </a:r>
            <a:endParaRPr lang="ru-RU" sz="32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381000" y="2590800"/>
          <a:ext cx="8229600" cy="3937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Наименования</a:t>
                      </a:r>
                      <a:r>
                        <a:rPr lang="ru-RU" sz="1200" baseline="0" dirty="0" smtClean="0"/>
                        <a:t> доходов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Утверждено</a:t>
                      </a:r>
                      <a:r>
                        <a:rPr lang="ru-RU" sz="1200" baseline="0" dirty="0" smtClean="0"/>
                        <a:t> тыс. руб.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Исполнено тыс. руб.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% исполнения</a:t>
                      </a:r>
                      <a:endParaRPr lang="ru-RU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Налоговые доходы 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275</a:t>
                      </a:r>
                      <a:r>
                        <a:rPr lang="ru-RU" sz="1200" baseline="0" dirty="0" smtClean="0"/>
                        <a:t> 109,0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301</a:t>
                      </a:r>
                      <a:r>
                        <a:rPr lang="ru-RU" sz="1200" baseline="0" dirty="0" smtClean="0"/>
                        <a:t> 056,4</a:t>
                      </a:r>
                    </a:p>
                    <a:p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109,4</a:t>
                      </a:r>
                      <a:endParaRPr lang="ru-RU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Налог на доходы физических лиц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224 580,0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237 118,2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105,5%</a:t>
                      </a:r>
                      <a:endParaRPr lang="ru-RU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Акцизы по подакцизным товарам, производимым на территории Российской Федерации 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14 355,0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15 136,3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105,4%</a:t>
                      </a:r>
                      <a:endParaRPr lang="ru-RU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Налоги на совокупный доход 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2 550,0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4 101,4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160,8%</a:t>
                      </a:r>
                      <a:endParaRPr lang="ru-RU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Налог на имущество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2433,0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2273,2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smtClean="0"/>
                        <a:t>93,4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Налог на добычу полезных ископаемых 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30 002,0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41 215,0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137,4%</a:t>
                      </a:r>
                      <a:endParaRPr lang="ru-RU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Государственная пошлина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1 189,0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1 212,3</a:t>
                      </a:r>
                    </a:p>
                    <a:p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101,9%</a:t>
                      </a:r>
                      <a:endParaRPr lang="ru-RU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1066800"/>
          </a:xfrm>
        </p:spPr>
        <p:txBody>
          <a:bodyPr>
            <a:normAutofit/>
          </a:bodyPr>
          <a:lstStyle/>
          <a:p>
            <a:pPr algn="ctr"/>
            <a:r>
              <a:rPr lang="ru-RU" sz="3200" dirty="0" smtClean="0"/>
              <a:t>Структура неналоговых доходов бюджета района</a:t>
            </a:r>
            <a:endParaRPr lang="ru-RU" sz="32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78981777"/>
              </p:ext>
            </p:extLst>
          </p:nvPr>
        </p:nvGraphicFramePr>
        <p:xfrm>
          <a:off x="304800" y="1673469"/>
          <a:ext cx="8686800" cy="49736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1295400"/>
          </a:xfrm>
        </p:spPr>
        <p:txBody>
          <a:bodyPr>
            <a:noAutofit/>
          </a:bodyPr>
          <a:lstStyle/>
          <a:p>
            <a:pPr algn="ctr"/>
            <a:r>
              <a:rPr lang="ru-RU" sz="2800" dirty="0" smtClean="0"/>
              <a:t>Исполнение неналоговых доходов бюджета Тунгокоченского муниципального округа</a:t>
            </a:r>
            <a:br>
              <a:rPr lang="ru-RU" sz="2800" dirty="0" smtClean="0"/>
            </a:br>
            <a:r>
              <a:rPr lang="ru-RU" sz="2800" dirty="0" smtClean="0"/>
              <a:t> за 2024 год, тыс.рублей</a:t>
            </a:r>
            <a:endParaRPr lang="ru-RU" sz="28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97454043"/>
              </p:ext>
            </p:extLst>
          </p:nvPr>
        </p:nvGraphicFramePr>
        <p:xfrm>
          <a:off x="457200" y="1981200"/>
          <a:ext cx="8229600" cy="4851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Наименования</a:t>
                      </a:r>
                      <a:r>
                        <a:rPr lang="ru-RU" sz="1200" baseline="0" dirty="0" smtClean="0"/>
                        <a:t> доходов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Утверждено</a:t>
                      </a:r>
                      <a:r>
                        <a:rPr lang="ru-RU" sz="1200" baseline="0" dirty="0" smtClean="0"/>
                        <a:t> тыс. руб.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Исполнено тыс. руб.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% исполнения</a:t>
                      </a:r>
                      <a:endParaRPr lang="ru-RU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Неналоговые доходы 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7975,1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16351,4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205,0%</a:t>
                      </a:r>
                      <a:endParaRPr lang="ru-RU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Доходы от использования имущества, находящегося в государственной и муниципальной собственности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2725,0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3269,6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120,0%</a:t>
                      </a:r>
                      <a:endParaRPr lang="ru-RU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Платежи при пользовании природными ресурсами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285,0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6191,3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2272,4%</a:t>
                      </a:r>
                      <a:endParaRPr lang="ru-RU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Доходы от оказания платных услуг и компенсации затрат государства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1260,1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3062,8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243,1%</a:t>
                      </a:r>
                      <a:endParaRPr lang="ru-RU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Доходы от продажи материальных и нематериальных активов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400,0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786,6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196,7%</a:t>
                      </a:r>
                      <a:endParaRPr lang="ru-RU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Штрафы, санкции, возмещение ущерба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1505,0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1713,0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62,2%</a:t>
                      </a:r>
                      <a:endParaRPr lang="ru-RU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Прочие неналоговые доходы 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1700,0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1758,4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103,4%</a:t>
                      </a:r>
                      <a:endParaRPr lang="ru-RU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dirty="0" smtClean="0"/>
              <a:t>Информация о недоимке по налогам, зачисляемым в консолидированный бюджет Тунгокоченского муниципального округа</a:t>
            </a:r>
            <a:endParaRPr lang="ru-RU" sz="28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30134665"/>
              </p:ext>
            </p:extLst>
          </p:nvPr>
        </p:nvGraphicFramePr>
        <p:xfrm>
          <a:off x="381000" y="3505200"/>
          <a:ext cx="8229600" cy="828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На 01.01.2023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На 01.01.2024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На 01.01.2025</a:t>
                      </a:r>
                      <a:endParaRPr lang="ru-RU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Всего по округу в том числе: 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16394,5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10862,5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4329.7</a:t>
                      </a:r>
                      <a:endParaRPr lang="ru-RU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11725427</TotalTime>
  <Words>640</Words>
  <Application>Microsoft Office PowerPoint</Application>
  <PresentationFormat>Экран (4:3)</PresentationFormat>
  <Paragraphs>200</Paragraphs>
  <Slides>14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20" baseType="lpstr">
      <vt:lpstr>Calibri</vt:lpstr>
      <vt:lpstr>Georgia</vt:lpstr>
      <vt:lpstr>Times New Roman</vt:lpstr>
      <vt:lpstr>Trebuchet MS</vt:lpstr>
      <vt:lpstr>Wingdings 2</vt:lpstr>
      <vt:lpstr>Городская</vt:lpstr>
      <vt:lpstr>Отчет об исполнении бюджета Тунгокоченского муниципального округа  за 2024 год   </vt:lpstr>
      <vt:lpstr>Исполнение бюджета Тунгокоченского муниципального округа в 2024 году</vt:lpstr>
      <vt:lpstr>Динамика исполнения доходов бюджета Тунгокоченского муниципального округа  за 2023- 2024 годы, тыс. рублей</vt:lpstr>
      <vt:lpstr>Динамика поступления налоговых и неналоговых доходов за 2020-2024 годы, тыс.рублей</vt:lpstr>
      <vt:lpstr>Структура налоговых доходов бюджета  за 2024 год </vt:lpstr>
      <vt:lpstr>Исполнение налоговых доходов бюджета Тунгокоченского муниципального округа за 2024 год</vt:lpstr>
      <vt:lpstr>Структура неналоговых доходов бюджета района</vt:lpstr>
      <vt:lpstr>Исполнение неналоговых доходов бюджета Тунгокоченского муниципального округа  за 2024 год, тыс.рублей</vt:lpstr>
      <vt:lpstr>Информация о недоимке по налогам, зачисляемым в консолидированный бюджет Тунгокоченского муниципального округа</vt:lpstr>
      <vt:lpstr>Исполнение безвозмездных поступлений Тунгокоченского муниципального округа за 2024 год </vt:lpstr>
      <vt:lpstr>Динамика расходов бюджета  за 2022 – 2024, тыс. руб.</vt:lpstr>
      <vt:lpstr>Структура расходов бюджета Тунгокоченского муниципального округа по разделам за 2024 год</vt:lpstr>
      <vt:lpstr>Исполнение расходов бюджета Тунгокоченского муниципального округа по разделам за 2024 год</vt:lpstr>
      <vt:lpstr>Спасибо за внимание!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Отчет об исполнении бюджета Тунгокоченского муниципального округа за 2023 год</dc:title>
  <dc:creator>рабочая</dc:creator>
  <cp:lastModifiedBy>Любовь Александровна</cp:lastModifiedBy>
  <cp:revision>232</cp:revision>
  <dcterms:created xsi:type="dcterms:W3CDTF">2024-04-12T02:57:31Z</dcterms:created>
  <dcterms:modified xsi:type="dcterms:W3CDTF">2025-07-21T01:54:24Z</dcterms:modified>
</cp:coreProperties>
</file>