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72" r:id="rId12"/>
    <p:sldId id="270" r:id="rId13"/>
    <p:sldId id="269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C9D2"/>
    <a:srgbClr val="FF0000"/>
    <a:srgbClr val="00FF00"/>
    <a:srgbClr val="CC2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2024</a:t>
            </a:r>
            <a:endParaRPr lang="ru-RU" dirty="0"/>
          </a:p>
        </c:rich>
      </c:tx>
      <c:layout/>
      <c:overlay val="1"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за 2024 год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366 452,0</a:t>
                    </a:r>
                    <a:endParaRPr lang="en-US" dirty="0"/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D5A-488A-9665-A7F0E9B96F28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16 351,4</a:t>
                    </a:r>
                    <a:endParaRPr lang="en-US" sz="1200" dirty="0"/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D5A-488A-9665-A7F0E9B96F2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777 708,8</a:t>
                    </a:r>
                    <a:endParaRPr lang="en-US" sz="1200" dirty="0"/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D5A-488A-9665-A7F0E9B96F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</c:v>
                </c:pt>
                <c:pt idx="1">
                  <c:v>Неналоговые</c:v>
                </c:pt>
                <c:pt idx="2">
                  <c:v>Безвозмездные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366452</c:v>
                </c:pt>
                <c:pt idx="1">
                  <c:v>16351.4</c:v>
                </c:pt>
                <c:pt idx="2">
                  <c:v>777708.8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D5A-488A-9665-A7F0E9B96F28}"/>
            </c:ext>
          </c:extLst>
        </c:ser>
        <c:firstSliceAng val="0"/>
      </c:pieChart>
    </c:plotArea>
    <c:legend>
      <c:legendPos val="r"/>
      <c:layout>
        <c:manualLayout>
          <c:xMode val="edge"/>
          <c:yMode val="edge"/>
          <c:x val="0.72837778342223347"/>
          <c:y val="1.4445069366329229E-2"/>
          <c:w val="0.26086956521739346"/>
          <c:h val="0.66415748031496069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202</a:t>
            </a:r>
            <a:r>
              <a:rPr lang="ru-RU" dirty="0" smtClean="0"/>
              <a:t>5</a:t>
            </a:r>
            <a:endParaRPr lang="ru-RU" dirty="0"/>
          </a:p>
        </c:rich>
      </c:tx>
      <c:layout/>
      <c:overlay val="1"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 за 2025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1"/>
            <c:showVal val="1"/>
            <c:showBubbleSize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</c:v>
                </c:pt>
                <c:pt idx="1">
                  <c:v>Неналоговые</c:v>
                </c:pt>
                <c:pt idx="2">
                  <c:v>Безвозмездные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470936.8</c:v>
                </c:pt>
                <c:pt idx="1">
                  <c:v>80142.399999999994</c:v>
                </c:pt>
                <c:pt idx="2">
                  <c:v>781921.8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DE7-4959-B6E2-A2DA183F585D}"/>
            </c:ext>
          </c:extLst>
        </c:ser>
        <c:firstSliceAng val="0"/>
      </c:pieChart>
    </c:plotArea>
    <c:legend>
      <c:legendPos val="r"/>
      <c:layout>
        <c:manualLayout>
          <c:xMode val="edge"/>
          <c:yMode val="edge"/>
          <c:x val="0.65797595613048587"/>
          <c:y val="2.8997521143190406E-2"/>
          <c:w val="0.34202404386951685"/>
          <c:h val="0.64570866141732364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.</c:v>
                </c:pt>
              </c:strCache>
            </c:strRef>
          </c:tx>
          <c:spPr>
            <a:solidFill>
              <a:srgbClr val="FFFF00"/>
            </a:solidFill>
          </c:spPr>
          <c:dLbls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 formatCode="#,##0.00">
                  <c:v>295294.5</c:v>
                </c:pt>
                <c:pt idx="1">
                  <c:v>267529.40000000002</c:v>
                </c:pt>
                <c:pt idx="2">
                  <c:v>310609.59999999998</c:v>
                </c:pt>
                <c:pt idx="3">
                  <c:v>366452</c:v>
                </c:pt>
                <c:pt idx="4">
                  <c:v>551079.19999999925</c:v>
                </c:pt>
              </c:numCache>
            </c:numRef>
          </c:val>
        </c:ser>
        <c:shape val="cone"/>
        <c:axId val="153326720"/>
        <c:axId val="153328256"/>
        <c:axId val="0"/>
      </c:bar3DChart>
      <c:catAx>
        <c:axId val="153326720"/>
        <c:scaling>
          <c:orientation val="minMax"/>
        </c:scaling>
        <c:axPos val="b"/>
        <c:numFmt formatCode="General" sourceLinked="1"/>
        <c:tickLblPos val="nextTo"/>
        <c:crossAx val="153328256"/>
        <c:crosses val="autoZero"/>
        <c:auto val="1"/>
        <c:lblAlgn val="ctr"/>
        <c:lblOffset val="100"/>
      </c:catAx>
      <c:valAx>
        <c:axId val="153328256"/>
        <c:scaling>
          <c:orientation val="minMax"/>
        </c:scaling>
        <c:axPos val="l"/>
        <c:majorGridlines/>
        <c:numFmt formatCode="#,##0.00" sourceLinked="1"/>
        <c:tickLblPos val="nextTo"/>
        <c:crossAx val="15332672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view3D>
      <c:rotX val="30"/>
      <c:rAngAx val="1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Налоги</c:v>
                </c:pt>
              </c:strCache>
            </c:strRef>
          </c:tx>
          <c:dPt>
            <c:idx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6D2-49C2-8F55-FF295FE11C7C}"/>
              </c:ext>
            </c:extLst>
          </c:dPt>
          <c:dPt>
            <c:idx val="1"/>
            <c:spPr>
              <a:solidFill>
                <a:schemeClr val="accent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6D2-49C2-8F55-FF295FE11C7C}"/>
              </c:ext>
            </c:extLst>
          </c:dPt>
          <c:dPt>
            <c:idx val="2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6D2-49C2-8F55-FF295FE11C7C}"/>
              </c:ext>
            </c:extLst>
          </c:dPt>
          <c:dPt>
            <c:idx val="3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6D2-49C2-8F55-FF295FE11C7C}"/>
              </c:ext>
            </c:extLst>
          </c:dPt>
          <c:dPt>
            <c:idx val="4"/>
            <c:spPr>
              <a:solidFill>
                <a:schemeClr val="accent3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6D2-49C2-8F55-FF295FE11C7C}"/>
              </c:ext>
            </c:extLst>
          </c:dPt>
          <c:dLbls>
            <c:dLbl>
              <c:idx val="1"/>
              <c:layout>
                <c:manualLayout>
                  <c:x val="0.14848484848484858"/>
                  <c:y val="-3.2873804080941531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"/>
                  <c:y val="-3.528532723732121E-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НДФЛ (67,6%)</c:v>
                </c:pt>
                <c:pt idx="1">
                  <c:v>Акцизы по подакцизным товарам (3,5%)</c:v>
                </c:pt>
                <c:pt idx="2">
                  <c:v>Налоги на совокупный доход (1,3%)</c:v>
                </c:pt>
                <c:pt idx="3">
                  <c:v>Налог на добычу полезных ископаемых (26,0%)
</c:v>
                </c:pt>
                <c:pt idx="4">
                  <c:v>Госпошлина (1,0%)</c:v>
                </c:pt>
                <c:pt idx="5">
                  <c:v>Налог на имущество и земельный (0,6%)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318501.90000000002</c:v>
                </c:pt>
                <c:pt idx="1">
                  <c:v>16548.099999999988</c:v>
                </c:pt>
                <c:pt idx="2" formatCode="General">
                  <c:v>6254.4</c:v>
                </c:pt>
                <c:pt idx="3">
                  <c:v>122377.3</c:v>
                </c:pt>
                <c:pt idx="4">
                  <c:v>4466.9000000000005</c:v>
                </c:pt>
                <c:pt idx="5">
                  <c:v>2788.2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6D2-49C2-8F55-FF295FE11C7C}"/>
            </c:ext>
          </c:extLst>
        </c:ser>
      </c:pie3DChart>
    </c:plotArea>
    <c:legend>
      <c:legendPos val="r"/>
      <c:layout>
        <c:manualLayout>
          <c:xMode val="edge"/>
          <c:yMode val="edge"/>
          <c:x val="0.6437211882605588"/>
          <c:y val="0.14516129032258071"/>
          <c:w val="0.35324850870913865"/>
          <c:h val="0.85483870967741971"/>
        </c:manualLayout>
      </c:layout>
      <c:overlay val="1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chart>
    <c:autoTitleDeleted val="1"/>
    <c:view3D>
      <c:rotX val="30"/>
      <c:rAngAx val="1"/>
    </c:view3D>
    <c:plotArea>
      <c:layout>
        <c:manualLayout>
          <c:layoutTarget val="inner"/>
          <c:xMode val="edge"/>
          <c:yMode val="edge"/>
          <c:x val="1.608187134502944E-2"/>
          <c:y val="2.8088091654438787E-2"/>
          <c:w val="0.48856644564166546"/>
          <c:h val="0.7369933235993486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2"/>
              <c:layout>
                <c:manualLayout>
                  <c:x val="0"/>
                  <c:y val="0.13852536111393718"/>
                </c:manualLayout>
              </c:layout>
              <c:showLegendKey val="1"/>
              <c:showVal val="1"/>
              <c:showCatName val="1"/>
              <c:showBubbleSize val="1"/>
            </c:dLbl>
            <c:dLbl>
              <c:idx val="3"/>
              <c:layout>
                <c:manualLayout>
                  <c:x val="0.18851320394161261"/>
                  <c:y val="0.20938395596945333"/>
                </c:manualLayout>
              </c:layout>
              <c:showLegendKey val="1"/>
              <c:showVal val="1"/>
              <c:showCatName val="1"/>
              <c:showBubbleSize val="1"/>
            </c:dLbl>
            <c:dLbl>
              <c:idx val="4"/>
              <c:layout>
                <c:manualLayout>
                  <c:x val="0"/>
                  <c:y val="0.5388633028780947"/>
                </c:manualLayout>
              </c:layout>
              <c:showLegendKey val="1"/>
              <c:showVal val="1"/>
              <c:showCatName val="1"/>
              <c:showBubbleSiz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100-4D63-A87B-7EBCA803365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1"/>
            <c:showVal val="1"/>
            <c:showCatName val="1"/>
            <c:showBubbleSiz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Доходы от использования имущества, находящегося в государственной и муниципальной  собственности (3,9%)
</c:v>
                </c:pt>
                <c:pt idx="1">
                  <c:v>Платежи при пользовании природными ресурсами  (74,2%)</c:v>
                </c:pt>
                <c:pt idx="2">
                  <c:v>Доходы от оказания платных услуг и компенсации затрат государства (16,1%)</c:v>
                </c:pt>
                <c:pt idx="3">
                  <c:v>Доходы от продажи материальных и нематериальных активов  (1,1%)</c:v>
                </c:pt>
                <c:pt idx="4">
                  <c:v>Штрафы, санкции, возмещение ущерба  (2,0%)</c:v>
                </c:pt>
                <c:pt idx="5">
                  <c:v>Прочие неналоговые доходы  (2,7) 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3141.2</c:v>
                </c:pt>
                <c:pt idx="1">
                  <c:v>59429.4</c:v>
                </c:pt>
                <c:pt idx="2">
                  <c:v>12883.9</c:v>
                </c:pt>
                <c:pt idx="3" formatCode="General">
                  <c:v>886.8</c:v>
                </c:pt>
                <c:pt idx="4" formatCode="General">
                  <c:v>1619.6</c:v>
                </c:pt>
                <c:pt idx="5" formatCode="General">
                  <c:v>2181.5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4100-4D63-A87B-7EBCA803365F}"/>
            </c:ext>
          </c:extLst>
        </c:ser>
      </c:pie3DChart>
    </c:plotArea>
    <c:legend>
      <c:legendPos val="r"/>
      <c:layout>
        <c:manualLayout>
          <c:xMode val="edge"/>
          <c:yMode val="edge"/>
          <c:x val="0.74520617488603358"/>
          <c:y val="0"/>
          <c:w val="0.24553460422710321"/>
          <c:h val="0.99744653712232356"/>
        </c:manualLayout>
      </c:layout>
      <c:overlay val="1"/>
      <c:spPr>
        <a:ln w="6350"/>
      </c:spPr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года</c:v>
                </c:pt>
              </c:strCache>
            </c:strRef>
          </c:tx>
          <c:dPt>
            <c:idx val="0"/>
            <c:spPr>
              <a:solidFill>
                <a:srgbClr val="FFFF0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Lbls>
            <c:dLbl>
              <c:idx val="0"/>
              <c:layout>
                <c:manualLayout>
                  <c:x val="0"/>
                  <c:y val="-0.15695328876751694"/>
                </c:manualLayout>
              </c:layout>
              <c:showVal val="1"/>
            </c:dLbl>
            <c:dLbl>
              <c:idx val="1"/>
              <c:layout>
                <c:manualLayout>
                  <c:x val="-1.6931215802610295E-3"/>
                  <c:y val="-0.22158111355414148"/>
                </c:manualLayout>
              </c:layout>
              <c:showVal val="1"/>
            </c:dLbl>
            <c:dLbl>
              <c:idx val="2"/>
              <c:layout>
                <c:manualLayout>
                  <c:x val="3.386243160522058E-3"/>
                  <c:y val="-0.30005775793789996"/>
                </c:manualLayout>
              </c:layout>
              <c:showVal val="1"/>
            </c:dLbl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>
                  <c:v>1060716</c:v>
                </c:pt>
                <c:pt idx="1">
                  <c:v>1155719</c:v>
                </c:pt>
                <c:pt idx="2">
                  <c:v>1267907.8</c:v>
                </c:pt>
              </c:numCache>
            </c:numRef>
          </c:val>
        </c:ser>
        <c:overlap val="100"/>
        <c:axId val="134722688"/>
        <c:axId val="153302144"/>
      </c:barChart>
      <c:catAx>
        <c:axId val="134722688"/>
        <c:scaling>
          <c:orientation val="minMax"/>
        </c:scaling>
        <c:axPos val="b"/>
        <c:numFmt formatCode="General" sourceLinked="1"/>
        <c:tickLblPos val="nextTo"/>
        <c:crossAx val="153302144"/>
        <c:crosses val="autoZero"/>
        <c:auto val="1"/>
        <c:lblAlgn val="ctr"/>
        <c:lblOffset val="100"/>
      </c:catAx>
      <c:valAx>
        <c:axId val="153302144"/>
        <c:scaling>
          <c:orientation val="minMax"/>
        </c:scaling>
        <c:axPos val="l"/>
        <c:majorGridlines/>
        <c:numFmt formatCode="0.0" sourceLinked="1"/>
        <c:tickLblPos val="nextTo"/>
        <c:crossAx val="13472268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  <c:txPr>
        <a:bodyPr/>
        <a:lstStyle/>
        <a:p>
          <a:pPr>
            <a:defRPr sz="800" b="0"/>
          </a:pPr>
          <a:endParaRPr lang="ru-RU"/>
        </a:p>
      </c:txPr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4845679012345678E-2"/>
          <c:y val="0.15635991536300253"/>
          <c:w val="0.84104938271604934"/>
          <c:h val="0.7639027830772254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.</c:v>
                </c:pt>
              </c:strCache>
            </c:strRef>
          </c:tx>
          <c:explosion val="25"/>
          <c:dPt>
            <c:idx val="0"/>
            <c:spPr>
              <a:solidFill>
                <a:srgbClr val="CC24AC"/>
              </a:solidFill>
            </c:spPr>
          </c:dPt>
          <c:dPt>
            <c:idx val="1"/>
            <c:spPr>
              <a:solidFill>
                <a:srgbClr val="00FF0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00B0F0"/>
              </a:solidFill>
            </c:spPr>
          </c:dPt>
          <c:dPt>
            <c:idx val="7"/>
            <c:spPr>
              <a:solidFill>
                <a:srgbClr val="7030A0"/>
              </a:solidFill>
            </c:spPr>
          </c:dPt>
          <c:dPt>
            <c:idx val="8"/>
            <c:spPr>
              <a:solidFill>
                <a:srgbClr val="0CC9D2"/>
              </a:solidFill>
              <a:ln>
                <a:solidFill>
                  <a:srgbClr val="0CC9D2"/>
                </a:solidFill>
              </a:ln>
            </c:spPr>
          </c:dPt>
          <c:dLbls>
            <c:dLbl>
              <c:idx val="0"/>
              <c:layout>
                <c:manualLayout>
                  <c:x val="-0.10355264728987397"/>
                  <c:y val="9.9917303223666779E-2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-9.3705904324902611E-2"/>
                  <c:y val="-7.9421424064331198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3.5271459123165159E-3"/>
                  <c:y val="-3.522679709089227E-2"/>
                </c:manualLayout>
              </c:layout>
              <c:showVal val="1"/>
              <c:showCatName val="1"/>
            </c:dLbl>
            <c:dLbl>
              <c:idx val="7"/>
              <c:layout>
                <c:manualLayout>
                  <c:x val="-9.8957544441740528E-2"/>
                  <c:y val="3.1573586132784319E-2"/>
                </c:manualLayout>
              </c:layout>
              <c:showVal val="1"/>
              <c:showCatName val="1"/>
            </c:dLbl>
            <c:dLbl>
              <c:idx val="11"/>
              <c:layout>
                <c:manualLayout>
                  <c:x val="0.18935599646145854"/>
                  <c:y val="-4.5117336819232162E-2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Лист1!$A$2:$A$13</c:f>
              <c:strCache>
                <c:ptCount val="12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Охрана окружающей среды</c:v>
                </c:pt>
                <c:pt idx="6">
                  <c:v>Образование</c:v>
                </c:pt>
                <c:pt idx="7">
                  <c:v>Культура и кинематография</c:v>
                </c:pt>
                <c:pt idx="8">
                  <c:v>Здравоохранение</c:v>
                </c:pt>
                <c:pt idx="9">
                  <c:v>Социальная политика</c:v>
                </c:pt>
                <c:pt idx="10">
                  <c:v>Физическая культура и спорт</c:v>
                </c:pt>
                <c:pt idx="11">
                  <c:v>Обслуживание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161664.20000000001</c:v>
                </c:pt>
                <c:pt idx="1">
                  <c:v>2388.8000000000002</c:v>
                </c:pt>
                <c:pt idx="2">
                  <c:v>9666.4</c:v>
                </c:pt>
                <c:pt idx="3">
                  <c:v>51928.7</c:v>
                </c:pt>
                <c:pt idx="4">
                  <c:v>68688.7</c:v>
                </c:pt>
                <c:pt idx="5">
                  <c:v>6961.3</c:v>
                </c:pt>
                <c:pt idx="6">
                  <c:v>809341.8</c:v>
                </c:pt>
                <c:pt idx="7">
                  <c:v>119393.3</c:v>
                </c:pt>
                <c:pt idx="8" formatCode="General">
                  <c:v>42</c:v>
                </c:pt>
                <c:pt idx="9">
                  <c:v>14872.2</c:v>
                </c:pt>
                <c:pt idx="10">
                  <c:v>22942.2</c:v>
                </c:pt>
                <c:pt idx="11" formatCode="General">
                  <c:v>18.2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5A5CB-CBB2-4292-80D7-BBD74133A959}" type="datetimeFigureOut">
              <a:rPr lang="ru-RU" smtClean="0"/>
              <a:pPr/>
              <a:t>29.05.2026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7A9FE-95F5-4119-B0E6-876A615DCC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5/29/2026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Отчет об исполнении бюджета Тунгокоченского муниципального округа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 за 2025 год 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357562"/>
            <a:ext cx="4495800" cy="3147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Исполнение безвозмездных поступлений Тунгокоченского муниципального округа за 2025 год 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90062503"/>
              </p:ext>
            </p:extLst>
          </p:nvPr>
        </p:nvGraphicFramePr>
        <p:xfrm>
          <a:off x="152400" y="2438400"/>
          <a:ext cx="8839200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Наименование безвозмездных поступлений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Утверждено, тыс.рублей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Исполнено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Процент исполнения, %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Всего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782</a:t>
                      </a:r>
                      <a:r>
                        <a:rPr lang="ru-RU" sz="1200" baseline="0" dirty="0" smtClean="0"/>
                        <a:t> 870,3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781</a:t>
                      </a:r>
                      <a:r>
                        <a:rPr lang="ru-RU" sz="1200" baseline="0" dirty="0" smtClean="0"/>
                        <a:t> 921,8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99,9%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Дотации бюджетам субъектов Российской Федерации и муниципальных образований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284</a:t>
                      </a:r>
                      <a:r>
                        <a:rPr lang="ru-RU" sz="1200" baseline="0" dirty="0" smtClean="0"/>
                        <a:t> 986,3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284</a:t>
                      </a:r>
                      <a:r>
                        <a:rPr lang="ru-RU" sz="1200" baseline="0" dirty="0" smtClean="0"/>
                        <a:t> 986,3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Субсидии бюджетам бюджетной системы Российской Федерации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70</a:t>
                      </a:r>
                      <a:r>
                        <a:rPr lang="ru-RU" sz="1200" baseline="0" dirty="0" smtClean="0"/>
                        <a:t> 149,7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69</a:t>
                      </a:r>
                      <a:r>
                        <a:rPr lang="ru-RU" sz="1200" baseline="0" dirty="0" smtClean="0"/>
                        <a:t> 882,9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99,6%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Субвенции бюджетам субъектов Российской Федерации и муниципальных образований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360</a:t>
                      </a:r>
                      <a:r>
                        <a:rPr lang="ru-RU" sz="1200" baseline="0" dirty="0" smtClean="0"/>
                        <a:t> 001,2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359</a:t>
                      </a:r>
                      <a:r>
                        <a:rPr lang="ru-RU" sz="1200" baseline="0" dirty="0" smtClean="0"/>
                        <a:t> 379,1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99,8%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Иные межбюджетные трансферты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67</a:t>
                      </a:r>
                      <a:r>
                        <a:rPr lang="ru-RU" sz="1200" baseline="0" dirty="0" smtClean="0"/>
                        <a:t> 187,5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67</a:t>
                      </a:r>
                      <a:r>
                        <a:rPr lang="ru-RU" sz="1200" baseline="0" dirty="0" smtClean="0"/>
                        <a:t> 128,0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99,9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Динамика расходов бюджета </a:t>
            </a:r>
            <a:br>
              <a:rPr lang="ru-RU" dirty="0" smtClean="0"/>
            </a:br>
            <a:r>
              <a:rPr lang="ru-RU" dirty="0" smtClean="0"/>
              <a:t>за 2023 – 2025г., тыс. руб.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25" y="2249488"/>
          <a:ext cx="7500938" cy="2751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Содержимое 6" descr="62232806_m_normal_none_t8a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334000"/>
            <a:ext cx="2057400" cy="1524000"/>
          </a:xfrm>
          <a:prstGeom prst="rect">
            <a:avLst/>
          </a:prstGeom>
        </p:spPr>
      </p:pic>
      <p:pic>
        <p:nvPicPr>
          <p:cNvPr id="6" name="Рисунок 5" descr="08c3981ff3bc955d12ac39ee20b9398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4929198"/>
            <a:ext cx="2357422" cy="19288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Структура расходов бюджета Тунгокоченского муниципального округа по разделам за 2025 год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2000240"/>
          <a:ext cx="8358246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Исполнение расходов бюджета Тунгокоченского муниципального округа по разделам за </a:t>
            </a:r>
            <a:r>
              <a:rPr lang="ru-RU" sz="2400" dirty="0" smtClean="0"/>
              <a:t>2025 </a:t>
            </a:r>
            <a:r>
              <a:rPr lang="ru-RU" sz="2400" dirty="0" smtClean="0"/>
              <a:t>год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5537772"/>
              </p:ext>
            </p:extLst>
          </p:nvPr>
        </p:nvGraphicFramePr>
        <p:xfrm>
          <a:off x="457200" y="1600200"/>
          <a:ext cx="8229600" cy="4628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793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Наименование раздела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Уточненный план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Исполнено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% Исполнения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9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168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622,4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161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664,2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95,9</a:t>
                      </a:r>
                      <a:endParaRPr lang="ru-RU" sz="105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9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Национальная оборона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585,0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388,8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66,6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79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885,5</a:t>
                      </a:r>
                      <a:endParaRPr lang="ru-RU" sz="105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666,4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97,8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4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905,7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928,7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98,2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74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922,7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688,7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98,2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</a:tr>
              <a:tr h="2808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Охрана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окружающей среды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961,3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961,3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100,0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008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Образование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815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319,9</a:t>
                      </a:r>
                      <a:endParaRPr lang="ru-RU" sz="900" b="0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809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341,8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99,3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3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Культура</a:t>
                      </a:r>
                      <a:r>
                        <a:rPr lang="ru-RU" sz="1050" b="0" i="0" u="none" strike="noStrike" baseline="0" dirty="0">
                          <a:latin typeface="Times New Roman"/>
                        </a:rPr>
                        <a:t> 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и</a:t>
                      </a:r>
                      <a:r>
                        <a:rPr lang="ru-RU" sz="1050" b="0" i="0" u="none" strike="noStrike" dirty="0" smtClean="0">
                          <a:latin typeface="Times New Roman"/>
                        </a:rPr>
                        <a:t> кинематография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122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809,1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119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393,3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97,2</a:t>
                      </a:r>
                      <a:endParaRPr lang="ru-RU" sz="105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47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012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883,1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872,2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99,9</a:t>
                      </a:r>
                    </a:p>
                    <a:p>
                      <a:pPr algn="ctr" fontAlgn="t"/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69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22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987,3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22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942,2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99,8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1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Обслуживание государственного и  муниципального долга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18,2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18,2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latin typeface="Times New Roman"/>
                        </a:rPr>
                        <a:t>100,0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179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latin typeface="Times New Roman"/>
                        </a:rPr>
                        <a:t>Итого расходов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287 942,2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ru-RU" sz="1050" b="0" i="0" u="none" strike="noStrike" baseline="0" dirty="0" smtClean="0">
                          <a:latin typeface="Times New Roman"/>
                        </a:rPr>
                        <a:t> 267 907,8</a:t>
                      </a:r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 smtClean="0">
                          <a:latin typeface="Times New Roman"/>
                        </a:rPr>
                        <a:t>98,4</a:t>
                      </a:r>
                      <a:endParaRPr lang="ru-RU" sz="105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Содержимое 3" descr="shutterstock_577166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3286124"/>
            <a:ext cx="4343400" cy="32575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Исполнение бюджета Тунгокоченского муниципального округа в 2025 году</a:t>
            </a:r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66800" y="2667000"/>
            <a:ext cx="5029200" cy="762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Доходы- 1 333 001,0         (106,6%)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6800" y="3505200"/>
            <a:ext cx="5029200" cy="762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Расходы- 1 267 907,8         (98,4%) 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66800" y="4343400"/>
            <a:ext cx="5029200" cy="762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err="1" smtClean="0"/>
              <a:t>Профицит</a:t>
            </a:r>
            <a:r>
              <a:rPr lang="ru-RU" dirty="0" smtClean="0"/>
              <a:t>- +65 093,2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66800" y="5257800"/>
            <a:ext cx="7010400" cy="381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Объем Муниципального долга на 31.12.25 (тыс. руб.) </a:t>
            </a:r>
            <a:r>
              <a:rPr lang="ru-RU" smtClean="0"/>
              <a:t>– 14 903,5 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Динамика исполнения доходов бюджета Тунгокоченского муниципального округа  за 2024- 2025 годы, тыс. рублей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9969839"/>
              </p:ext>
            </p:extLst>
          </p:nvPr>
        </p:nvGraphicFramePr>
        <p:xfrm>
          <a:off x="3810000" y="2869224"/>
          <a:ext cx="47244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92723368"/>
              </p:ext>
            </p:extLst>
          </p:nvPr>
        </p:nvGraphicFramePr>
        <p:xfrm>
          <a:off x="76200" y="2772508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Динамика поступления налоговых и неналоговых доходов за 20</a:t>
            </a:r>
            <a:r>
              <a:rPr lang="en-US" sz="3200" dirty="0" smtClean="0"/>
              <a:t>2</a:t>
            </a:r>
            <a:r>
              <a:rPr lang="ru-RU" sz="3200" dirty="0" smtClean="0"/>
              <a:t>1-2025 годы, тыс.рублей</a:t>
            </a:r>
            <a:endParaRPr lang="ru-RU" sz="3200" dirty="0"/>
          </a:p>
        </p:txBody>
      </p:sp>
      <p:pic>
        <p:nvPicPr>
          <p:cNvPr id="5" name="Рисунок 4" descr="253371e2772044904dbc6683a6797b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002" y="4572000"/>
            <a:ext cx="4063998" cy="2286000"/>
          </a:xfrm>
          <a:prstGeom prst="rect">
            <a:avLst/>
          </a:prstGeom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Структура налоговых доходов бюджета</a:t>
            </a:r>
            <a:br>
              <a:rPr lang="ru-RU" sz="3200" dirty="0" smtClean="0"/>
            </a:br>
            <a:r>
              <a:rPr lang="ru-RU" sz="3200" dirty="0" smtClean="0"/>
              <a:t> за 2025 год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4388494"/>
              </p:ext>
            </p:extLst>
          </p:nvPr>
        </p:nvGraphicFramePr>
        <p:xfrm>
          <a:off x="571472" y="1928802"/>
          <a:ext cx="83820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Исполнение налоговых доходов бюджета Тунгокоченского муниципального округа за 2025 год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81000" y="2590800"/>
          <a:ext cx="8229600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Наименования</a:t>
                      </a:r>
                      <a:r>
                        <a:rPr lang="ru-RU" sz="1200" baseline="0" dirty="0" smtClean="0"/>
                        <a:t> доходов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Утверждено</a:t>
                      </a:r>
                      <a:r>
                        <a:rPr lang="ru-RU" sz="1200" baseline="0" dirty="0" smtClean="0"/>
                        <a:t> тыс. 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Исполнено тыс. 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% исполнения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Налоговые доходы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428</a:t>
                      </a:r>
                      <a:r>
                        <a:rPr lang="ru-RU" sz="1200" baseline="0" dirty="0" smtClean="0"/>
                        <a:t> 763,5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470 936,8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109,8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Налог на доходы физических лиц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296</a:t>
                      </a:r>
                      <a:r>
                        <a:rPr lang="ru-RU" sz="1200" baseline="0" dirty="0" smtClean="0"/>
                        <a:t> 286,1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318</a:t>
                      </a:r>
                      <a:r>
                        <a:rPr lang="ru-RU" sz="1200" baseline="0" dirty="0" smtClean="0"/>
                        <a:t> 501,9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107,5%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Акцизы по подакцизным товарам, производимым на территории Российской Федерации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</a:t>
                      </a:r>
                      <a:r>
                        <a:rPr lang="ru-RU" sz="1200" baseline="0" dirty="0" smtClean="0"/>
                        <a:t> 839</a:t>
                      </a:r>
                      <a:r>
                        <a:rPr lang="ru-RU" sz="1200" dirty="0" smtClean="0"/>
                        <a:t>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</a:t>
                      </a:r>
                      <a:r>
                        <a:rPr lang="ru-RU" sz="1200" baseline="0" dirty="0" smtClean="0"/>
                        <a:t> 548,1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104,5%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Налоги на совокупный доход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r>
                        <a:rPr lang="ru-RU" sz="1200" baseline="0" dirty="0" smtClean="0"/>
                        <a:t> 879,7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r>
                        <a:rPr lang="ru-RU" sz="1200" baseline="0" dirty="0" smtClean="0"/>
                        <a:t> 254,4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128,2%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Налог на имущество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r>
                        <a:rPr lang="ru-RU" sz="1200" baseline="0" dirty="0" smtClean="0"/>
                        <a:t> 016,0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r>
                        <a:rPr lang="ru-RU" sz="1200" baseline="0" dirty="0" smtClean="0"/>
                        <a:t> 788,2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138,3%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Налог на добычу полезных ископаемых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108</a:t>
                      </a:r>
                      <a:r>
                        <a:rPr lang="ru-RU" sz="1200" baseline="0" dirty="0" smtClean="0"/>
                        <a:t> 342,7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122</a:t>
                      </a:r>
                      <a:r>
                        <a:rPr lang="ru-RU" sz="1200" baseline="0" dirty="0" smtClean="0"/>
                        <a:t> 377,3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113,0%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Государственная пошлина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1 400,0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r>
                        <a:rPr lang="ru-RU" sz="1200" baseline="0" dirty="0" smtClean="0"/>
                        <a:t> 466,9</a:t>
                      </a:r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319,1%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Структура неналоговых доходов бюджета района 2025г.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78981777"/>
              </p:ext>
            </p:extLst>
          </p:nvPr>
        </p:nvGraphicFramePr>
        <p:xfrm>
          <a:off x="304800" y="1673469"/>
          <a:ext cx="8686800" cy="4973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2954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Исполнение неналоговых доходов бюджета Тунгокоченского муниципального округа</a:t>
            </a:r>
            <a:br>
              <a:rPr lang="ru-RU" sz="2800" dirty="0" smtClean="0"/>
            </a:br>
            <a:r>
              <a:rPr lang="ru-RU" sz="2800" dirty="0" smtClean="0"/>
              <a:t> за 2025 год, тыс.рублей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97454043"/>
              </p:ext>
            </p:extLst>
          </p:nvPr>
        </p:nvGraphicFramePr>
        <p:xfrm>
          <a:off x="457200" y="1981200"/>
          <a:ext cx="8229600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Наименования</a:t>
                      </a:r>
                      <a:r>
                        <a:rPr lang="ru-RU" sz="1200" baseline="0" dirty="0" smtClean="0"/>
                        <a:t> доходов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Утверждено</a:t>
                      </a:r>
                      <a:r>
                        <a:rPr lang="ru-RU" sz="1200" baseline="0" dirty="0" smtClean="0"/>
                        <a:t> тыс. 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Исполнено тыс. руб.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% исполнения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Неналоговые доходы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38</a:t>
                      </a:r>
                      <a:r>
                        <a:rPr lang="ru-RU" sz="1200" baseline="0" dirty="0" smtClean="0"/>
                        <a:t> 538,1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</a:t>
                      </a:r>
                      <a:r>
                        <a:rPr lang="ru-RU" sz="1200" baseline="0" dirty="0" smtClean="0"/>
                        <a:t> 142,4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208,0%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r>
                        <a:rPr lang="ru-RU" sz="1200" baseline="0" dirty="0" smtClean="0"/>
                        <a:t> 880,0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r>
                        <a:rPr lang="ru-RU" sz="1200" baseline="0" dirty="0" smtClean="0"/>
                        <a:t> 141,2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109,1%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Платежи при пользовании природными ресурсами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</a:t>
                      </a:r>
                      <a:r>
                        <a:rPr lang="ru-RU" sz="1200" baseline="0" dirty="0" smtClean="0"/>
                        <a:t> 300,0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59</a:t>
                      </a:r>
                      <a:r>
                        <a:rPr lang="ru-RU" sz="1200" baseline="0" dirty="0" smtClean="0"/>
                        <a:t> 429,4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292,8%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Доходы от оказания платных услуг и компенсации затрат государства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</a:t>
                      </a:r>
                      <a:r>
                        <a:rPr lang="ru-RU" sz="1200" baseline="0" dirty="0" smtClean="0"/>
                        <a:t> 468,1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</a:t>
                      </a:r>
                      <a:r>
                        <a:rPr lang="ru-RU" sz="1200" baseline="0" dirty="0" smtClean="0"/>
                        <a:t> 883,9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112,3%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Доходы от продажи материальных и нематериальных активов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420,0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886,8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211,1%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Штрафы, санкции, возмещение ущерба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1720,0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1619,6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94,2%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Прочие неналоговые доходы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1750,0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r>
                        <a:rPr lang="ru-RU" sz="1200" baseline="0" dirty="0" smtClean="0"/>
                        <a:t> 181,5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124,7%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Информация о недоимке по налогам, зачисляемым в консолидированный бюджет Тунгокоченского муниципального округа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30134665"/>
              </p:ext>
            </p:extLst>
          </p:nvPr>
        </p:nvGraphicFramePr>
        <p:xfrm>
          <a:off x="381000" y="3505200"/>
          <a:ext cx="8229600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 01.01.2024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 01.01.2025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На 01.01.2026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Всего по округу в том числе: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r>
                        <a:rPr lang="ru-RU" sz="1200" baseline="0" dirty="0" smtClean="0"/>
                        <a:t> 862,5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r>
                        <a:rPr lang="ru-RU" sz="1200" baseline="0" dirty="0" smtClean="0"/>
                        <a:t> 329,7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r>
                        <a:rPr lang="ru-RU" sz="1200" baseline="0" dirty="0" smtClean="0"/>
                        <a:t> 472,1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11726334</TotalTime>
  <Words>620</Words>
  <Application>Microsoft Office PowerPoint</Application>
  <PresentationFormat>Экран (4:3)</PresentationFormat>
  <Paragraphs>195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Отчет об исполнении бюджета Тунгокоченского муниципального округа  за 2025 год   </vt:lpstr>
      <vt:lpstr>Исполнение бюджета Тунгокоченского муниципального округа в 2025 году</vt:lpstr>
      <vt:lpstr>Динамика исполнения доходов бюджета Тунгокоченского муниципального округа  за 2024- 2025 годы, тыс. рублей</vt:lpstr>
      <vt:lpstr>Динамика поступления налоговых и неналоговых доходов за 2021-2025 годы, тыс.рублей</vt:lpstr>
      <vt:lpstr>Структура налоговых доходов бюджета  за 2025 год </vt:lpstr>
      <vt:lpstr>Исполнение налоговых доходов бюджета Тунгокоченского муниципального округа за 2025 год</vt:lpstr>
      <vt:lpstr>Структура неналоговых доходов бюджета района 2025г.</vt:lpstr>
      <vt:lpstr>Исполнение неналоговых доходов бюджета Тунгокоченского муниципального округа  за 2025 год, тыс.рублей</vt:lpstr>
      <vt:lpstr>Информация о недоимке по налогам, зачисляемым в консолидированный бюджет Тунгокоченского муниципального округа</vt:lpstr>
      <vt:lpstr>Исполнение безвозмездных поступлений Тунгокоченского муниципального округа за 2025 год </vt:lpstr>
      <vt:lpstr>Динамика расходов бюджета  за 2023 – 2025г., тыс. руб.</vt:lpstr>
      <vt:lpstr>Структура расходов бюджета Тунгокоченского муниципального округа по разделам за 2025 год</vt:lpstr>
      <vt:lpstr>Исполнение расходов бюджета Тунгокоченского муниципального округа по разделам за 2025 год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Тунгокоченского муниципального округа за 2023 год</dc:title>
  <dc:creator>рабочая</dc:creator>
  <cp:lastModifiedBy>admin</cp:lastModifiedBy>
  <cp:revision>274</cp:revision>
  <dcterms:created xsi:type="dcterms:W3CDTF">2024-04-12T02:57:31Z</dcterms:created>
  <dcterms:modified xsi:type="dcterms:W3CDTF">2026-05-29T03:42:37Z</dcterms:modified>
</cp:coreProperties>
</file>