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30" autoAdjust="0"/>
  </p:normalViewPr>
  <p:slideViewPr>
    <p:cSldViewPr>
      <p:cViewPr>
        <p:scale>
          <a:sx n="114" d="100"/>
          <a:sy n="114" d="100"/>
        </p:scale>
        <p:origin x="-1554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AE8ED8-70D0-4190-9648-846F05056FA2}" type="datetimeFigureOut">
              <a:rPr lang="ru-RU" smtClean="0"/>
              <a:t>17.06.2026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9609DF7-BAF9-4251-AA20-9D4D279ADE2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Итоги </a:t>
            </a:r>
            <a:r>
              <a:rPr lang="ru-RU" dirty="0" smtClean="0"/>
              <a:t>работы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ГУЗ «</a:t>
            </a:r>
            <a:r>
              <a:rPr lang="ru-RU" sz="4000" b="1" dirty="0" err="1" smtClean="0"/>
              <a:t>Тунгокоченская</a:t>
            </a:r>
            <a:r>
              <a:rPr lang="ru-RU" sz="4000" b="1" dirty="0" smtClean="0"/>
              <a:t>» </a:t>
            </a:r>
            <a:r>
              <a:rPr lang="ru-RU" sz="4000" b="1" dirty="0" smtClean="0"/>
              <a:t>ЦРБ </a:t>
            </a:r>
            <a:r>
              <a:rPr lang="ru-RU" sz="4000" dirty="0"/>
              <a:t>за 2025г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2445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4430208"/>
              </p:ext>
            </p:extLst>
          </p:nvPr>
        </p:nvGraphicFramePr>
        <p:xfrm>
          <a:off x="899592" y="1772816"/>
          <a:ext cx="7408863" cy="370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9621"/>
                <a:gridCol w="2469621"/>
                <a:gridCol w="2469621"/>
              </a:tblGrid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2024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2025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Количество письменных</a:t>
                      </a:r>
                      <a:r>
                        <a:rPr lang="ru-RU" sz="1400" b="1" baseline="0" dirty="0" smtClean="0"/>
                        <a:t> обращений граждан: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Количество обращений на «горячую линию»: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31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 По вопросам лекарственного обеспечения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Записи на прием  к врачу: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Запись</a:t>
                      </a:r>
                      <a:r>
                        <a:rPr lang="ru-RU" sz="1400" baseline="0" dirty="0" smtClean="0"/>
                        <a:t>  в краевые учреждения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Вопросы</a:t>
                      </a:r>
                      <a:r>
                        <a:rPr lang="ru-RU" sz="1400" baseline="0" dirty="0" smtClean="0"/>
                        <a:t> оказания мед. помощи: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Прочие.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Жалобы: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013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8301700"/>
              </p:ext>
            </p:extLst>
          </p:nvPr>
        </p:nvGraphicFramePr>
        <p:xfrm>
          <a:off x="899592" y="2492896"/>
          <a:ext cx="7488832" cy="2453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60489"/>
                <a:gridCol w="1284659"/>
                <a:gridCol w="1831516"/>
                <a:gridCol w="1512168"/>
              </a:tblGrid>
              <a:tr h="4945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Кадровые ресурсы и укомплектованность в 2025 году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Штатные должности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Занятые должности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Физические лица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Врачи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Средний медперсонал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123,50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86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72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Младший медперсонал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2,5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8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Прочий персонал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94,25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81,75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81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Кадровые ресурсы и укомплектованность в 2025г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03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916832"/>
            <a:ext cx="7408333" cy="3450696"/>
          </a:xfrm>
        </p:spPr>
        <p:txBody>
          <a:bodyPr/>
          <a:lstStyle/>
          <a:p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Врач акушер гинеколог -1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Врач рентгенолог – 1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Врач анестезиолог-реаниматолог- 1 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Врач терапевт – 1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Врач стоматолог- 2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Врач офтальмолог- 1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Врач психиатр-нарколог – 1 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Потребность  в Врачебных кадрах: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62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Фельдшер СМП – </a:t>
            </a:r>
            <a:r>
              <a:rPr lang="ru-RU" sz="3200" b="1" dirty="0" smtClean="0"/>
              <a:t>3 </a:t>
            </a:r>
            <a:endParaRPr lang="ru-RU" sz="3200" dirty="0"/>
          </a:p>
          <a:p>
            <a:r>
              <a:rPr lang="ru-RU" sz="3200" b="1" dirty="0"/>
              <a:t>Медицинская сестра -8</a:t>
            </a:r>
            <a:endParaRPr lang="ru-RU" sz="3200" dirty="0"/>
          </a:p>
          <a:p>
            <a:r>
              <a:rPr lang="ru-RU" sz="3200" b="1" dirty="0"/>
              <a:t>Фельдшер ФАП </a:t>
            </a:r>
            <a:r>
              <a:rPr lang="ru-RU" sz="3200" b="1" dirty="0" smtClean="0"/>
              <a:t>– 6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Потребность  в Среднем медицинском персонале: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05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4400479"/>
              </p:ext>
            </p:extLst>
          </p:nvPr>
        </p:nvGraphicFramePr>
        <p:xfrm>
          <a:off x="1331640" y="2564904"/>
          <a:ext cx="6408712" cy="28392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88895"/>
                <a:gridCol w="1162685"/>
                <a:gridCol w="1162685"/>
                <a:gridCol w="1494447"/>
              </a:tblGrid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Средняя заработная плата по МО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2024г.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2025г.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Отклонение 2025 к 2024г., %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Средняя заработная плата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Врачи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108378,28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115373,61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6,0%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Средний медперсонал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60216,69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66223,39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9,0%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Младший медперсонал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43536,36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47978,39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9,2%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Прочий персонал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45239,91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53278,74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15,0%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Заработная плата: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80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3839850"/>
              </p:ext>
            </p:extLst>
          </p:nvPr>
        </p:nvGraphicFramePr>
        <p:xfrm>
          <a:off x="1547665" y="2068476"/>
          <a:ext cx="6120679" cy="4097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8690"/>
                <a:gridCol w="935456"/>
                <a:gridCol w="935456"/>
                <a:gridCol w="1581077"/>
              </a:tblGrid>
              <a:tr h="4622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Показатель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2024г.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2025г.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Отклонение 2025 к 2024г., 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196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Население, всего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9508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9126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4,1%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196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Городское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4766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4597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3,5%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196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Сельское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4742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4529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4,5%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196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Прикрепленное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9312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9126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1,9%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196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Трудоспособное (старше 18)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5148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4808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6,6%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196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Мужчины (старше 18)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2687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2664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196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Женщины всего (старше 18)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2461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2144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12,8%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196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Женщины фертильного возраста (15-44)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2159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1846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14,4%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1961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Дети (0-14)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1844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1707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7,4%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5763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Подростки (15-17)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325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340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4,6%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  <a:tr h="5763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Старше трудоспособного возраста.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2192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2271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3,4%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818" marR="54818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692696"/>
            <a:ext cx="8085584" cy="9361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Население </a:t>
            </a:r>
            <a:r>
              <a:rPr lang="ru-RU" sz="3200" dirty="0" err="1" smtClean="0"/>
              <a:t>Тунгокоченского</a:t>
            </a:r>
            <a:r>
              <a:rPr lang="ru-RU" sz="3200" dirty="0" smtClean="0"/>
              <a:t> района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8526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2728489"/>
              </p:ext>
            </p:extLst>
          </p:nvPr>
        </p:nvGraphicFramePr>
        <p:xfrm>
          <a:off x="1259632" y="1734615"/>
          <a:ext cx="5184576" cy="3906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5222"/>
                <a:gridCol w="1069074"/>
                <a:gridCol w="1080120"/>
                <a:gridCol w="1080120"/>
                <a:gridCol w="360040"/>
              </a:tblGrid>
              <a:tr h="12550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2023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2024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2025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Рождаемость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9,5(93)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7,3(69)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</a:rPr>
                        <a:t>8,9(83)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Смертность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16,7(163)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18,0(175)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18,7(171)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Младенческая смертность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21.5(2)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28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Естественный прирост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-7,2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-11,6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-9,9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8328"/>
            <a:ext cx="7859216" cy="125272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Демографические показатели</a:t>
            </a:r>
            <a:endParaRPr lang="ru-RU" sz="32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39888" y="36877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9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1572216"/>
              </p:ext>
            </p:extLst>
          </p:nvPr>
        </p:nvGraphicFramePr>
        <p:xfrm>
          <a:off x="1547664" y="1988840"/>
          <a:ext cx="6026150" cy="3629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3620"/>
                <a:gridCol w="2501265"/>
                <a:gridCol w="2501265"/>
              </a:tblGrid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возраст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2024г 12 месяцев по району.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2025г 12 месяцев по району.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 1 года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r>
                        <a:rPr lang="ru-RU" sz="1800" dirty="0" smtClean="0">
                          <a:effectLst/>
                        </a:rPr>
                        <a:t>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10-19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20-29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30-39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12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9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40-49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17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12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50-59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13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17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60-69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51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50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70-79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42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80+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38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34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13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Итого</a:t>
                      </a:r>
                      <a:endParaRPr lang="ru-RU" sz="18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175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171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Анализ смертности :Возрастные категории умерших: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0905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3499655"/>
              </p:ext>
            </p:extLst>
          </p:nvPr>
        </p:nvGraphicFramePr>
        <p:xfrm>
          <a:off x="1043608" y="2276872"/>
          <a:ext cx="7128792" cy="3413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7555"/>
                <a:gridCol w="2284933"/>
                <a:gridCol w="2736304"/>
              </a:tblGrid>
              <a:tr h="227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Классы заболеваний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2024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                      2025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4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Болезни органов кровообращения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92 </a:t>
                      </a:r>
                      <a:r>
                        <a:rPr lang="ru-RU" sz="1600" dirty="0">
                          <a:effectLst/>
                        </a:rPr>
                        <a:t>(54,2)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90(52,6)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4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Несчастные случаи, травмы и отравления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22(12,8</a:t>
                      </a:r>
                      <a:r>
                        <a:rPr lang="ru-RU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42(24,5)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4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Злокачественные новообразования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20(10,7</a:t>
                      </a:r>
                      <a:r>
                        <a:rPr lang="ru-RU" sz="1600" dirty="0">
                          <a:effectLst/>
                        </a:rPr>
                        <a:t>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12(7,0)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4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Заболевания органов дыхания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13(6,9)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7(4,09)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4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Заболевания орг. пищеварения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10(6,1)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4(2,3)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54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Заболевания нервной системы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11(6,7)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11(6,4)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70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прочие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7(4,2)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5(2,9)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смертности:</a:t>
            </a: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89138" y="32464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2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00808"/>
            <a:ext cx="7912389" cy="3816424"/>
          </a:xfrm>
        </p:spPr>
        <p:txBody>
          <a:bodyPr>
            <a:normAutofit fontScale="92500" lnSpcReduction="10000"/>
          </a:bodyPr>
          <a:lstStyle/>
          <a:p>
            <a:r>
              <a:rPr lang="ru-RU" sz="2600" dirty="0"/>
              <a:t>Таким образом – на первом ранговом месте, как и в предыдущем году – БСК 52,6</a:t>
            </a:r>
          </a:p>
          <a:p>
            <a:r>
              <a:rPr lang="ru-RU" sz="2600" dirty="0" smtClean="0"/>
              <a:t>Второе </a:t>
            </a:r>
            <a:r>
              <a:rPr lang="ru-RU" sz="2600" dirty="0"/>
              <a:t>место – смертность от внешних причин (24,5), третье место новообразования (7,0).</a:t>
            </a:r>
          </a:p>
          <a:p>
            <a:r>
              <a:rPr lang="ru-RU" sz="2600" dirty="0"/>
              <a:t>Показатель общей смертности на 1000 населения за 12 </a:t>
            </a:r>
            <a:r>
              <a:rPr lang="ru-RU" sz="2600" dirty="0" smtClean="0"/>
              <a:t>месяцев </a:t>
            </a:r>
            <a:r>
              <a:rPr lang="ru-RU" sz="2600" dirty="0"/>
              <a:t>2025 года </a:t>
            </a:r>
            <a:r>
              <a:rPr lang="ru-RU" sz="2600" dirty="0" smtClean="0"/>
              <a:t>составил- 18,7 </a:t>
            </a:r>
            <a:r>
              <a:rPr lang="ru-RU" sz="2600" dirty="0"/>
              <a:t>,</a:t>
            </a:r>
          </a:p>
          <a:p>
            <a:r>
              <a:rPr lang="ru-RU" sz="2600" dirty="0"/>
              <a:t>Из 171  умерших </a:t>
            </a:r>
            <a:r>
              <a:rPr lang="ru-RU" sz="2600" dirty="0" smtClean="0"/>
              <a:t>вскрыт </a:t>
            </a:r>
            <a:r>
              <a:rPr lang="ru-RU" sz="2600" dirty="0"/>
              <a:t>61 </a:t>
            </a:r>
            <a:r>
              <a:rPr lang="ru-RU" sz="2600" dirty="0" smtClean="0"/>
              <a:t> человек-35,6</a:t>
            </a:r>
            <a:r>
              <a:rPr lang="ru-RU" sz="2600" dirty="0"/>
              <a:t>%, умерших в стационаре </a:t>
            </a:r>
            <a:r>
              <a:rPr lang="ru-RU" sz="2600" dirty="0" smtClean="0"/>
              <a:t>18 человек </a:t>
            </a:r>
            <a:r>
              <a:rPr lang="ru-RU" sz="2600" dirty="0"/>
              <a:t>(15 вскрыто) -83,3% , расхождение с патологоанатомическим вскрытием – 0.</a:t>
            </a:r>
          </a:p>
          <a:p>
            <a:r>
              <a:rPr lang="ru-RU" sz="2600" dirty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54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5141522"/>
              </p:ext>
            </p:extLst>
          </p:nvPr>
        </p:nvGraphicFramePr>
        <p:xfrm>
          <a:off x="871538" y="1628775"/>
          <a:ext cx="5927088" cy="474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1772"/>
                <a:gridCol w="1481772"/>
                <a:gridCol w="1481772"/>
                <a:gridCol w="14817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Наименование</a:t>
                      </a:r>
                    </a:p>
                    <a:p>
                      <a:r>
                        <a:rPr lang="ru-RU" sz="1000" baseline="0" dirty="0" smtClean="0"/>
                        <a:t>        </a:t>
                      </a:r>
                      <a:r>
                        <a:rPr lang="ru-RU" sz="1000" dirty="0" smtClean="0"/>
                        <a:t>услуги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План</a:t>
                      </a:r>
                      <a:r>
                        <a:rPr lang="ru-RU" sz="1000" baseline="0" dirty="0" smtClean="0"/>
                        <a:t> на год</a:t>
                      </a:r>
                      <a:endParaRPr lang="ru-RU" sz="1000" dirty="0" smtClean="0"/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Выполнено </a:t>
                      </a:r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% выполнения </a:t>
                      </a:r>
                    </a:p>
                    <a:p>
                      <a:endParaRPr lang="ru-RU" sz="1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СМП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2692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2280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84,7%</a:t>
                      </a:r>
                      <a:endParaRPr lang="ru-RU" sz="1800" dirty="0"/>
                    </a:p>
                  </a:txBody>
                  <a:tcPr/>
                </a:tc>
              </a:tr>
              <a:tr h="409833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Амбулаторная помощь: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25171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Профилактическая</a:t>
                      </a:r>
                      <a:r>
                        <a:rPr lang="ru-RU" sz="1000" baseline="0" dirty="0" smtClean="0"/>
                        <a:t>      </a:t>
                      </a:r>
                      <a:r>
                        <a:rPr lang="ru-RU" sz="1000" dirty="0" smtClean="0"/>
                        <a:t>цель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19503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19503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100%</a:t>
                      </a:r>
                      <a:endParaRPr lang="ru-RU" sz="1800" dirty="0"/>
                    </a:p>
                  </a:txBody>
                  <a:tcPr/>
                </a:tc>
              </a:tr>
              <a:tr h="24599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По заболеванию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5415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4761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87,9%</a:t>
                      </a:r>
                      <a:endParaRPr lang="ru-RU" sz="1800" dirty="0"/>
                    </a:p>
                  </a:txBody>
                  <a:tcPr/>
                </a:tc>
              </a:tr>
              <a:tr h="384289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Неотложная</a:t>
                      </a:r>
                      <a:r>
                        <a:rPr lang="ru-RU" sz="1200" b="1" baseline="0" dirty="0" smtClean="0"/>
                        <a:t> помощь: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3766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3766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100%</a:t>
                      </a:r>
                      <a:endParaRPr lang="ru-RU" sz="1800" dirty="0"/>
                    </a:p>
                  </a:txBody>
                  <a:tcPr/>
                </a:tc>
              </a:tr>
              <a:tr h="442193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Профилактические осмотры</a:t>
                      </a:r>
                      <a:r>
                        <a:rPr lang="ru-RU" sz="1200" dirty="0" smtClean="0"/>
                        <a:t>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28407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Несовершеннолетние.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2834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1407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49,6%</a:t>
                      </a:r>
                      <a:endParaRPr lang="ru-RU" sz="1800" dirty="0"/>
                    </a:p>
                  </a:txBody>
                  <a:tcPr/>
                </a:tc>
              </a:tr>
              <a:tr h="27835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Взрослые.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423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409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96,6%</a:t>
                      </a:r>
                      <a:endParaRPr lang="ru-RU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Диспансеризация: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Несовершеннолетние: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50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44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88%</a:t>
                      </a:r>
                      <a:endParaRPr lang="ru-RU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Взрослые: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3493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2258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64,6%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u="sng" dirty="0" smtClean="0"/>
              <a:t>Выполнение объемов медицинской помощи за 2025 год.</a:t>
            </a:r>
            <a:endParaRPr lang="ru-RU" sz="1800" b="1" u="sng" dirty="0"/>
          </a:p>
        </p:txBody>
      </p:sp>
    </p:spTree>
    <p:extLst>
      <p:ext uri="{BB962C8B-B14F-4D97-AF65-F5344CB8AC3E}">
        <p14:creationId xmlns:p14="http://schemas.microsoft.com/office/powerpoint/2010/main" val="143960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0698524"/>
              </p:ext>
            </p:extLst>
          </p:nvPr>
        </p:nvGraphicFramePr>
        <p:xfrm>
          <a:off x="899592" y="1412776"/>
          <a:ext cx="5927088" cy="439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1772"/>
                <a:gridCol w="1481772"/>
                <a:gridCol w="1481772"/>
                <a:gridCol w="14817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Наименование услуги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План на год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Выполнено</a:t>
                      </a:r>
                      <a:endParaRPr lang="ru-RU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/>
                        <a:t>% выполнения</a:t>
                      </a:r>
                      <a:endParaRPr lang="ru-RU" sz="1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Углубленная диспансеризация.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361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95,8%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Диспансеризация репродуктивного здоровья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Диспансерное наблюдение взрослых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2430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59%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Диагностические</a:t>
                      </a:r>
                      <a:r>
                        <a:rPr lang="ru-RU" sz="1200" b="1" baseline="0" dirty="0" smtClean="0"/>
                        <a:t> исследования: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b="1" dirty="0" smtClean="0"/>
                        <a:t>Стационарная помощь: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Круглосуточный стационар: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1154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1147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99,3%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Дневной стационар</a:t>
                      </a:r>
                      <a:r>
                        <a:rPr lang="ru-RU" sz="1200" dirty="0" smtClean="0"/>
                        <a:t>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937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План: 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            254727329,11</a:t>
            </a:r>
          </a:p>
          <a:p>
            <a:r>
              <a:rPr lang="ru-RU" sz="4000" dirty="0" smtClean="0"/>
              <a:t>Факт: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             250912422,39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Финансовое обеспечение медицинской помощи: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09174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128</TotalTime>
  <Words>646</Words>
  <Application>Microsoft Office PowerPoint</Application>
  <PresentationFormat>Экран (4:3)</PresentationFormat>
  <Paragraphs>301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Итоги работы</vt:lpstr>
      <vt:lpstr>Население Тунгокоченского района</vt:lpstr>
      <vt:lpstr>Демографические показатели</vt:lpstr>
      <vt:lpstr>Анализ смертности :Возрастные категории умерших:</vt:lpstr>
      <vt:lpstr>Структура смертности:</vt:lpstr>
      <vt:lpstr>Презентация PowerPoint</vt:lpstr>
      <vt:lpstr>Выполнение объемов медицинской помощи за 2025 год.</vt:lpstr>
      <vt:lpstr>Презентация PowerPoint</vt:lpstr>
      <vt:lpstr>Финансовое обеспечение медицинской помощи:</vt:lpstr>
      <vt:lpstr>Жалобы:</vt:lpstr>
      <vt:lpstr>Кадровые ресурсы и укомплектованность в 2025г</vt:lpstr>
      <vt:lpstr>Потребность  в Врачебных кадрах:</vt:lpstr>
      <vt:lpstr>Потребность  в Среднем медицинском персонале:</vt:lpstr>
      <vt:lpstr>Заработная плата:</vt:lpstr>
    </vt:vector>
  </TitlesOfParts>
  <Company>Microsoft Office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за 2025г</dc:title>
  <dc:creator>GlavVrah</dc:creator>
  <cp:lastModifiedBy>Алексей</cp:lastModifiedBy>
  <cp:revision>14</cp:revision>
  <dcterms:created xsi:type="dcterms:W3CDTF">2026-06-05T01:26:40Z</dcterms:created>
  <dcterms:modified xsi:type="dcterms:W3CDTF">2026-06-17T08:35:02Z</dcterms:modified>
</cp:coreProperties>
</file>