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5286849" cy="2489202"/>
          </a:xfrm>
        </p:spPr>
        <p:txBody>
          <a:bodyPr/>
          <a:lstStyle/>
          <a:p>
            <a:pPr algn="ctr"/>
            <a:r>
              <a:rPr lang="ru-RU" dirty="0" smtClean="0"/>
              <a:t>Организация стимулирования занятости отдельных категорий граждан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61971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постановлению </a:t>
            </a:r>
            <a:r>
              <a:rPr lang="ru-RU" dirty="0"/>
              <a:t>Правительства Российской Федерации от 13 марта 2021 года № 362 «О государственной поддержке в 2022 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dirty="0" smtClean="0"/>
              <a:t>граждан».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548640"/>
          </a:xfrm>
        </p:spPr>
        <p:txBody>
          <a:bodyPr/>
          <a:lstStyle/>
          <a:p>
            <a:r>
              <a:rPr lang="ru-RU" sz="2400" dirty="0" smtClean="0"/>
              <a:t>Субсидирование найма отдельных категорий граждан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показатель</a:t>
            </a:r>
            <a:r>
              <a:rPr lang="ru-RU" dirty="0" smtClean="0"/>
              <a:t>: </a:t>
            </a:r>
            <a:r>
              <a:rPr lang="ru-RU" i="1" dirty="0" smtClean="0"/>
              <a:t>трудоустройство </a:t>
            </a:r>
            <a:r>
              <a:rPr lang="ru-RU" i="1" dirty="0" smtClean="0">
                <a:solidFill>
                  <a:srgbClr val="FF0000"/>
                </a:solidFill>
              </a:rPr>
              <a:t>1360</a:t>
            </a:r>
            <a:r>
              <a:rPr lang="ru-RU" i="1" dirty="0" smtClean="0"/>
              <a:t> отдельных категорий граждан 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868919"/>
            <a:ext cx="8784976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- Наличие государственной регистрации работодателя в соответствие с законодательством РФ, осуществлённой до 1 января 2022 года;</a:t>
            </a:r>
          </a:p>
          <a:p>
            <a:r>
              <a:rPr lang="ru-RU" sz="1350" dirty="0" smtClean="0"/>
              <a:t>- отсутствие </a:t>
            </a:r>
            <a:r>
              <a:rPr lang="ru-RU" sz="1350" dirty="0"/>
              <a:t>задолженности по заработной плате;</a:t>
            </a:r>
            <a:br>
              <a:rPr lang="ru-RU" sz="1350" dirty="0"/>
            </a:br>
            <a:r>
              <a:rPr lang="ru-RU" sz="1350" dirty="0"/>
              <a:t>- отсутствие задолженности по уплате налогов, сборов,</a:t>
            </a:r>
            <a:br>
              <a:rPr lang="ru-RU" sz="1350" dirty="0"/>
            </a:br>
            <a:r>
              <a:rPr lang="ru-RU" sz="1350" dirty="0"/>
              <a:t>страховых взносов, пеней, штрафов и процентов;</a:t>
            </a:r>
            <a:br>
              <a:rPr lang="ru-RU" sz="1350" dirty="0"/>
            </a:br>
            <a:r>
              <a:rPr lang="ru-RU" sz="1350" dirty="0"/>
              <a:t>- трудоустройство безработных граждан на условиях полного</a:t>
            </a:r>
            <a:br>
              <a:rPr lang="ru-RU" sz="1350" dirty="0"/>
            </a:br>
            <a:r>
              <a:rPr lang="ru-RU" sz="1350" dirty="0"/>
              <a:t>рабочего дня;</a:t>
            </a:r>
            <a:br>
              <a:rPr lang="ru-RU" sz="1350" dirty="0"/>
            </a:br>
            <a:r>
              <a:rPr lang="ru-RU" sz="1350" dirty="0"/>
              <a:t>- выплата заработной платы трудоустроенным безработным</a:t>
            </a:r>
            <a:br>
              <a:rPr lang="ru-RU" sz="1350" dirty="0"/>
            </a:br>
            <a:r>
              <a:rPr lang="ru-RU" sz="1350" dirty="0"/>
              <a:t>гражданам в размере не ниже </a:t>
            </a:r>
            <a:r>
              <a:rPr lang="ru-RU" sz="1350" dirty="0" smtClean="0"/>
              <a:t>МРОТ;</a:t>
            </a:r>
          </a:p>
          <a:p>
            <a:pPr>
              <a:buFontTx/>
              <a:buChar char="-"/>
            </a:pPr>
            <a:r>
              <a:rPr lang="ru-RU" sz="1350" dirty="0" smtClean="0"/>
              <a:t>отсутствие просроченной за должности по возврату в федеральный бюджет субсидий, бюджетных инвестиций, а также задолженности по денежным обязательствам перед РФ; </a:t>
            </a:r>
          </a:p>
          <a:p>
            <a:pPr>
              <a:buFontTx/>
              <a:buChar char="-"/>
            </a:pPr>
            <a:r>
              <a:rPr lang="ru-RU" sz="1350" dirty="0" smtClean="0"/>
              <a:t> на дату направления заявления не находится в процессе реорганизации, ликвидации, не введена процедура банкротства и другие условия согласно с постановлением Правительства РФ от 13 марта 2021 года № 362.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622" y="1365237"/>
            <a:ext cx="546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Условия предоставления субсидий для работодателя: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4771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субсидий: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74844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определяется как произведение величины </a:t>
            </a:r>
            <a:r>
              <a:rPr lang="ru-RU" sz="1600" dirty="0" smtClean="0">
                <a:solidFill>
                  <a:srgbClr val="FF0000"/>
                </a:solidFill>
              </a:rPr>
              <a:t>МРОТ</a:t>
            </a:r>
            <a:r>
              <a:rPr lang="ru-RU" sz="1600" dirty="0"/>
              <a:t> </a:t>
            </a:r>
            <a:r>
              <a:rPr lang="ru-RU" sz="1600" dirty="0" smtClean="0"/>
              <a:t>увеличенной </a:t>
            </a:r>
            <a:r>
              <a:rPr lang="ru-RU" sz="1600" dirty="0"/>
              <a:t>на сумму </a:t>
            </a:r>
            <a:r>
              <a:rPr lang="ru-RU" sz="1600" dirty="0">
                <a:solidFill>
                  <a:srgbClr val="FF0000"/>
                </a:solidFill>
              </a:rPr>
              <a:t>страховых взносов </a:t>
            </a:r>
            <a:r>
              <a:rPr lang="ru-RU" sz="1600" dirty="0"/>
              <a:t>в государственные внебюджетные фонды и районный коэффициент, на фактическую численность трудоустроенных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/>
              <a:t>Предоставление субсидии осуществляется</a:t>
            </a:r>
            <a:br>
              <a:rPr lang="ru-RU" sz="1600" u="sng" dirty="0"/>
            </a:br>
            <a:r>
              <a:rPr lang="ru-RU" sz="1600" dirty="0"/>
              <a:t>Фондом социального страхования РФ по</a:t>
            </a:r>
            <a:br>
              <a:rPr lang="ru-RU" sz="1600" dirty="0"/>
            </a:br>
            <a:r>
              <a:rPr lang="ru-RU" sz="1600" dirty="0"/>
              <a:t>истечении </a:t>
            </a:r>
            <a:r>
              <a:rPr lang="ru-RU" sz="1600" dirty="0">
                <a:solidFill>
                  <a:schemeClr val="bg1"/>
                </a:solidFill>
              </a:rPr>
              <a:t>первого, третьего, шестого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/>
              <a:t>месяца работы трудоустроенного. 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Результат предоставления субсидии </a:t>
            </a:r>
            <a:r>
              <a:rPr lang="ru-RU" i="1" dirty="0" smtClean="0"/>
              <a:t>– сохранение </a:t>
            </a:r>
            <a:r>
              <a:rPr lang="ru-RU" i="1" dirty="0"/>
              <a:t>занятости</a:t>
            </a:r>
            <a:br>
              <a:rPr lang="ru-RU" i="1" dirty="0"/>
            </a:br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менее </a:t>
            </a:r>
            <a:r>
              <a:rPr lang="ru-RU" b="1" i="1" dirty="0" smtClean="0">
                <a:solidFill>
                  <a:schemeClr val="bg1"/>
                </a:solidFill>
              </a:rPr>
              <a:t>100%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/>
              <a:t>от </a:t>
            </a:r>
            <a:r>
              <a:rPr lang="ru-RU" i="1" dirty="0"/>
              <a:t>численности трудоустроенных </a:t>
            </a:r>
            <a:r>
              <a:rPr lang="ru-RU" i="1" dirty="0" smtClean="0"/>
              <a:t>граждан по истечении </a:t>
            </a:r>
            <a:r>
              <a:rPr lang="ru-RU" b="1" i="1" dirty="0" smtClean="0">
                <a:solidFill>
                  <a:schemeClr val="bg1"/>
                </a:solidFill>
              </a:rPr>
              <a:t>1, и (или) 3, </a:t>
            </a:r>
            <a:r>
              <a:rPr lang="ru-RU" b="1" i="1" dirty="0">
                <a:solidFill>
                  <a:schemeClr val="bg1"/>
                </a:solidFill>
              </a:rPr>
              <a:t>и (или) </a:t>
            </a:r>
            <a:r>
              <a:rPr lang="ru-RU" b="1" i="1" dirty="0" smtClean="0">
                <a:solidFill>
                  <a:schemeClr val="bg1"/>
                </a:solidFill>
              </a:rPr>
              <a:t>6 месяцев работы.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207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Категории граждан для трудоустройства в рамках постановления правительства РФ от 13 марта 2021 года № 362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88569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50" dirty="0"/>
              <a:t>относятся к категории безработных граждан, трудовой договор с которыми прекращен в текущем году по основаниям, предусмотренным пунктами 1 и 2 части первой статьи 81 Трудового кодекса Российской Федерации;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50" dirty="0" smtClean="0"/>
              <a:t>относятся </a:t>
            </a:r>
            <a:r>
              <a:rPr lang="ru-RU" sz="1250" dirty="0"/>
              <a:t>к категории работников, находящихся под риском увольнения, </a:t>
            </a:r>
            <a:r>
              <a:rPr lang="ru-RU" sz="1250" dirty="0" smtClean="0"/>
              <a:t>трудовой </a:t>
            </a:r>
            <a:r>
              <a:rPr lang="ru-RU" sz="1250" dirty="0"/>
              <a:t>договор с которыми заключен в текущем году в порядке перевода от другого работодателя по согласованию между </a:t>
            </a:r>
            <a:r>
              <a:rPr lang="ru-RU" sz="1250" dirty="0" smtClean="0"/>
              <a:t>работодателями;</a:t>
            </a:r>
            <a:endParaRPr lang="ru-RU" sz="125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50" dirty="0" smtClean="0"/>
              <a:t>являются </a:t>
            </a:r>
            <a:r>
              <a:rPr lang="ru-RU" sz="1250" dirty="0"/>
              <a:t>гражданами Украины, гражданами Донецкой Народной Республики, гражданами Луганской Народной Республики и лицами без гражданства, постоянно проживающими на территориях Украины, Донецкой Народной Республики, Луганской Народной </a:t>
            </a:r>
            <a:r>
              <a:rPr lang="ru-RU" sz="1250" dirty="0" smtClean="0"/>
              <a:t>Республики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50" dirty="0" smtClean="0"/>
              <a:t>относятся </a:t>
            </a:r>
            <a:r>
              <a:rPr lang="ru-RU" sz="1250" dirty="0"/>
              <a:t>к категории молодежи в возрасте до 30 лет, включая: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/>
              <a:t>лиц с инвалидностью и ограниченными возможностями </a:t>
            </a:r>
            <a:r>
              <a:rPr lang="ru-RU" sz="1250" dirty="0" smtClean="0"/>
              <a:t>здоровья;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которые с даты окончания военной службы по призыву не являются занятыми в соответствии с законодательством о занятости населения в течение 4 месяцев и </a:t>
            </a:r>
            <a:r>
              <a:rPr lang="ru-RU" sz="1250" dirty="0" smtClean="0"/>
              <a:t>более;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не имеющих среднего профессионального или высшего образования и не обучающихся по образовательным программам среднего профессионального или высшего </a:t>
            </a:r>
            <a:r>
              <a:rPr lang="ru-RU" sz="1250" dirty="0" smtClean="0"/>
              <a:t>образования;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которые с даты выдачи им документа об образовании (квалификации) не являются занятыми в соответствии с законодательством о занятости населения в течение 4 месяцев и </a:t>
            </a:r>
            <a:r>
              <a:rPr lang="ru-RU" sz="1250" dirty="0" smtClean="0"/>
              <a:t>более;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освобожденных из учреждений, исполняющих наказание в виде лишения </a:t>
            </a:r>
            <a:r>
              <a:rPr lang="ru-RU" sz="1250" dirty="0" smtClean="0"/>
              <a:t>свободы;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детей-сирот</a:t>
            </a:r>
            <a:r>
              <a:rPr lang="ru-RU" sz="1250" dirty="0"/>
              <a:t>, детей, оставшихся без попечения родителей, лиц из числа детей-сирот и детей, оставшихся без попечения </a:t>
            </a:r>
            <a:r>
              <a:rPr lang="ru-RU" sz="1250" dirty="0" smtClean="0"/>
              <a:t>родителей;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состоящих на учете в комиссии по делам </a:t>
            </a:r>
            <a:r>
              <a:rPr lang="ru-RU" sz="1250" dirty="0" smtClean="0"/>
              <a:t>несовершеннолетних;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50" dirty="0" smtClean="0"/>
              <a:t>лиц</a:t>
            </a:r>
            <a:r>
              <a:rPr lang="ru-RU" sz="1250" dirty="0"/>
              <a:t>, имеющих несовершеннолетних </a:t>
            </a:r>
            <a:r>
              <a:rPr lang="ru-RU" sz="1250" dirty="0" smtClean="0"/>
              <a:t>детей.</a:t>
            </a:r>
            <a:endParaRPr lang="ru-RU" sz="125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6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111902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ПОРЯДОК ПОДАЧИ ЗАЯВЛЕНИЙ В ОРГАНЫ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СЛУЖБЫ ЗАНЯТОСТИ С ПЕРЕЧНЕМ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ВАКАНСИЙ 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123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РАБОТОДАТЕЛЬ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0739" y="1905523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1988840"/>
            <a:ext cx="228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СЛУЖБА ЗАНЯТОСТИ НАСЕЛЕНИЯ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ФСС РФ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00808"/>
            <a:ext cx="1918476" cy="10791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059" y="2410502"/>
            <a:ext cx="1433901" cy="697968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2778059" y="2240379"/>
            <a:ext cx="13618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60979" y="2235657"/>
            <a:ext cx="991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2779951"/>
            <a:ext cx="0" cy="32851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3728" y="3108470"/>
            <a:ext cx="29523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123728" y="2779951"/>
            <a:ext cx="0" cy="328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792" y="1628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Заявление с перечнем вакансий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13407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Перечень работодателей и трудоустроенных граждан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2638653"/>
            <a:ext cx="18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течении 3-х рабочих дней с даты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67744" y="3212976"/>
            <a:ext cx="26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Согласование и направление граждан для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0422" y="378904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Согласно пункту </a:t>
            </a:r>
            <a:r>
              <a:rPr lang="ru-RU" sz="1200" b="1" dirty="0">
                <a:solidFill>
                  <a:srgbClr val="FF0000"/>
                </a:solidFill>
              </a:rPr>
              <a:t>11</a:t>
            </a:r>
            <a:r>
              <a:rPr lang="ru-RU" sz="1200" b="1" dirty="0"/>
              <a:t> </a:t>
            </a:r>
            <a:r>
              <a:rPr lang="ru-RU" sz="1200" dirty="0"/>
              <a:t>Правил предоставления Фондом социального страхования Российской Федерации</a:t>
            </a:r>
            <a:br>
              <a:rPr lang="ru-RU" sz="1200" dirty="0"/>
            </a:br>
            <a:r>
              <a:rPr lang="ru-RU" sz="1200" dirty="0"/>
              <a:t>в </a:t>
            </a:r>
            <a:r>
              <a:rPr lang="ru-RU" sz="1200" dirty="0" smtClean="0"/>
              <a:t>2022 </a:t>
            </a:r>
            <a:r>
              <a:rPr lang="ru-RU" sz="1200" dirty="0"/>
              <a:t>году субсидий из бюджета Фонда социального страхования Российской Федерации юридическим </a:t>
            </a:r>
            <a:r>
              <a:rPr lang="ru-RU" sz="1200" dirty="0" smtClean="0"/>
              <a:t>лицам, включая некоммерческие организации,  и индивидуальным </a:t>
            </a:r>
            <a:r>
              <a:rPr lang="ru-RU" sz="1200" dirty="0"/>
              <a:t>предпринимателям на стимулирование </a:t>
            </a:r>
            <a:r>
              <a:rPr lang="ru-RU" sz="1200" dirty="0" smtClean="0"/>
              <a:t>занятости отдельных категорий граждан заявление </a:t>
            </a:r>
            <a:r>
              <a:rPr lang="ru-RU" sz="1200" dirty="0"/>
              <a:t>с перечнем свободных рабочих мест и вакантных должностей направляется в органы службы </a:t>
            </a:r>
            <a:r>
              <a:rPr lang="ru-RU" sz="1200" dirty="0" smtClean="0"/>
              <a:t>занятости с </a:t>
            </a:r>
            <a:r>
              <a:rPr lang="ru-RU" sz="1200" dirty="0"/>
              <a:t>использованием личного кабинета </a:t>
            </a:r>
            <a:r>
              <a:rPr lang="ru-RU" sz="1200" dirty="0" smtClean="0"/>
              <a:t>Единой цифровой платформы в сфере занятости и трудовых отношений «Работа в России» </a:t>
            </a:r>
            <a:r>
              <a:rPr lang="ru-RU" sz="1200" dirty="0"/>
              <a:t>(адрес в сети Интернет </a:t>
            </a:r>
            <a:r>
              <a:rPr lang="ru-RU" sz="1200" b="1" dirty="0"/>
              <a:t>https://trudvsem.ru</a:t>
            </a:r>
            <a:r>
              <a:rPr lang="ru-RU" sz="1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604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18" y="548680"/>
            <a:ext cx="550911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1. Зарегистрироваться </a:t>
            </a:r>
            <a:r>
              <a:rPr lang="ru-RU" sz="1400" dirty="0"/>
              <a:t>в Личном кабинете Работодателя на портале «Работа в России» </a:t>
            </a:r>
            <a:r>
              <a:rPr lang="ru-RU" sz="1400" u="sng" dirty="0" smtClean="0">
                <a:hlinkClick r:id="rId2"/>
              </a:rPr>
              <a:t>www.trudvsem.ru</a:t>
            </a:r>
            <a:endParaRPr lang="ru-RU" sz="1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16632"/>
            <a:ext cx="8496944" cy="1119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Как получить услугу: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9201"/>
            <a:ext cx="741682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2. Направить </a:t>
            </a:r>
            <a:r>
              <a:rPr lang="ru-RU" sz="1400" dirty="0"/>
              <a:t>заявление с приложением перечня свободных рабочих мест и вакантных должностей, на которые планируется нанимать сотрудников, в органы службы занятости использованием личного кабинета Единой цифровой платформы в сфере занятости и трудовых отношений «Работа в России»  </a:t>
            </a:r>
            <a:r>
              <a:rPr lang="ru-RU" sz="1400" u="sng" dirty="0" smtClean="0">
                <a:hlinkClick r:id="rId2"/>
              </a:rPr>
              <a:t>trudvsem.ru</a:t>
            </a:r>
            <a:r>
              <a:rPr lang="ru-RU" dirty="0" smtClean="0"/>
              <a:t>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58288"/>
            <a:ext cx="6408712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3. Органы </a:t>
            </a:r>
            <a:r>
              <a:rPr lang="ru-RU" sz="1400" dirty="0"/>
              <a:t>службы занятости оказывают содействие в подборе необходимых работников из числа </a:t>
            </a:r>
            <a:r>
              <a:rPr lang="ru-RU" sz="1400" dirty="0" smtClean="0"/>
              <a:t>граждан, обратившихся </a:t>
            </a:r>
            <a:r>
              <a:rPr lang="ru-RU" sz="1400" dirty="0"/>
              <a:t>в целях содействия поиска подходящей работы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140968"/>
            <a:ext cx="835292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4. </a:t>
            </a:r>
            <a:r>
              <a:rPr lang="ru-RU" sz="1400" dirty="0"/>
              <a:t>Органы службы занятости направляют в Фонд с использованием федеральной государственной информационной системы «Единая интегрированная информационная система «Соцстрах» Фонда:</a:t>
            </a:r>
          </a:p>
          <a:p>
            <a:pPr lvl="1"/>
            <a:r>
              <a:rPr lang="ru-RU" sz="1400" dirty="0"/>
              <a:t>- в течение 3 рабочих дней со дня трудоустройства безработных граждан по форматам, определяемым Фондом, сведения о работодателях, трудоустроивших безработных граждан, а также о трудоустроенных безработных гражданах;</a:t>
            </a:r>
          </a:p>
          <a:p>
            <a:pPr lvl="1"/>
            <a:r>
              <a:rPr lang="ru-RU" sz="1400" dirty="0"/>
              <a:t>- ежемесячно предоставляют в Федеральную службу по труду и занятости информацию о численности трудоустроенных безработных граждан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427801"/>
            <a:ext cx="698477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Через месяц после трудоустройства безработного гражданина, работодатель направляет заявление о включении его в реестр, подписанное электронной или простой подписью в федеральную государственную информационную систему «Единая интегрированная информационная система «Соцстрах» Фонда (формируется автоматически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4759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Необходимые документы: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6423"/>
            <a:ext cx="4752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dirty="0"/>
              <a:t>Заявление с приложением перечня свободных рабочих мест и вакантных должностей, на которые планируется нанимать сотрудников</a:t>
            </a:r>
            <a:r>
              <a:rPr lang="ru-RU" sz="1600" dirty="0" smtClean="0"/>
              <a:t>.</a:t>
            </a:r>
          </a:p>
          <a:p>
            <a:pPr lvl="0"/>
            <a:endParaRPr lang="ru-RU" sz="16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/>
              <a:t>Заявление о включении в реестр для предоставления субсидий (генерируется информационной системой «Единая интегрированная информационная система «Соцстрах»).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/>
              <a:t>Сроки оформления: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573016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Фонд социального страхования будет проверять работодателя и идентифицировать сотрудников по истечении одного, трех и шести месяцев. После этого ФСС выплачивает субсидию в течение 10 рабочих дней с даты направления заявления. При отказе работодателю сообщат в течение этого же срока.</a:t>
            </a:r>
          </a:p>
        </p:txBody>
      </p:sp>
    </p:spTree>
    <p:extLst>
      <p:ext uri="{BB962C8B-B14F-4D97-AF65-F5344CB8AC3E}">
        <p14:creationId xmlns:p14="http://schemas.microsoft.com/office/powerpoint/2010/main" val="151952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116</TotalTime>
  <Words>674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Организация стимулирования занятости отдельных категорий граждан</vt:lpstr>
      <vt:lpstr>Субсидирование найма отдельных категорий граждан</vt:lpstr>
      <vt:lpstr>Презентация PowerPoint</vt:lpstr>
      <vt:lpstr>Презентация PowerPoint</vt:lpstr>
      <vt:lpstr>ПОРЯДОК ПОДАЧИ ЗАЯВЛЕНИЙ В ОРГАНЫ СЛУЖБЫ ЗАНЯТОСТИ С ПЕРЕЧНЕМ ВАКАНСИЙ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стимулирования занятости отдельных категорий граждан</dc:title>
  <dc:creator>Potehina</dc:creator>
  <cp:lastModifiedBy>Zubairova</cp:lastModifiedBy>
  <cp:revision>15</cp:revision>
  <dcterms:created xsi:type="dcterms:W3CDTF">2022-07-21T01:23:25Z</dcterms:created>
  <dcterms:modified xsi:type="dcterms:W3CDTF">2022-07-21T07:23:07Z</dcterms:modified>
</cp:coreProperties>
</file>