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9" r:id="rId1"/>
  </p:sldMasterIdLst>
  <p:notesMasterIdLst>
    <p:notesMasterId r:id="rId73"/>
  </p:notesMasterIdLst>
  <p:sldIdLst>
    <p:sldId id="520" r:id="rId2"/>
    <p:sldId id="469" r:id="rId3"/>
    <p:sldId id="516" r:id="rId4"/>
    <p:sldId id="513" r:id="rId5"/>
    <p:sldId id="261" r:id="rId6"/>
    <p:sldId id="262" r:id="rId7"/>
    <p:sldId id="507" r:id="rId8"/>
    <p:sldId id="471" r:id="rId9"/>
    <p:sldId id="303" r:id="rId10"/>
    <p:sldId id="524" r:id="rId11"/>
    <p:sldId id="521" r:id="rId12"/>
    <p:sldId id="522" r:id="rId13"/>
    <p:sldId id="370" r:id="rId14"/>
    <p:sldId id="268" r:id="rId15"/>
    <p:sldId id="400" r:id="rId16"/>
    <p:sldId id="269" r:id="rId17"/>
    <p:sldId id="270" r:id="rId18"/>
    <p:sldId id="403" r:id="rId19"/>
    <p:sldId id="402" r:id="rId20"/>
    <p:sldId id="453" r:id="rId21"/>
    <p:sldId id="485" r:id="rId22"/>
    <p:sldId id="405" r:id="rId23"/>
    <p:sldId id="488" r:id="rId24"/>
    <p:sldId id="536" r:id="rId25"/>
    <p:sldId id="492" r:id="rId26"/>
    <p:sldId id="517" r:id="rId27"/>
    <p:sldId id="369" r:id="rId28"/>
    <p:sldId id="326" r:id="rId29"/>
    <p:sldId id="319" r:id="rId30"/>
    <p:sldId id="532" r:id="rId31"/>
    <p:sldId id="373" r:id="rId32"/>
    <p:sldId id="320" r:id="rId33"/>
    <p:sldId id="493" r:id="rId34"/>
    <p:sldId id="410" r:id="rId35"/>
    <p:sldId id="401" r:id="rId36"/>
    <p:sldId id="396" r:id="rId37"/>
    <p:sldId id="460" r:id="rId38"/>
    <p:sldId id="279" r:id="rId39"/>
    <p:sldId id="280" r:id="rId40"/>
    <p:sldId id="278" r:id="rId41"/>
    <p:sldId id="328" r:id="rId42"/>
    <p:sldId id="336" r:id="rId43"/>
    <p:sldId id="337" r:id="rId44"/>
    <p:sldId id="282" r:id="rId45"/>
    <p:sldId id="281" r:id="rId46"/>
    <p:sldId id="289" r:id="rId47"/>
    <p:sldId id="399" r:id="rId48"/>
    <p:sldId id="329" r:id="rId49"/>
    <p:sldId id="528" r:id="rId50"/>
    <p:sldId id="531" r:id="rId51"/>
    <p:sldId id="505" r:id="rId52"/>
    <p:sldId id="503" r:id="rId53"/>
    <p:sldId id="533" r:id="rId54"/>
    <p:sldId id="420" r:id="rId55"/>
    <p:sldId id="543" r:id="rId56"/>
    <p:sldId id="544" r:id="rId57"/>
    <p:sldId id="537" r:id="rId58"/>
    <p:sldId id="541" r:id="rId59"/>
    <p:sldId id="538" r:id="rId60"/>
    <p:sldId id="542" r:id="rId61"/>
    <p:sldId id="545" r:id="rId62"/>
    <p:sldId id="550" r:id="rId63"/>
    <p:sldId id="547" r:id="rId64"/>
    <p:sldId id="551" r:id="rId65"/>
    <p:sldId id="535" r:id="rId66"/>
    <p:sldId id="468" r:id="rId67"/>
    <p:sldId id="304" r:id="rId68"/>
    <p:sldId id="552" r:id="rId69"/>
    <p:sldId id="305" r:id="rId70"/>
    <p:sldId id="534" r:id="rId71"/>
    <p:sldId id="527" r:id="rId7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0066FF"/>
    <a:srgbClr val="E0E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7" autoAdjust="0"/>
    <p:restoredTop sz="80206" autoAdjust="0"/>
  </p:normalViewPr>
  <p:slideViewPr>
    <p:cSldViewPr>
      <p:cViewPr varScale="1">
        <p:scale>
          <a:sx n="93" d="100"/>
          <a:sy n="93" d="100"/>
        </p:scale>
        <p:origin x="-21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1347817634411"/>
          <c:y val="2.4413548906447442E-2"/>
          <c:w val="0.56404454651503755"/>
          <c:h val="0.69274879952453683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278528"/>
        <c:axId val="132280320"/>
      </c:barChart>
      <c:catAx>
        <c:axId val="132278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2280320"/>
        <c:crosses val="autoZero"/>
        <c:auto val="1"/>
        <c:lblAlgn val="ctr"/>
        <c:lblOffset val="100"/>
        <c:noMultiLvlLbl val="0"/>
      </c:catAx>
      <c:valAx>
        <c:axId val="132280320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132278528"/>
        <c:crosses val="autoZero"/>
        <c:crossBetween val="between"/>
      </c:valAx>
      <c:spPr>
        <a:noFill/>
        <a:ln w="25400"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8667359288424112"/>
          <c:y val="0"/>
          <c:w val="0.31332640711579679"/>
          <c:h val="0.90064517935245469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2021год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3"/>
            <c:bubble3D val="0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Штрафы и санкции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71.900000000000006</c:v>
                </c:pt>
                <c:pt idx="1">
                  <c:v>2.9</c:v>
                </c:pt>
                <c:pt idx="2">
                  <c:v>7.5</c:v>
                </c:pt>
                <c:pt idx="3">
                  <c:v>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588825275063692"/>
          <c:y val="0.30792035451320432"/>
          <c:w val="0.42025905913752715"/>
          <c:h val="0.6660787442724227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расходов 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567383586069778"/>
          <c:y val="1.623379507062701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59.3</c:v>
                </c:pt>
                <c:pt idx="1">
                  <c:v>4.7</c:v>
                </c:pt>
                <c:pt idx="2">
                  <c:v>13</c:v>
                </c:pt>
                <c:pt idx="3">
                  <c:v>5.6</c:v>
                </c:pt>
                <c:pt idx="4">
                  <c:v>2.6</c:v>
                </c:pt>
                <c:pt idx="5">
                  <c:v>7.7</c:v>
                </c:pt>
                <c:pt idx="6">
                  <c:v>0.4</c:v>
                </c:pt>
                <c:pt idx="7" formatCode="0.0">
                  <c:v>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4242662275865202E-2"/>
          <c:y val="7.462827020815023E-2"/>
          <c:w val="0.63985614243748912"/>
          <c:h val="0.727266407119021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727894262784901E-2"/>
                  <c:y val="-3.4006177851190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13249</c:v>
                </c:pt>
                <c:pt idx="1">
                  <c:v>14067</c:v>
                </c:pt>
                <c:pt idx="2">
                  <c:v>15013.89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996096"/>
        <c:axId val="150997632"/>
        <c:axId val="0"/>
      </c:bar3DChart>
      <c:catAx>
        <c:axId val="150996096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997632"/>
        <c:crosses val="autoZero"/>
        <c:auto val="1"/>
        <c:lblAlgn val="ctr"/>
        <c:lblOffset val="100"/>
        <c:noMultiLvlLbl val="0"/>
      </c:catAx>
      <c:valAx>
        <c:axId val="150997632"/>
        <c:scaling>
          <c:orientation val="minMax"/>
        </c:scaling>
        <c:delete val="0"/>
        <c:axPos val="b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996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0762793105565"/>
          <c:y val="0.27989403073212943"/>
          <c:w val="0.2989763971845541"/>
          <c:h val="0.24681075431376392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0756491254265572"/>
          <c:y val="4.3600061032456394E-2"/>
          <c:w val="0.53612982915315865"/>
          <c:h val="0.7759034483338107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33763</c:v>
                </c:pt>
                <c:pt idx="1">
                  <c:v>35877</c:v>
                </c:pt>
                <c:pt idx="2">
                  <c:v>37893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93899041348885E-2"/>
                  <c:y val="3.9506191273424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12933</c:v>
                </c:pt>
                <c:pt idx="1">
                  <c:v>13942</c:v>
                </c:pt>
                <c:pt idx="2">
                  <c:v>15200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1028096"/>
        <c:axId val="151029632"/>
        <c:axId val="132704448"/>
      </c:bar3DChart>
      <c:catAx>
        <c:axId val="151028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029632"/>
        <c:crosses val="autoZero"/>
        <c:auto val="1"/>
        <c:lblAlgn val="ctr"/>
        <c:lblOffset val="100"/>
        <c:noMultiLvlLbl val="0"/>
      </c:catAx>
      <c:valAx>
        <c:axId val="151029632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028096"/>
        <c:crosses val="autoZero"/>
        <c:crossBetween val="between"/>
      </c:valAx>
      <c:serAx>
        <c:axId val="132704448"/>
        <c:scaling>
          <c:orientation val="minMax"/>
        </c:scaling>
        <c:delete val="1"/>
        <c:axPos val="b"/>
        <c:majorTickMark val="out"/>
        <c:minorTickMark val="none"/>
        <c:tickLblPos val="none"/>
        <c:crossAx val="151029632"/>
        <c:crosses val="autoZero"/>
      </c:serAx>
    </c:plotArea>
    <c:legend>
      <c:legendPos val="r"/>
      <c:layout>
        <c:manualLayout>
          <c:xMode val="edge"/>
          <c:yMode val="edge"/>
          <c:x val="0.65924265207242183"/>
          <c:y val="0.19792446291799787"/>
          <c:w val="0.33224689217319842"/>
          <c:h val="0.3246251733450794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</c:v>
                </c:pt>
                <c:pt idx="1">
                  <c:v>41</c:v>
                </c:pt>
                <c:pt idx="2">
                  <c:v>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259</c:v>
                </c:pt>
                <c:pt idx="1">
                  <c:v>193</c:v>
                </c:pt>
                <c:pt idx="2">
                  <c:v>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246336"/>
        <c:axId val="151247872"/>
        <c:axId val="0"/>
      </c:bar3DChart>
      <c:catAx>
        <c:axId val="151246336"/>
        <c:scaling>
          <c:orientation val="minMax"/>
        </c:scaling>
        <c:delete val="0"/>
        <c:axPos val="l"/>
        <c:majorTickMark val="out"/>
        <c:minorTickMark val="none"/>
        <c:tickLblPos val="nextTo"/>
        <c:crossAx val="151247872"/>
        <c:crosses val="autoZero"/>
        <c:auto val="1"/>
        <c:lblAlgn val="ctr"/>
        <c:lblOffset val="100"/>
        <c:noMultiLvlLbl val="0"/>
      </c:catAx>
      <c:valAx>
        <c:axId val="1512478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124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34763042723070531"/>
          <c:h val="0.42539842519685556"/>
        </c:manualLayout>
      </c:layout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9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80958</c:v>
                </c:pt>
                <c:pt idx="1">
                  <c:v>84130</c:v>
                </c:pt>
                <c:pt idx="2">
                  <c:v>88900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972677595628415E-2"/>
                  <c:y val="-7.40732183739345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2999</c:v>
                </c:pt>
                <c:pt idx="1">
                  <c:v>2962</c:v>
                </c:pt>
                <c:pt idx="2">
                  <c:v>3300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1557632"/>
        <c:axId val="151559168"/>
        <c:axId val="0"/>
      </c:bar3DChart>
      <c:catAx>
        <c:axId val="151557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559168"/>
        <c:crosses val="autoZero"/>
        <c:auto val="1"/>
        <c:lblAlgn val="ctr"/>
        <c:lblOffset val="100"/>
        <c:noMultiLvlLbl val="0"/>
      </c:catAx>
      <c:valAx>
        <c:axId val="15155916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557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29906019618525403"/>
          <c:h val="0.97649469593236027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9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69265753025809E-2"/>
                  <c:y val="-0.27150744468976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567626693314646E-2"/>
                  <c:y val="-0.2383839900637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744328225626714E-2"/>
                  <c:y val="-0.24646480328628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123.6</c:v>
                </c:pt>
                <c:pt idx="1">
                  <c:v>124.8</c:v>
                </c:pt>
                <c:pt idx="2">
                  <c:v>171.8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8057984"/>
        <c:axId val="138067968"/>
        <c:axId val="0"/>
      </c:bar3DChart>
      <c:catAx>
        <c:axId val="138057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067968"/>
        <c:crosses val="autoZero"/>
        <c:auto val="1"/>
        <c:lblAlgn val="ctr"/>
        <c:lblOffset val="100"/>
        <c:noMultiLvlLbl val="0"/>
      </c:catAx>
      <c:valAx>
        <c:axId val="13806796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057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7073669888126E-2"/>
                  <c:y val="-0.24659051671845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583202984515424E-3"/>
                  <c:y val="-0.28017041285435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583488247085734E-3"/>
                  <c:y val="-0.34971925927999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2245.4</c:v>
                </c:pt>
                <c:pt idx="1">
                  <c:v>2370.5</c:v>
                </c:pt>
                <c:pt idx="2">
                  <c:v>3054.8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7737728"/>
        <c:axId val="137739264"/>
        <c:axId val="0"/>
      </c:bar3DChart>
      <c:catAx>
        <c:axId val="13773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739264"/>
        <c:crosses val="autoZero"/>
        <c:auto val="1"/>
        <c:lblAlgn val="ctr"/>
        <c:lblOffset val="100"/>
        <c:noMultiLvlLbl val="0"/>
      </c:catAx>
      <c:valAx>
        <c:axId val="13773926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737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динамике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тонн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effectLst>
          <a:innerShdw blurRad="114300">
            <a:prstClr val="black"/>
          </a:innerShdw>
        </a:effectLst>
      </c:spPr>
    </c:sideWall>
    <c:backWall>
      <c:thickness val="0"/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8.4922864948183061E-2"/>
          <c:y val="0.14999378221609797"/>
          <c:w val="0.89513957989321058"/>
          <c:h val="0.67054860386336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833333333333892E-3"/>
                  <c:y val="-0.259375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04124640653761E-2"/>
                  <c:y val="-0.23503993125081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40113654530381E-2"/>
                  <c:y val="-0.26865384001869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1401</c:v>
                </c:pt>
                <c:pt idx="1">
                  <c:v>1458</c:v>
                </c:pt>
                <c:pt idx="2">
                  <c:v>1530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Лист1!$D$2:$D$4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38127616"/>
        <c:axId val="138137600"/>
        <c:axId val="0"/>
      </c:bar3DChart>
      <c:catAx>
        <c:axId val="1381276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137600"/>
        <c:crosses val="autoZero"/>
        <c:auto val="1"/>
        <c:lblAlgn val="ctr"/>
        <c:lblOffset val="100"/>
        <c:noMultiLvlLbl val="0"/>
      </c:catAx>
      <c:valAx>
        <c:axId val="13813760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4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127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23.8</c:v>
                </c:pt>
                <c:pt idx="1">
                  <c:v>25</c:v>
                </c:pt>
                <c:pt idx="2">
                  <c:v>25.8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438528"/>
        <c:axId val="138440064"/>
      </c:barChart>
      <c:catAx>
        <c:axId val="138438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440064"/>
        <c:crosses val="autoZero"/>
        <c:auto val="1"/>
        <c:lblAlgn val="ctr"/>
        <c:lblOffset val="100"/>
        <c:noMultiLvlLbl val="0"/>
      </c:catAx>
      <c:valAx>
        <c:axId val="13844006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438528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9982756966860099E-2"/>
          <c:y val="6.7872374179942033E-2"/>
          <c:w val="0.6017341250044177"/>
          <c:h val="0.72076052627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23.49</c:v>
                </c:pt>
                <c:pt idx="1">
                  <c:v>23.89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32322816"/>
        <c:axId val="132324352"/>
        <c:axId val="0"/>
      </c:bar3DChart>
      <c:catAx>
        <c:axId val="13232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24352"/>
        <c:crosses val="autoZero"/>
        <c:auto val="1"/>
        <c:lblAlgn val="ctr"/>
        <c:lblOffset val="100"/>
        <c:noMultiLvlLbl val="0"/>
      </c:catAx>
      <c:valAx>
        <c:axId val="13232435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32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79403403498483"/>
          <c:y val="0.14201868210539595"/>
          <c:w val="0.324166481210931"/>
          <c:h val="0.34952529123299275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123617452988007"/>
          <c:y val="0.42222076685877952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Sheet1!$B$1:$E$1</c:f>
              <c:strCache>
                <c:ptCount val="2"/>
                <c:pt idx="0">
                  <c:v>Мужчины 8397 человек</c:v>
                </c:pt>
                <c:pt idx="1">
                  <c:v>Женщины 9248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47.6</c:v>
                </c:pt>
                <c:pt idx="1">
                  <c:v>52.4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8397 человек</c:v>
                </c:pt>
                <c:pt idx="1">
                  <c:v>Женщины 9248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8397 человек</c:v>
                </c:pt>
                <c:pt idx="1">
                  <c:v>Женщины 9248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4.0085411198600422E-2"/>
          <c:y val="0.43123607683786297"/>
          <c:w val="0.36115393423805781"/>
          <c:h val="0.46748829154552085"/>
        </c:manualLayout>
      </c:layout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162920851499532E-4"/>
          <c:y val="0.30960719435034978"/>
          <c:w val="0.52393325923914669"/>
          <c:h val="0.38758783840533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73941613721992"/>
                  <c:y val="5.18417193930401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040457470130012E-2"/>
                  <c:y val="-0.233331700215571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976136842867741"/>
                  <c:y val="4.0460346734231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- 4194 человек</c:v>
                </c:pt>
                <c:pt idx="1">
                  <c:v>Лица в трудоспособном возрасте -  8837 человек</c:v>
                </c:pt>
                <c:pt idx="2">
                  <c:v>Лица старше трудоспособного возраста -  4614 человека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23.8</c:v>
                </c:pt>
                <c:pt idx="1">
                  <c:v>50</c:v>
                </c:pt>
                <c:pt idx="2">
                  <c:v>26.2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- 4194 человек</c:v>
                </c:pt>
                <c:pt idx="1">
                  <c:v>Лица в трудоспособном возрасте -  8837 человек</c:v>
                </c:pt>
                <c:pt idx="2">
                  <c:v>Лица старше трудоспособного возраста -  4614 человека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- 4194 человек</c:v>
                </c:pt>
                <c:pt idx="1">
                  <c:v>Лица в трудоспособном возрасте -  8837 человек</c:v>
                </c:pt>
                <c:pt idx="2">
                  <c:v>Лица старше трудоспособного возраста -  4614 человека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1975397382292207"/>
          <c:y val="0.18561593619642772"/>
          <c:w val="0.49841209284674742"/>
          <c:h val="0.69771821369580889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00"/>
      <c:rotY val="5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968055026299273"/>
          <c:w val="0.7708523462672886"/>
          <c:h val="0.3539366850347708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explosion val="4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916271829659729E-2"/>
                  <c:y val="1.69501772330006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254460717117455E-2"/>
                  <c:y val="-0.14922711564842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- 109 человека</c:v>
                </c:pt>
                <c:pt idx="1">
                  <c:v>Добыча полезных ископаемых - 288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- 155 человек</c:v>
                </c:pt>
                <c:pt idx="4">
                  <c:v>Оптовая и розничная торговля - 96 человек</c:v>
                </c:pt>
                <c:pt idx="5">
                  <c:v>Транспорт и связь - 75 человек</c:v>
                </c:pt>
                <c:pt idx="6">
                  <c:v>Операции с недвижимым имуществом - 60 человек   </c:v>
                </c:pt>
                <c:pt idx="7">
                  <c:v>Государственное управление и обеспечение обеспечение военной безопасности - 450человек  </c:v>
                </c:pt>
                <c:pt idx="8">
                  <c:v>Образование - 736 человека</c:v>
                </c:pt>
                <c:pt idx="9">
                  <c:v>Деятельность в области здравоохранения - 637 человек</c:v>
                </c:pt>
                <c:pt idx="10">
                  <c:v>Прочие виды экономической деятельности -370 человека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3.5</c:v>
                </c:pt>
                <c:pt idx="1">
                  <c:v>9.3000000000000007</c:v>
                </c:pt>
                <c:pt idx="2">
                  <c:v>3.7</c:v>
                </c:pt>
                <c:pt idx="3">
                  <c:v>5</c:v>
                </c:pt>
                <c:pt idx="4">
                  <c:v>3.1</c:v>
                </c:pt>
                <c:pt idx="5">
                  <c:v>2.4</c:v>
                </c:pt>
                <c:pt idx="6">
                  <c:v>1.9</c:v>
                </c:pt>
                <c:pt idx="7">
                  <c:v>14.6</c:v>
                </c:pt>
                <c:pt idx="8">
                  <c:v>23.9</c:v>
                </c:pt>
                <c:pt idx="9">
                  <c:v>20.6</c:v>
                </c:pt>
                <c:pt idx="10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- 109 человека</c:v>
                </c:pt>
                <c:pt idx="1">
                  <c:v>Добыча полезных ископаемых - 288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- 155 человек</c:v>
                </c:pt>
                <c:pt idx="4">
                  <c:v>Оптовая и розничная торговля - 96 человек</c:v>
                </c:pt>
                <c:pt idx="5">
                  <c:v>Транспорт и связь - 75 человек</c:v>
                </c:pt>
                <c:pt idx="6">
                  <c:v>Операции с недвижимым имуществом - 60 человек   </c:v>
                </c:pt>
                <c:pt idx="7">
                  <c:v>Государственное управление и обеспечение обеспечение военной безопасности - 450человек  </c:v>
                </c:pt>
                <c:pt idx="8">
                  <c:v>Образование - 736 человека</c:v>
                </c:pt>
                <c:pt idx="9">
                  <c:v>Деятельность в области здравоохранения - 637 человек</c:v>
                </c:pt>
                <c:pt idx="10">
                  <c:v>Прочие виды экономической деятельности -370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- 109 человека</c:v>
                </c:pt>
                <c:pt idx="1">
                  <c:v>Добыча полезных ископаемых - 288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- 155 человек</c:v>
                </c:pt>
                <c:pt idx="4">
                  <c:v>Оптовая и розничная торговля - 96 человек</c:v>
                </c:pt>
                <c:pt idx="5">
                  <c:v>Транспорт и связь - 75 человек</c:v>
                </c:pt>
                <c:pt idx="6">
                  <c:v>Операции с недвижимым имуществом - 60 человек   </c:v>
                </c:pt>
                <c:pt idx="7">
                  <c:v>Государственное управление и обеспечение обеспечение военной безопасности - 450человек  </c:v>
                </c:pt>
                <c:pt idx="8">
                  <c:v>Образование - 736 человека</c:v>
                </c:pt>
                <c:pt idx="9">
                  <c:v>Деятельность в области здравоохранения - 637 человек</c:v>
                </c:pt>
                <c:pt idx="10">
                  <c:v>Прочие виды экономической деятельности -370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59976103082563481"/>
          <c:y val="7.9206537595351879E-3"/>
          <c:w val="0.39752564102564103"/>
          <c:h val="0.96831738496185926"/>
        </c:manualLayout>
      </c:layout>
      <c:overlay val="0"/>
      <c:spPr>
        <a:noFill/>
        <a:ln w="2846">
          <a:solidFill>
            <a:schemeClr val="tx1"/>
          </a:solidFill>
          <a:prstDash val="solid"/>
        </a:ln>
      </c:spPr>
      <c:txPr>
        <a:bodyPr/>
        <a:lstStyle/>
        <a:p>
          <a:pPr>
            <a:defRPr sz="1350" b="0" i="0" u="none" strike="noStrike" baseline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1.5</c:v>
                </c:pt>
                <c:pt idx="1">
                  <c:v>5.3</c:v>
                </c:pt>
                <c:pt idx="2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43968"/>
        <c:axId val="150266240"/>
      </c:barChart>
      <c:catAx>
        <c:axId val="15024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266240"/>
        <c:crosses val="autoZero"/>
        <c:auto val="1"/>
        <c:lblAlgn val="ctr"/>
        <c:lblOffset val="100"/>
        <c:noMultiLvlLbl val="0"/>
      </c:catAx>
      <c:valAx>
        <c:axId val="150266240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24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6462203626289"/>
          <c:y val="9.8124001166521271E-2"/>
          <c:w val="0.30491431768175703"/>
          <c:h val="0.88374779819189264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2222513436737E-2"/>
          <c:w val="0.62489864502596004"/>
          <c:h val="0.635033622370358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735752329909835"/>
          <c:y val="3.6147994422184638E-3"/>
          <c:w val="0.44504814043791474"/>
          <c:h val="0.88013385826771651"/>
        </c:manualLayout>
      </c:layout>
      <c:overlay val="0"/>
      <c:txPr>
        <a:bodyPr/>
        <a:lstStyle/>
        <a:p>
          <a:pPr>
            <a:defRPr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Доля </a:t>
            </a:r>
            <a:r>
              <a:rPr lang="ru-RU" dirty="0" smtClean="0"/>
              <a:t>налоговых и неналоговых  </a:t>
            </a:r>
            <a:r>
              <a:rPr lang="ru-RU" dirty="0"/>
              <a:t>доходов, % 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и неналоговых доходов, %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21.6</c:v>
                </c:pt>
                <c:pt idx="1">
                  <c:v>24.5</c:v>
                </c:pt>
                <c:pt idx="2">
                  <c:v>26.8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674304"/>
        <c:axId val="132675840"/>
        <c:axId val="132363584"/>
      </c:bar3DChart>
      <c:catAx>
        <c:axId val="13267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675840"/>
        <c:crosses val="autoZero"/>
        <c:auto val="1"/>
        <c:lblAlgn val="ctr"/>
        <c:lblOffset val="100"/>
        <c:noMultiLvlLbl val="0"/>
      </c:catAx>
      <c:valAx>
        <c:axId val="132675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674304"/>
        <c:crosses val="autoZero"/>
        <c:crossBetween val="between"/>
      </c:valAx>
      <c:serAx>
        <c:axId val="132363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3267584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 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18021528028767"/>
          <c:y val="5.75159373080421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0306211723537E-2"/>
          <c:y val="0.23264741279880774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71.7</c:v>
                </c:pt>
                <c:pt idx="1">
                  <c:v>6.1</c:v>
                </c:pt>
                <c:pt idx="2">
                  <c:v>4.8</c:v>
                </c:pt>
                <c:pt idx="3" formatCode="0.0">
                  <c:v>17.399999999999999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559344459344909"/>
          <c:y val="0.23602324735752417"/>
          <c:w val="0.41048670536906351"/>
          <c:h val="0.6523495906190335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0.05567</cdr:x>
      <cdr:y>0.68417</cdr:y>
    </cdr:from>
    <cdr:to>
      <cdr:x>0.58173</cdr:x>
      <cdr:y>0.81242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139" y="3372395"/>
          <a:ext cx="5076056" cy="63219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03.10.2022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7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10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93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2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4" descr="7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ПАСПОРТ МУНИЦИПАЛЬНОГО РАЙОНА </a:t>
            </a:r>
            <a:b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«УЛЁТОВСКИЙ РАЙОН»</a:t>
            </a:r>
            <a:endParaRPr lang="ru-RU" sz="5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8229600" cy="87153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Почвы</a:t>
            </a:r>
          </a:p>
        </p:txBody>
      </p:sp>
      <p:pic>
        <p:nvPicPr>
          <p:cNvPr id="8" name="Picture 8" descr="173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7750" y="3571875"/>
            <a:ext cx="4286250" cy="3286125"/>
          </a:xfr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786813" cy="2500313"/>
          </a:xfrm>
        </p:spPr>
        <p:txBody>
          <a:bodyPr rtlCol="0">
            <a:noAutofit/>
          </a:bodyPr>
          <a:lstStyle/>
          <a:p>
            <a:pPr lvl="3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Почвы района относятся к мучнисто-карбонатным черноземам перегнойно-глеевым мерзлотным,  характеризующиеся как относительно благоприятные для сельского хозяйства. Большим бедствием для сохранения почвенного покрова являются часто повторяющиеся наводнения.  Для поднятия плодородия почв наряду с компонентом агротехнических мероприятий необходима защита сельскохозяйственных земель от паводковых вод.</a:t>
            </a:r>
          </a:p>
        </p:txBody>
      </p:sp>
      <p:pic>
        <p:nvPicPr>
          <p:cNvPr id="6" name="Рисунок 5" descr="PICT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35768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357694"/>
            <a:ext cx="3857620" cy="2500306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086725" cy="1000125"/>
          </a:xfrm>
          <a:noFill/>
        </p:spPr>
        <p:txBody>
          <a:bodyPr/>
          <a:lstStyle/>
          <a:p>
            <a:pPr marL="182880" indent="0" eaLnBrk="1" hangingPunct="1">
              <a:buNone/>
            </a:pPr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        </a:t>
            </a:r>
            <a:r>
              <a:rPr lang="ru-RU" sz="3600" b="1" dirty="0" smtClean="0">
                <a:solidFill>
                  <a:srgbClr val="FFFF00"/>
                </a:solidFill>
              </a:rPr>
              <a:t>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Водные ресурсы</a:t>
            </a:r>
            <a:endParaRPr lang="ru-RU" sz="3600" b="1" dirty="0" smtClean="0">
              <a:solidFill>
                <a:srgbClr val="00B050"/>
              </a:solidFill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-295275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300526"/>
              </p:ext>
            </p:extLst>
          </p:nvPr>
        </p:nvGraphicFramePr>
        <p:xfrm>
          <a:off x="3286116" y="1000108"/>
          <a:ext cx="5715040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528664"/>
                <a:gridCol w="2257550"/>
              </a:tblGrid>
              <a:tr h="65378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/в районе, км.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Шилка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708/308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Танга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Джила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7867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Аблатукан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Улутуй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DSC00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214818"/>
            <a:ext cx="3779912" cy="2643182"/>
          </a:xfrm>
          <a:prstGeom prst="rect">
            <a:avLst/>
          </a:prstGeom>
        </p:spPr>
      </p:pic>
      <p:pic>
        <p:nvPicPr>
          <p:cNvPr id="9" name="Рисунок 8" descr="http://photo.foto-planeta.com/view/8/8/8/5/chita-8885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74074"/>
            <a:ext cx="38519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ФОТО к 95\DSC03904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056318"/>
            <a:ext cx="32038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603117" y="1151106"/>
            <a:ext cx="5540884" cy="3206582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Лесные ресурсы по площади эксплуатируемых лесов значительны. В связи с усиливающейся эксплуатацией лесных ресурсов района ставится вопрос о повышении защиты  лесов района и новой организационной структуре ведения лесного хозяйства.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274638"/>
            <a:ext cx="7443787" cy="654050"/>
          </a:xfrm>
        </p:spPr>
        <p:txBody>
          <a:bodyPr/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Лесные ресурсы</a:t>
            </a: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-271463" y="3857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Verdana" pitchFamily="34" charset="0"/>
            </a:endParaRPr>
          </a:p>
        </p:txBody>
      </p:sp>
      <p:pic>
        <p:nvPicPr>
          <p:cNvPr id="18439" name="Picture 12" descr="P7050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34077">
            <a:off x="418256" y="3801813"/>
            <a:ext cx="2861066" cy="23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08813">
            <a:off x="5883397" y="3816210"/>
            <a:ext cx="2880320" cy="2357429"/>
          </a:xfrm>
          <a:prstGeom prst="rect">
            <a:avLst/>
          </a:prstGeom>
        </p:spPr>
      </p:pic>
      <p:pic>
        <p:nvPicPr>
          <p:cNvPr id="11" name="Рисунок 10" descr="DSC0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43" y="978994"/>
            <a:ext cx="2718296" cy="2155105"/>
          </a:xfrm>
          <a:prstGeom prst="rect">
            <a:avLst/>
          </a:prstGeom>
        </p:spPr>
      </p:pic>
      <p:pic>
        <p:nvPicPr>
          <p:cNvPr id="9" name="Рисунок 8" descr="P8030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4634491"/>
            <a:ext cx="2492535" cy="2230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813" y="1142984"/>
            <a:ext cx="7500937" cy="449581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"/>
            <a:ext cx="7815262" cy="714355"/>
          </a:xfrm>
        </p:spPr>
        <p:txBody>
          <a:bodyPr>
            <a:normAutofit/>
          </a:bodyPr>
          <a:lstStyle/>
          <a:p>
            <a:pPr marL="18288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74618"/>
              </p:ext>
            </p:extLst>
          </p:nvPr>
        </p:nvGraphicFramePr>
        <p:xfrm>
          <a:off x="214281" y="829088"/>
          <a:ext cx="8643999" cy="56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296"/>
                <a:gridCol w="1975855"/>
                <a:gridCol w="2768801"/>
                <a:gridCol w="2296047"/>
              </a:tblGrid>
              <a:tr h="6017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7135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36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1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2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Улётовское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357554" y="785794"/>
            <a:ext cx="5786446" cy="5357850"/>
          </a:xfrm>
        </p:spPr>
        <p:txBody>
          <a:bodyPr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8000" dirty="0" smtClean="0"/>
              <a:t>    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Сложившийся рекреационный ресурс в 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районе представляет озеро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и его окрестности. Создан  природный парк «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общей площадью 3593 га. В границы природного парка включено озеро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с водоохраной зоной и прилегающими территориями. Озеро и его зона расположены на трассе магистральной автодороги Улан - Уде – Чита,  подвергается       бессистемным антропогенным нагрузкам и нуждается в          природоохранных мероприятиях. Ежегодно проводятся экологические акции по очистке  прибрежной зоны   озера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dirty="0" smtClean="0"/>
              <a:t>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8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500" dirty="0" smtClean="0"/>
          </a:p>
        </p:txBody>
      </p:sp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marL="182880" indent="0" algn="ctr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Рекреационные ресурсы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07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91005"/>
            <a:ext cx="1944216" cy="1656184"/>
          </a:xfrm>
          <a:prstGeom prst="rect">
            <a:avLst/>
          </a:prstGeom>
        </p:spPr>
      </p:pic>
      <p:pic>
        <p:nvPicPr>
          <p:cNvPr id="8" name="Рисунок 7" descr="DSC07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5301208"/>
            <a:ext cx="2088232" cy="1556792"/>
          </a:xfrm>
          <a:prstGeom prst="rect">
            <a:avLst/>
          </a:prstGeom>
        </p:spPr>
      </p:pic>
      <p:pic>
        <p:nvPicPr>
          <p:cNvPr id="11" name="Рисунок 10" descr="C:\Users\1\Desktop\К 95-летию\Арей\Арей_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70" y="260648"/>
            <a:ext cx="2255391" cy="171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Desktop\К 95-летию\Арей\SAM_10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22" y="3657313"/>
            <a:ext cx="191898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0" y="5069224"/>
            <a:ext cx="8858280" cy="188816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r>
              <a:rPr lang="ru-RU" sz="1800" dirty="0" smtClean="0"/>
              <a:t>         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район» работают три теплоснабжающих предприятия: МУП МК –обслуживает бюджетные учреждения района, МАУ ЖКХ и благоустройства сельского поселения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 обслуживает благоустроенный жилой сектор в с. Улёты, АО 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ЗабТЭК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 обслуживает благоустроенный жилой сектор в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Дровяная.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>
              <a:buNone/>
            </a:pPr>
            <a:r>
              <a:rPr lang="ru-RU" sz="2600" dirty="0" smtClean="0"/>
              <a:t>            </a:t>
            </a: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11" y="692696"/>
            <a:ext cx="2186589" cy="187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45556"/>
              </p:ext>
            </p:extLst>
          </p:nvPr>
        </p:nvGraphicFramePr>
        <p:xfrm>
          <a:off x="357158" y="1988839"/>
          <a:ext cx="5286412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8"/>
                <a:gridCol w="1054923"/>
                <a:gridCol w="679681"/>
              </a:tblGrid>
              <a:tr h="5293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 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93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7,211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93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C:\Users\Администратор\Desktop\Инвестиционный паспорт\черновики\кран с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460" y="692696"/>
            <a:ext cx="1571636" cy="1161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2863" y="3717032"/>
            <a:ext cx="2304256" cy="18562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304256" cy="173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34" y="2132856"/>
            <a:ext cx="2304256" cy="185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4" y="785794"/>
            <a:ext cx="8464579" cy="5811856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пользования, являющихся собственностью муниципального района, составляет 372,36 км и 182 км дорог федерального значения.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558800"/>
          </a:xfrm>
        </p:spPr>
        <p:txBody>
          <a:bodyPr>
            <a:normAutofit fontScale="90000"/>
          </a:bodyPr>
          <a:lstStyle/>
          <a:p>
            <a:pPr marL="18288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</a:p>
        </p:txBody>
      </p:sp>
      <p:pic>
        <p:nvPicPr>
          <p:cNvPr id="9" name="Рисунок 8" descr="DSC03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4833156"/>
            <a:ext cx="2305316" cy="2024844"/>
          </a:xfrm>
          <a:prstGeom prst="rect">
            <a:avLst/>
          </a:prstGeom>
        </p:spPr>
      </p:pic>
      <p:pic>
        <p:nvPicPr>
          <p:cNvPr id="8" name="Рисунок 7" descr="м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60" y="2888730"/>
            <a:ext cx="2327126" cy="2143139"/>
          </a:xfrm>
          <a:prstGeom prst="rect">
            <a:avLst/>
          </a:prstGeom>
        </p:spPr>
      </p:pic>
      <p:pic>
        <p:nvPicPr>
          <p:cNvPr id="11" name="Рисунок 10" descr="2016-09-11 16.32.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0120" y="2901687"/>
            <a:ext cx="2286016" cy="2143140"/>
          </a:xfrm>
          <a:prstGeom prst="rect">
            <a:avLst/>
          </a:prstGeom>
        </p:spPr>
      </p:pic>
      <p:pic>
        <p:nvPicPr>
          <p:cNvPr id="13" name="Рисунок 12" descr="image (2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901687"/>
            <a:ext cx="2291187" cy="21431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13" y="4769768"/>
            <a:ext cx="231691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65400"/>
            <a:ext cx="8893175" cy="3959225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электросвязи на территории  района оказывает Забайкальский филиал   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Во всех поселениях установлены  универсальные таксофоны.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Обеспеченность квартирными телефонными аппаратами сети  общего пользования на 1000 человек  170 шт.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Сотовой  связью охвачены все населенные пункты; Сотовые операторы- МТС, Мегафон, Билайн,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Yota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Доступ 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с.Арта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с.Доронинское, пос. Ленинский</a:t>
            </a:r>
          </a:p>
          <a:p>
            <a:pPr marL="0" algn="just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В 2021 году в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районе цифровым телевидением  охвачено 70% населения. Телезрители смотрели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  телеканалов.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9" y="0"/>
            <a:ext cx="330993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487" y="1492767"/>
            <a:ext cx="17156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megaf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6000744"/>
            <a:ext cx="11429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билайн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938238"/>
            <a:ext cx="1000708" cy="8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mt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80" y="5938238"/>
            <a:ext cx="2071702" cy="9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SC0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343800" y="5613846"/>
            <a:ext cx="1800200" cy="1244154"/>
          </a:xfrm>
          <a:prstGeom prst="rect">
            <a:avLst/>
          </a:prstGeom>
          <a:noFill/>
        </p:spPr>
      </p:pic>
      <p:pic>
        <p:nvPicPr>
          <p:cNvPr id="14" name="Рисунок 13" descr="https://content.foto.my.mail.ru/community/ulety/1/h-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63589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Почта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618721"/>
            <a:ext cx="1872208" cy="12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88125" cy="9286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643438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07290"/>
              </p:ext>
            </p:extLst>
          </p:nvPr>
        </p:nvGraphicFramePr>
        <p:xfrm>
          <a:off x="307975" y="3068961"/>
          <a:ext cx="5344146" cy="374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128"/>
                <a:gridCol w="866618"/>
                <a:gridCol w="794400"/>
              </a:tblGrid>
              <a:tr h="3517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 </a:t>
                      </a:r>
                      <a:r>
                        <a:rPr lang="ru-RU" sz="1400" dirty="0" err="1" smtClean="0"/>
                        <a:t>изм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2021г.</a:t>
                      </a:r>
                      <a:endParaRPr lang="ru-RU" sz="1400" dirty="0"/>
                    </a:p>
                  </a:txBody>
                  <a:tcPr/>
                </a:tc>
              </a:tr>
              <a:tr h="8441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</a:tr>
              <a:tr h="3517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2429</a:t>
                      </a:r>
                    </a:p>
                  </a:txBody>
                  <a:tcPr/>
                </a:tc>
              </a:tr>
              <a:tr h="59232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бюджета на общее образование в расчете на 1 обучающегося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418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выпускников общеобразовательных учреждений, получивших аттестат о среднем образовании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796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учителей в общеобразовательных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DSC_0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419872" cy="2430008"/>
          </a:xfrm>
          <a:prstGeom prst="rect">
            <a:avLst/>
          </a:prstGeom>
        </p:spPr>
      </p:pic>
      <p:sp>
        <p:nvSpPr>
          <p:cNvPr id="54274" name="AutoShape 2" descr="https://i.mycdn.me/image?id=835233625826&amp;t=52&amp;plc=WEB&amp;tkn=*BJQHZ-101YWpmia4usmLSSCTU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2" descr="shu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3452815" cy="2500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3419872" cy="26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85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429250" cy="3071812"/>
          </a:xfrm>
        </p:spPr>
        <p:txBody>
          <a:bodyPr/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1400" dirty="0" smtClean="0">
              <a:latin typeface="Verdana" pitchFamily="34" charset="0"/>
            </a:endParaRPr>
          </a:p>
          <a:p>
            <a:endParaRPr lang="ru-RU" dirty="0"/>
          </a:p>
        </p:txBody>
      </p:sp>
      <p:pic>
        <p:nvPicPr>
          <p:cNvPr id="8" name="Рисунок 5" descr="KMP-DVD[(020000)17-56-24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2786050" cy="237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3789"/>
              </p:ext>
            </p:extLst>
          </p:nvPr>
        </p:nvGraphicFramePr>
        <p:xfrm>
          <a:off x="142844" y="692695"/>
          <a:ext cx="5500726" cy="36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785818"/>
                <a:gridCol w="857256"/>
              </a:tblGrid>
              <a:tr h="5083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7697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образовательных учреждений, реализующих общеобразовательную программу дошкольного образования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8175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них мест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8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836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детей, посещающих дошкольные образовательные учреждения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172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769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Очерёдность на устройство в ДОУ детей в возрасте 0-3 лет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детский с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143380"/>
            <a:ext cx="3428992" cy="2714620"/>
          </a:xfrm>
          <a:prstGeom prst="rect">
            <a:avLst/>
          </a:prstGeom>
        </p:spPr>
      </p:pic>
      <p:pic>
        <p:nvPicPr>
          <p:cNvPr id="10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81128"/>
            <a:ext cx="2808312" cy="22768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4" descr="100_0382"/>
          <p:cNvPicPr>
            <a:picLocks noChangeAspect="1" noChangeArrowheads="1"/>
          </p:cNvPicPr>
          <p:nvPr/>
        </p:nvPicPr>
        <p:blipFill>
          <a:blip r:embed="rId5" cstate="print"/>
          <a:srcRect l="2844" t="13269" r="7608" b="15218"/>
          <a:stretch>
            <a:fillRect/>
          </a:stretch>
        </p:blipFill>
        <p:spPr bwMode="auto">
          <a:xfrm>
            <a:off x="0" y="4581128"/>
            <a:ext cx="2555776" cy="2276872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980728"/>
            <a:ext cx="3428992" cy="262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05488"/>
            <a:ext cx="8291512" cy="32067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с.Улёты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2022г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74638"/>
            <a:ext cx="8291512" cy="1498600"/>
          </a:xfrm>
        </p:spPr>
        <p:txBody>
          <a:bodyPr>
            <a:normAutofit fontScale="90000"/>
          </a:bodyPr>
          <a:lstStyle/>
          <a:p>
            <a:pPr marL="182880" indent="0" algn="ctr" eaLnBrk="1" hangingPunct="1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СИМВОЛИКА МУНИЦИПАЛЬНОГО РАЙОНА </a:t>
            </a:r>
            <a:b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«УЛЁТОВСКИЙ РАЙОН»</a:t>
            </a:r>
          </a:p>
        </p:txBody>
      </p:sp>
      <p:pic>
        <p:nvPicPr>
          <p:cNvPr id="9220" name="Содержимое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204864"/>
            <a:ext cx="2606551" cy="2938636"/>
          </a:xfrm>
        </p:spPr>
      </p:pic>
      <p:pic>
        <p:nvPicPr>
          <p:cNvPr id="922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5460326"/>
            <a:ext cx="398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Герб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5429264"/>
            <a:ext cx="185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964613" cy="6746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928688"/>
            <a:ext cx="8750176" cy="3429000"/>
          </a:xfrm>
        </p:spPr>
        <p:txBody>
          <a:bodyPr/>
          <a:lstStyle/>
          <a:p>
            <a:pPr algn="ctr" fontAlgn="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районе действуют учреждения дополнительного образования  детей :</a:t>
            </a:r>
          </a:p>
          <a:p>
            <a:pPr marL="45720" indent="0" eaLnBrk="1" fontAlgn="t" hangingPunct="1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Муниципальное образовательное учреждение дополнительного образования  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п. Дровяная;</a:t>
            </a:r>
          </a:p>
          <a:p>
            <a:pPr marL="45720" indent="0" eaLnBrk="1" fontAlgn="t" hangingPunct="1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п. Дровяная</a:t>
            </a:r>
          </a:p>
          <a:p>
            <a:pPr fontAlgn="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Количество  детей ,                                                          обучающихся в учреждениях дополнительного                                      образования  составляет 981 человек (429 – в УДШИ,                                               552 – в ДЮСШ).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013176"/>
            <a:ext cx="2520280" cy="1844824"/>
          </a:xfrm>
          <a:prstGeom prst="rect">
            <a:avLst/>
          </a:prstGeom>
        </p:spPr>
      </p:pic>
      <p:pic>
        <p:nvPicPr>
          <p:cNvPr id="5" name="Рисунок 4" descr="DSCN2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808" y="4077072"/>
            <a:ext cx="3275856" cy="2420888"/>
          </a:xfrm>
          <a:prstGeom prst="rect">
            <a:avLst/>
          </a:prstGeom>
        </p:spPr>
      </p:pic>
      <p:pic>
        <p:nvPicPr>
          <p:cNvPr id="9" name="Рисунок 8" descr="IMG_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780928"/>
            <a:ext cx="1800200" cy="221395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7" y="4077072"/>
            <a:ext cx="309634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Школа выживания в экстремальных ситуациях  «Соболь»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0" y="928671"/>
            <a:ext cx="900115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</a:p>
          <a:p>
            <a:pPr>
              <a:lnSpc>
                <a:spcPct val="11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Школа выживания - это  патриотическое воспитание детей и практическое дополнение к уроку ОБЖ. В школе выживания в экстремальных ситуациях «Соболь» занимаются  60 детей  школьного возраста под руководством  Ивана Ивановича Гришина.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собольjpg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232218" y="2492896"/>
            <a:ext cx="2574573" cy="2073041"/>
          </a:xfrm>
        </p:spPr>
      </p:pic>
      <p:pic>
        <p:nvPicPr>
          <p:cNvPr id="7" name="Рисунок 6" descr="IMG_5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74232">
            <a:off x="307771" y="4022142"/>
            <a:ext cx="2771800" cy="206084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8" y="4628592"/>
            <a:ext cx="2633959" cy="222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0548">
            <a:off x="6131857" y="4027614"/>
            <a:ext cx="2709525" cy="2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7858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500438" y="1071563"/>
            <a:ext cx="5643562" cy="85725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ЦРБ.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02242"/>
              </p:ext>
            </p:extLst>
          </p:nvPr>
        </p:nvGraphicFramePr>
        <p:xfrm>
          <a:off x="3643306" y="2000241"/>
          <a:ext cx="5286412" cy="4315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000132"/>
              </a:tblGrid>
              <a:tr h="389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 (структурных подразделений  ГУЗ ЦРБ)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84,6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2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42852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27" descr="на приеме у врач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500">
            <a:off x="649383" y="2500022"/>
            <a:ext cx="2394626" cy="18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1" descr="Больница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4">
            <a:off x="1009218" y="4626065"/>
            <a:ext cx="2388946" cy="18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2" descr="Больница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8428">
            <a:off x="252377" y="465885"/>
            <a:ext cx="2471578" cy="18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25487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46238"/>
            <a:ext cx="8713788" cy="45259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Действуют два учреждения культуры:</a:t>
            </a:r>
          </a:p>
          <a:p>
            <a:pPr algn="just">
              <a:buNone/>
            </a:pPr>
            <a:r>
              <a:rPr lang="ru-RU" dirty="0" smtClean="0"/>
              <a:t>    -</a:t>
            </a:r>
            <a:r>
              <a:rPr lang="ru-RU" dirty="0" err="1" smtClean="0"/>
              <a:t>Межпоселенческое</a:t>
            </a:r>
            <a:r>
              <a:rPr lang="ru-RU" dirty="0" smtClean="0"/>
              <a:t> районное учреждение культуры с 20 филиалами (культурно-досуговые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dirty="0" smtClean="0"/>
              <a:t>    -МУК «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центральная районная библиотека» муниципального района «</a:t>
            </a:r>
            <a:r>
              <a:rPr lang="ru-RU" dirty="0" err="1" smtClean="0"/>
              <a:t>Улётовский</a:t>
            </a:r>
            <a:r>
              <a:rPr lang="ru-RU" dirty="0" smtClean="0"/>
              <a:t> район» Забайкальского края с 23 библиотечными филиалами.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            Культурно-досуговая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деятельность</a:t>
            </a:r>
          </a:p>
          <a:p>
            <a:pPr>
              <a:buNone/>
            </a:pPr>
            <a:r>
              <a:rPr lang="ru-RU" dirty="0"/>
              <a:t>Звание «Народный» имеют  4 творческих     коллектива:</a:t>
            </a:r>
          </a:p>
          <a:p>
            <a:pPr marL="45720" indent="0">
              <a:buNone/>
            </a:pPr>
            <a:r>
              <a:rPr lang="ru-RU" dirty="0"/>
              <a:t>Коллективы МРУК в </a:t>
            </a:r>
            <a:r>
              <a:rPr lang="ru-RU" dirty="0" smtClean="0"/>
              <a:t>2021г.принимали </a:t>
            </a:r>
            <a:r>
              <a:rPr lang="ru-RU" dirty="0"/>
              <a:t>участие </a:t>
            </a:r>
            <a:r>
              <a:rPr lang="ru-RU" dirty="0" smtClean="0"/>
              <a:t>в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межрайонных и краевых мероприятиях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20742"/>
              </p:ext>
            </p:extLst>
          </p:nvPr>
        </p:nvGraphicFramePr>
        <p:xfrm>
          <a:off x="2195736" y="1988842"/>
          <a:ext cx="4464496" cy="4077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5335"/>
                <a:gridCol w="989161"/>
              </a:tblGrid>
              <a:tr h="31859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Количество культурно – массовых мероприятий, проведенных КДУ  ед.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2348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Число </a:t>
                      </a:r>
                      <a:r>
                        <a:rPr lang="ru-RU" sz="18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посещений: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культурно - досуговых мероприятий</a:t>
                      </a:r>
                      <a:endParaRPr lang="ru-RU" sz="18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121267</a:t>
                      </a:r>
                    </a:p>
                  </a:txBody>
                  <a:tcPr marL="68580" marR="6858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Число клубных формирований, ед.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206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Число участников клубных формирований, чел.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2531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</a:tr>
              <a:tr h="31859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Число</a:t>
                      </a:r>
                      <a:r>
                        <a:rPr lang="ru-RU" sz="1800" baseline="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детских клубных формирований, ед.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108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</a:tr>
              <a:tr h="55942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Число участников детских клубных формирований, чел.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1365</a:t>
                      </a:r>
                      <a:endParaRPr lang="ru-R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4" name="Рисунок 3" descr="http://sobory.ru/pic/37000/37045_20170605_1129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" y="3523237"/>
            <a:ext cx="2088574" cy="15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2088574" cy="151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71" y="2583469"/>
            <a:ext cx="2346028" cy="181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Рисунок 5" descr="Площадь_РД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2167"/>
            <a:ext cx="2057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G:\ФОТО к 95\Театр_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7894" y="332656"/>
            <a:ext cx="20478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:\image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1281" y="4653136"/>
            <a:ext cx="231611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304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956425" cy="78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Музейная деятельность</a:t>
            </a:r>
            <a:endParaRPr lang="ru-RU" sz="3200" dirty="0">
              <a:solidFill>
                <a:srgbClr val="00B05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83967974"/>
              </p:ext>
            </p:extLst>
          </p:nvPr>
        </p:nvGraphicFramePr>
        <p:xfrm>
          <a:off x="5472113" y="1773238"/>
          <a:ext cx="3672407" cy="1523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338"/>
                <a:gridCol w="970069"/>
              </a:tblGrid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6356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7992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посещений, 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чел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.  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8841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06" y="714357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филиала (музей и территориально обособленный экспозиционный отдел)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2915816" cy="224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4585135"/>
            <a:ext cx="2880320" cy="22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G:\Дополнительно к листам\Новая папка\Почетный караул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8520" y="3356992"/>
            <a:ext cx="222758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Новые фото\В музее_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69" y="1700548"/>
            <a:ext cx="3119437" cy="223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Новые фото\В музее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8520" y="5229201"/>
            <a:ext cx="2197425" cy="15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ll.culture.ru/uploads/f180d29d835dcf66e2d00361ae0ebc7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79" y="3212976"/>
            <a:ext cx="22677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05317"/>
              </p:ext>
            </p:extLst>
          </p:nvPr>
        </p:nvGraphicFramePr>
        <p:xfrm>
          <a:off x="2262312" y="3298346"/>
          <a:ext cx="4603666" cy="3450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864"/>
                <a:gridCol w="709802"/>
              </a:tblGrid>
              <a:tr h="33981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smtClean="0"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669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общедоступных библиотек на конец года,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ед.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9059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Количество культурно – массовых мероприятий, проведенных библиотеками, ед. </a:t>
                      </a:r>
                      <a:endParaRPr lang="ru-RU" sz="14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 1210</a:t>
                      </a:r>
                      <a:endParaRPr lang="ru-RU" sz="14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5400" marR="25400" marT="0" marB="0"/>
                </a:tc>
              </a:tr>
              <a:tr h="2929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188699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Количество читателей,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10738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посещений,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103843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94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33505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Книговыдача,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233344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54953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 в библиотечных  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учреждениях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Библиотечное дело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620688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МУК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центральная  районная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библиотека-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первая модельная библиотека в районе, а районная детская библиотека,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библиотечные филиалы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Дешулан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Николаевское, имеют звание «Лучшее учреждение культуры».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библиотеки — это не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место хранения книг, но и пространство для активного общения, получения знаний, развития и занятий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творчеством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Рисунок 332" descr="IMG_35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994"/>
            <a:ext cx="2262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329" descr="IMG_08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226774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333" descr="IMG_48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2262312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5721" y="642919"/>
            <a:ext cx="8715436" cy="1201905"/>
          </a:xfrm>
        </p:spPr>
        <p:txBody>
          <a:bodyPr rtlCol="0">
            <a:noAutofit/>
          </a:bodyPr>
          <a:lstStyle/>
          <a:p>
            <a:r>
              <a:rPr lang="ru-RU" sz="2000" b="1" dirty="0" smtClean="0"/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2021 году в населенных пунктах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устанавливались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уличные тренажеры,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закупалось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спортивное оборудование для школ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0"/>
            <a:ext cx="7801004" cy="857233"/>
          </a:xfrm>
        </p:spPr>
        <p:txBody>
          <a:bodyPr>
            <a:normAutofit/>
          </a:bodyPr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36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18864"/>
              </p:ext>
            </p:extLst>
          </p:nvPr>
        </p:nvGraphicFramePr>
        <p:xfrm>
          <a:off x="3707904" y="4221087"/>
          <a:ext cx="5184576" cy="253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993"/>
                <a:gridCol w="966583"/>
              </a:tblGrid>
              <a:tr h="321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44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00430" y="1357298"/>
            <a:ext cx="564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070641">
            <a:off x="946929" y="4563023"/>
            <a:ext cx="1918732" cy="173891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1" y="1704047"/>
            <a:ext cx="2074656" cy="153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3" descr="Масст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12535"/>
            <a:ext cx="1944216" cy="15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4" descr="DSC011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7142">
            <a:off x="329184" y="2360634"/>
            <a:ext cx="2090965" cy="168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1" descr="Кана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03" y="2212535"/>
            <a:ext cx="2057267" cy="15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38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714375"/>
          <a:ext cx="8858250" cy="192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78096048"/>
              </p:ext>
            </p:extLst>
          </p:nvPr>
        </p:nvGraphicFramePr>
        <p:xfrm>
          <a:off x="179512" y="642918"/>
          <a:ext cx="61926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4071942"/>
            <a:ext cx="65008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2021  году введено в действие 1787 кв. метров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жилья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7551" y="4429132"/>
            <a:ext cx="2643174" cy="2143116"/>
          </a:xfrm>
          <a:prstGeom prst="rect">
            <a:avLst/>
          </a:prstGeom>
        </p:spPr>
      </p:pic>
      <p:pic>
        <p:nvPicPr>
          <p:cNvPr id="10" name="Рисунок 9" descr="P9250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97152"/>
            <a:ext cx="2357422" cy="1928802"/>
          </a:xfrm>
          <a:prstGeom prst="rect">
            <a:avLst/>
          </a:prstGeom>
        </p:spPr>
      </p:pic>
      <p:pic>
        <p:nvPicPr>
          <p:cNvPr id="11" name="Рисунок 10" descr="P9250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844824"/>
            <a:ext cx="2643174" cy="2143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785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6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8829901"/>
              </p:ext>
            </p:extLst>
          </p:nvPr>
        </p:nvGraphicFramePr>
        <p:xfrm>
          <a:off x="214282" y="2928934"/>
          <a:ext cx="871543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29499835"/>
              </p:ext>
            </p:extLst>
          </p:nvPr>
        </p:nvGraphicFramePr>
        <p:xfrm>
          <a:off x="0" y="4714875"/>
          <a:ext cx="900112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7392"/>
              </p:ext>
            </p:extLst>
          </p:nvPr>
        </p:nvGraphicFramePr>
        <p:xfrm>
          <a:off x="428596" y="857232"/>
          <a:ext cx="7786744" cy="21481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{10A1B5D5-9B99-4C35-A422-299274C87663}</a:tableStyleId>
              </a:tblPr>
              <a:tblGrid>
                <a:gridCol w="3287247"/>
                <a:gridCol w="954313"/>
                <a:gridCol w="886296"/>
                <a:gridCol w="886296"/>
                <a:gridCol w="886296"/>
                <a:gridCol w="886296"/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18247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18091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17645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3143248"/>
            <a:ext cx="34289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31.12.2021 года: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976664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Приветствую Вас от имени муниципального района «</a:t>
            </a:r>
            <a:r>
              <a:rPr lang="ru-RU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район» и представляю Вашему вниманию инвестиционный паспорт района.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приглашаем Вас к сотрудничеству в развитии экономической и социальной сфер  нашего района и гарантируем защиту инвестиций.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заинтересованы в развитии взаимовыгодных партнерских отношений!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532813" cy="7143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03333446"/>
              </p:ext>
            </p:extLst>
          </p:nvPr>
        </p:nvGraphicFramePr>
        <p:xfrm>
          <a:off x="-540568" y="2015467"/>
          <a:ext cx="9505055" cy="481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6" y="83671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Трудовые ресурсы на  конец  2021 года -9303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занятых  в экономике - 3822 человек.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748712" cy="785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60110831"/>
              </p:ext>
            </p:extLst>
          </p:nvPr>
        </p:nvGraphicFramePr>
        <p:xfrm>
          <a:off x="0" y="2133600"/>
          <a:ext cx="8353425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625" y="928688"/>
            <a:ext cx="8715375" cy="13573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31.12.2021 г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официально зарегистрированных безработных – 146 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заявленных вакансий – 931.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8305800" cy="928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1714488"/>
          <a:ext cx="757239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5852" y="134076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ПАО  «Сбербанк России» (с. Улёты, п.г.т. Дровяная);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ПАО «Почта Банк»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«Содружество».</a:t>
            </a:r>
          </a:p>
        </p:txBody>
      </p:sp>
      <p:pic>
        <p:nvPicPr>
          <p:cNvPr id="13" name="Рисунок 16" descr="Rosselkhozbank.jpg.png"/>
          <p:cNvPicPr>
            <a:picLocks noChangeAspect="1"/>
          </p:cNvPicPr>
          <p:nvPr/>
        </p:nvPicPr>
        <p:blipFill>
          <a:blip r:embed="rId3" cstate="print"/>
          <a:srcRect l="25000" t="10001" r="25000" b="27499"/>
          <a:stretch>
            <a:fillRect/>
          </a:stretch>
        </p:blipFill>
        <p:spPr bwMode="auto">
          <a:xfrm>
            <a:off x="7643834" y="3429000"/>
            <a:ext cx="48736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ontent.foto.my.mail.ru/community/ulety/1/h-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4188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80814_100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4320480" cy="3370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57388" y="285750"/>
            <a:ext cx="5710956" cy="85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1775499"/>
              </p:ext>
            </p:extLst>
          </p:nvPr>
        </p:nvGraphicFramePr>
        <p:xfrm>
          <a:off x="107505" y="2852738"/>
          <a:ext cx="8856983" cy="374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1256169"/>
            <a:ext cx="871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район» в 2021 году составили 790889,9 тыс. руб., 96,8% к  2020году  .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Налоговые и неналоговые доходы –211760,8 тыс. руб. – 105,7 % к 2020 году .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–578841,9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тыс.руб. – 94,0% к 2020 году 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 fontScale="9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95088704"/>
              </p:ext>
            </p:extLst>
          </p:nvPr>
        </p:nvGraphicFramePr>
        <p:xfrm>
          <a:off x="671513" y="1000125"/>
          <a:ext cx="8472487" cy="307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87650984"/>
              </p:ext>
            </p:extLst>
          </p:nvPr>
        </p:nvGraphicFramePr>
        <p:xfrm>
          <a:off x="107504" y="3717032"/>
          <a:ext cx="8856984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964295"/>
              </p:ext>
            </p:extLst>
          </p:nvPr>
        </p:nvGraphicFramePr>
        <p:xfrm>
          <a:off x="179512" y="2133600"/>
          <a:ext cx="8496944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5536" y="332656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консолидированного бюджета муниципального района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район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782547,1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95,5%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2020 году.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79055118"/>
              </p:ext>
            </p:extLst>
          </p:nvPr>
        </p:nvGraphicFramePr>
        <p:xfrm>
          <a:off x="357158" y="571480"/>
          <a:ext cx="82868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72126807"/>
              </p:ext>
            </p:extLst>
          </p:nvPr>
        </p:nvGraphicFramePr>
        <p:xfrm>
          <a:off x="0" y="3643314"/>
          <a:ext cx="8858280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0800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Динамика развития малого предпринимательства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1192571"/>
              </p:ext>
            </p:extLst>
          </p:nvPr>
        </p:nvGraphicFramePr>
        <p:xfrm>
          <a:off x="214282" y="3000375"/>
          <a:ext cx="428627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284693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900" b="1" cap="none" dirty="0" smtClean="0">
                <a:latin typeface="Times New Roman" pitchFamily="18" charset="0"/>
                <a:cs typeface="Times New Roman" pitchFamily="18" charset="0"/>
              </a:rPr>
              <a:t>Структура субъектов малого предпринимательства  на 31.12.2021года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79933382"/>
              </p:ext>
            </p:extLst>
          </p:nvPr>
        </p:nvGraphicFramePr>
        <p:xfrm>
          <a:off x="4643438" y="2571746"/>
          <a:ext cx="4357718" cy="409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/>
                <a:gridCol w="1279749"/>
                <a:gridCol w="773143"/>
              </a:tblGrid>
              <a:tr h="5418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экономической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Уд. вес</a:t>
                      </a:r>
                      <a:endParaRPr lang="ru-RU" sz="1400" dirty="0"/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6223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Поддержка малого предпринимательства </a:t>
            </a:r>
            <a:endPara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785813"/>
            <a:ext cx="8858250" cy="6072187"/>
          </a:xfrm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«Улётовский район» действует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униципальная программа «Развитие малого и среднего предпринимательства в муниципальном районе «Улётовский район» на 2021-2023 годы.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Система программных мероприятий включает в себя: информационно-аналитическую поддержку; организационную поддержку; имущественную поддержку; финансовую поддержку.</a:t>
            </a:r>
          </a:p>
          <a:p>
            <a:pPr algn="just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В качестве имущественной поддержки развития малого и среднего предпринимательства сформирован  перечень муниципального имущества,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свободного от прав третьих лиц (за исключением права хозяйственного ведения, права оперативного управления, а так же имущественных прав субъектов малого и среднего предпринимательства), подлежащего использованию в целях предоставления его во владение и (или) пользование на долгосрочной основе (в том числе по льготным  ставкам арендной платы)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предпринимательства, а также физическим лицам, не являющимся индивидуальными предпринимателями и применяющим специальный налоговый режим «Налог на профессиональный доход»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перечень внесено 9 объектов, общей площадью 37240,8 кв.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	</a:t>
            </a:r>
          </a:p>
          <a:p>
            <a:pPr algn="just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В 2019 году сформирован муниципальный залоговый фонд, в который включены 3 объекта. В Положении о залоговом фонде предусмотрен заявительный характер использования объектов залога.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На официальном сайте района в разделе «Земля, имущество, экономика» создан  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подраздел «Малый бизнес», где размещается информация, касающаяся деятельности 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субъектов малого предпринимательства.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ru-RU" sz="1800" dirty="0" smtClean="0"/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144000" cy="1224136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во владение и  (или) пользование субъектам малого предпринимательства </a:t>
            </a:r>
            <a:r>
              <a:rPr lang="ru-RU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2307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03508549"/>
              </p:ext>
            </p:extLst>
          </p:nvPr>
        </p:nvGraphicFramePr>
        <p:xfrm>
          <a:off x="395536" y="1412775"/>
          <a:ext cx="8640960" cy="4650747"/>
        </p:xfrm>
        <a:graphic>
          <a:graphicData uri="http://schemas.openxmlformats.org/drawingml/2006/table">
            <a:tbl>
              <a:tblPr/>
              <a:tblGrid>
                <a:gridCol w="259306"/>
                <a:gridCol w="3989166"/>
                <a:gridCol w="2520280"/>
                <a:gridCol w="1872208"/>
              </a:tblGrid>
              <a:tr h="303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Место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нахождение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индивидуальному предпринимателю.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5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площадь 96,6 кв.м.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индивидуальному предпринимателю.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площадь 77,2 кв.м.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Предоставлено в аренду индивидуальному предпринимателю.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площадь 1647  кв. м.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ул. П-Осипенко, б/н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0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участок, площадь 2159 кв. 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ул. Луговая, 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здание, площадь 420 кв. 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ул. Кузнечная, 11 стр. 1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0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здание, площадь 6598 кв. 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ул. Кузнечная</a:t>
                      </a:r>
                      <a:endParaRPr lang="ru-RU" sz="1200" b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0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Земельный участок, площадь 25173 кв. 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Улёты,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s.iiglas.net/express/.contentFiles/77/67/c1/7767c1f366907d95c7993498a8e115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286250" cy="6096001"/>
          </a:xfrm>
          <a:prstGeom prst="rect">
            <a:avLst/>
          </a:prstGeom>
          <a:noFill/>
        </p:spPr>
      </p:pic>
      <p:sp>
        <p:nvSpPr>
          <p:cNvPr id="22532" name="AutoShape 4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im0-tub-ru.yandex.net/i?id=1840d98c0f0dbe424d8ed1f3d130b22a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401" y="2276872"/>
            <a:ext cx="21526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13" name="Group 6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251225"/>
              </p:ext>
            </p:extLst>
          </p:nvPr>
        </p:nvGraphicFramePr>
        <p:xfrm>
          <a:off x="395535" y="1785938"/>
          <a:ext cx="8064897" cy="4125854"/>
        </p:xfrm>
        <a:graphic>
          <a:graphicData uri="http://schemas.openxmlformats.org/drawingml/2006/table">
            <a:tbl>
              <a:tblPr/>
              <a:tblGrid>
                <a:gridCol w="1950453"/>
                <a:gridCol w="3129235"/>
                <a:gridCol w="1193860"/>
                <a:gridCol w="1791349"/>
              </a:tblGrid>
              <a:tr h="80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674050, Забайкальский край,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с.Улёты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ул.Спортивная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д.2, строение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252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893,96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ул.Октябрьская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743,4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2 082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932,46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Нежилое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здание, одноэтажное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674075, Забайкальский край,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с.Дешулан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ул. Октябрьская,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д.18а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868,4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2436694,82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Перечень муниципального имущества, составляющего залоговый фонд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86688" cy="660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</a:rPr>
              <a:t>           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65959491"/>
              </p:ext>
            </p:extLst>
          </p:nvPr>
        </p:nvGraphicFramePr>
        <p:xfrm>
          <a:off x="428625" y="3714750"/>
          <a:ext cx="871537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8860" y="642918"/>
            <a:ext cx="6500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- 203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т.ч. количество объектов розничного рынка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177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них: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продовольственные магазины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- 23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промышленные магазины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смешанные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магазины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- 72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аптеки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аптечные пункты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9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АЗС – 13 ед.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общественное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питание -16 ед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бытовые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услуги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P925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0578" y="1412776"/>
            <a:ext cx="1693422" cy="144016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5" y="31693"/>
            <a:ext cx="2214546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33097"/>
            <a:ext cx="1872209" cy="129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admin\Desktop\Материалы к 95-летию\Предприним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860" y="2026073"/>
            <a:ext cx="2164000" cy="165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5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357826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48004924"/>
              </p:ext>
            </p:extLst>
          </p:nvPr>
        </p:nvGraphicFramePr>
        <p:xfrm>
          <a:off x="0" y="3429000"/>
          <a:ext cx="6072262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51942731"/>
              </p:ext>
            </p:extLst>
          </p:nvPr>
        </p:nvGraphicFramePr>
        <p:xfrm>
          <a:off x="-142908" y="428604"/>
          <a:ext cx="57150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43570" y="857232"/>
            <a:ext cx="3286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13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132856"/>
            <a:ext cx="3384376" cy="302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000125"/>
            <a:ext cx="4214813" cy="2857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1878283"/>
              </p:ext>
            </p:extLst>
          </p:nvPr>
        </p:nvGraphicFramePr>
        <p:xfrm>
          <a:off x="928662" y="928670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DSCN3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857628"/>
            <a:ext cx="3709614" cy="3000372"/>
          </a:xfrm>
          <a:prstGeom prst="rect">
            <a:avLst/>
          </a:prstGeom>
        </p:spPr>
      </p:pic>
      <p:sp>
        <p:nvSpPr>
          <p:cNvPr id="26626" name="AutoShape 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8" y="3857628"/>
            <a:ext cx="3877642" cy="300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57158" y="620712"/>
            <a:ext cx="57270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Производство пищевых продуктов  осуществляют: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«Колос», ИП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И.Г.Панов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Т.В.Ковалёва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А.С.Замберов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ИП Г.В. Макеева, 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Л.П.Коновалова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Обработка древесины и производство изделий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дерева: ООО «Горизонт», 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Е.В.Патрин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«Универсал ЛТД», ИП Шолохова,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Издательская и полиграфическая деятельность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0112"/>
              </p:ext>
            </p:extLst>
          </p:nvPr>
        </p:nvGraphicFramePr>
        <p:xfrm>
          <a:off x="179512" y="2833779"/>
          <a:ext cx="5365831" cy="3745811"/>
        </p:xfrm>
        <a:graphic>
          <a:graphicData uri="http://schemas.openxmlformats.org/drawingml/2006/table">
            <a:tbl>
              <a:tblPr/>
              <a:tblGrid>
                <a:gridCol w="2701535"/>
                <a:gridCol w="1584176"/>
                <a:gridCol w="1080120"/>
              </a:tblGrid>
              <a:tr h="782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470717,9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72348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395105,7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3264,3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2" name="Rectangle 69"/>
          <p:cNvSpPr>
            <a:spLocks noChangeArrowheads="1"/>
          </p:cNvSpPr>
          <p:nvPr/>
        </p:nvSpPr>
        <p:spPr bwMode="auto">
          <a:xfrm>
            <a:off x="611188" y="115888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</a:rPr>
              <a:t>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86892">
            <a:off x="6787941" y="626212"/>
            <a:ext cx="2084750" cy="1533912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58601">
            <a:off x="5814522" y="4898807"/>
            <a:ext cx="2083026" cy="1594788"/>
          </a:xfrm>
          <a:prstGeom prst="rect">
            <a:avLst/>
          </a:prstGeom>
        </p:spPr>
      </p:pic>
      <p:pic>
        <p:nvPicPr>
          <p:cNvPr id="12" name="Рисунок 11" descr="C:\Users\admin\Desktop\Фото_дополн\DSC031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67506">
            <a:off x="6310670" y="3491768"/>
            <a:ext cx="2063115" cy="155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P113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28288">
            <a:off x="6613586" y="1980443"/>
            <a:ext cx="2043418" cy="1607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57275" y="0"/>
            <a:ext cx="8086725" cy="571500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Системообразующие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предприятия</a:t>
            </a:r>
          </a:p>
        </p:txBody>
      </p:sp>
      <p:graphicFrame>
        <p:nvGraphicFramePr>
          <p:cNvPr id="3790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135224"/>
              </p:ext>
            </p:extLst>
          </p:nvPr>
        </p:nvGraphicFramePr>
        <p:xfrm>
          <a:off x="142844" y="644299"/>
          <a:ext cx="8858311" cy="2655347"/>
        </p:xfrm>
        <a:graphic>
          <a:graphicData uri="http://schemas.openxmlformats.org/drawingml/2006/table">
            <a:tbl>
              <a:tblPr/>
              <a:tblGrid>
                <a:gridCol w="2286016"/>
                <a:gridCol w="3000396"/>
                <a:gridCol w="3571899"/>
              </a:tblGrid>
              <a:tr h="735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1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«Разрез Восточный»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DSCN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786058"/>
            <a:ext cx="3571900" cy="2214578"/>
          </a:xfrm>
          <a:prstGeom prst="rect">
            <a:avLst/>
          </a:prstGeom>
        </p:spPr>
      </p:pic>
      <p:pic>
        <p:nvPicPr>
          <p:cNvPr id="9" name="Рисунок 8" descr="_MML4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00" y="4665768"/>
            <a:ext cx="3571900" cy="2192232"/>
          </a:xfrm>
          <a:prstGeom prst="rect">
            <a:avLst/>
          </a:prstGeom>
        </p:spPr>
      </p:pic>
      <p:pic>
        <p:nvPicPr>
          <p:cNvPr id="10" name="Рисунок 9" descr="DSCN3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22"/>
            <a:ext cx="3571900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9143999" cy="706437"/>
          </a:xfrm>
        </p:spPr>
        <p:txBody>
          <a:bodyPr/>
          <a:lstStyle/>
          <a:p>
            <a:pPr marL="18288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357158" y="928670"/>
            <a:ext cx="55721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района 4 сельскохозяйственных предприятия,   13 КФХ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Животноводство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31332"/>
              </p:ext>
            </p:extLst>
          </p:nvPr>
        </p:nvGraphicFramePr>
        <p:xfrm>
          <a:off x="142844" y="2132854"/>
          <a:ext cx="5077229" cy="455457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469706"/>
                <a:gridCol w="1256883"/>
                <a:gridCol w="1350640"/>
              </a:tblGrid>
              <a:tr h="776943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2020г.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8747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1746,9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6975,1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1318,1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665952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115,8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7883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435902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3073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2035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2052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571900" cy="264318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167190"/>
            <a:ext cx="3571868" cy="2690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5580111" cy="706437"/>
          </a:xfrm>
        </p:spPr>
        <p:txBody>
          <a:bodyPr>
            <a:normAutofit/>
          </a:bodyPr>
          <a:lstStyle/>
          <a:p>
            <a:pPr marL="182880" indent="0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6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223244"/>
              </p:ext>
            </p:extLst>
          </p:nvPr>
        </p:nvGraphicFramePr>
        <p:xfrm>
          <a:off x="107504" y="2060847"/>
          <a:ext cx="5472559" cy="4316150"/>
        </p:xfrm>
        <a:graphic>
          <a:graphicData uri="http://schemas.openxmlformats.org/drawingml/2006/table">
            <a:tbl>
              <a:tblPr/>
              <a:tblGrid>
                <a:gridCol w="3197257"/>
                <a:gridCol w="1172892"/>
                <a:gridCol w="1102410"/>
              </a:tblGrid>
              <a:tr h="73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 г.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7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2036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6186,9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2558,4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Rectangle 53"/>
          <p:cNvSpPr>
            <a:spLocks noChangeArrowheads="1"/>
          </p:cNvSpPr>
          <p:nvPr/>
        </p:nvSpPr>
        <p:spPr bwMode="auto">
          <a:xfrm>
            <a:off x="250825" y="100010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204864"/>
            <a:ext cx="3428992" cy="2357454"/>
          </a:xfrm>
          <a:prstGeom prst="rect">
            <a:avLst/>
          </a:prstGeom>
        </p:spPr>
      </p:pic>
      <p:pic>
        <p:nvPicPr>
          <p:cNvPr id="4098" name="Picture 2" descr="Колос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06" y="4562318"/>
            <a:ext cx="3399694" cy="229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20210814_153443"/>
          <p:cNvPicPr>
            <a:picLocks noChangeAspect="1" noChangeArrowheads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0"/>
            <a:ext cx="3428992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61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68553455"/>
              </p:ext>
            </p:extLst>
          </p:nvPr>
        </p:nvGraphicFramePr>
        <p:xfrm>
          <a:off x="500034" y="571480"/>
          <a:ext cx="8358246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1214446"/>
                <a:gridCol w="1000132"/>
                <a:gridCol w="1285884"/>
                <a:gridCol w="1285884"/>
              </a:tblGrid>
              <a:tr h="682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smtClean="0"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95488738"/>
              </p:ext>
            </p:extLst>
          </p:nvPr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im0-tub-ru.yandex.net/i?id=ef572e25e5e3e09d3c2bd6d1ea335b5c&amp;n=33&amp;w=480&amp;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59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«Производство продукции растениеводства за счет вовлечения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оборот сельскохозяйственных угодий»</a:t>
            </a:r>
            <a:endParaRPr lang="ru-RU" sz="2800" b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98884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Инициатор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-ООО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«Племенной завод Комсомолец»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388350" cy="1512887"/>
          </a:xfrm>
          <a:noFill/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Административно - территориальное деление муниципального района «</a:t>
            </a:r>
            <a:r>
              <a:rPr lang="ru-RU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район» </a:t>
            </a:r>
          </a:p>
        </p:txBody>
      </p:sp>
      <p:pic>
        <p:nvPicPr>
          <p:cNvPr id="12291" name="Содержимое 6" descr="P1010070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0" y="1714500"/>
            <a:ext cx="4214813" cy="5143500"/>
          </a:xfrm>
        </p:spPr>
      </p:pic>
      <p:sp>
        <p:nvSpPr>
          <p:cNvPr id="12292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357688" y="1928813"/>
            <a:ext cx="4786312" cy="4525962"/>
          </a:xfrm>
        </p:spPr>
        <p:txBody>
          <a:bodyPr>
            <a:normAutofit lnSpcReduction="10000"/>
          </a:bodyPr>
          <a:lstStyle/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Муниципальный район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состоит из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сельских и 1 городского поселений,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объединяющих 25 населенных пункта: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«Ленинское»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«Николаевское»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«Доронинское»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Г.П.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2"/>
            <a:ext cx="7994650" cy="1197915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Производство продукции растениеводства за счет вовлечения в оборот сельскохозяйственных угодий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66902"/>
              </p:ext>
            </p:extLst>
          </p:nvPr>
        </p:nvGraphicFramePr>
        <p:xfrm>
          <a:off x="323528" y="1628799"/>
          <a:ext cx="8568952" cy="3686409"/>
        </p:xfrm>
        <a:graphic>
          <a:graphicData uri="http://schemas.openxmlformats.org/drawingml/2006/table">
            <a:tbl>
              <a:tblPr/>
              <a:tblGrid>
                <a:gridCol w="3593431"/>
                <a:gridCol w="4975521"/>
              </a:tblGrid>
              <a:tr h="346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территории муниципального района 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«Племенной завод «Комсомолец»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5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продукции растениеводства за счет вовлечения в оборот сельскохозяйственных угодий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73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разработан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50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2018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«Разведение КРС мясного направления в  с. Черемхово»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1742161"/>
            <a:ext cx="8572561" cy="4943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2348881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 – ИП ГКФХ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Щербинин Геннадий Борисович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65868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«Разведение КРС мясного направления в с. Черемхово»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246501"/>
              </p:ext>
            </p:extLst>
          </p:nvPr>
        </p:nvGraphicFramePr>
        <p:xfrm>
          <a:off x="142844" y="1196751"/>
          <a:ext cx="8858312" cy="4546965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Черемхово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ГКФХ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Щербинин Геннадий Борисович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Черемхово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Разведение КРС мясного направления в с. Черемхово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комплекса для выращивания 200 голов КРС мясного направления. Увеличение объема производства мяса говядины.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4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средства, кредиты банка, средства гранта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2020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Засуха о6.08\зас уха\DSC07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845" y="188640"/>
            <a:ext cx="8856984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906054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Инициатор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ИП ГКФХ Соловых Юрий Иванович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4076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«Строительство овощехранилища в с. Арта»</a:t>
            </a:r>
            <a:endParaRPr lang="ru-RU" sz="24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4000" cy="864096"/>
          </a:xfrm>
          <a:noFill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«Строительство овощехранилища в с. Арта»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508764225"/>
              </p:ext>
            </p:extLst>
          </p:nvPr>
        </p:nvGraphicFramePr>
        <p:xfrm>
          <a:off x="647700" y="1182688"/>
          <a:ext cx="8496944" cy="5157253"/>
        </p:xfrm>
        <a:graphic>
          <a:graphicData uri="http://schemas.openxmlformats.org/drawingml/2006/table">
            <a:tbl>
              <a:tblPr/>
              <a:tblGrid>
                <a:gridCol w="3918091"/>
                <a:gridCol w="4578853"/>
              </a:tblGrid>
              <a:tr h="357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57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Улётовский район, с.Арта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88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ИП ГКФХ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Соловых Юрий Иванович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78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овощехранилища в с. Арта мощностью 500 тонн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здания под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овоще</a:t>
                      </a:r>
                      <a:r>
                        <a:rPr lang="ru-RU" sz="1200" spc="-15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хранилище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организация хранения </a:t>
                      </a:r>
                      <a:r>
                        <a:rPr lang="ru-RU" sz="1200" spc="-15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картофеля и овощей, 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насыщение  рынка в течении всего года экологически-чистой продукцией собственного производства.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5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Улётовский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район, с. Арта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процессе разработки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57166"/>
            <a:ext cx="87502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«Вовлечение в  оборот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20 тысяч гектар земель, строительство молочно-товарной фермы на 600 голов дойного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стада»     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7" descr="F:\Засуха о6.08\зас уха\DSC0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4" y="1844824"/>
            <a:ext cx="8534752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Инициатор проекта – ООО «Колос»</a:t>
            </a:r>
          </a:p>
        </p:txBody>
      </p:sp>
    </p:spTree>
    <p:extLst>
      <p:ext uri="{BB962C8B-B14F-4D97-AF65-F5344CB8AC3E}">
        <p14:creationId xmlns:p14="http://schemas.microsoft.com/office/powerpoint/2010/main" val="39357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252536" y="188640"/>
            <a:ext cx="9396536" cy="792088"/>
          </a:xfrm>
          <a:noFill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«Вовлечение  в оборот 20 тыс. га земель, строительство молочно-товарной фермы на 600 голов дойного стада»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92086271"/>
              </p:ext>
            </p:extLst>
          </p:nvPr>
        </p:nvGraphicFramePr>
        <p:xfrm>
          <a:off x="647700" y="1772815"/>
          <a:ext cx="8496944" cy="4616851"/>
        </p:xfrm>
        <a:graphic>
          <a:graphicData uri="http://schemas.openxmlformats.org/drawingml/2006/table">
            <a:tbl>
              <a:tblPr/>
              <a:tblGrid>
                <a:gridCol w="3918091"/>
                <a:gridCol w="4578853"/>
              </a:tblGrid>
              <a:tr h="316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16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 территория Тор «Забайкалье»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3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Колос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99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производства продукции растениеводства и развитие молочного скотоводства  в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Улётовском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67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Вовлечение в оборот 20 тысяч гектар земель, строительство молочно-товарной фермы на 600 голов дойного стада.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99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с.Улёты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территория Тор «Забайкалье»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Бизнес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план разработан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830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3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 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3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ло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17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476673"/>
            <a:ext cx="76328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«Производство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продукции растениеводства за счет вовлечения в оборот сельскохозяйственных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угодий»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458316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Инициатор  ООО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«Доронинское»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62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65868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«Производство продукции растениеводства за счет вовлечения в оборот </a:t>
            </a:r>
            <a:r>
              <a:rPr 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сельскохозяйственых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угодий» 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221824"/>
              </p:ext>
            </p:extLst>
          </p:nvPr>
        </p:nvGraphicFramePr>
        <p:xfrm>
          <a:off x="142844" y="1196751"/>
          <a:ext cx="8858312" cy="4761560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«Доронинское»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с.Улёты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ул.Горького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д.2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продукции растениеводства за счет вовлечения в оборот сельскохозяйственных угодий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Введение в оборот 6000 га залежных земель для производства зерновых и масличных культур, приобретение сельхозтехники  на 100 млн. руб., проведение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культуртехнических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работ на 60 млн.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4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средства, кредиты банка, средства гранта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2021-2027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6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Аюшиев Ч\Рабочий стол\Рисунок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Инициатор проекта –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Коновалова Лариса Петровна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764704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«Увеличение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объемов производства хлебобулочных и кондитерских изделий в 3 раза и ассортимента до 60 наименований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продукции»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7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9144000" cy="9286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6" descr="улеты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71563"/>
            <a:ext cx="4143375" cy="5500687"/>
          </a:xfrm>
        </p:spPr>
      </p:pic>
      <p:sp>
        <p:nvSpPr>
          <p:cNvPr id="1434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791075" y="1285875"/>
            <a:ext cx="4352925" cy="5026025"/>
          </a:xfrm>
          <a:noFill/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расположен в центральной части Забайкальского края и занимает территорию 16,6 тыс.км.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юге и юго-востоке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Районный центр - село Улёты.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42853"/>
            <a:ext cx="8534400" cy="765868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«Увеличение объемов производства хлебобулочных и кондитерских изделий в 3 раза и ассортимента до 60 наименований»</a:t>
            </a:r>
            <a:endParaRPr lang="ru-RU" sz="2000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964382"/>
              </p:ext>
            </p:extLst>
          </p:nvPr>
        </p:nvGraphicFramePr>
        <p:xfrm>
          <a:off x="142844" y="1196751"/>
          <a:ext cx="8858312" cy="4944440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Пищевая промышленность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с.Николаевское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Коновалова Лариса Петровна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с.Новые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Ключи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объемов производства хлебобулочных и кондитерских изделий в 3 раза и ассортимента до 60 наименований продукции. Расширение рынков сбыта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объемов производства хлебобулочных и кондитерских изделий в 3 раза и ассортимента до 60 наименований продукции. Расширение рынков сбыта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4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средства, кредиты банка, средства гранта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2020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6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 flipV="1">
            <a:off x="1473795" y="260648"/>
            <a:ext cx="5637010" cy="11521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17581" y="4149079"/>
            <a:ext cx="7175351" cy="1224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227483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  <a:p>
            <a:pPr lvl="0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Переработка отходов деревопереработки </a:t>
            </a:r>
          </a:p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пос. Ленинский»</a:t>
            </a:r>
          </a:p>
          <a:p>
            <a:pPr lvl="0"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Инициатор проекта – ИП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Вшивкова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Наталья Николаевна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3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65868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«Переработка отходов деревопереработки п. Ленинский» 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24724"/>
              </p:ext>
            </p:extLst>
          </p:nvPr>
        </p:nvGraphicFramePr>
        <p:xfrm>
          <a:off x="142844" y="1196751"/>
          <a:ext cx="8858312" cy="4697544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Промышленное производство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пос. Ленинский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Вшивкова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Надежда Николаевна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пос.Ленинский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Переработка отходов деревоперерабатывающих предприятий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Улётовского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Завод планирует производить до 4-5 т продукции в сутки. Сырьем послужат отходы деревоперерабатывающих предприятий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Улётовского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района.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4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2022-2026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7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0325"/>
            <a:ext cx="95250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556792"/>
            <a:ext cx="5094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туристической деятельности на озере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Инициатор проекта – ИП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Цыпылов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Александр Васильевич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540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65868"/>
          </a:xfrm>
        </p:spPr>
        <p:txBody>
          <a:bodyPr rtlCol="0">
            <a:noAutofit/>
          </a:bodyPr>
          <a:lstStyle/>
          <a:p>
            <a:pPr marL="182880" indent="0" algn="ctr">
              <a:buNone/>
              <a:defRPr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«Развитие туристической деятельности на озере </a:t>
            </a:r>
            <a:r>
              <a:rPr 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435037"/>
              </p:ext>
            </p:extLst>
          </p:nvPr>
        </p:nvGraphicFramePr>
        <p:xfrm>
          <a:off x="142844" y="1196751"/>
          <a:ext cx="8858312" cy="4546965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302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Туристическая деятельность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Цыпылов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Александр Васильевич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с.Улёты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ул.Шолохова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д.29, кв. 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6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туристической деятельности на озере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туристических объектов размещения на озере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обустройство территории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6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4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средства, средства гранта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0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84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2022-2027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7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56792"/>
            <a:ext cx="813690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Проводятся  заседания Консультативного Совета глав сельских, городского поселений и главы муниципального района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район»,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Дни Совета и Администрации (сходы граждан) в населенных пунктах.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Продолжается работа по созданию территориальных общественных самоуправлений (ТОС).</a:t>
            </a:r>
          </a:p>
        </p:txBody>
      </p:sp>
    </p:spTree>
    <p:extLst>
      <p:ext uri="{BB962C8B-B14F-4D97-AF65-F5344CB8AC3E}">
        <p14:creationId xmlns:p14="http://schemas.microsoft.com/office/powerpoint/2010/main" val="10466244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3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071547"/>
            <a:ext cx="8229600" cy="411719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b="1" dirty="0" smtClean="0"/>
          </a:p>
        </p:txBody>
      </p:sp>
      <p:pic>
        <p:nvPicPr>
          <p:cNvPr id="107525" name="Picture 5" descr="Т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19488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etImageCAD0R0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4572000" cy="34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88641"/>
            <a:ext cx="8229600" cy="1025798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Информация о свободных  производственных площадях на территории  муниципального района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4447070"/>
              </p:ext>
            </p:extLst>
          </p:nvPr>
        </p:nvGraphicFramePr>
        <p:xfrm>
          <a:off x="285750" y="1340767"/>
          <a:ext cx="8858312" cy="4394761"/>
        </p:xfrm>
        <a:graphic>
          <a:graphicData uri="http://schemas.openxmlformats.org/drawingml/2006/table">
            <a:tbl>
              <a:tblPr/>
              <a:tblGrid>
                <a:gridCol w="428628"/>
                <a:gridCol w="1841398"/>
                <a:gridCol w="873246"/>
                <a:gridCol w="714380"/>
                <a:gridCol w="1000132"/>
                <a:gridCol w="1000132"/>
                <a:gridCol w="3000396"/>
              </a:tblGrid>
              <a:tr h="792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8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013812"/>
              </p:ext>
            </p:extLst>
          </p:nvPr>
        </p:nvGraphicFramePr>
        <p:xfrm>
          <a:off x="323528" y="731838"/>
          <a:ext cx="8820472" cy="2549632"/>
        </p:xfrm>
        <a:graphic>
          <a:graphicData uri="http://schemas.openxmlformats.org/drawingml/2006/table">
            <a:tbl>
              <a:tblPr/>
              <a:tblGrid>
                <a:gridCol w="426797"/>
                <a:gridCol w="1833533"/>
                <a:gridCol w="758610"/>
                <a:gridCol w="822233"/>
                <a:gridCol w="995860"/>
                <a:gridCol w="995860"/>
                <a:gridCol w="2987579"/>
              </a:tblGrid>
              <a:tr h="1274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Забайкальский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7821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990947"/>
          </a:xfrm>
        </p:spPr>
        <p:txBody>
          <a:bodyPr rtlCol="0">
            <a:noAutofit/>
          </a:bodyPr>
          <a:lstStyle/>
          <a:p>
            <a:pPr marL="18288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Информация о свободных   сформированных земельных участках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279694"/>
              </p:ext>
            </p:extLst>
          </p:nvPr>
        </p:nvGraphicFramePr>
        <p:xfrm>
          <a:off x="467544" y="1760622"/>
          <a:ext cx="8352928" cy="4157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4104456"/>
                <a:gridCol w="1602179"/>
                <a:gridCol w="1566173"/>
              </a:tblGrid>
              <a:tr h="120315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№ 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Площадь (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га)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массивов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41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Сельское поселение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674,3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Сельское поселение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Артинское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Сельское поселение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Улетовское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951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Сельское поселение «Николаевское»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373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Городское поселение «</a:t>
                      </a: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Дровянинское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1718,5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435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 район «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район»»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1809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461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5522,8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9672" y="1052736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1000125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  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Климатические условия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928100" cy="36433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700" dirty="0" smtClean="0"/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Природные условия района сложные. Климат резко-континентальный, с большими перепадами сезонных и суточных температур.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 характеризуется более мягким климатом, чем вся территория Забайкальского края. Зимой в понижениях рельефа преобладает ясная, маловетреная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сильноморозная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погода.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Ингодинская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котловина относится 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слабопродуваемым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засушливым территориям.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Среднегодовой температурный фон здесь на 1,5-2,0 градуса выше, чем на остальной территории края. Зимой на фоне низких температур количество солнечной радиации достаточно велико и сравнимо с южными районами страны. Лето теплое и жаркое, с малым количеством осадков.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905574"/>
              </p:ext>
            </p:extLst>
          </p:nvPr>
        </p:nvGraphicFramePr>
        <p:xfrm>
          <a:off x="6228184" y="3548409"/>
          <a:ext cx="2732087" cy="306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r:id="rId3" imgW="11657143" imgH="15542857" progId="">
                  <p:embed/>
                </p:oleObj>
              </mc:Choice>
              <mc:Fallback>
                <p:oleObj r:id="rId3" imgW="11657143" imgH="1554285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548409"/>
                        <a:ext cx="2732087" cy="30689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AutoShape 5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etosibir.ru/wp-content/uploads/2017/02/I_akpGmT-oc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149080"/>
            <a:ext cx="3059832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1" y="3501008"/>
            <a:ext cx="2730178" cy="3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Свободные земельные участки несформированные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363527"/>
              </p:ext>
            </p:extLst>
          </p:nvPr>
        </p:nvGraphicFramePr>
        <p:xfrm>
          <a:off x="251522" y="1196751"/>
          <a:ext cx="8712967" cy="471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6"/>
                <a:gridCol w="3228864"/>
                <a:gridCol w="1317928"/>
                <a:gridCol w="1098273"/>
                <a:gridCol w="1301432"/>
                <a:gridCol w="1334424"/>
              </a:tblGrid>
              <a:tr h="516917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№/п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поселения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 невостребованных земельных долей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неразграниченных земель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97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К-во долей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(га)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К-во массивов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«Николаевское»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Горекацанское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1489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«Доронинское»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1972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Аблатуйское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4746,5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поселение «Ленинское»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поселение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Дровянинское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7567,5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район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2859,6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950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11341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670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Адрес: 674050, Забайкальский край,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район, с. Улёты, ул. Кирова, 68 «а», e-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raiad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min@yandex.ru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Иннокентьевич 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района, руководитель администрации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8-30(238)-5-32-93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Горковенко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Владимир Анатольевич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Первый заместитель главы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algn="ctr"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Саранина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Викторовна 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Заместитель главы муниципального района 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Колесникова Вероника Вадимовна 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Управляющая Делами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algn="ctr"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pPr algn="ctr" eaLnBrk="1" hangingPunct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8-30-(238)-5-41-18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секретарь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телефон/факс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8-30(238)-5-32-44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Улетовский р-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47675" y="209550"/>
            <a:ext cx="426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500034" y="642918"/>
            <a:ext cx="8286808" cy="560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муниципального района  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основания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Основное заселение территории района началось после основания в  1687-1688 годах Читинской слободы.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января 1926 года был образован район в рамках сегодняшних границ.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Улётовскому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исполнилось 95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227763" cy="857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Земельные ресурсы</a:t>
            </a:r>
          </a:p>
        </p:txBody>
      </p:sp>
      <p:graphicFrame>
        <p:nvGraphicFramePr>
          <p:cNvPr id="154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666799"/>
              </p:ext>
            </p:extLst>
          </p:nvPr>
        </p:nvGraphicFramePr>
        <p:xfrm>
          <a:off x="142844" y="692694"/>
          <a:ext cx="5786478" cy="6065520"/>
        </p:xfrm>
        <a:graphic>
          <a:graphicData uri="http://schemas.openxmlformats.org/drawingml/2006/table">
            <a:tbl>
              <a:tblPr/>
              <a:tblGrid>
                <a:gridCol w="2428892"/>
                <a:gridCol w="1233436"/>
                <a:gridCol w="878959"/>
                <a:gridCol w="1245191"/>
              </a:tblGrid>
              <a:tr h="504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7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193064,0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с/х угодья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155908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промышлен-ности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транспорта, связи  и иного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59509,0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9" descr="P803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987824" cy="2141976"/>
          </a:xfrm>
          <a:prstGeom prst="rect">
            <a:avLst/>
          </a:prstGeom>
        </p:spPr>
      </p:pic>
      <p:pic>
        <p:nvPicPr>
          <p:cNvPr id="7" name="Picture 60" descr="P705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581525"/>
            <a:ext cx="29876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7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276872"/>
            <a:ext cx="2987824" cy="21939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25491</TotalTime>
  <Words>4636</Words>
  <Application>Microsoft Office PowerPoint</Application>
  <PresentationFormat>Экран (4:3)</PresentationFormat>
  <Paragraphs>1089</Paragraphs>
  <Slides>71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Воздушный поток</vt:lpstr>
      <vt:lpstr>Презентация PowerPoint</vt:lpstr>
      <vt:lpstr>СИМВОЛИКА МУНИЦИПАЛЬНОГО РАЙОНА  «УЛЁТОВСКИЙ РАЙОН»</vt:lpstr>
      <vt:lpstr>Презентация PowerPoint</vt:lpstr>
      <vt:lpstr>Презентация PowerPoint</vt:lpstr>
      <vt:lpstr>Административно - территориальное деление муниципального района «Улётовский район» </vt:lpstr>
      <vt:lpstr>     Географическое положение</vt:lpstr>
      <vt:lpstr>      Климатические условия</vt:lpstr>
      <vt:lpstr>Презентация PowerPoint</vt:lpstr>
      <vt:lpstr>Земельные ресурсы</vt:lpstr>
      <vt:lpstr>Почвы</vt:lpstr>
      <vt:lpstr>                 Водные ресурсы</vt:lpstr>
      <vt:lpstr>                  Лесные ресурсы</vt:lpstr>
      <vt:lpstr>   Полезные ископаемые</vt:lpstr>
      <vt:lpstr>             Рекреационные ресурсы</vt:lpstr>
      <vt:lpstr>Инженерная инфраструктура</vt:lpstr>
      <vt:lpstr>Транспортная инфраструктура</vt:lpstr>
      <vt:lpstr>Связь</vt:lpstr>
      <vt:lpstr>                         Образование</vt:lpstr>
      <vt:lpstr>Дошкольное образование</vt:lpstr>
      <vt:lpstr>Дополнительное образование</vt:lpstr>
      <vt:lpstr>Школа выживания в экстремальных ситуациях  «Соболь»</vt:lpstr>
      <vt:lpstr>                      Здравоохранение</vt:lpstr>
      <vt:lpstr>Культура</vt:lpstr>
      <vt:lpstr>Презентация PowerPoint</vt:lpstr>
      <vt:lpstr>          Музейная деятельность</vt:lpstr>
      <vt:lpstr>Презентация PowerPoint</vt:lpstr>
      <vt:lpstr>       Физическая культура и спорт</vt:lpstr>
      <vt:lpstr>Жилищный фонд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Бюджет района</vt:lpstr>
      <vt:lpstr>     </vt:lpstr>
      <vt:lpstr>Презентация PowerPoint</vt:lpstr>
      <vt:lpstr>Доходы населения</vt:lpstr>
      <vt:lpstr>Малое предпринимательство</vt:lpstr>
      <vt:lpstr>      Поддержка малого предпринимательства </vt:lpstr>
      <vt:lpstr>Перечень муниципального имущества, предназначенного во владение и  (или) пользование субъектам малого предпринимательства         </vt:lpstr>
      <vt:lpstr>Перечень муниципального имущества, составляющего залоговый фонд</vt:lpstr>
      <vt:lpstr>                 Потребительский рынок</vt:lpstr>
      <vt:lpstr>Промышленность</vt:lpstr>
      <vt:lpstr>Добыча полезных ископаемых</vt:lpstr>
      <vt:lpstr>Презентация PowerPoint</vt:lpstr>
      <vt:lpstr>Системообразующие предприятия</vt:lpstr>
      <vt:lpstr>Сельское хозяйство</vt:lpstr>
      <vt:lpstr>  Сельское хозяйство</vt:lpstr>
      <vt:lpstr>Инвестиционная деятельность</vt:lpstr>
      <vt:lpstr>Презентация PowerPoint</vt:lpstr>
      <vt:lpstr>Инвестиционный проект  «Производство продукции растениеводства за счет вовлечения в оборот сельскохозяйственных угодий»</vt:lpstr>
      <vt:lpstr>Презентация PowerPoint</vt:lpstr>
      <vt:lpstr>Инвестиционный проект  «Разведение КРС мясного направления в с. Черемхово»</vt:lpstr>
      <vt:lpstr>Презентация PowerPoint</vt:lpstr>
      <vt:lpstr>Инвестиционный проект  «Строительство овощехранилища в с. Арта»   </vt:lpstr>
      <vt:lpstr>Презентация PowerPoint</vt:lpstr>
      <vt:lpstr>Инвестиционный проект  «Вовлечение  в оборот 20 тыс. га земель, строительство молочно-товарной фермы на 600 голов дойного стада»   </vt:lpstr>
      <vt:lpstr>Презентация PowerPoint</vt:lpstr>
      <vt:lpstr>Инвестиционный проект  «Производство продукции растениеводства за счет вовлечения в оборот сельскохозяйственых угодий» </vt:lpstr>
      <vt:lpstr>Презентация PowerPoint</vt:lpstr>
      <vt:lpstr>Инвестиционный проект  «Увеличение объемов производства хлебобулочных и кондитерских изделий в 3 раза и ассортимента до 60 наименований»</vt:lpstr>
      <vt:lpstr>Презентация PowerPoint</vt:lpstr>
      <vt:lpstr>Инвестиционный проект  «Переработка отходов деревопереработки п. Ленинский» </vt:lpstr>
      <vt:lpstr>Презентация PowerPoint</vt:lpstr>
      <vt:lpstr>Инвестиционный проект  «Развитие туристической деятельности на озере Арей» </vt:lpstr>
      <vt:lpstr>Презентация PowerPoint</vt:lpstr>
      <vt:lpstr>ТОСы</vt:lpstr>
      <vt:lpstr>Информация о свободных  производственных площадях на территории  муниципального района  «Улётовский район»</vt:lpstr>
      <vt:lpstr>Презентация PowerPoint</vt:lpstr>
      <vt:lpstr>Информация о свободных   сформированных земельных участках</vt:lpstr>
      <vt:lpstr>Презентация PowerPoint</vt:lpstr>
      <vt:lpstr>Презентация PowerPoint</vt:lpstr>
    </vt:vector>
  </TitlesOfParts>
  <Company>BEST XP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Пользователь Windows</cp:lastModifiedBy>
  <cp:revision>1677</cp:revision>
  <cp:lastPrinted>2022-09-21T06:00:40Z</cp:lastPrinted>
  <dcterms:created xsi:type="dcterms:W3CDTF">2012-09-21T02:52:52Z</dcterms:created>
  <dcterms:modified xsi:type="dcterms:W3CDTF">2022-10-03T02:33:43Z</dcterms:modified>
</cp:coreProperties>
</file>