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4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3" r:id="rId11"/>
    <p:sldId id="282" r:id="rId12"/>
    <p:sldId id="266" r:id="rId13"/>
    <p:sldId id="269" r:id="rId14"/>
    <p:sldId id="270" r:id="rId15"/>
    <p:sldId id="273" r:id="rId16"/>
    <p:sldId id="274" r:id="rId17"/>
    <p:sldId id="275" r:id="rId18"/>
    <p:sldId id="276" r:id="rId19"/>
    <p:sldId id="278" r:id="rId20"/>
    <p:sldId id="280" r:id="rId21"/>
    <p:sldId id="279" r:id="rId22"/>
    <p:sldId id="281" r:id="rId23"/>
    <p:sldId id="284" r:id="rId24"/>
    <p:sldId id="285" r:id="rId25"/>
    <p:sldId id="286" r:id="rId26"/>
    <p:sldId id="288" r:id="rId27"/>
    <p:sldId id="287" r:id="rId28"/>
    <p:sldId id="289" r:id="rId29"/>
    <p:sldId id="290" r:id="rId30"/>
    <p:sldId id="292" r:id="rId31"/>
    <p:sldId id="291" r:id="rId32"/>
    <p:sldId id="294" r:id="rId33"/>
    <p:sldId id="295" r:id="rId34"/>
    <p:sldId id="296" r:id="rId35"/>
    <p:sldId id="298" r:id="rId36"/>
    <p:sldId id="304" r:id="rId37"/>
    <p:sldId id="305" r:id="rId38"/>
    <p:sldId id="306" r:id="rId39"/>
    <p:sldId id="307" r:id="rId40"/>
    <p:sldId id="299" r:id="rId41"/>
    <p:sldId id="293" r:id="rId42"/>
    <p:sldId id="303" r:id="rId43"/>
    <p:sldId id="297" r:id="rId44"/>
  </p:sldIdLst>
  <p:sldSz cx="9906000" cy="6858000" type="A4"/>
  <p:notesSz cx="6761163" cy="98821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0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61664433816092312"/>
          <c:y val="7.4908788150849573E-2"/>
          <c:w val="0.37681603077574766"/>
          <c:h val="0.5777792331412351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explosion val="1"/>
          <c:dPt>
            <c:idx val="0"/>
            <c:bubble3D val="0"/>
            <c:explosion val="0"/>
            <c:spPr>
              <a:solidFill>
                <a:srgbClr val="0070C0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515-4337-BAE5-C1C380150AC1}"/>
              </c:ext>
            </c:extLst>
          </c:dPt>
          <c:dPt>
            <c:idx val="1"/>
            <c:bubble3D val="0"/>
            <c:explosion val="11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4515-4337-BAE5-C1C380150AC1}"/>
              </c:ext>
            </c:extLst>
          </c:dPt>
          <c:dLbls>
            <c:dLbl>
              <c:idx val="0"/>
              <c:layout>
                <c:manualLayout>
                  <c:x val="-3.7919605922421329E-2"/>
                  <c:y val="9.6773102414386386E-2"/>
                </c:manualLayout>
              </c:layout>
              <c:tx>
                <c:rich>
                  <a:bodyPr/>
                  <a:lstStyle/>
                  <a:p>
                    <a:r>
                      <a:rPr lang="en-US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48,6%</a:t>
                    </a:r>
                    <a:endParaRPr lang="en-U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15-4337-BAE5-C1C380150AC1}"/>
                </c:ext>
              </c:extLst>
            </c:dLbl>
            <c:dLbl>
              <c:idx val="1"/>
              <c:layout>
                <c:manualLayout>
                  <c:x val="0.14269768636818131"/>
                  <c:y val="-0.12822774060490683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51,4%</a:t>
                    </a:r>
                    <a:endParaRPr lang="en-U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15-4337-BAE5-C1C380150AC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15-4337-BAE5-C1C380150AC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15-4337-BAE5-C1C380150A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 i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3"/>
                <c:pt idx="0">
                  <c:v>Мужчины  8234  человек</c:v>
                </c:pt>
                <c:pt idx="1">
                  <c:v>Женщины 8726  человек</c:v>
                </c:pt>
                <c:pt idx="2">
                  <c:v>8726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48.6</c:v>
                </c:pt>
                <c:pt idx="1">
                  <c:v>51.4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515-4337-BAE5-C1C380150AC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6231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6231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4515-4337-BAE5-C1C380150AC1}"/>
              </c:ext>
            </c:extLst>
          </c:dPt>
          <c:dPt>
            <c:idx val="2"/>
            <c:bubble3D val="0"/>
            <c:spPr>
              <a:solidFill>
                <a:schemeClr val="hlink"/>
              </a:solidFill>
              <a:ln w="6231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4515-4337-BAE5-C1C380150AC1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6231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4515-4337-BAE5-C1C380150AC1}"/>
              </c:ext>
            </c:extLst>
          </c:dPt>
          <c:cat>
            <c:strRef>
              <c:f>Sheet1!$B$1:$E$1</c:f>
              <c:strCache>
                <c:ptCount val="3"/>
                <c:pt idx="0">
                  <c:v>Мужчины  8234  человек</c:v>
                </c:pt>
                <c:pt idx="1">
                  <c:v>Женщины 8726  человек</c:v>
                </c:pt>
                <c:pt idx="2">
                  <c:v>8726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D-4515-4337-BAE5-C1C380150AC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6231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6231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4515-4337-BAE5-C1C380150A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6231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4515-4337-BAE5-C1C380150AC1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6231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4515-4337-BAE5-C1C380150AC1}"/>
              </c:ext>
            </c:extLst>
          </c:dPt>
          <c:cat>
            <c:strRef>
              <c:f>Sheet1!$B$1:$E$1</c:f>
              <c:strCache>
                <c:ptCount val="3"/>
                <c:pt idx="0">
                  <c:v>Мужчины  8234  человек</c:v>
                </c:pt>
                <c:pt idx="1">
                  <c:v>Женщины 8726  человек</c:v>
                </c:pt>
                <c:pt idx="2">
                  <c:v>8726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14-4515-4337-BAE5-C1C380150A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="0" i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0" i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0349044481920137"/>
          <c:y val="0.24180651967684377"/>
          <c:w val="0.35532519543485835"/>
          <c:h val="0.38044941470324173"/>
        </c:manualLayout>
      </c:layout>
      <c:overlay val="0"/>
      <c:txPr>
        <a:bodyPr/>
        <a:lstStyle/>
        <a:p>
          <a:pPr>
            <a:defRPr sz="16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88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858767161533433"/>
          <c:y val="3.9190770750898947E-2"/>
          <c:w val="0.54849657501398574"/>
          <c:h val="0.831212130827085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 одного работника, руб.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3.0389151025227092E-3"/>
                  <c:y val="-6.2222309322567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5A1-46E2-AAE1-E050C2B068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37893</c:v>
                </c:pt>
                <c:pt idx="1">
                  <c:v>43151</c:v>
                </c:pt>
                <c:pt idx="2">
                  <c:v>50958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A1-46E2-AAE1-E050C2B068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430720"/>
        <c:axId val="200432256"/>
      </c:barChart>
      <c:catAx>
        <c:axId val="200430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0432256"/>
        <c:crosses val="autoZero"/>
        <c:auto val="1"/>
        <c:lblAlgn val="ctr"/>
        <c:lblOffset val="100"/>
        <c:noMultiLvlLbl val="0"/>
      </c:catAx>
      <c:valAx>
        <c:axId val="20043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3"/>
              </a:solidFill>
              <a:prstDash val="solid"/>
            </a:ln>
            <a:effectLst/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0430720"/>
        <c:crosses val="autoZero"/>
        <c:crossBetween val="between"/>
      </c:valAx>
      <c:spPr>
        <a:solidFill>
          <a:schemeClr val="bg1"/>
        </a:solidFill>
        <a:ln w="9525" cap="flat" cmpd="sng" algn="ctr">
          <a:solidFill>
            <a:schemeClr val="bg1"/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66625129504703373"/>
          <c:y val="0.18212198640862592"/>
          <c:w val="0.33374880774262528"/>
          <c:h val="0.51701181916876626"/>
        </c:manualLayout>
      </c:layout>
      <c:overlay val="0"/>
      <c:txPr>
        <a:bodyPr/>
        <a:lstStyle/>
        <a:p>
          <a:pPr>
            <a:defRPr sz="10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 b="1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6258143718596"/>
          <c:y val="4.8966579177602797E-2"/>
          <c:w val="0.38947091404922546"/>
          <c:h val="0.6640850393700787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ООО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</c:v>
                </c:pt>
                <c:pt idx="1">
                  <c:v>44</c:v>
                </c:pt>
                <c:pt idx="2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68-44E4-9866-F2AC74261ED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ИП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199</c:v>
                </c:pt>
                <c:pt idx="1">
                  <c:v>201</c:v>
                </c:pt>
                <c:pt idx="2">
                  <c:v>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68-44E4-9866-F2AC74261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284224"/>
        <c:axId val="111286528"/>
        <c:axId val="50946496"/>
      </c:bar3DChart>
      <c:catAx>
        <c:axId val="111284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11286528"/>
        <c:crosses val="autoZero"/>
        <c:auto val="1"/>
        <c:lblAlgn val="ctr"/>
        <c:lblOffset val="100"/>
        <c:noMultiLvlLbl val="0"/>
      </c:catAx>
      <c:valAx>
        <c:axId val="111286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11284224"/>
        <c:crosses val="autoZero"/>
        <c:crossBetween val="between"/>
      </c:valAx>
      <c:serAx>
        <c:axId val="50946496"/>
        <c:scaling>
          <c:orientation val="minMax"/>
        </c:scaling>
        <c:delete val="1"/>
        <c:axPos val="b"/>
        <c:majorTickMark val="out"/>
        <c:minorTickMark val="none"/>
        <c:tickLblPos val="nextTo"/>
        <c:crossAx val="111286528"/>
        <c:crosses val="autoZero"/>
      </c:serAx>
    </c:plotArea>
    <c:legend>
      <c:legendPos val="r"/>
      <c:layout>
        <c:manualLayout>
          <c:xMode val="edge"/>
          <c:yMode val="edge"/>
          <c:x val="0.63459191527196435"/>
          <c:y val="0.28730078740157688"/>
          <c:w val="0.29314799255120394"/>
          <c:h val="0.19205683041301749"/>
        </c:manualLayout>
      </c:layout>
      <c:overlay val="0"/>
      <c:txPr>
        <a:bodyPr/>
        <a:lstStyle/>
        <a:p>
          <a:pPr>
            <a:defRPr sz="1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9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thickness val="0"/>
      <c:spPr>
        <a:solidFill>
          <a:schemeClr val="bg1"/>
        </a:soli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thickness val="0"/>
      <c:spPr>
        <a:solidFill>
          <a:schemeClr val="bg1"/>
        </a:soli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розничной торговли на душу населения, рублей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4772077857572739E-2"/>
                  <c:y val="1.21215399127948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41C-49EC-AE14-797ECCF40E4F}"/>
                </c:ext>
              </c:extLst>
            </c:dLbl>
            <c:dLbl>
              <c:idx val="1"/>
              <c:layout>
                <c:manualLayout>
                  <c:x val="2.9684514383549639E-3"/>
                  <c:y val="4.03945280208537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41C-49EC-AE14-797ECCF40E4F}"/>
                </c:ext>
              </c:extLst>
            </c:dLbl>
            <c:dLbl>
              <c:idx val="2"/>
              <c:layout>
                <c:manualLayout>
                  <c:x val="0"/>
                  <c:y val="8.080813222501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41C-49EC-AE14-797ECCF40E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91454.8</c:v>
                </c:pt>
                <c:pt idx="1">
                  <c:v>105129.7</c:v>
                </c:pt>
                <c:pt idx="2">
                  <c:v>116161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1C-49EC-AE14-797ECCF40E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Оборот общественного питания на душу населения, руб.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4187366386226646E-2"/>
                  <c:y val="-8.59752966570852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41C-49EC-AE14-797ECCF40E4F}"/>
                </c:ext>
              </c:extLst>
            </c:dLbl>
            <c:dLbl>
              <c:idx val="1"/>
              <c:layout>
                <c:manualLayout>
                  <c:x val="2.5699076785366908E-2"/>
                  <c:y val="1.2896294498562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41C-49EC-AE14-797ECCF40E4F}"/>
                </c:ext>
              </c:extLst>
            </c:dLbl>
            <c:dLbl>
              <c:idx val="2"/>
              <c:layout>
                <c:manualLayout>
                  <c:x val="3.4972677595628415E-2"/>
                  <c:y val="-7.40732183739345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441C-49EC-AE14-797ECCF40E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3380.7</c:v>
                </c:pt>
                <c:pt idx="1">
                  <c:v>2671</c:v>
                </c:pt>
                <c:pt idx="2">
                  <c:v>3270.4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41C-49EC-AE14-797ECCF40E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29558400"/>
        <c:axId val="132592000"/>
        <c:axId val="0"/>
      </c:bar3DChart>
      <c:catAx>
        <c:axId val="129558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2592000"/>
        <c:crosses val="autoZero"/>
        <c:auto val="1"/>
        <c:lblAlgn val="ctr"/>
        <c:lblOffset val="100"/>
        <c:noMultiLvlLbl val="0"/>
      </c:catAx>
      <c:valAx>
        <c:axId val="13259200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29558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29280875908793"/>
          <c:y val="2.35053040676396E-2"/>
          <c:w val="0.32070722419016323"/>
          <c:h val="0.89261089803854843"/>
        </c:manualLayout>
      </c:layout>
      <c:overlay val="0"/>
      <c:txPr>
        <a:bodyPr/>
        <a:lstStyle/>
        <a:p>
          <a:pPr>
            <a:defRPr sz="10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0"/>
    <c:view3D>
      <c:rotX val="15"/>
      <c:rotY val="20"/>
      <c:rAngAx val="1"/>
    </c:view3D>
    <c:floor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floor>
    <c:sideWall>
      <c:thickness val="0"/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2">
              <a:lumMod val="9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sideWall>
    <c:backWall>
      <c:thickness val="0"/>
      <c:spPr>
        <a:solidFill>
          <a:schemeClr val="bg2"/>
        </a:solidFill>
        <a:ln w="9525" cap="flat" cmpd="sng" algn="ctr">
          <a:solidFill>
            <a:schemeClr val="bg2">
              <a:lumMod val="9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6046828130207753E-2"/>
                  <c:y val="9.2614016874314042E-3"/>
                </c:manualLayout>
              </c:layout>
              <c:tx>
                <c:rich>
                  <a:bodyPr/>
                  <a:lstStyle/>
                  <a:p>
                    <a:r>
                      <a:rPr lang="en-US" b="0" i="1" dirty="0" smtClean="0"/>
                      <a:t> 2370,5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BD-4127-ADB9-540BBB4E51CF}"/>
                </c:ext>
              </c:extLst>
            </c:dLbl>
            <c:dLbl>
              <c:idx val="1"/>
              <c:layout>
                <c:manualLayout>
                  <c:x val="1.384093287880294E-2"/>
                  <c:y val="-3.08960779400169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BD-4127-ADB9-540BBB4E51CF}"/>
                </c:ext>
              </c:extLst>
            </c:dLbl>
            <c:dLbl>
              <c:idx val="2"/>
              <c:layout>
                <c:manualLayout>
                  <c:x val="5.0971310205298825E-2"/>
                  <c:y val="-2.17324679928507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BD-4127-ADB9-540BBB4E51CF}"/>
                </c:ext>
              </c:extLst>
            </c:dLbl>
            <c:dLbl>
              <c:idx val="3"/>
              <c:layout>
                <c:manualLayout>
                  <c:x val="7.3333230679642133E-2"/>
                  <c:y val="-0.292343632862687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BD-4127-ADB9-540BBB4E51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3054.8</c:v>
                </c:pt>
                <c:pt idx="1">
                  <c:v>3335.6</c:v>
                </c:pt>
                <c:pt idx="2">
                  <c:v>3699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BD-4127-ADB9-540BBB4E51C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5-C2BD-4127-ADB9-540BBB4E51C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</c:numRef>
          </c:val>
          <c:shape val="cone"/>
          <c:extLst>
            <c:ext xmlns:c16="http://schemas.microsoft.com/office/drawing/2014/chart" uri="{C3380CC4-5D6E-409C-BE32-E72D297353CC}">
              <c16:uniqueId val="{00000006-C2BD-4127-ADB9-540BBB4E51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3948800"/>
        <c:axId val="203950336"/>
        <c:axId val="0"/>
      </c:bar3DChart>
      <c:catAx>
        <c:axId val="203948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3950336"/>
        <c:crosses val="autoZero"/>
        <c:auto val="1"/>
        <c:lblAlgn val="ctr"/>
        <c:lblOffset val="100"/>
        <c:noMultiLvlLbl val="0"/>
      </c:catAx>
      <c:valAx>
        <c:axId val="203950336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3948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 sz="1600" i="1">
                <a:solidFill>
                  <a:srgbClr val="FF0000"/>
                </a:solidFill>
              </a:defRPr>
            </a:pPr>
            <a:r>
              <a:rPr lang="ru-RU" sz="105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Добыча полезных ископаемых в </a:t>
            </a:r>
            <a:r>
              <a:rPr lang="ru-RU" sz="105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динамике,  тыс. тонн</a:t>
            </a:r>
            <a:endParaRPr lang="ru-RU" sz="105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9311488537906371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solidFill>
          <a:srgbClr val="92D050"/>
        </a:solidFill>
        <a:ln w="38100" cap="flat" cmpd="sng" algn="ctr">
          <a:solidFill>
            <a:schemeClr val="tx2">
              <a:lumMod val="5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thickness val="0"/>
      <c:spPr>
        <a:effectLst>
          <a:innerShdw blurRad="114300">
            <a:prstClr val="black"/>
          </a:innerShdw>
        </a:effectLst>
      </c:spPr>
    </c:sideWall>
    <c:backWall>
      <c:thickness val="0"/>
      <c:spPr>
        <a:effectLst>
          <a:innerShdw blurRad="114300">
            <a:prstClr val="black"/>
          </a:innerShdw>
        </a:effectLst>
      </c:spPr>
    </c:backWall>
    <c:plotArea>
      <c:layout>
        <c:manualLayout>
          <c:layoutTarget val="inner"/>
          <c:xMode val="edge"/>
          <c:yMode val="edge"/>
          <c:x val="0.17540425277694513"/>
          <c:y val="0.14999378221609797"/>
          <c:w val="0.82459574722305484"/>
          <c:h val="0.6705486038633640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полезных ископаемых в динамике 3х лет, тыс. тонн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0833639029625641E-3"/>
                  <c:y val="-0.23131615426568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1C-4B2D-ACB2-5F52AFC9F5BA}"/>
                </c:ext>
              </c:extLst>
            </c:dLbl>
            <c:dLbl>
              <c:idx val="1"/>
              <c:layout>
                <c:manualLayout>
                  <c:x val="1.362810919151896E-2"/>
                  <c:y val="-0.171190666837775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1C-4B2D-ACB2-5F52AFC9F5BA}"/>
                </c:ext>
              </c:extLst>
            </c:dLbl>
            <c:dLbl>
              <c:idx val="2"/>
              <c:layout>
                <c:manualLayout>
                  <c:x val="-2.3872518582099093E-3"/>
                  <c:y val="-0.282584549925621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1C-4B2D-ACB2-5F52AFC9F5BA}"/>
                </c:ext>
              </c:extLst>
            </c:dLbl>
            <c:dLbl>
              <c:idx val="3"/>
              <c:layout>
                <c:manualLayout>
                  <c:x val="5.4828276686169006E-2"/>
                  <c:y val="-0.190179873000947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1C-4B2D-ACB2-5F52AFC9F5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1530</c:v>
                </c:pt>
                <c:pt idx="1">
                  <c:v>1440.6</c:v>
                </c:pt>
                <c:pt idx="2">
                  <c:v>1717.8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1C-4B2D-ACB2-5F52AFC9F5B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</c:numRef>
          </c:val>
          <c:extLst>
            <c:ext xmlns:c16="http://schemas.microsoft.com/office/drawing/2014/chart" uri="{C3380CC4-5D6E-409C-BE32-E72D297353CC}">
              <c16:uniqueId val="{00000005-A01C-4B2D-ACB2-5F52AFC9F5B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</c:numRef>
          </c:val>
          <c:extLst>
            <c:ext xmlns:c16="http://schemas.microsoft.com/office/drawing/2014/chart" uri="{C3380CC4-5D6E-409C-BE32-E72D297353CC}">
              <c16:uniqueId val="{00000006-A01C-4B2D-ACB2-5F52AFC9F5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04103680"/>
        <c:axId val="204105216"/>
        <c:axId val="0"/>
      </c:bar3DChart>
      <c:catAx>
        <c:axId val="204103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4105216"/>
        <c:crosses val="autoZero"/>
        <c:auto val="1"/>
        <c:lblAlgn val="ctr"/>
        <c:lblOffset val="100"/>
        <c:noMultiLvlLbl val="0"/>
      </c:catAx>
      <c:valAx>
        <c:axId val="204105216"/>
        <c:scaling>
          <c:orientation val="minMax"/>
        </c:scaling>
        <c:delete val="0"/>
        <c:axPos val="l"/>
        <c:majorGridlines>
          <c:spPr>
            <a:ln w="38100" cap="flat" cmpd="sng" algn="ctr">
              <a:solidFill>
                <a:schemeClr val="bg1"/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4103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>
          <a:solidFill>
            <a:schemeClr val="accent6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002762399010625E-2"/>
          <c:y val="5.2139801756694429E-2"/>
          <c:w val="0.76463686203801096"/>
          <c:h val="0.8208277033747334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25.8</c:v>
                </c:pt>
                <c:pt idx="1">
                  <c:v>28.4</c:v>
                </c:pt>
                <c:pt idx="2">
                  <c:v>35.5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81-4D8D-9383-85484C5082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Столбец4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F781-4D8D-9383-85484C5082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2832512"/>
        <c:axId val="204110848"/>
      </c:barChart>
      <c:catAx>
        <c:axId val="202832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4110848"/>
        <c:crosses val="autoZero"/>
        <c:auto val="1"/>
        <c:lblAlgn val="ctr"/>
        <c:lblOffset val="100"/>
        <c:noMultiLvlLbl val="0"/>
      </c:catAx>
      <c:valAx>
        <c:axId val="204110848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2832512"/>
        <c:crosses val="autoZero"/>
        <c:crossBetween val="between"/>
      </c:valAx>
      <c:spPr>
        <a:solidFill>
          <a:schemeClr val="bg1">
            <a:lumMod val="85000"/>
          </a:schemeClr>
        </a:solidFill>
        <a:ln w="9525" cap="flat" cmpd="sng" algn="ctr">
          <a:solidFill>
            <a:schemeClr val="accent3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32411551803100724"/>
          <c:w val="0.48403390152983655"/>
          <c:h val="0.3757358996792067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rgbClr val="0070C0"/>
              </a:solidFill>
              <a:ln w="1268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10DA-49BF-B1FF-2F48D55C1A9D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268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10DA-49BF-B1FF-2F48D55C1A9D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68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10DA-49BF-B1FF-2F48D55C1A9D}"/>
              </c:ext>
            </c:extLst>
          </c:dPt>
          <c:dLbls>
            <c:dLbl>
              <c:idx val="0"/>
              <c:layout>
                <c:manualLayout>
                  <c:x val="-9.3760364281218062E-2"/>
                  <c:y val="-5.631128025014980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21,7 %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DA-49BF-B1FF-2F48D55C1A9D}"/>
                </c:ext>
              </c:extLst>
            </c:dLbl>
            <c:dLbl>
              <c:idx val="1"/>
              <c:layout>
                <c:manualLayout>
                  <c:x val="-0.10786593950305601"/>
                  <c:y val="2.09919380069670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53,6 %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DA-49BF-B1FF-2F48D55C1A9D}"/>
                </c:ext>
              </c:extLst>
            </c:dLbl>
            <c:dLbl>
              <c:idx val="2"/>
              <c:layout>
                <c:manualLayout>
                  <c:x val="4.4823189592738739E-2"/>
                  <c:y val="-6.656332137851066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24,7 %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DA-49BF-B1FF-2F48D55C1A9D}"/>
                </c:ext>
              </c:extLst>
            </c:dLbl>
            <c:spPr>
              <a:noFill/>
              <a:ln w="25360">
                <a:noFill/>
              </a:ln>
            </c:spPr>
            <c:txPr>
              <a:bodyPr/>
              <a:lstStyle/>
              <a:p>
                <a:pPr>
                  <a:defRPr sz="1600" b="0" i="1" u="none" strike="noStrike" baseline="0">
                    <a:solidFill>
                      <a:schemeClr val="tx1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Лица моложе трудоспособного возраста - 3687 человек</c:v>
                </c:pt>
                <c:pt idx="1">
                  <c:v>Лица в трудоспособном возрасте -  9094 человек</c:v>
                </c:pt>
                <c:pt idx="2">
                  <c:v>Лица старше трудоспособного возраста -  4179 человек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21.7</c:v>
                </c:pt>
                <c:pt idx="1">
                  <c:v>53.6</c:v>
                </c:pt>
                <c:pt idx="2">
                  <c:v>24.7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DA-49BF-B1FF-2F48D55C1A9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68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10DA-49BF-B1FF-2F48D55C1A9D}"/>
              </c:ext>
            </c:extLst>
          </c:dPt>
          <c:dPt>
            <c:idx val="2"/>
            <c:bubble3D val="0"/>
            <c:spPr>
              <a:solidFill>
                <a:schemeClr val="hlink"/>
              </a:solidFill>
              <a:ln w="1268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10DA-49BF-B1FF-2F48D55C1A9D}"/>
              </c:ext>
            </c:extLst>
          </c:dPt>
          <c:cat>
            <c:strRef>
              <c:f>Sheet1!$B$1:$D$1</c:f>
              <c:strCache>
                <c:ptCount val="3"/>
                <c:pt idx="0">
                  <c:v>Лица моложе трудоспособного возраста - 3687 человек</c:v>
                </c:pt>
                <c:pt idx="1">
                  <c:v>Лица в трудоспособном возрасте -  9094 человек</c:v>
                </c:pt>
                <c:pt idx="2">
                  <c:v>Лица старше трудоспособного возраста -  4179 человек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B-10DA-49BF-B1FF-2F48D55C1A9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268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10DA-49BF-B1FF-2F48D55C1A9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68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10DA-49BF-B1FF-2F48D55C1A9D}"/>
              </c:ext>
            </c:extLst>
          </c:dPt>
          <c:cat>
            <c:strRef>
              <c:f>Sheet1!$B$1:$D$1</c:f>
              <c:strCache>
                <c:ptCount val="3"/>
                <c:pt idx="0">
                  <c:v>Лица моложе трудоспособного возраста - 3687 человек</c:v>
                </c:pt>
                <c:pt idx="1">
                  <c:v>Лица в трудоспособном возрасте -  9094 человек</c:v>
                </c:pt>
                <c:pt idx="2">
                  <c:v>Лица старше трудоспособного возраста -  4179 человек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10-10DA-49BF-B1FF-2F48D55C1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680">
          <a:noFill/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600" b="0" i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7720903392352154"/>
          <c:y val="7.302327209098862E-2"/>
          <c:w val="0.49841209284674742"/>
          <c:h val="0.69771821369580889"/>
        </c:manualLayout>
      </c:layout>
      <c:overlay val="0"/>
      <c:txPr>
        <a:bodyPr/>
        <a:lstStyle/>
        <a:p>
          <a:pPr>
            <a:defRPr sz="1600" b="0" i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9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hPercent val="100"/>
      <c:rotY val="5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230032443861183E-3"/>
          <c:y val="0.20315474165802655"/>
          <c:w val="0.48569328132709977"/>
          <c:h val="0.2241909395688060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1386">
              <a:solidFill>
                <a:schemeClr val="tx1"/>
              </a:solidFill>
              <a:prstDash val="solid"/>
            </a:ln>
          </c:spPr>
          <c:dPt>
            <c:idx val="1"/>
            <c:bubble3D val="0"/>
            <c:spPr>
              <a:solidFill>
                <a:schemeClr val="accent2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6CD-4DEB-86F7-5A02C04448DF}"/>
              </c:ext>
            </c:extLst>
          </c:dPt>
          <c:dPt>
            <c:idx val="2"/>
            <c:bubble3D val="0"/>
            <c:spPr>
              <a:solidFill>
                <a:schemeClr val="hlink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56CD-4DEB-86F7-5A02C04448DF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56CD-4DEB-86F7-5A02C04448DF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56CD-4DEB-86F7-5A02C04448DF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56CD-4DEB-86F7-5A02C04448DF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56CD-4DEB-86F7-5A02C04448DF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56CD-4DEB-86F7-5A02C04448DF}"/>
              </c:ext>
            </c:extLst>
          </c:dPt>
          <c:dPt>
            <c:idx val="8"/>
            <c:bubble3D val="0"/>
            <c:explosion val="2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56CD-4DEB-86F7-5A02C04448DF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56CD-4DEB-86F7-5A02C04448DF}"/>
              </c:ext>
            </c:extLst>
          </c:dPt>
          <c:dLbls>
            <c:dLbl>
              <c:idx val="0"/>
              <c:layout>
                <c:manualLayout>
                  <c:x val="-1.2638410433070867E-2"/>
                  <c:y val="-1.3440192417693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6CD-4DEB-86F7-5A02C04448DF}"/>
                </c:ext>
              </c:extLst>
            </c:dLbl>
            <c:dLbl>
              <c:idx val="1"/>
              <c:layout>
                <c:manualLayout>
                  <c:x val="-1.0406983632254249E-2"/>
                  <c:y val="-3.851702536602002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CD-4DEB-86F7-5A02C04448DF}"/>
                </c:ext>
              </c:extLst>
            </c:dLbl>
            <c:dLbl>
              <c:idx val="4"/>
              <c:layout>
                <c:manualLayout>
                  <c:x val="-1.3100348133566638E-2"/>
                  <c:y val="2.72989690271357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6CD-4DEB-86F7-5A02C04448DF}"/>
                </c:ext>
              </c:extLst>
            </c:dLbl>
            <c:dLbl>
              <c:idx val="5"/>
              <c:layout>
                <c:manualLayout>
                  <c:x val="-1.2412966608340624E-2"/>
                  <c:y val="-2.2720021955650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6CD-4DEB-86F7-5A02C04448DF}"/>
                </c:ext>
              </c:extLst>
            </c:dLbl>
            <c:dLbl>
              <c:idx val="7"/>
              <c:layout>
                <c:manualLayout>
                  <c:x val="8.4822242271799363E-3"/>
                  <c:y val="5.081976074091585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6CD-4DEB-86F7-5A02C04448DF}"/>
                </c:ext>
              </c:extLst>
            </c:dLbl>
            <c:dLbl>
              <c:idx val="8"/>
              <c:layout>
                <c:manualLayout>
                  <c:x val="1.1097896617089464E-3"/>
                  <c:y val="-2.3180464566575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6CD-4DEB-86F7-5A02C04448DF}"/>
                </c:ext>
              </c:extLst>
            </c:dLbl>
            <c:dLbl>
              <c:idx val="9"/>
              <c:layout>
                <c:manualLayout>
                  <c:x val="4.5176709682123013E-2"/>
                  <c:y val="-7.065337170476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6CD-4DEB-86F7-5A02C04448DF}"/>
                </c:ext>
              </c:extLst>
            </c:dLbl>
            <c:dLbl>
              <c:idx val="10"/>
              <c:layout>
                <c:manualLayout>
                  <c:x val="-2.1263260061242344E-2"/>
                  <c:y val="-1.4634067329813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0DB2-4BBE-B05F-CEA776D02BD5}"/>
                </c:ext>
              </c:extLst>
            </c:dLbl>
            <c:spPr>
              <a:noFill/>
              <a:ln w="22772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- 122 человек</c:v>
                </c:pt>
                <c:pt idx="1">
                  <c:v>Добыча полезных ископаемых - 369 человек</c:v>
                </c:pt>
                <c:pt idx="2">
                  <c:v>Обрабатывающие производства-113 человек;</c:v>
                </c:pt>
                <c:pt idx="3">
                  <c:v>Обеспечение электрической энергией, газом  и паром - 156 человека</c:v>
                </c:pt>
                <c:pt idx="4">
                  <c:v>Оптовая и розничная торговля - 126 человек</c:v>
                </c:pt>
                <c:pt idx="5">
                  <c:v>Транспортировка и хранение - 75 человек</c:v>
                </c:pt>
                <c:pt idx="6">
                  <c:v>Культура, спорт- 97 человек   </c:v>
                </c:pt>
                <c:pt idx="7">
                  <c:v>Государственное управление и обеспечение обеспечение военной безопасности - 441 человек  </c:v>
                </c:pt>
                <c:pt idx="8">
                  <c:v>Образование - 608 человек</c:v>
                </c:pt>
                <c:pt idx="9">
                  <c:v>Здравоохранение - 567 человек</c:v>
                </c:pt>
                <c:pt idx="10">
                  <c:v>Прочие виды экономической деятельности -266 человека</c:v>
                </c:pt>
              </c:strCache>
            </c:strRef>
          </c:cat>
          <c:val>
            <c:numRef>
              <c:f>Sheet1!$B$2:$L$2</c:f>
              <c:numCache>
                <c:formatCode>0.0</c:formatCode>
                <c:ptCount val="11"/>
                <c:pt idx="0">
                  <c:v>4.149659863945578</c:v>
                </c:pt>
                <c:pt idx="1">
                  <c:v>12.551020408163266</c:v>
                </c:pt>
                <c:pt idx="2">
                  <c:v>3.8435374149659864</c:v>
                </c:pt>
                <c:pt idx="3">
                  <c:v>5.3061224489795915</c:v>
                </c:pt>
                <c:pt idx="4">
                  <c:v>4.2857142857142856</c:v>
                </c:pt>
                <c:pt idx="5">
                  <c:v>2.5510204081632653</c:v>
                </c:pt>
                <c:pt idx="6">
                  <c:v>3.2993197278911564</c:v>
                </c:pt>
                <c:pt idx="7">
                  <c:v>15</c:v>
                </c:pt>
                <c:pt idx="8">
                  <c:v>20.680272108843539</c:v>
                </c:pt>
                <c:pt idx="9">
                  <c:v>19.285714285714285</c:v>
                </c:pt>
                <c:pt idx="10">
                  <c:v>9.0476190476190474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6CD-4DEB-86F7-5A02C04448D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1386">
              <a:solidFill>
                <a:schemeClr val="tx1"/>
              </a:solidFill>
              <a:prstDash val="solid"/>
            </a:ln>
          </c:spPr>
          <c:explosion val="46"/>
          <c:dPt>
            <c:idx val="0"/>
            <c:bubble3D val="0"/>
            <c:spPr>
              <a:solidFill>
                <a:schemeClr val="accent1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5-56CD-4DEB-86F7-5A02C04448DF}"/>
              </c:ext>
            </c:extLst>
          </c:dPt>
          <c:dPt>
            <c:idx val="2"/>
            <c:bubble3D val="0"/>
            <c:spPr>
              <a:solidFill>
                <a:schemeClr val="hlink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7-56CD-4DEB-86F7-5A02C04448DF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9-56CD-4DEB-86F7-5A02C04448DF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B-56CD-4DEB-86F7-5A02C04448DF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D-56CD-4DEB-86F7-5A02C04448DF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F-56CD-4DEB-86F7-5A02C04448DF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1-56CD-4DEB-86F7-5A02C04448DF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3-56CD-4DEB-86F7-5A02C04448DF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5-56CD-4DEB-86F7-5A02C04448DF}"/>
              </c:ext>
            </c:extLst>
          </c:dPt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- 122 человек</c:v>
                </c:pt>
                <c:pt idx="1">
                  <c:v>Добыча полезных ископаемых - 369 человек</c:v>
                </c:pt>
                <c:pt idx="2">
                  <c:v>Обрабатывающие производства-113 человек;</c:v>
                </c:pt>
                <c:pt idx="3">
                  <c:v>Обеспечение электрической энергией, газом  и паром - 156 человека</c:v>
                </c:pt>
                <c:pt idx="4">
                  <c:v>Оптовая и розничная торговля - 126 человек</c:v>
                </c:pt>
                <c:pt idx="5">
                  <c:v>Транспортировка и хранение - 75 человек</c:v>
                </c:pt>
                <c:pt idx="6">
                  <c:v>Культура, спорт- 97 человек   </c:v>
                </c:pt>
                <c:pt idx="7">
                  <c:v>Государственное управление и обеспечение обеспечение военной безопасности - 441 человек  </c:v>
                </c:pt>
                <c:pt idx="8">
                  <c:v>Образование - 608 человек</c:v>
                </c:pt>
                <c:pt idx="9">
                  <c:v>Здравоохранение - 567 человек</c:v>
                </c:pt>
                <c:pt idx="10">
                  <c:v>Прочие виды экономической деятельности -266 человека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26-56CD-4DEB-86F7-5A02C04448D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1386">
              <a:solidFill>
                <a:schemeClr val="tx1"/>
              </a:solidFill>
              <a:prstDash val="solid"/>
            </a:ln>
          </c:spPr>
          <c:explosion val="46"/>
          <c:dPt>
            <c:idx val="0"/>
            <c:bubble3D val="0"/>
            <c:spPr>
              <a:solidFill>
                <a:schemeClr val="accent1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8-56CD-4DEB-86F7-5A02C04448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A-56CD-4DEB-86F7-5A02C04448DF}"/>
              </c:ext>
            </c:extLst>
          </c:dPt>
          <c:dPt>
            <c:idx val="3"/>
            <c:bubble3D val="0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C-56CD-4DEB-86F7-5A02C04448DF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E-56CD-4DEB-86F7-5A02C04448DF}"/>
              </c:ext>
            </c:extLst>
          </c:dPt>
          <c:dPt>
            <c:idx val="5"/>
            <c:bubble3D val="0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30-56CD-4DEB-86F7-5A02C04448DF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32-56CD-4DEB-86F7-5A02C04448DF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34-56CD-4DEB-86F7-5A02C04448DF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36-56CD-4DEB-86F7-5A02C04448DF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38-56CD-4DEB-86F7-5A02C04448DF}"/>
              </c:ext>
            </c:extLst>
          </c:dPt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- 122 человек</c:v>
                </c:pt>
                <c:pt idx="1">
                  <c:v>Добыча полезных ископаемых - 369 человек</c:v>
                </c:pt>
                <c:pt idx="2">
                  <c:v>Обрабатывающие производства-113 человек;</c:v>
                </c:pt>
                <c:pt idx="3">
                  <c:v>Обеспечение электрической энергией, газом  и паром - 156 человека</c:v>
                </c:pt>
                <c:pt idx="4">
                  <c:v>Оптовая и розничная торговля - 126 человек</c:v>
                </c:pt>
                <c:pt idx="5">
                  <c:v>Транспортировка и хранение - 75 человек</c:v>
                </c:pt>
                <c:pt idx="6">
                  <c:v>Культура, спорт- 97 человек   </c:v>
                </c:pt>
                <c:pt idx="7">
                  <c:v>Государственное управление и обеспечение обеспечение военной безопасности - 441 человек  </c:v>
                </c:pt>
                <c:pt idx="8">
                  <c:v>Образование - 608 человек</c:v>
                </c:pt>
                <c:pt idx="9">
                  <c:v>Здравоохранение - 567 человек</c:v>
                </c:pt>
                <c:pt idx="10">
                  <c:v>Прочие виды экономической деятельности -266 человека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39-56CD-4DEB-86F7-5A02C0444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1386">
          <a:noFill/>
          <a:prstDash val="solid"/>
        </a:ln>
        <a:scene3d>
          <a:camera prst="orthographicFront"/>
          <a:lightRig rig="threePt" dir="t"/>
        </a:scene3d>
        <a:sp3d>
          <a:bevelT w="6350"/>
        </a:sp3d>
      </c:spPr>
    </c:plotArea>
    <c:legend>
      <c:legendPos val="r"/>
      <c:layout>
        <c:manualLayout>
          <c:xMode val="edge"/>
          <c:yMode val="edge"/>
          <c:x val="0.5280171196048411"/>
          <c:y val="0"/>
          <c:w val="0.40901983508946232"/>
          <c:h val="1"/>
        </c:manualLayout>
      </c:layout>
      <c:overlay val="0"/>
      <c:spPr>
        <a:noFill/>
        <a:ln w="2846">
          <a:solidFill>
            <a:schemeClr val="bg1"/>
          </a:solidFill>
          <a:prstDash val="solid"/>
        </a:ln>
      </c:spPr>
    </c:legend>
    <c:plotVisOnly val="1"/>
    <c:dispBlanksAs val="zero"/>
    <c:showDLblsOverMax val="0"/>
  </c:chart>
  <c:spPr>
    <a:noFill/>
    <a:ln>
      <a:noFill/>
    </a:ln>
    <a:scene3d>
      <a:camera prst="orthographicFront"/>
      <a:lightRig rig="threePt" dir="t"/>
    </a:scene3d>
  </c:spPr>
  <c:txPr>
    <a:bodyPr/>
    <a:lstStyle/>
    <a:p>
      <a:pPr>
        <a:defRPr sz="1050" b="0" i="1" u="none" strike="noStrike" baseline="0">
          <a:solidFill>
            <a:srgbClr val="00206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055069746418326E-2"/>
          <c:y val="4.5842175361261547E-2"/>
          <c:w val="0.51739099075501549"/>
          <c:h val="0.811718370940033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официально зарегистрированной безработицы, %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rgbClr val="0070C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1.6</c:v>
                </c:pt>
                <c:pt idx="1">
                  <c:v>1.4</c:v>
                </c:pt>
                <c:pt idx="2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C3-438D-93EA-D82B24ED2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017472"/>
        <c:axId val="173687552"/>
      </c:barChart>
      <c:catAx>
        <c:axId val="167017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3687552"/>
        <c:crosses val="autoZero"/>
        <c:auto val="1"/>
        <c:lblAlgn val="ctr"/>
        <c:lblOffset val="100"/>
        <c:noMultiLvlLbl val="0"/>
      </c:catAx>
      <c:valAx>
        <c:axId val="173687552"/>
        <c:scaling>
          <c:orientation val="minMax"/>
        </c:scaling>
        <c:delete val="0"/>
        <c:axPos val="l"/>
        <c:majorGridlines>
          <c:spPr>
            <a:ln w="38100" cap="flat" cmpd="sng" algn="ctr">
              <a:solidFill>
                <a:schemeClr val="bg1">
                  <a:lumMod val="95000"/>
                </a:schemeClr>
              </a:solidFill>
              <a:prstDash val="solid"/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7017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699548388834515"/>
          <c:y val="3.1596029706265932E-2"/>
          <c:w val="0.3535650347013351"/>
          <c:h val="0.9502759452365751"/>
        </c:manualLayout>
      </c:layout>
      <c:overlay val="0"/>
      <c:txPr>
        <a:bodyPr/>
        <a:lstStyle/>
        <a:p>
          <a:pPr>
            <a:defRPr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Tempus Sans ITC" pitchFamily="82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i="1">
                <a:latin typeface="Times New Roman" pitchFamily="18" charset="0"/>
                <a:cs typeface="Times New Roman" pitchFamily="18" charset="0"/>
              </a:defRPr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налоговых и неналоговых 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доходов, % </a:t>
            </a:r>
          </a:p>
        </c:rich>
      </c:tx>
      <c:layout>
        <c:manualLayout>
          <c:xMode val="edge"/>
          <c:yMode val="edge"/>
          <c:x val="0.24050361862293301"/>
          <c:y val="5.184863464738689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2683361374007989E-2"/>
          <c:y val="0.16014256333243201"/>
          <c:w val="0.49044656667590336"/>
          <c:h val="0.395866680861447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налоговых и неналоговых доходов, % 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6.5019381023172116E-3"/>
                  <c:y val="-8.81846767667053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C0-44F5-918D-0F3668E0EB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i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26.8</c:v>
                </c:pt>
                <c:pt idx="1">
                  <c:v>25.5</c:v>
                </c:pt>
                <c:pt idx="2">
                  <c:v>24.5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C0-44F5-918D-0F3668E0EB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4003712"/>
        <c:axId val="174011136"/>
      </c:barChart>
      <c:catAx>
        <c:axId val="174003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74011136"/>
        <c:crosses val="autoZero"/>
        <c:auto val="1"/>
        <c:lblAlgn val="ctr"/>
        <c:lblOffset val="100"/>
        <c:noMultiLvlLbl val="0"/>
      </c:catAx>
      <c:valAx>
        <c:axId val="174011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7400371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8735782610003384"/>
          <c:y val="0.24579958539934912"/>
          <c:w val="0.32459966044012234"/>
          <c:h val="0.12982822745188929"/>
        </c:manualLayout>
      </c:layout>
      <c:overlay val="0"/>
      <c:txPr>
        <a:bodyPr/>
        <a:lstStyle/>
        <a:p>
          <a:pPr>
            <a:defRPr sz="1400" i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налоговых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доходов  </a:t>
            </a:r>
          </a:p>
          <a:p>
            <a:pPr>
              <a:defRPr sz="14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</a:t>
            </a:r>
            <a:endParaRPr 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5098794961229253"/>
          <c:y val="4.0707928383069622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485797874310271E-2"/>
          <c:y val="0.25026698016386806"/>
          <c:w val="0.57731068338679892"/>
          <c:h val="0.65611021172050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770E-4A04-839E-822A3EED6FF9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770E-4A04-839E-822A3EED6FF9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5-770E-4A04-839E-822A3EED6F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Налог на имущество</c:v>
                </c:pt>
                <c:pt idx="2">
                  <c:v>Земельный налог</c:v>
                </c:pt>
                <c:pt idx="3">
                  <c:v>Прочие налоговые доходы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74.8</c:v>
                </c:pt>
                <c:pt idx="1">
                  <c:v>1.4</c:v>
                </c:pt>
                <c:pt idx="2">
                  <c:v>4.2</c:v>
                </c:pt>
                <c:pt idx="3" formatCode="0.0">
                  <c:v>19.600000000000001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0E-4A04-839E-822A3EED6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05529254609673"/>
          <c:y val="0.23602324735752417"/>
          <c:w val="0.35963653143826385"/>
          <c:h val="0.65234959061903353"/>
        </c:manualLayout>
      </c:layout>
      <c:overlay val="0"/>
      <c:txPr>
        <a:bodyPr/>
        <a:lstStyle/>
        <a:p>
          <a:pPr>
            <a:defRPr sz="1050" b="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неналоговых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доходов 2023 год</a:t>
            </a:r>
            <a:endParaRPr 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1241051140599034"/>
          <c:y val="6.7724393713363168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6738-4F4F-AB49-D68F3CE12E37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6738-4F4F-AB49-D68F3CE12E37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6738-4F4F-AB49-D68F3CE12E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</c:v>
                </c:pt>
                <c:pt idx="1">
                  <c:v>Платежи при использовании природных ресурсов </c:v>
                </c:pt>
                <c:pt idx="2">
                  <c:v>Штрафы и санкции</c:v>
                </c:pt>
                <c:pt idx="3">
                  <c:v>Прочие неналоговые доходы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63.4</c:v>
                </c:pt>
                <c:pt idx="1">
                  <c:v>9.4</c:v>
                </c:pt>
                <c:pt idx="2">
                  <c:v>7.7</c:v>
                </c:pt>
                <c:pt idx="3">
                  <c:v>19.5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38-4F4F-AB49-D68F3CE12E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836816176931709"/>
          <c:y val="0.35138785583120941"/>
          <c:w val="0.36835429284893795"/>
          <c:h val="0.64636951521201336"/>
        </c:manualLayout>
      </c:layout>
      <c:overlay val="0"/>
      <c:txPr>
        <a:bodyPr/>
        <a:lstStyle/>
        <a:p>
          <a:pPr>
            <a:defRPr sz="1050" b="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982351389280757E-3"/>
          <c:y val="0.17814480381834033"/>
          <c:w val="0.54130959818402336"/>
          <c:h val="0.71066266454707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B6E1-453B-8A28-2A94A6511314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B6E1-453B-8A28-2A94A6511314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5-B6E1-453B-8A28-2A94A6511314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B6E1-453B-8A28-2A94A651131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C-B6E1-453B-8A28-2A94A6511314}"/>
              </c:ext>
            </c:extLst>
          </c:dPt>
          <c:dPt>
            <c:idx val="7"/>
            <c:bubble3D val="0"/>
            <c:spPr>
              <a:solidFill>
                <a:schemeClr val="bg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B6E1-453B-8A28-2A94A6511314}"/>
              </c:ext>
            </c:extLst>
          </c:dPt>
          <c:dLbls>
            <c:dLbl>
              <c:idx val="2"/>
              <c:layout>
                <c:manualLayout>
                  <c:x val="-1.5263419478277786E-3"/>
                  <c:y val="-9.6016363767941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E1-453B-8A28-2A94A65113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ЖКХ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Социальная политика</c:v>
                </c:pt>
                <c:pt idx="5">
                  <c:v>Культура</c:v>
                </c:pt>
                <c:pt idx="6">
                  <c:v>Национальная оборона и национальная безопасность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61</c:v>
                </c:pt>
                <c:pt idx="1">
                  <c:v>4.0999999999999996</c:v>
                </c:pt>
                <c:pt idx="2">
                  <c:v>11.1</c:v>
                </c:pt>
                <c:pt idx="3">
                  <c:v>6.6</c:v>
                </c:pt>
                <c:pt idx="4">
                  <c:v>1.9</c:v>
                </c:pt>
                <c:pt idx="5">
                  <c:v>8.1</c:v>
                </c:pt>
                <c:pt idx="6">
                  <c:v>0.2</c:v>
                </c:pt>
                <c:pt idx="7" formatCode="0.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6E1-453B-8A28-2A94A651131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ЖКХ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Социальная политика</c:v>
                </c:pt>
                <c:pt idx="5">
                  <c:v>Культура</c:v>
                </c:pt>
                <c:pt idx="6">
                  <c:v>Национальная оборона и национальная безопасность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B-B6E1-453B-8A28-2A94A65113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6791770380889414"/>
          <c:y val="0.14037452056278249"/>
          <c:w val="0.52386531527164726"/>
          <c:h val="0.81054903259478139"/>
        </c:manualLayout>
      </c:layout>
      <c:overlay val="0"/>
      <c:txPr>
        <a:bodyPr/>
        <a:lstStyle/>
        <a:p>
          <a:pPr>
            <a:defRPr sz="1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242662275865202E-2"/>
          <c:y val="5.331136532324094E-2"/>
          <c:w val="0.55278056106973439"/>
          <c:h val="0.748583106989647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размер назначенных месячных пенсий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1.4055566153027022E-2"/>
                  <c:y val="1.6352330381278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28-4C01-9CE5-49491A9369C5}"/>
                </c:ext>
              </c:extLst>
            </c:dLbl>
            <c:dLbl>
              <c:idx val="1"/>
              <c:layout>
                <c:manualLayout>
                  <c:x val="-1.4318115597218758E-2"/>
                  <c:y val="-1.4408453639675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28-4C01-9CE5-49491A9369C5}"/>
                </c:ext>
              </c:extLst>
            </c:dLbl>
            <c:dLbl>
              <c:idx val="2"/>
              <c:layout>
                <c:manualLayout>
                  <c:x val="4.8469457272043145E-2"/>
                  <c:y val="2.100388837806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28-4C01-9CE5-49491A9369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15013.89</c:v>
                </c:pt>
                <c:pt idx="1">
                  <c:v>17143.55</c:v>
                </c:pt>
                <c:pt idx="2">
                  <c:v>18489.21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28-4C01-9CE5-49491A9369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333568"/>
        <c:axId val="200339456"/>
      </c:barChart>
      <c:catAx>
        <c:axId val="200333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0339456"/>
        <c:crosses val="autoZero"/>
        <c:auto val="1"/>
        <c:lblAlgn val="ctr"/>
        <c:lblOffset val="100"/>
        <c:noMultiLvlLbl val="0"/>
      </c:catAx>
      <c:valAx>
        <c:axId val="200339456"/>
        <c:scaling>
          <c:orientation val="minMax"/>
        </c:scaling>
        <c:delete val="0"/>
        <c:axPos val="l"/>
        <c:majorGridlines>
          <c:spPr>
            <a:ln>
              <a:solidFill>
                <a:schemeClr val="accent1">
                  <a:lumMod val="5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0333568"/>
        <c:crosses val="autoZero"/>
        <c:crossBetween val="between"/>
      </c:valAx>
      <c:spPr>
        <a:solidFill>
          <a:schemeClr val="bg1"/>
        </a:solidFill>
        <a:ln w="9525" cap="flat" cmpd="sng" algn="ctr">
          <a:solidFill>
            <a:schemeClr val="bg1"/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66360760754046189"/>
          <c:y val="0.27199280806044712"/>
          <c:w val="0.33380724992820504"/>
          <c:h val="0.23161653772813101"/>
        </c:manualLayout>
      </c:layout>
      <c:overlay val="0"/>
      <c:txPr>
        <a:bodyPr/>
        <a:lstStyle/>
        <a:p>
          <a:pPr>
            <a:defRPr sz="10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>
          <a:solidFill>
            <a:schemeClr val="accent1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0.78126</cdr:x>
      <cdr:y>0.2</cdr:y>
    </cdr:from>
    <cdr:to>
      <cdr:x>0.84229</cdr:x>
      <cdr:y>0.33079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09022" y="400053"/>
          <a:ext cx="531903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endParaRPr lang="ru-RU" sz="11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0.09516</cdr:x>
      <cdr:y>0.08167</cdr:y>
    </cdr:from>
    <cdr:to>
      <cdr:x>0.75059</cdr:x>
      <cdr:y>0.16066</cdr:y>
    </cdr:to>
    <cdr:sp macro="" textlink="">
      <cdr:nvSpPr>
        <cdr:cNvPr id="3" name="Rectangle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2071" y="369414"/>
          <a:ext cx="2631568" cy="3573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horz" wrap="square" lIns="91440" tIns="45720" rIns="91440" bIns="45720" numCol="1" rtlCol="0" anchor="t" anchorCtr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marL="342900" marR="0" lvl="0" indent="-342900" algn="l" defTabSz="914400" rtl="0" eaLnBrk="0" fontAlgn="base" latinLnBrk="0" hangingPunct="0">
            <a:lnSpc>
              <a:spcPct val="100000"/>
            </a:lnSpc>
            <a:spcBef>
              <a:spcPct val="20000"/>
            </a:spcBef>
            <a:spcAft>
              <a:spcPct val="0"/>
            </a:spcAft>
            <a:buClrTx/>
            <a:buSzTx/>
            <a:tabLst/>
            <a:defRPr/>
          </a:pPr>
          <a:r>
            <a:rPr kumimoji="0" lang="ru-RU" sz="160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На </a:t>
          </a:r>
          <a:r>
            <a:rPr lang="ru-RU" sz="16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01.01.2023</a:t>
          </a:r>
          <a:r>
            <a:rPr kumimoji="0" lang="ru-RU" sz="160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rPr>
            <a:t> года: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0.1105</cdr:x>
      <cdr:y>0.08875</cdr:y>
    </cdr:from>
    <cdr:to>
      <cdr:x>0.1235</cdr:x>
      <cdr:y>0.13875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6261" y="439579"/>
          <a:ext cx="57207" cy="2476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0.10527</cdr:x>
      <cdr:y>0.07059</cdr:y>
    </cdr:from>
    <cdr:to>
      <cdr:x>0.42108</cdr:x>
      <cdr:y>0.21998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36104" y="432048"/>
          <a:ext cx="280831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0.0081</cdr:x>
      <cdr:y>0.00797</cdr:y>
    </cdr:from>
    <cdr:to>
      <cdr:x>0.46967</cdr:x>
      <cdr:y>0.18444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008" y="48790"/>
          <a:ext cx="4104502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Среднесписочная численность работников </a:t>
          </a:r>
        </a:p>
        <a:p xmlns:a="http://schemas.openxmlformats.org/drawingml/2006/main">
          <a:r>
            <a:rPr lang="ru-RU" sz="1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Организаций на конец 2023 года – 2 940 человек</a:t>
          </a:r>
          <a:r>
            <a:rPr lang="ru-RU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0.49975</cdr:y>
    </cdr:from>
    <cdr:to>
      <cdr:x>0.54955</cdr:x>
      <cdr:y>0.61738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0" y="2745979"/>
          <a:ext cx="4824082" cy="646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eaLnBrk="1" hangingPunct="1"/>
          <a:r>
            <a:rPr lang="ru-RU" sz="1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Численность </a:t>
          </a:r>
          <a:r>
            <a: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официально зарегистрированных безработных </a:t>
          </a:r>
          <a:r>
            <a:rPr lang="ru-RU" sz="1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по состоянию на 31.12.2023 г.– 105 </a:t>
          </a:r>
          <a:r>
            <a: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человек.</a:t>
          </a:r>
        </a:p>
        <a:p xmlns:a="http://schemas.openxmlformats.org/drawingml/2006/main">
          <a:pPr eaLnBrk="1" hangingPunct="1"/>
          <a:r>
            <a: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Число заявленных </a:t>
          </a:r>
          <a:r>
            <a:rPr lang="ru-RU" sz="1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вакансий за 2023 год </a:t>
          </a:r>
          <a:r>
            <a: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– </a:t>
          </a:r>
          <a:r>
            <a:rPr lang="ru-RU" sz="1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765.</a:t>
          </a:r>
          <a:endParaRPr lang="ru-RU" sz="1200" i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0.21104</cdr:x>
      <cdr:y>0.6793</cdr:y>
    </cdr:from>
    <cdr:to>
      <cdr:x>0.40936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73040" y="193690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0.34018</cdr:x>
      <cdr:y>0.88631</cdr:y>
    </cdr:from>
    <cdr:to>
      <cdr:x>0.5385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68443" y="2245541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0.16378</cdr:x>
      <cdr:y>0.82947</cdr:y>
    </cdr:from>
    <cdr:to>
      <cdr:x>0.67818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904590" y="1574482"/>
          <a:ext cx="2841164" cy="3236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Потребительский рынок</a:t>
          </a:r>
          <a:endParaRPr lang="ru-RU" sz="1400" b="1" i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A5F3B-C67A-456B-86DD-5D13295A16DA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73138" y="1235075"/>
            <a:ext cx="4814887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36B6B-9DC7-40ED-AF6D-A16D879A4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54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94094" y="2386744"/>
            <a:ext cx="7517813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9846" y="4352544"/>
            <a:ext cx="5526310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309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32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0653" y="937260"/>
            <a:ext cx="1141797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9883" y="937260"/>
            <a:ext cx="5109189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695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429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544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287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44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507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186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55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0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2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54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01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03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98626" y="2386744"/>
            <a:ext cx="7518654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9846" y="4352465"/>
            <a:ext cx="5526310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792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4093" y="2638044"/>
            <a:ext cx="3562025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9882" y="2638044"/>
            <a:ext cx="3564726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52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4092" y="2313435"/>
            <a:ext cx="356202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4092" y="3143250"/>
            <a:ext cx="3562026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9882" y="3143250"/>
            <a:ext cx="356472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49882" y="2313435"/>
            <a:ext cx="356472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93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392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33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953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94095" y="2243830"/>
            <a:ext cx="3564810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3065" y="804672"/>
            <a:ext cx="391287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4879" y="3549918"/>
            <a:ext cx="3083243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94095" y="6236208"/>
            <a:ext cx="41235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37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4952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93420" y="2243828"/>
            <a:ext cx="356616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53001" y="-42172"/>
            <a:ext cx="4957954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4879" y="3549920"/>
            <a:ext cx="3083243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93420" y="6236208"/>
            <a:ext cx="4120896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334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739883" y="964692"/>
            <a:ext cx="643256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9883" y="2638046"/>
            <a:ext cx="643256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77188" y="6238816"/>
            <a:ext cx="2237419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4092" y="6236208"/>
            <a:ext cx="493638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6788" y="6217920"/>
            <a:ext cx="39624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82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9965F-1A09-4A8B-88EB-43526F6F7BBF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7BB24-C6C9-4683-BCD8-84EB12DE9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81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chart" Target="../charts/char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chart" Target="../charts/chart13.xml"/><Relationship Id="rId7" Type="http://schemas.openxmlformats.org/officeDocument/2006/relationships/image" Target="../media/image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chart" Target="../charts/char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11.png"/><Relationship Id="rId21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5" Type="http://schemas.openxmlformats.org/officeDocument/2006/relationships/image" Target="../media/image1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14" Type="http://schemas.openxmlformats.org/officeDocument/2006/relationships/image" Target="../media/image5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970970" y="365760"/>
            <a:ext cx="2061837" cy="764771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62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6497" y="4962306"/>
            <a:ext cx="8321996" cy="1488371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ПАСПОРТ </a:t>
            </a:r>
          </a:p>
          <a:p>
            <a:pPr algn="l"/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«УЛЁТОВСКИЙ РАЙОН»</a:t>
            </a:r>
          </a:p>
          <a:p>
            <a:pPr algn="l"/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</a:t>
            </a:r>
          </a:p>
          <a:p>
            <a:endParaRPr lang="ru-RU" sz="1100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с.Улёты</a:t>
            </a:r>
            <a:r>
              <a:rPr lang="ru-RU" sz="11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год</a:t>
            </a:r>
            <a:endParaRPr lang="ru-RU" sz="11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97" y="1460439"/>
            <a:ext cx="5815619" cy="3045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Содержимое 6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970970" y="1460439"/>
            <a:ext cx="2077523" cy="2984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405" y="418984"/>
            <a:ext cx="780401" cy="7115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2112" y="365760"/>
            <a:ext cx="11791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050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5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Забайкальский </a:t>
            </a:r>
            <a:r>
              <a:rPr lang="ru-RU" sz="105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</a:t>
            </a:r>
          </a:p>
        </p:txBody>
      </p:sp>
    </p:spTree>
    <p:extLst>
      <p:ext uri="{BB962C8B-B14F-4D97-AF65-F5344CB8AC3E}">
        <p14:creationId xmlns:p14="http://schemas.microsoft.com/office/powerpoint/2010/main" val="412775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54581" y="1626306"/>
            <a:ext cx="9388183" cy="18989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1606" y="4119483"/>
            <a:ext cx="9291158" cy="25888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6750" y="544517"/>
            <a:ext cx="6066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Связь, финансово-кредитные учреждения</a:t>
            </a:r>
            <a:endParaRPr lang="ru-RU" sz="20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47" y="5275646"/>
            <a:ext cx="1628568" cy="1282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1446" y="4343316"/>
            <a:ext cx="1628569" cy="76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SC0042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5704" y="4288868"/>
            <a:ext cx="1617776" cy="1002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68057" y="4306104"/>
            <a:ext cx="4411761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электросвязи на территории  района оказывает Забайкальский филиал ПАО «Ростелеком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Сотовой 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связью охвачены все населенные пункты; Сотовые операторы- МТС, Мегафон, Билайн,</a:t>
            </a:r>
            <a:r>
              <a:rPr lang="en-US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Yota</a:t>
            </a:r>
            <a:r>
              <a:rPr lang="ru-RU" sz="1200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2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почтовой связи оказывают  в 20  стационарных  отделениях связи  УФПС Забайкальского края филиала  ФГУП «Почта России».</a:t>
            </a:r>
            <a:endParaRPr lang="ru-RU" sz="1200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Доступ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сеть Интернет есть во всех населенных  пунктах. Есть  проблемы с качеством Интернета в населенных пунктах: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с.Доронинское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пос.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Ленинский.</a:t>
            </a:r>
            <a:endPara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Улётовском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районе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телезрители смотрят </a:t>
            </a:r>
            <a:r>
              <a:rPr lang="en-US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  телеканалов.</a:t>
            </a:r>
          </a:p>
        </p:txBody>
      </p:sp>
      <p:pic>
        <p:nvPicPr>
          <p:cNvPr id="9" name="Picture 5" descr="DSC001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7675819" y="5445533"/>
            <a:ext cx="1619368" cy="1112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6" descr="mts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9976" y="5521092"/>
            <a:ext cx="578367" cy="40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7" descr="megafon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7128" y="4903102"/>
            <a:ext cx="591216" cy="38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8" descr="билайн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33914" y="6074421"/>
            <a:ext cx="564430" cy="3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76" y="4299830"/>
            <a:ext cx="578367" cy="373845"/>
          </a:xfrm>
          <a:prstGeom prst="rect">
            <a:avLst/>
          </a:prstGeom>
        </p:spPr>
      </p:pic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254278" y="1091726"/>
            <a:ext cx="4694394" cy="483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368057" y="3627229"/>
            <a:ext cx="4580615" cy="483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ФИНАНСОВО_КРЕДИТНЫЕ УЧРЕЖДЕНИЯ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09590" y="1750672"/>
            <a:ext cx="359711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Улётовского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работают филиалы банков: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ПАО  «Сбербанк России» </a:t>
            </a:r>
            <a:endParaRPr lang="ru-RU" sz="1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Улёты,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п.г.т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Дровяная);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 «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Россельхозбанк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(с. Улёты);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Юниском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 ПАО «Почта Банк»</a:t>
            </a:r>
            <a:r>
              <a:rPr lang="en-US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Потребительские кооперативы «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Хилокский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«Содружество».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57" y="1759411"/>
            <a:ext cx="2541533" cy="1591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695308"/>
            <a:ext cx="2751514" cy="1642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</p:pic>
    </p:spTree>
    <p:extLst>
      <p:ext uri="{BB962C8B-B14F-4D97-AF65-F5344CB8AC3E}">
        <p14:creationId xmlns:p14="http://schemas.microsoft.com/office/powerpoint/2010/main" val="108667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  <a:endParaRPr lang="ru-RU" sz="20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377145" y="1170637"/>
            <a:ext cx="3119926" cy="483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1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ОБЩЕОБРАЗОВАТЕЛЬНОЕ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2919" y="1673228"/>
            <a:ext cx="3094152" cy="50102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3818726" y="1189632"/>
            <a:ext cx="2748651" cy="483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889032" y="1170637"/>
            <a:ext cx="2712167" cy="483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40975" y="1673228"/>
            <a:ext cx="3175461" cy="50102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889032" y="1673228"/>
            <a:ext cx="2712168" cy="50102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662583"/>
              </p:ext>
            </p:extLst>
          </p:nvPr>
        </p:nvGraphicFramePr>
        <p:xfrm>
          <a:off x="514693" y="1912403"/>
          <a:ext cx="2870603" cy="3066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643">
                <a:tc>
                  <a:txBody>
                    <a:bodyPr/>
                    <a:lstStyle/>
                    <a:p>
                      <a:r>
                        <a:rPr lang="ru-RU" sz="10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Общеобразовательные школы в т.ч.</a:t>
                      </a:r>
                    </a:p>
                    <a:p>
                      <a:r>
                        <a:rPr lang="ru-RU" sz="10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Средние</a:t>
                      </a:r>
                    </a:p>
                    <a:p>
                      <a:r>
                        <a:rPr lang="ru-RU" sz="10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  <a:p>
                      <a:pPr algn="ctr"/>
                      <a:r>
                        <a:rPr lang="ru-RU" sz="10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0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412">
                <a:tc>
                  <a:txBody>
                    <a:bodyPr/>
                    <a:lstStyle/>
                    <a:p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учащихся, чел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2 371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402">
                <a:tc>
                  <a:txBody>
                    <a:bodyPr/>
                    <a:lstStyle/>
                    <a:p>
                      <a:r>
                        <a:rPr lang="ru-RU" sz="1000" i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Расходы бюджета на общее образование в расчете на 1 обучающегося, </a:t>
                      </a:r>
                      <a:r>
                        <a:rPr lang="ru-RU" sz="1000" i="1" kern="12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тыс.руб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212,4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342">
                <a:tc>
                  <a:txBody>
                    <a:bodyPr/>
                    <a:lstStyle/>
                    <a:p>
                      <a:r>
                        <a:rPr lang="ru-RU" sz="1000" i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выпускников общеобразовательных учреждений, получивших аттестат о среднем образовании,%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97,9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5371">
                <a:tc>
                  <a:txBody>
                    <a:bodyPr/>
                    <a:lstStyle/>
                    <a:p>
                      <a:r>
                        <a:rPr lang="ru-RU" sz="1000" i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Численность учителей в общеобразовательных учреждениях, чел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384043"/>
              </p:ext>
            </p:extLst>
          </p:nvPr>
        </p:nvGraphicFramePr>
        <p:xfrm>
          <a:off x="3773978" y="1926960"/>
          <a:ext cx="2909454" cy="3037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4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r>
                        <a:rPr kumimoji="0" lang="ru-RU" sz="1000" b="0" i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Число образовательных учреждений, реализующих общеобразовательную программу дошкольного образования,</a:t>
                      </a:r>
                      <a:r>
                        <a:rPr kumimoji="0" lang="ru-RU" sz="1000" b="0" i="1" kern="12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000" b="0" i="1" kern="12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ед</a:t>
                      </a:r>
                      <a:endParaRPr lang="ru-RU" sz="10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0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534">
                <a:tc>
                  <a:txBody>
                    <a:bodyPr/>
                    <a:lstStyle/>
                    <a:p>
                      <a:r>
                        <a:rPr kumimoji="0" lang="ru-RU" sz="1000" b="0" i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них мест</a:t>
                      </a:r>
                      <a:endParaRPr lang="ru-RU" sz="10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830</a:t>
                      </a:r>
                      <a:endParaRPr lang="ru-RU" sz="10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494">
                <a:tc>
                  <a:txBody>
                    <a:bodyPr/>
                    <a:lstStyle/>
                    <a:p>
                      <a:r>
                        <a:rPr lang="ru-RU" sz="1000" b="0" i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Численность педагогических работников  в дошкольных образовательных учреждениях, ед.</a:t>
                      </a:r>
                      <a:endParaRPr lang="ru-RU" sz="10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ru-RU" sz="10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702">
                <a:tc>
                  <a:txBody>
                    <a:bodyPr/>
                    <a:lstStyle/>
                    <a:p>
                      <a:r>
                        <a:rPr lang="ru-RU" sz="1000" b="0" i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Число детей, посещающих дошкольные образовательные учреждения, детей</a:t>
                      </a:r>
                      <a:endParaRPr lang="ru-RU" sz="10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621</a:t>
                      </a:r>
                      <a:endParaRPr lang="ru-RU" sz="10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302">
                <a:tc>
                  <a:txBody>
                    <a:bodyPr/>
                    <a:lstStyle/>
                    <a:p>
                      <a:r>
                        <a:rPr lang="ru-RU" sz="10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Охват детей дошкольным образованием , %</a:t>
                      </a:r>
                      <a:endParaRPr lang="ru-RU" sz="10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46,6</a:t>
                      </a:r>
                      <a:endParaRPr lang="ru-RU" sz="10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816">
                <a:tc>
                  <a:txBody>
                    <a:bodyPr/>
                    <a:lstStyle/>
                    <a:p>
                      <a:r>
                        <a:rPr lang="ru-RU" sz="1000" b="0" i="1" kern="1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Очерёдность на устройство в ДОУ детей в возрасте 0-3 лет, детей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8" y="5087388"/>
            <a:ext cx="2870603" cy="1496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6867006" y="1768352"/>
            <a:ext cx="272380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районе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действуют 3 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 дополнительного образования  детей :</a:t>
            </a:r>
          </a:p>
          <a:p>
            <a:pPr algn="just"/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учреждение дополнительного образования  </a:t>
            </a:r>
            <a:r>
              <a:rPr lang="ru-RU" sz="1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Улётовская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детская школа искусств со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структурным подразделением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пгт.Дровяная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Муниципальное учреждение дополнительного образования Дом детского творчества;</a:t>
            </a:r>
            <a:endParaRPr lang="ru-RU" sz="1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учреждение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Улётовская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детско-юношеская спортивная школа с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филиалом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пгт.Дровяная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детей, обучающихся в учреждениях дополнительного образования составляет 1040 человек (243- МУ ДО ДДТ, 214- МБУ ДО УДШИ, 583 – в МУ ДО </a:t>
            </a:r>
            <a:r>
              <a:rPr lang="ru-RU" sz="1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Улетовская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ДЮСШ).               </a:t>
            </a:r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endParaRPr lang="ru-RU" sz="16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549" y="5087388"/>
            <a:ext cx="2808312" cy="1496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70" y="5087388"/>
            <a:ext cx="2516169" cy="1491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24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49" y="544517"/>
            <a:ext cx="711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</a:t>
            </a:r>
            <a:r>
              <a:rPr lang="ru-RU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выживания в </a:t>
            </a:r>
            <a:r>
              <a:rPr lang="ru-RU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экстримальных</a:t>
            </a:r>
            <a:r>
              <a:rPr lang="ru-RU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ситуациях «Соболь»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36170" y="1088915"/>
            <a:ext cx="9173344" cy="56776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5" y="1288473"/>
            <a:ext cx="1810504" cy="2354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601885" y="1088915"/>
            <a:ext cx="63107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выживания - это  патриотическое воспитание детей и практическое дополнение к уроку ОБЖ. </a:t>
            </a:r>
          </a:p>
          <a:p>
            <a:pPr algn="just">
              <a:buNone/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школе выживания в экстремальных ситуациях «Соболь» занимаются  60 детей  школьного возраста под руководством  Ивана Ивановича Гришина.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4" y="4294244"/>
            <a:ext cx="2293261" cy="1820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855" y="2255985"/>
            <a:ext cx="3873486" cy="2652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995" y="2187311"/>
            <a:ext cx="2216719" cy="2049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Содержимое 7" descr="собольjp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48287" y="4976802"/>
            <a:ext cx="2644335" cy="1702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18" y="4507792"/>
            <a:ext cx="3060339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8881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Здравоохранение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97685" y="998007"/>
            <a:ext cx="9189969" cy="55191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488190"/>
              </p:ext>
            </p:extLst>
          </p:nvPr>
        </p:nvGraphicFramePr>
        <p:xfrm>
          <a:off x="453862" y="2161309"/>
          <a:ext cx="3700215" cy="3794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5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9754"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11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г.</a:t>
                      </a:r>
                      <a:endParaRPr lang="ru-RU" sz="11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584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амбулаторно-поликлинических подразделений</a:t>
                      </a:r>
                      <a:endParaRPr lang="ru-RU" sz="11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1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633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</a:t>
                      </a:r>
                      <a:r>
                        <a:rPr lang="ru-RU" sz="1100" i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ФАПов</a:t>
                      </a:r>
                      <a:endParaRPr lang="ru-RU" sz="11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1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015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Мощность амбулаторно-поликлинических учреждений  посещений в смену </a:t>
                      </a:r>
                      <a:endParaRPr lang="ru-RU" sz="11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</a:t>
                      </a:r>
                      <a:endParaRPr lang="ru-RU" sz="11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076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Обеспеченность населения врачами на 10000 человек населения </a:t>
                      </a:r>
                      <a:endParaRPr lang="ru-RU" sz="11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17,9</a:t>
                      </a:r>
                      <a:endParaRPr lang="ru-RU" sz="11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9833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Обеспеченность населения средним медицинским</a:t>
                      </a:r>
                      <a:r>
                        <a:rPr lang="ru-RU" sz="1100" i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персоналом </a:t>
                      </a:r>
                      <a:r>
                        <a:rPr lang="ru-RU" sz="11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10000 человек населения </a:t>
                      </a:r>
                      <a:endParaRPr lang="ru-RU" sz="11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46,5</a:t>
                      </a:r>
                      <a:endParaRPr lang="ru-RU" sz="11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380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коек в больницах на 10000 человек населения </a:t>
                      </a:r>
                      <a:endParaRPr lang="ru-RU" sz="11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45,3</a:t>
                      </a:r>
                      <a:endParaRPr lang="ru-RU" sz="11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087324"/>
            <a:ext cx="835058" cy="957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181530" y="1210287"/>
            <a:ext cx="271735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здравоохранения на территории района -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ГУЗ </a:t>
            </a:r>
            <a:r>
              <a:rPr 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Улётовская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ЦРБ.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25" y="1054689"/>
            <a:ext cx="4054880" cy="1867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" descr="Больница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156" y="3050771"/>
            <a:ext cx="2217349" cy="1458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27" descr="на приеме у врач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75" y="3050771"/>
            <a:ext cx="2405191" cy="1441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56" y="4704374"/>
            <a:ext cx="2217350" cy="1542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2" descr="Больница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74" y="4704374"/>
            <a:ext cx="2405191" cy="1542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82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2918" y="1037918"/>
            <a:ext cx="9103796" cy="56737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3" y="3392690"/>
            <a:ext cx="4347556" cy="3091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89535" y="1175741"/>
            <a:ext cx="48600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Улётовском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районе действуют два учреждения культуры:</a:t>
            </a:r>
          </a:p>
          <a:p>
            <a:pPr algn="just">
              <a:buNone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Межпоселенческое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районное учреждение культуры с 20 филиалами (культурно-досуговые учреждения) и 2 филиалами (музей и территориально обособленный экспозиционный отдел). </a:t>
            </a:r>
          </a:p>
          <a:p>
            <a:pPr algn="just">
              <a:buNone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МУК «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Межпоселенческая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центральная районная библиотека» муниципального района «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район» Забайкальского края с 23 библиотечными филиалами.</a:t>
            </a:r>
          </a:p>
          <a:p>
            <a:pPr algn="just"/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Культработники организаторы и участники всех районных и поселенческих мероприятий. Участники краевых мероприятий, где постоянно занимают призовые места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56" y="1175741"/>
            <a:ext cx="3560435" cy="1993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884873"/>
              </p:ext>
            </p:extLst>
          </p:nvPr>
        </p:nvGraphicFramePr>
        <p:xfrm>
          <a:off x="5073246" y="3392690"/>
          <a:ext cx="4142045" cy="2983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1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49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Наименование показателей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2023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704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культурно – массовых мероприятий, проведенных КДУ  ед.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2562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5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Число </a:t>
                      </a:r>
                      <a:r>
                        <a:rPr lang="ru-RU" sz="1200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посещений: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культурно - досуговых мероприятий</a:t>
                      </a:r>
                      <a:endParaRPr lang="ru-RU" sz="1200" i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i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149 777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735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Число клубных формирований, ед.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207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334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Число участников клубных формирований, чел.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584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033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Число</a:t>
                      </a:r>
                      <a:r>
                        <a:rPr lang="ru-RU" sz="1200" i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детских клубных формирований, ед.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108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Число участников детских клубных формирований, чел.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436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85" y="2005742"/>
            <a:ext cx="944506" cy="97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8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94605" y="1097280"/>
            <a:ext cx="9198282" cy="54780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569" y="1386050"/>
            <a:ext cx="5939795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Одними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приоритетных направлений в работе клубных формирований КДУ района являются вокальный, хореографический и театральный жанры. Звание «Народный» имеют 6 творческих   коллективов:</a:t>
            </a:r>
          </a:p>
          <a:p>
            <a:pPr algn="just"/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народный театр им Н. Н.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Буракова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–РДК с. Улёты;</a:t>
            </a:r>
          </a:p>
          <a:p>
            <a:pPr algn="just"/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 образцовый театр кукол «Теремок» -  РДК с. Улёты.</a:t>
            </a:r>
          </a:p>
          <a:p>
            <a:pPr algn="just"/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народный самодеятельный ансамбль  «Остров Русь» -СДК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Дровяная ;</a:t>
            </a:r>
          </a:p>
          <a:p>
            <a:pPr algn="just"/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-народная фольклорная группа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семейских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Дешуланские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узоры» - СДК с.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Дешулан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народная фольклорная группа «Сударушка» СДК</a:t>
            </a:r>
            <a:r>
              <a:rPr lang="en-US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Доронинское;</a:t>
            </a:r>
          </a:p>
          <a:p>
            <a:pPr algn="just"/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народная фольклорная группа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семейских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Багулушки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СДНТ </a:t>
            </a:r>
            <a:r>
              <a:rPr lang="en-US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Новосалия </a:t>
            </a:r>
          </a:p>
          <a:p>
            <a:pPr algn="just"/>
            <a:endParaRPr lang="ru-RU" sz="1400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262310"/>
              </p:ext>
            </p:extLst>
          </p:nvPr>
        </p:nvGraphicFramePr>
        <p:xfrm>
          <a:off x="534569" y="3478307"/>
          <a:ext cx="3960440" cy="1131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12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Наименование показателей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2023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1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Число предметов основного фонда музеев, экз.</a:t>
                      </a: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i="1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8 552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97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Число посещений, </a:t>
                      </a: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чел</a:t>
                      </a:r>
                      <a:r>
                        <a:rPr lang="ru-RU" sz="1200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  </a:t>
                      </a: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9 630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47" y="1336114"/>
            <a:ext cx="2180837" cy="1855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admin\Desktop\Новые фото\В музее_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7955" y="4762180"/>
            <a:ext cx="2440811" cy="1529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542" y="3317845"/>
            <a:ext cx="2171812" cy="1275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799" y="4762180"/>
            <a:ext cx="2205457" cy="1529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H:\image (1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58289" y="4746288"/>
            <a:ext cx="2259861" cy="1529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972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Библиотечное дело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72071" y="1057960"/>
            <a:ext cx="9122082" cy="57607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9" y="3046887"/>
            <a:ext cx="2096561" cy="1782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57" y="4124033"/>
            <a:ext cx="2073827" cy="2387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730090" y="1057960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МУК 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Межпоселенческая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центральная  районная библиотека- это первая модельная библиотека в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районе.</a:t>
            </a:r>
          </a:p>
          <a:p>
            <a:pPr algn="just"/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Районная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детская библиотека, библиотечные филиалы в с.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Дешулан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 с. Николаевское, имеют звание «Лучшее учреждение культуры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algn="just"/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 библиотеки — это не только место хранения книг, но и пространство для активного общения, получения знаний, развития и занятий творчеством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976111"/>
              </p:ext>
            </p:extLst>
          </p:nvPr>
        </p:nvGraphicFramePr>
        <p:xfrm>
          <a:off x="4762538" y="3190027"/>
          <a:ext cx="4502310" cy="3205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1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Наименование показателей</a:t>
                      </a: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2023</a:t>
                      </a:r>
                      <a:endParaRPr lang="ru-RU" sz="1200" b="1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90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Число общедоступных библиотек на конец года, </a:t>
                      </a: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ед.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23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590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культурно – массовых мероприятий, проведенных библиотеками, ед. 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  1 204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94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Библиотечный фонд,  тыс. экземпляров</a:t>
                      </a: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171 044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81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Количество читателей, чел.</a:t>
                      </a: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11 195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2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Число посещений, чел.</a:t>
                      </a: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122 249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49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из них посещений массовых мероприятий, чел.</a:t>
                      </a: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35 234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147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Книговыдача, экз.</a:t>
                      </a: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248 673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3702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Численность работающих в библиотечных   </a:t>
                      </a: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учреждениях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43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706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 том числе библиотечных работников, чел</a:t>
                      </a: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43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25400" marR="2540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72" y="1146579"/>
            <a:ext cx="4061364" cy="1850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8" y="4985878"/>
            <a:ext cx="1513475" cy="1664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154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Духовная жизнь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90698" y="1075399"/>
            <a:ext cx="9277004" cy="56911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95" y="3313204"/>
            <a:ext cx="2714738" cy="3316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0" y="3313204"/>
            <a:ext cx="2891835" cy="3316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66260" y="1075399"/>
            <a:ext cx="86276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На территории 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Улетовского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в 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с.Улёты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действует  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вновь воссозданный храм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имя Святого Архангела Михаила» Читинской и забайкальской епархии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Храм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имя Архангела Михаила в Забайкальском крае представляет собой небольшое, одноэтажное здание в серо-бордовых тонах. Прямо над порталом входа расположена звонница, которая имеет шатровое завершение. На крыше здания храма расположены три маковки с крестами золотистого цвета. Основной объем представляет собой восьмерик, установленный на четверике и имеющий цокольный этаж. Территория храма Архангела Михаила обнесена изгородью из металлических прутьев на каменных столбах</a:t>
            </a:r>
          </a:p>
          <a:p>
            <a:pPr algn="just"/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В 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с.Танга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расположена 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церковь Святителя Иннокентия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Иркутского.  </a:t>
            </a:r>
            <a:endParaRPr 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33" y="3313204"/>
            <a:ext cx="2568632" cy="3158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571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Физическая культура и спорт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90698" y="944628"/>
            <a:ext cx="9177251" cy="574711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1" descr="Кана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411" y="2433071"/>
            <a:ext cx="2141984" cy="1217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13" y="1216856"/>
            <a:ext cx="1974994" cy="1084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DSC_0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6380" y="1195659"/>
            <a:ext cx="1918732" cy="1105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3" descr="Масстар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572" y="2422635"/>
            <a:ext cx="1944216" cy="1228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013812"/>
              </p:ext>
            </p:extLst>
          </p:nvPr>
        </p:nvGraphicFramePr>
        <p:xfrm>
          <a:off x="5736372" y="3773978"/>
          <a:ext cx="3600400" cy="249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79"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010">
                <a:tc>
                  <a:txBody>
                    <a:bodyPr/>
                    <a:lstStyle/>
                    <a:p>
                      <a:r>
                        <a:rPr lang="ru-RU" sz="1200" i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спортивных сооружений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010">
                <a:tc>
                  <a:txBody>
                    <a:bodyPr/>
                    <a:lstStyle/>
                    <a:p>
                      <a:r>
                        <a:rPr lang="ru-RU" sz="1200" i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т.ч. число спортзалов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471">
                <a:tc>
                  <a:txBody>
                    <a:bodyPr/>
                    <a:lstStyle/>
                    <a:p>
                      <a:r>
                        <a:rPr lang="ru-RU" sz="1200" i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детских юношеских спортивных школ (ДЮСШ)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010">
                <a:tc>
                  <a:txBody>
                    <a:bodyPr/>
                    <a:lstStyle/>
                    <a:p>
                      <a:r>
                        <a:rPr lang="ru-RU" sz="1200" i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них обучается детей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583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764">
                <a:tc>
                  <a:txBody>
                    <a:bodyPr/>
                    <a:lstStyle/>
                    <a:p>
                      <a:r>
                        <a:rPr lang="ru-RU" sz="1200" i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систематически занимающихся физической культурой человек 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i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671</a:t>
                      </a:r>
                      <a:endParaRPr lang="ru-RU" sz="12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28121" y="1076504"/>
            <a:ext cx="44805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 ведется вовлечение несовершеннолетних обучающихся в мероприятия по физической культуре и спорту с целью оздоровления, а также через пропаганду «ЗОЖ» во время учебного процесса. В 2023 году присвоено 186 спортивных юношеских и взрослых разрядов (всего – 486).</a:t>
            </a:r>
          </a:p>
          <a:p>
            <a:pPr algn="just"/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муниципальном уровне проведены значимые турниры:</a:t>
            </a:r>
          </a:p>
          <a:p>
            <a:pPr marL="285750" indent="-285750" algn="just">
              <a:buFontTx/>
              <a:buChar char="-"/>
            </a:pP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Президентские состязания</a:t>
            </a:r>
          </a:p>
          <a:p>
            <a:pPr marL="285750" indent="-285750" algn="just">
              <a:buFontTx/>
              <a:buChar char="-"/>
            </a:pP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Президентские игры</a:t>
            </a:r>
          </a:p>
          <a:p>
            <a:pPr marL="285750" indent="-285750" algn="just">
              <a:buFontTx/>
              <a:buChar char="-"/>
            </a:pP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Спартакиада допризывной молодежи</a:t>
            </a:r>
          </a:p>
          <a:p>
            <a:pPr marL="285750" indent="-285750" algn="just">
              <a:buFontTx/>
              <a:buChar char="-"/>
            </a:pP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проекта </a:t>
            </a:r>
            <a:r>
              <a:rPr lang="ru-RU" sz="1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Быстринский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ГОК по развитию дворовых видов спорта «Спорт быстрых»</a:t>
            </a:r>
          </a:p>
          <a:p>
            <a:pPr marL="285750" indent="-285750" algn="just">
              <a:buFontTx/>
              <a:buChar char="-"/>
            </a:pP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Спартакиада трудовых коллективов</a:t>
            </a:r>
          </a:p>
          <a:p>
            <a:pPr marL="285750" indent="-285750" algn="just">
              <a:buFontTx/>
              <a:buChar char="-"/>
            </a:pP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Турнир по гиревому спорту.</a:t>
            </a:r>
            <a:endPara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7" y="5148463"/>
            <a:ext cx="2651760" cy="1316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06" y="3941999"/>
            <a:ext cx="2399698" cy="1095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9" y="3941999"/>
            <a:ext cx="2152188" cy="1095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549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5072823" y="3884924"/>
            <a:ext cx="4302086" cy="22914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058902" y="1251234"/>
            <a:ext cx="4391620" cy="25393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65860" y="1232151"/>
            <a:ext cx="4351034" cy="24503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65861" y="3871179"/>
            <a:ext cx="4351033" cy="23051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249" y="1330037"/>
            <a:ext cx="2778529" cy="217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25" y="1330037"/>
            <a:ext cx="2607770" cy="217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6" y="3964662"/>
            <a:ext cx="2607770" cy="204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Фотография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21" b="25400"/>
          <a:stretch>
            <a:fillRect/>
          </a:stretch>
        </p:blipFill>
        <p:spPr bwMode="auto">
          <a:xfrm>
            <a:off x="5178829" y="3964662"/>
            <a:ext cx="2709950" cy="204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3181429" y="1392882"/>
            <a:ext cx="1635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Доронинский краеведческий музей</a:t>
            </a:r>
            <a:endParaRPr 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17061" y="2802013"/>
            <a:ext cx="1635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Забайкальский край, Улётовский район, </a:t>
            </a:r>
            <a:r>
              <a:rPr lang="ru-RU" sz="1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с.Доронинское</a:t>
            </a:r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ул.Садовая</a:t>
            </a:r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д.28б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20261" y="4000792"/>
            <a:ext cx="1635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 </a:t>
            </a:r>
          </a:p>
          <a:p>
            <a:pPr algn="ctr"/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 тропинкам старого города»</a:t>
            </a:r>
            <a:endParaRPr 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28923" y="5384246"/>
            <a:ext cx="1635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Забайкальский край, Улётовский район, </a:t>
            </a:r>
            <a:r>
              <a:rPr lang="ru-RU" sz="1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с.Доронинское</a:t>
            </a:r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ул.Садовая</a:t>
            </a:r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д.28б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20484" y="1454437"/>
            <a:ext cx="1635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з. 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endParaRPr lang="ru-RU" sz="14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64777" y="4014409"/>
            <a:ext cx="1635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 </a:t>
            </a:r>
          </a:p>
          <a:p>
            <a:pPr algn="ctr"/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«Живая нить традиций»</a:t>
            </a:r>
            <a:endParaRPr 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74382" y="5302216"/>
            <a:ext cx="1635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Забайкальский край, Улётовский район, </a:t>
            </a:r>
            <a:r>
              <a:rPr lang="ru-RU" sz="1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с.Новосалия</a:t>
            </a:r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ул.Центральная</a:t>
            </a:r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д.36а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44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1076" y="748377"/>
            <a:ext cx="464013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Уважаемые дамы и господа!</a:t>
            </a:r>
          </a:p>
          <a:p>
            <a:pPr algn="just"/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Представляем Вашему вниманию инвестиционный паспорт муниципального района «</a:t>
            </a:r>
            <a:r>
              <a:rPr lang="ru-RU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район» Забайкальского края. </a:t>
            </a:r>
          </a:p>
          <a:p>
            <a:pPr algn="just"/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данном документе собрана информация об экономическом потенциале </a:t>
            </a:r>
            <a:r>
              <a:rPr lang="ru-RU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Улётовского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района, инвестиционном климате.</a:t>
            </a:r>
          </a:p>
          <a:p>
            <a:pPr algn="just"/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Повышение инвестиционной привлекательности района – одна из наших важнейших задач экономической политики. </a:t>
            </a:r>
          </a:p>
          <a:p>
            <a:pPr algn="just"/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Приглашаем к долгосрочному и взаимовыгодному сотрудничеству инвесторов в развитии экономической и социальной сфер  нашего района и гарантируем защиту инвестиций. </a:t>
            </a:r>
          </a:p>
          <a:p>
            <a:pPr algn="just"/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Будем рады новым идеям и предложениям для реализации проектов в различных отраслях экономики.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95326" y="4872583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И.о</a:t>
            </a:r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главы </a:t>
            </a:r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«Улётовский район» 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В.А. </a:t>
            </a:r>
            <a:r>
              <a:rPr lang="ru-RU" sz="1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Горковенко</a:t>
            </a:r>
            <a:endParaRPr lang="ru-RU" sz="1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" r="23757" b="10035"/>
          <a:stretch/>
        </p:blipFill>
        <p:spPr>
          <a:xfrm>
            <a:off x="695326" y="631767"/>
            <a:ext cx="3170092" cy="403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4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Демография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0822" y="1097280"/>
            <a:ext cx="9227127" cy="55858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412707"/>
              </p:ext>
            </p:extLst>
          </p:nvPr>
        </p:nvGraphicFramePr>
        <p:xfrm>
          <a:off x="704432" y="4285227"/>
          <a:ext cx="8499906" cy="2087236"/>
        </p:xfrm>
        <a:graphic>
          <a:graphicData uri="http://schemas.openxmlformats.org/drawingml/2006/table">
            <a:tbl>
              <a:tblPr firstRow="1" bandRow="1">
                <a:effectLst/>
                <a:tableStyleId>{10A1B5D5-9B99-4C35-A422-299274C87663}</a:tableStyleId>
              </a:tblPr>
              <a:tblGrid>
                <a:gridCol w="3588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4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74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74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6413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 год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год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постоянного населения, на конец года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18 091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17 920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17 645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16 960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16 787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родившихся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Общий коэффициент рождаемости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10,6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12,1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10,3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прибывших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464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435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353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310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371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384">
                <a:tc>
                  <a:txBody>
                    <a:bodyPr/>
                    <a:lstStyle/>
                    <a:p>
                      <a:pPr algn="l"/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выбывших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546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494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440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427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412</a:t>
                      </a:r>
                      <a:endParaRPr lang="ru-RU" sz="1200" b="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972392"/>
              </p:ext>
            </p:extLst>
          </p:nvPr>
        </p:nvGraphicFramePr>
        <p:xfrm>
          <a:off x="357239" y="836064"/>
          <a:ext cx="4015047" cy="4523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860089"/>
              </p:ext>
            </p:extLst>
          </p:nvPr>
        </p:nvGraphicFramePr>
        <p:xfrm>
          <a:off x="4682231" y="1145836"/>
          <a:ext cx="4727776" cy="2828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2312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Трудовые ресурсы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2918" y="1014153"/>
            <a:ext cx="9239846" cy="57524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990352"/>
              </p:ext>
            </p:extLst>
          </p:nvPr>
        </p:nvGraphicFramePr>
        <p:xfrm>
          <a:off x="864524" y="1142999"/>
          <a:ext cx="8778240" cy="5494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420603"/>
              </p:ext>
            </p:extLst>
          </p:nvPr>
        </p:nvGraphicFramePr>
        <p:xfrm>
          <a:off x="666750" y="4794239"/>
          <a:ext cx="4464496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678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района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57695" y="1055716"/>
            <a:ext cx="9418320" cy="562750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1844" y="1055716"/>
            <a:ext cx="818577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консолидированного бюджета муниципального района «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 район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в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составили </a:t>
            </a:r>
            <a:endParaRPr lang="ru-RU" sz="1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1 143,9 </a:t>
            </a:r>
            <a:r>
              <a:rPr lang="ru-RU" sz="1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120% к 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году  </a:t>
            </a:r>
            <a:endPara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неналоговые доходы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279,9 млн.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 – 114,9 % к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году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None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Безвозмездные поступления из других бюджетов бюджетной системы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863,9 </a:t>
            </a:r>
            <a:r>
              <a:rPr lang="ru-RU" sz="1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121,7 %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i="1" dirty="0"/>
          </a:p>
        </p:txBody>
      </p:sp>
      <p:graphicFrame>
        <p:nvGraphicFramePr>
          <p:cNvPr id="7" name="Содержимое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2219388"/>
              </p:ext>
            </p:extLst>
          </p:nvPr>
        </p:nvGraphicFramePr>
        <p:xfrm>
          <a:off x="841844" y="1798961"/>
          <a:ext cx="7813055" cy="3184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2873656"/>
              </p:ext>
            </p:extLst>
          </p:nvPr>
        </p:nvGraphicFramePr>
        <p:xfrm>
          <a:off x="865148" y="4171277"/>
          <a:ext cx="3996054" cy="2291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46910801"/>
              </p:ext>
            </p:extLst>
          </p:nvPr>
        </p:nvGraphicFramePr>
        <p:xfrm>
          <a:off x="5468653" y="3861048"/>
          <a:ext cx="3874851" cy="2672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8579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района, доходы населения </a:t>
            </a:r>
            <a:endParaRPr lang="ru-RU" sz="20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2918" y="1014153"/>
            <a:ext cx="9140093" cy="57524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6750" y="1169542"/>
            <a:ext cx="8445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консолидированного бюджета муниципального района «Улётовский  район» в </a:t>
            </a:r>
            <a:r>
              <a:rPr lang="ru-RU" sz="1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составили </a:t>
            </a:r>
            <a:r>
              <a:rPr lang="ru-RU" sz="1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1 129,4 </a:t>
            </a:r>
            <a:r>
              <a:rPr lang="ru-RU" sz="1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 </a:t>
            </a:r>
            <a:r>
              <a:rPr lang="ru-RU" sz="1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118,9% 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 </a:t>
            </a:r>
            <a:r>
              <a:rPr lang="ru-RU" sz="1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r>
              <a:rPr lang="ru-RU" sz="1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4524822"/>
              </p:ext>
            </p:extLst>
          </p:nvPr>
        </p:nvGraphicFramePr>
        <p:xfrm>
          <a:off x="-161677" y="1667715"/>
          <a:ext cx="9273479" cy="2086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4937967"/>
              </p:ext>
            </p:extLst>
          </p:nvPr>
        </p:nvGraphicFramePr>
        <p:xfrm>
          <a:off x="756415" y="3990108"/>
          <a:ext cx="3816424" cy="2978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289298520"/>
              </p:ext>
            </p:extLst>
          </p:nvPr>
        </p:nvGraphicFramePr>
        <p:xfrm>
          <a:off x="5004048" y="3990109"/>
          <a:ext cx="4269432" cy="2679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7779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Малое предпринимательство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8636" y="944627"/>
            <a:ext cx="9189969" cy="56525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0670025"/>
              </p:ext>
            </p:extLst>
          </p:nvPr>
        </p:nvGraphicFramePr>
        <p:xfrm>
          <a:off x="433904" y="1361445"/>
          <a:ext cx="5523270" cy="1898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267250" y="1153696"/>
            <a:ext cx="31413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субъектов малого предпринимательства  на </a:t>
            </a:r>
            <a:r>
              <a:rPr lang="ru-RU" sz="105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01.01.2023 года</a:t>
            </a:r>
            <a:endParaRPr lang="ru-RU" sz="105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136470"/>
              </p:ext>
            </p:extLst>
          </p:nvPr>
        </p:nvGraphicFramePr>
        <p:xfrm>
          <a:off x="6276974" y="1687716"/>
          <a:ext cx="3261631" cy="3413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893"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экономической деятельности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Уд. вес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708">
                <a:tc>
                  <a:txBody>
                    <a:bodyPr/>
                    <a:lstStyle/>
                    <a:p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382">
                <a:tc>
                  <a:txBody>
                    <a:bodyPr/>
                    <a:lstStyle/>
                    <a:p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 ИП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85,2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072">
                <a:tc>
                  <a:txBody>
                    <a:bodyPr/>
                    <a:lstStyle/>
                    <a:p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хозяйство, лесное</a:t>
                      </a:r>
                      <a:r>
                        <a:rPr lang="ru-RU" sz="1000" i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хозяйство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9,8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Обрабатывающие производства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051">
                <a:tc>
                  <a:txBody>
                    <a:bodyPr/>
                    <a:lstStyle/>
                    <a:p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Оптовая и розничная торговля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45,8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131">
                <a:tc>
                  <a:txBody>
                    <a:bodyPr/>
                    <a:lstStyle/>
                    <a:p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 и связь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672">
                <a:tc>
                  <a:txBody>
                    <a:bodyPr/>
                    <a:lstStyle/>
                    <a:p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905">
                <a:tc>
                  <a:txBody>
                    <a:bodyPr/>
                    <a:lstStyle/>
                    <a:p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Гостиницы и рестораны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927">
                <a:tc>
                  <a:txBody>
                    <a:bodyPr/>
                    <a:lstStyle/>
                    <a:p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виды деятельности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19,1</a:t>
                      </a:r>
                      <a:endParaRPr lang="ru-RU" sz="10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66749" y="3219720"/>
            <a:ext cx="511059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объектов потребительского рынка -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ед.: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количество объектов розничного рынка -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ед.: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них: продовольственные магазины -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ед.;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промышленные магазины  -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ед.;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смешанные магазины -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ед.;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аптеки, аптечные пункты –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ед.;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АЗС –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 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общественное питание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ед.;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бытовые услуги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-14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</a:t>
            </a:r>
          </a:p>
        </p:txBody>
      </p:sp>
      <p:graphicFrame>
        <p:nvGraphicFramePr>
          <p:cNvPr id="10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742217"/>
              </p:ext>
            </p:extLst>
          </p:nvPr>
        </p:nvGraphicFramePr>
        <p:xfrm>
          <a:off x="958693" y="4746112"/>
          <a:ext cx="4278325" cy="188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062" y="5215687"/>
            <a:ext cx="1703008" cy="1253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C:\Users\admin\Desktop\Материалы к 95-летию\Предприним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7956" y="5215688"/>
            <a:ext cx="1636784" cy="1257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772531" y="1084048"/>
            <a:ext cx="50048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развития малого предпринимательства</a:t>
            </a:r>
            <a:endParaRPr lang="ru-RU" sz="1400" b="1" i="1" cap="small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34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6216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малого предпринимательства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49382" y="1030778"/>
            <a:ext cx="9443258" cy="56609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На 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муниципального района «Улётовский район» действует муниципальная программа «Развитие малого и среднего предпринимательства в муниципальном районе «Улётовский район» на 2024 - 2026 годы», </a:t>
            </a:r>
            <a:r>
              <a:rPr lang="ru-RU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утверждённая 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постановлением администрации муниципального района «Улётовский район» Забайкальского края от 27.12.2023 № 770/н.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Система 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программных мероприятий включает в себя: информационно-аналитическую поддержку; организационную поддержку; имущественную поддержку; 	В качестве имущественной поддержки развития малого и среднего предпринимательства сформирован перечень муниципального имущества муниципального района «Улётовский район» Забайкальского края, свободного от прав третьих лиц (за исключением права хозяйственного ведения, права оперативного управления, а так же имущественных прав субъектов малого и среднего предпринимательства), подлежащего использованию в целях предоставления его во владение и (или) пользование на долгосрочной основе (в том числе по льготным  ставкам арендной платы) субъектам малого и среднего предпринимательства и организациям, образующим инфраструктуру поддержки субъектов малого и среднего предпринимательства, а также физическим лицам, не являющимся индивидуальными предпринимателями и применяющим специальный налоговый режим «Налог на профессиональный доход» № 394/н от 21.08.2017,  перечень состоит из </a:t>
            </a:r>
            <a:r>
              <a:rPr lang="ru-RU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объектов.</a:t>
            </a:r>
            <a:endParaRPr lang="ru-RU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2019 году сформирован муниципальный залоговый фонд, в который включены 3 объекта. В Положении о залоговом фонде предусмотрен заявительный характер использования объектов залога. </a:t>
            </a:r>
          </a:p>
          <a:p>
            <a:pPr algn="just">
              <a:defRPr/>
            </a:pP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 официальном сайте района в разделе «Земля, имущество, экономика» создан подраздел «Малый бизнес», где размещается информация, касающаяся деятельности субъектов малого предпринимательства.</a:t>
            </a:r>
          </a:p>
        </p:txBody>
      </p:sp>
    </p:spTree>
    <p:extLst>
      <p:ext uri="{BB962C8B-B14F-4D97-AF65-F5344CB8AC3E}">
        <p14:creationId xmlns:p14="http://schemas.microsoft.com/office/powerpoint/2010/main" val="300787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2918" y="1014154"/>
            <a:ext cx="9189969" cy="567759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835740"/>
              </p:ext>
            </p:extLst>
          </p:nvPr>
        </p:nvGraphicFramePr>
        <p:xfrm>
          <a:off x="708379" y="1475819"/>
          <a:ext cx="8593563" cy="26849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7806">
                  <a:extLst>
                    <a:ext uri="{9D8B030D-6E8A-4147-A177-3AD203B41FA5}">
                      <a16:colId xmlns:a16="http://schemas.microsoft.com/office/drawing/2014/main" val="339337551"/>
                    </a:ext>
                  </a:extLst>
                </a:gridCol>
                <a:gridCol w="3866390">
                  <a:extLst>
                    <a:ext uri="{9D8B030D-6E8A-4147-A177-3AD203B41FA5}">
                      <a16:colId xmlns:a16="http://schemas.microsoft.com/office/drawing/2014/main" val="2328398693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1765992723"/>
                    </a:ext>
                  </a:extLst>
                </a:gridCol>
                <a:gridCol w="906087">
                  <a:extLst>
                    <a:ext uri="{9D8B030D-6E8A-4147-A177-3AD203B41FA5}">
                      <a16:colId xmlns:a16="http://schemas.microsoft.com/office/drawing/2014/main" val="1022889740"/>
                    </a:ext>
                  </a:extLst>
                </a:gridCol>
              </a:tblGrid>
              <a:tr h="29425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объектов и их техническое состояние</a:t>
                      </a: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Место нахождение</a:t>
                      </a: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Справочная информация</a:t>
                      </a: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273356"/>
                  </a:ext>
                </a:extLst>
              </a:tr>
              <a:tr h="532551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Нежилое здание (детский сад), год постройки 1970, площадь 800 </a:t>
                      </a:r>
                      <a:r>
                        <a:rPr lang="ru-RU" sz="8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кирпичное, кадастровый номер 75:19:120103:420, требуется капитальный ремонт.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Забайкальский край, Улетовский район, </a:t>
                      </a:r>
                      <a:r>
                        <a:rPr lang="ru-RU" sz="8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с.Доронинское</a:t>
                      </a:r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ул.Пионерская,22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888527"/>
                  </a:ext>
                </a:extLst>
              </a:tr>
              <a:tr h="382386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Нежилое здание (детский сад), год постройки 1964, площадь 270 кв.м, кирпичное, кадастровый номер 75:19:080101:372 требуется капитальный ремонт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Забайкальский край, Улетовский район, </a:t>
                      </a:r>
                      <a:r>
                        <a:rPr lang="ru-RU" sz="8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с.Николаевское</a:t>
                      </a:r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ул.Красноармейская,19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087156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Нежилое здание , площадь 96,6 </a:t>
                      </a:r>
                      <a:r>
                        <a:rPr lang="ru-RU" sz="8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кадастровый номер 75:19:010101:178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Забайкальский край , Улётовский район, с. </a:t>
                      </a:r>
                      <a:r>
                        <a:rPr lang="ru-RU" sz="8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Арей</a:t>
                      </a:r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п/1/турбаза «</a:t>
                      </a:r>
                      <a:r>
                        <a:rPr lang="ru-RU" sz="8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Арей</a:t>
                      </a:r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 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Предоставлено в аренду ИП.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557961"/>
                  </a:ext>
                </a:extLst>
              </a:tr>
              <a:tr h="241069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Нежилое здание , площадь 77,2 кв.м, кадастровый номер 75:19:010101:179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Забайкальский край , Улётовский район, с. Арей, п/2/турбаза «Арей», 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Предоставлено в аренду ИП.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600544"/>
                  </a:ext>
                </a:extLst>
              </a:tr>
              <a:tr h="29795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участок, площадь 25173 кв. м., кадастровый номер 75:19:170105:103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Забайкальский край, Улётовский район, с. Улёты, 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804243"/>
                  </a:ext>
                </a:extLst>
              </a:tr>
              <a:tr h="349135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участок, площадь 4 348 486 кв. м., кадастровый номер 75:19:260101:126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Забайкальский край, Улётовский район, сельское поселение "Аблатуйское"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512955"/>
                  </a:ext>
                </a:extLst>
              </a:tr>
              <a:tr h="278729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участок, площадь 1 642 296 кв. м., кадастровый номер 75:19:400102:374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Забайкальский край, Улётовский район, сельское поселение "Тангинское"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43" marR="6843" marT="6843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85561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70583" y="972824"/>
            <a:ext cx="689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муниципального имущества, предназначенного во владение и (или) пользование субъектам малого предпринимательства</a:t>
            </a:r>
            <a:endParaRPr lang="ru-RU" sz="12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540" y="4221605"/>
            <a:ext cx="5962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муниципального имущества, составляющего залоговый фонд</a:t>
            </a:r>
            <a:endParaRPr lang="ru-RU" sz="12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137233"/>
              </p:ext>
            </p:extLst>
          </p:nvPr>
        </p:nvGraphicFramePr>
        <p:xfrm>
          <a:off x="708379" y="4533368"/>
          <a:ext cx="8593560" cy="1846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8390">
                  <a:extLst>
                    <a:ext uri="{9D8B030D-6E8A-4147-A177-3AD203B41FA5}">
                      <a16:colId xmlns:a16="http://schemas.microsoft.com/office/drawing/2014/main" val="3030673090"/>
                    </a:ext>
                  </a:extLst>
                </a:gridCol>
                <a:gridCol w="3086831">
                  <a:extLst>
                    <a:ext uri="{9D8B030D-6E8A-4147-A177-3AD203B41FA5}">
                      <a16:colId xmlns:a16="http://schemas.microsoft.com/office/drawing/2014/main" val="3867775904"/>
                    </a:ext>
                  </a:extLst>
                </a:gridCol>
                <a:gridCol w="1209949">
                  <a:extLst>
                    <a:ext uri="{9D8B030D-6E8A-4147-A177-3AD203B41FA5}">
                      <a16:colId xmlns:a16="http://schemas.microsoft.com/office/drawing/2014/main" val="1599925570"/>
                    </a:ext>
                  </a:extLst>
                </a:gridCol>
                <a:gridCol w="2148390">
                  <a:extLst>
                    <a:ext uri="{9D8B030D-6E8A-4147-A177-3AD203B41FA5}">
                      <a16:colId xmlns:a16="http://schemas.microsoft.com/office/drawing/2014/main" val="3513591257"/>
                    </a:ext>
                  </a:extLst>
                </a:gridCol>
              </a:tblGrid>
              <a:tr h="32424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имущества</a:t>
                      </a: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Местонахождение</a:t>
                      </a: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Площадь, кв. м.</a:t>
                      </a: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Кадастровая стоимость, руб.</a:t>
                      </a: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988628"/>
                  </a:ext>
                </a:extLst>
              </a:tr>
              <a:tr h="24351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Нежилое здание, одноэтажное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674050, Забайкальский край,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25,5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252 893,96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924502"/>
                  </a:ext>
                </a:extLst>
              </a:tr>
              <a:tr h="2497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Улётовский район, </a:t>
                      </a:r>
                      <a:r>
                        <a:rPr lang="ru-RU" sz="8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с.Улёты</a:t>
                      </a:r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8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ул.Спортивная</a:t>
                      </a:r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д.2, строение 1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784940"/>
                  </a:ext>
                </a:extLst>
              </a:tr>
              <a:tr h="40644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Нежилое здание, одноэтажное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674075, Забайкальский край Улётовский район, </a:t>
                      </a:r>
                      <a:r>
                        <a:rPr lang="ru-RU" sz="8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с.Дешулан</a:t>
                      </a:r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8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ул.Октябрьская</a:t>
                      </a:r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д.18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743,4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2 082 932,46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122239"/>
                  </a:ext>
                </a:extLst>
              </a:tr>
              <a:tr h="45554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Нежилое здание, одноэтажное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674075, Забайкальский край, Улётовский район, </a:t>
                      </a:r>
                      <a:r>
                        <a:rPr lang="ru-RU" sz="8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с.Дешулан</a:t>
                      </a:r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ул. Октябрьская, д.18а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100 868,40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48062"/>
                  </a:ext>
                </a:extLst>
              </a:tr>
              <a:tr h="16719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8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4" marR="5044" marT="5044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4" marR="5044" marT="5044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8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44" marR="5044" marT="5044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2 436 694,82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435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48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5063" y="466956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2918" y="1097280"/>
            <a:ext cx="9189969" cy="55944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21197057"/>
              </p:ext>
            </p:extLst>
          </p:nvPr>
        </p:nvGraphicFramePr>
        <p:xfrm>
          <a:off x="560512" y="4245037"/>
          <a:ext cx="2736304" cy="2290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182065" y="4570398"/>
            <a:ext cx="1331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отгруженных товаров собственного производства, выполненных работ и услуг собственными силами, млн. руб.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44791533"/>
              </p:ext>
            </p:extLst>
          </p:nvPr>
        </p:nvGraphicFramePr>
        <p:xfrm>
          <a:off x="5769032" y="2608370"/>
          <a:ext cx="3504448" cy="2213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 descr="DSCN62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7858" y="2608370"/>
            <a:ext cx="2161761" cy="1421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297812"/>
              </p:ext>
            </p:extLst>
          </p:nvPr>
        </p:nvGraphicFramePr>
        <p:xfrm>
          <a:off x="837858" y="1326592"/>
          <a:ext cx="8158275" cy="11755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78178">
                  <a:extLst>
                    <a:ext uri="{9D8B030D-6E8A-4147-A177-3AD203B41FA5}">
                      <a16:colId xmlns:a16="http://schemas.microsoft.com/office/drawing/2014/main" val="1641935064"/>
                    </a:ext>
                  </a:extLst>
                </a:gridCol>
                <a:gridCol w="1662546">
                  <a:extLst>
                    <a:ext uri="{9D8B030D-6E8A-4147-A177-3AD203B41FA5}">
                      <a16:colId xmlns:a16="http://schemas.microsoft.com/office/drawing/2014/main" val="585985499"/>
                    </a:ext>
                  </a:extLst>
                </a:gridCol>
                <a:gridCol w="3717551">
                  <a:extLst>
                    <a:ext uri="{9D8B030D-6E8A-4147-A177-3AD203B41FA5}">
                      <a16:colId xmlns:a16="http://schemas.microsoft.com/office/drawing/2014/main" val="3327904094"/>
                    </a:ext>
                  </a:extLst>
                </a:gridCol>
              </a:tblGrid>
              <a:tr h="42739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предприятия</a:t>
                      </a:r>
                      <a:endParaRPr lang="ru-RU" sz="12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выпускаемой продукции</a:t>
                      </a:r>
                      <a:endParaRPr lang="ru-RU" sz="12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Контакты предприятия</a:t>
                      </a:r>
                      <a:endParaRPr lang="ru-RU" sz="12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595911"/>
                  </a:ext>
                </a:extLst>
              </a:tr>
              <a:tr h="7481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Ордена Трудового Красного Знамени «РАЗРЕЗ ХАРАНОРСКИЙ» </a:t>
                      </a:r>
                    </a:p>
                    <a:p>
                      <a:pPr algn="ctr" rtl="0" fontAlgn="ctr"/>
                      <a:r>
                        <a:rPr lang="ru-RU" sz="1100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(ОП «Разрез Восточный»)</a:t>
                      </a:r>
                      <a:endParaRPr lang="ru-RU" sz="11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Добыча угля</a:t>
                      </a:r>
                      <a:endParaRPr lang="ru-RU" sz="11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674054 Забайкальский край, Улётовский район, </a:t>
                      </a:r>
                      <a:r>
                        <a:rPr lang="ru-RU" sz="1100" i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ст.Голубичная,ул.Дорожная</a:t>
                      </a:r>
                      <a:r>
                        <a:rPr lang="ru-RU" sz="11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17, Тел. (8-3022) 359-029</a:t>
                      </a:r>
                      <a:endParaRPr lang="ru-RU" sz="11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461153"/>
                  </a:ext>
                </a:extLst>
              </a:tr>
            </a:tbl>
          </a:graphicData>
        </a:graphic>
      </p:graphicFrame>
      <p:pic>
        <p:nvPicPr>
          <p:cNvPr id="12" name="Рисунок 11" descr="DSCN39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80175" y="2608369"/>
            <a:ext cx="2160240" cy="1421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DSCN395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35364" y="4927621"/>
            <a:ext cx="2209606" cy="1511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_MML488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88055" y="4927621"/>
            <a:ext cx="2257861" cy="1511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056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Обрабатывающие производства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24196" y="1156488"/>
            <a:ext cx="9285316" cy="55944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10"/>
          <p:cNvSpPr>
            <a:spLocks noChangeArrowheads="1"/>
          </p:cNvSpPr>
          <p:nvPr/>
        </p:nvSpPr>
        <p:spPr bwMode="auto">
          <a:xfrm>
            <a:off x="548641" y="1634885"/>
            <a:ext cx="418056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пищевых продуктов  осуществляют: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Панов И.Г,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Ковалёва Т.В, ООО «Колос», ИП Макеева Г.В, ИП Коновалова Л.П и др.</a:t>
            </a:r>
          </a:p>
          <a:p>
            <a:pPr algn="ctr" eaLnBrk="1" hangingPunct="1"/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Обработка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древесины и производство изделий из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дерева: </a:t>
            </a:r>
          </a:p>
          <a:p>
            <a:pPr algn="ctr" eaLnBrk="1" hangingPunct="1"/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 </a:t>
            </a:r>
            <a:r>
              <a:rPr 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Патрин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Е.В, ООО «Универсал ЛТД», ИП Шолохова Н.А,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 </a:t>
            </a:r>
            <a:r>
              <a:rPr 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Хлуднев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ООО «Фортуна», ООО «Радуга» и др.</a:t>
            </a:r>
          </a:p>
          <a:p>
            <a:pPr algn="ctr" eaLnBrk="1" hangingPunct="1"/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Издательская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полиграфическая деятельность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ctr" eaLnBrk="1" hangingPunct="1"/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 «Редакция </a:t>
            </a:r>
            <a:r>
              <a:rPr 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газеты«Улётовские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вести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муниципального района «Улётовский район» Забайкальского края».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908355"/>
              </p:ext>
            </p:extLst>
          </p:nvPr>
        </p:nvGraphicFramePr>
        <p:xfrm>
          <a:off x="4910757" y="1288102"/>
          <a:ext cx="4272339" cy="3283687"/>
        </p:xfrm>
        <a:graphic>
          <a:graphicData uri="http://schemas.openxmlformats.org/drawingml/2006/table">
            <a:tbl>
              <a:tblPr/>
              <a:tblGrid>
                <a:gridCol w="2040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74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Единица измерения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2023год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86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Обрабатывающие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производства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512 765,0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3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% к пр.году</a:t>
                      </a:r>
                    </a:p>
                  </a:txBody>
                  <a:tcPr marL="51310" marR="5131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99,9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89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пищевых продуктов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94 432,7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% к </a:t>
                      </a:r>
                      <a:r>
                        <a:rPr kumimoji="0" 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пр.году</a:t>
                      </a:r>
                      <a:endParaRPr kumimoji="0" 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310" marR="5131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101,1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86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Обработка древесины и производство изделий из дерева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411 840,8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8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% к пр.году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86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Издательская и полиграфическая деятельность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6 491,5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45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% к пр.году</a:t>
                      </a:r>
                    </a:p>
                  </a:txBody>
                  <a:tcPr marL="51310" marR="5131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79,5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Рисунок 7" descr="P113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896" y="4893004"/>
            <a:ext cx="2043418" cy="1607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admin\Desktop\Фото_дополн\DSC0316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6090" y="4880690"/>
            <a:ext cx="2063115" cy="1619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P91600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10757" y="4880690"/>
            <a:ext cx="2084750" cy="1619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P11400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66407" y="4893005"/>
            <a:ext cx="2083026" cy="1532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6156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402918" y="2161308"/>
            <a:ext cx="4551849" cy="45304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18822" y="2161308"/>
            <a:ext cx="4347556" cy="45221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9536" y="964859"/>
            <a:ext cx="9106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района  в отрасли сельского хозяйства работают: 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сельскохозяйственных предприятий,   12 КФХ,  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сельскохозяйственных потребительских кооператива, 2 ИП.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332508" y="1618609"/>
            <a:ext cx="4596939" cy="483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1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РАСТЕНИЕВОДСТВО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5218822" y="1590080"/>
            <a:ext cx="4347555" cy="483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1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ЖИВОТНОВОДСТВО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620505"/>
              </p:ext>
            </p:extLst>
          </p:nvPr>
        </p:nvGraphicFramePr>
        <p:xfrm>
          <a:off x="5486400" y="2365308"/>
          <a:ext cx="3787080" cy="2174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9004">
                  <a:extLst>
                    <a:ext uri="{9D8B030D-6E8A-4147-A177-3AD203B41FA5}">
                      <a16:colId xmlns:a16="http://schemas.microsoft.com/office/drawing/2014/main" val="3551356326"/>
                    </a:ext>
                  </a:extLst>
                </a:gridCol>
                <a:gridCol w="482138">
                  <a:extLst>
                    <a:ext uri="{9D8B030D-6E8A-4147-A177-3AD203B41FA5}">
                      <a16:colId xmlns:a16="http://schemas.microsoft.com/office/drawing/2014/main" val="3856723487"/>
                    </a:ext>
                  </a:extLst>
                </a:gridCol>
                <a:gridCol w="885938">
                  <a:extLst>
                    <a:ext uri="{9D8B030D-6E8A-4147-A177-3AD203B41FA5}">
                      <a16:colId xmlns:a16="http://schemas.microsoft.com/office/drawing/2014/main" val="2540919105"/>
                    </a:ext>
                  </a:extLst>
                </a:gridCol>
              </a:tblGrid>
              <a:tr h="15319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продукции</a:t>
                      </a: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 роста к уровню 2022г. (%)</a:t>
                      </a: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729714"/>
                  </a:ext>
                </a:extLst>
              </a:tr>
              <a:tr h="1531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317"/>
                  </a:ext>
                </a:extLst>
              </a:tr>
              <a:tr h="32554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Скот и птица на убой в живом весе (тонн)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1570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311246"/>
                  </a:ext>
                </a:extLst>
              </a:tr>
              <a:tr h="2161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Молоко (тонн)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6570,7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96,4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080842"/>
                  </a:ext>
                </a:extLst>
              </a:tr>
              <a:tr h="22444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Яйца (тыс. шт.)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1056,2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100,6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417827"/>
                  </a:ext>
                </a:extLst>
              </a:tr>
              <a:tr h="29932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Крупный рогатый скот, голов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6867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119,3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135191"/>
                  </a:ext>
                </a:extLst>
              </a:tr>
              <a:tr h="29932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 коров, голов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2643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102,2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560589"/>
                  </a:ext>
                </a:extLst>
              </a:tr>
              <a:tr h="15319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Свиней, голов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1159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43,7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363738"/>
                  </a:ext>
                </a:extLst>
              </a:tr>
              <a:tr h="23857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Овец и коз, голов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100,5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27" marR="6627" marT="66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282455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410190"/>
              </p:ext>
            </p:extLst>
          </p:nvPr>
        </p:nvGraphicFramePr>
        <p:xfrm>
          <a:off x="627916" y="2365310"/>
          <a:ext cx="4006122" cy="22531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3844">
                  <a:extLst>
                    <a:ext uri="{9D8B030D-6E8A-4147-A177-3AD203B41FA5}">
                      <a16:colId xmlns:a16="http://schemas.microsoft.com/office/drawing/2014/main" val="1791564328"/>
                    </a:ext>
                  </a:extLst>
                </a:gridCol>
                <a:gridCol w="798022">
                  <a:extLst>
                    <a:ext uri="{9D8B030D-6E8A-4147-A177-3AD203B41FA5}">
                      <a16:colId xmlns:a16="http://schemas.microsoft.com/office/drawing/2014/main" val="2387369871"/>
                    </a:ext>
                  </a:extLst>
                </a:gridCol>
                <a:gridCol w="1184256">
                  <a:extLst>
                    <a:ext uri="{9D8B030D-6E8A-4147-A177-3AD203B41FA5}">
                      <a16:colId xmlns:a16="http://schemas.microsoft.com/office/drawing/2014/main" val="1365829313"/>
                    </a:ext>
                  </a:extLst>
                </a:gridCol>
              </a:tblGrid>
              <a:tr h="2689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показателя</a:t>
                      </a: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</a:t>
                      </a: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 роста к уровню 2022 г. (%)</a:t>
                      </a: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049387"/>
                  </a:ext>
                </a:extLst>
              </a:tr>
              <a:tr h="43041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Посевные площади с/х культур в хозяйствах всех категорий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3 317,90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65,5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894349"/>
                  </a:ext>
                </a:extLst>
              </a:tr>
              <a:tr h="3241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Валовый сбор, зерновые (тонн)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5413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112,5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746498"/>
                  </a:ext>
                </a:extLst>
              </a:tr>
              <a:tr h="2689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Урожайность  ц/га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25,6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174,5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484058"/>
                  </a:ext>
                </a:extLst>
              </a:tr>
              <a:tr h="2689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Картофель (тонн)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1359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83,5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624775"/>
                  </a:ext>
                </a:extLst>
              </a:tr>
              <a:tr h="2689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Урожайность  ц/га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96,7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920013"/>
                  </a:ext>
                </a:extLst>
              </a:tr>
              <a:tr h="1371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Овощи (тонн)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41,3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123167"/>
                  </a:ext>
                </a:extLst>
              </a:tr>
              <a:tr h="2689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Урожайность  ц/га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90,2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69" marR="5669" marT="5669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641532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4676456"/>
            <a:ext cx="3865418" cy="1870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Администрация Колышлейского района подвела итоги 2017-го сельскохозяйственного 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4676456"/>
            <a:ext cx="4102026" cy="1816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8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344463"/>
            <a:ext cx="1837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Символика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750" y="1255558"/>
            <a:ext cx="8606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 район имеет свои официальные символы - герб и флаг, которые внесены в государственный реестр официальных символов России.</a:t>
            </a: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6750" y="2782207"/>
            <a:ext cx="2876550" cy="2938462"/>
          </a:xfrm>
          <a:prstGeom prst="rect">
            <a:avLst/>
          </a:prstGeom>
        </p:spPr>
      </p:pic>
      <p:pic>
        <p:nvPicPr>
          <p:cNvPr id="5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0043" y="2715532"/>
            <a:ext cx="4643437" cy="30718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6750" y="5965597"/>
            <a:ext cx="2798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Герб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7925" y="5962710"/>
            <a:ext cx="867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Флаг</a:t>
            </a:r>
          </a:p>
        </p:txBody>
      </p:sp>
    </p:spTree>
    <p:extLst>
      <p:ext uri="{BB962C8B-B14F-4D97-AF65-F5344CB8AC3E}">
        <p14:creationId xmlns:p14="http://schemas.microsoft.com/office/powerpoint/2010/main" val="241864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078" y="411056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деятельность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46078" y="944627"/>
            <a:ext cx="9189969" cy="55944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1" t="57626" r="2855" b="-1711"/>
          <a:stretch/>
        </p:blipFill>
        <p:spPr bwMode="auto">
          <a:xfrm>
            <a:off x="5685905" y="3871367"/>
            <a:ext cx="3659656" cy="2363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одержимое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625812"/>
              </p:ext>
            </p:extLst>
          </p:nvPr>
        </p:nvGraphicFramePr>
        <p:xfrm>
          <a:off x="908919" y="1358236"/>
          <a:ext cx="8330361" cy="1722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9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4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89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35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1000" b="1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Единицы измерения</a:t>
                      </a:r>
                      <a:endParaRPr lang="ru-RU" sz="1000" b="1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2021год</a:t>
                      </a:r>
                      <a:endParaRPr lang="ru-RU" sz="1000" b="1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2022год</a:t>
                      </a:r>
                      <a:endParaRPr lang="ru-RU" sz="1000" b="1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2023год</a:t>
                      </a:r>
                      <a:endParaRPr lang="ru-RU" sz="1000" b="1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198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выполненных работ по виду деятельности «строительство»</a:t>
                      </a:r>
                      <a:endParaRPr lang="ru-RU" sz="1000" b="1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  <a:endParaRPr lang="ru-RU" sz="1000" b="1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ru-RU" sz="1000" b="1" i="1" u="none" strike="noStrik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</a:t>
                      </a:r>
                      <a:endParaRPr lang="ru-RU" sz="1000" b="1" i="1" u="none" strike="noStrik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</a:t>
                      </a:r>
                      <a:endParaRPr lang="ru-RU" sz="1000" b="1" i="1" u="none" strike="noStrik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552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инвестиций (в основной капитал) за счет всех источников финансирования – всего</a:t>
                      </a:r>
                      <a:endParaRPr lang="ru-RU" sz="1000" b="1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  <a:p>
                      <a:pPr algn="ctr"/>
                      <a:endParaRPr lang="ru-RU" sz="1000" b="1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459</a:t>
                      </a:r>
                      <a:endParaRPr lang="ru-RU" sz="1000" b="1" i="1" u="none" strike="noStrik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</a:t>
                      </a:r>
                      <a:endParaRPr lang="ru-RU" sz="1000" b="1" i="1" u="none" strike="noStrik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596,5</a:t>
                      </a:r>
                      <a:endParaRPr lang="ru-RU" sz="1000" b="1" i="1" u="none" strike="noStrike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09596" y="3214687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в основной капитал за счет всех источников финансирования на душу населения, тыс. руб.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546775183"/>
              </p:ext>
            </p:extLst>
          </p:nvPr>
        </p:nvGraphicFramePr>
        <p:xfrm>
          <a:off x="876292" y="3737907"/>
          <a:ext cx="5191140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5497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02918" y="1097280"/>
            <a:ext cx="9189969" cy="55944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8" y="1089649"/>
            <a:ext cx="9189969" cy="5594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проект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527" y="2356561"/>
            <a:ext cx="46476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реализации проекта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Забайкальский край,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район.</a:t>
            </a:r>
          </a:p>
          <a:p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Отрасль, вид экономической деятельности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сельское хозяйство.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Производство продукции растениеводства за счет вовлечения в оборот сельскохозяйственных угодий.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проекта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-Введение в оборот 6000 га залежных земель для производства зерновых и масличных культур, приобретение сельхозтехники  на 100 млн. руб., проведение культур технических работ на 60 млн.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бизнес-плана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бизнес-план разработан.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200 млн. рублей.</a:t>
            </a:r>
          </a:p>
          <a:p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привлечения инвестиций (источники инвестиций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собственные средства, кредиты банка, средства гранта.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окупаемости проекта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6 лет.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создаваемых рабочих мест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25.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 проекта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2021-2027 года.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6750" y="544516"/>
            <a:ext cx="432088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«Производство продукции растениеводства за счет вовлечения в оборот сельскохозяйственных угодий»</a:t>
            </a:r>
          </a:p>
          <a:p>
            <a:pPr algn="ctr"/>
            <a:endParaRPr lang="ru-RU" sz="14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Организатор/инициатор проекта </a:t>
            </a:r>
            <a:r>
              <a:rPr lang="ru-RU" sz="1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«Доронинское»</a:t>
            </a:r>
          </a:p>
          <a:p>
            <a:pPr lvl="0" algn="ctr"/>
            <a:endParaRPr lang="ru-RU" sz="2000" b="1" i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12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проект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2918" y="1097280"/>
            <a:ext cx="9189969" cy="55944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748" y="2217055"/>
            <a:ext cx="40501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реализации проекта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Забайкальский край,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с.Николаевское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Отрасль, вид экономической деятельности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Пищевая промышленность.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Увеличение объемов производства хлебобулочных и кондитерских изделий в 3 раза и ассортимента до 60 наименований продукции. Расширение рынков сбыта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бизнес-плана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бизнес-план .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12,5 млн. рублей.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6749" y="635913"/>
            <a:ext cx="87766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«Увеличение объемов производства хлебобулочных и кондитерских изделий в 3 раза и ассортимента до 60 наименований продукции»</a:t>
            </a:r>
          </a:p>
          <a:p>
            <a:pPr lvl="0"/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Организатор/инициатор проекта – ИП Коновалова Лариса Петровна</a:t>
            </a:r>
          </a:p>
          <a:p>
            <a:pPr algn="ctr"/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i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571" y="2390536"/>
            <a:ext cx="4148051" cy="1932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716944" y="4869161"/>
            <a:ext cx="4726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привлечения инвестиций (источники инвестиций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Собственные средства, кредиты банка, средства гранта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окупаемости проекта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5 лет.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создаваемых рабочих мест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10.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 проекта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 2020 года.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0" y="4515737"/>
            <a:ext cx="3736209" cy="1968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023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02918" y="1097280"/>
            <a:ext cx="9189969" cy="55944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8" y="1097281"/>
            <a:ext cx="9189969" cy="5594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проект </a:t>
            </a:r>
            <a:endParaRPr lang="ru-RU" sz="20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518" y="1729457"/>
            <a:ext cx="807808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Организатор/инициатор проекта ИП ГКФХ Щербинин Геннадий Борисович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just"/>
            <a:endPara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ru-RU" sz="1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Забайкальский край, </a:t>
            </a:r>
            <a:r>
              <a:rPr lang="ru-RU" sz="1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</a:t>
            </a:r>
            <a:r>
              <a:rPr lang="ru-RU" sz="1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с.Черемхово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Отрасль, вид экономической деятельности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сельское хозяйство.</a:t>
            </a:r>
          </a:p>
          <a:p>
            <a:pPr lvl="0"/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разведение КРС мясного направления.</a:t>
            </a:r>
          </a:p>
          <a:p>
            <a:pPr lvl="0"/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проекта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комплекса для выращивания 200 голов КРС мясного направления. Увеличение объема производства мяса говядины</a:t>
            </a:r>
            <a:endParaRPr lang="ru-RU" sz="1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бизнес-плана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бизнес-план.</a:t>
            </a:r>
          </a:p>
          <a:p>
            <a:pPr lvl="0"/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5 млн. рублей.</a:t>
            </a:r>
          </a:p>
          <a:p>
            <a:pPr lvl="0"/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привлечения инвестиций (источники инвестиций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собственные средства, кредиты банка, средства гранта.</a:t>
            </a:r>
          </a:p>
          <a:p>
            <a:pPr lvl="0"/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окупаемости проекта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5 лет.</a:t>
            </a:r>
          </a:p>
          <a:p>
            <a:pPr lvl="0"/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создаваемых рабочих мест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5.</a:t>
            </a:r>
          </a:p>
          <a:p>
            <a:pPr lvl="0"/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 проекта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 2020 года.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5518" y="744572"/>
            <a:ext cx="799288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i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«Разведение КРС мясного направления в </a:t>
            </a:r>
            <a:r>
              <a:rPr lang="ru-RU" sz="20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с.Черемхово</a:t>
            </a:r>
            <a:r>
              <a:rPr lang="ru-RU" sz="2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000" b="1" i="1" dirty="0" smtClean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3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проект </a:t>
            </a:r>
            <a:endParaRPr lang="ru-RU" sz="20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35031" y="944627"/>
            <a:ext cx="9189969" cy="55944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499" y="1942578"/>
            <a:ext cx="615335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реализации проекта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Забайкальский край,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с.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endPara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Отрасль, вид экономической деятельности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Туристическая деятельность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Развитие туристической деятельности на озере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проекта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-Строительство туристических объектов размещения на озере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обустройство территории.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бизнес-плана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бизнес-план разработан.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4 млн. рублей.</a:t>
            </a:r>
          </a:p>
          <a:p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привлечения инвестиций (источники инвестиций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Собственные средства, средства гранта.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окупаемости проекта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5 лет. 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создаваемых рабочих мест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2.</a:t>
            </a:r>
          </a:p>
          <a:p>
            <a:pPr lvl="0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 проекта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2022-2027 года.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6763" y="531047"/>
            <a:ext cx="829866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i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«Развитие туристической деятельности на озере </a:t>
            </a:r>
            <a:r>
              <a:rPr lang="ru-RU" sz="1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lvl="0" algn="ctr"/>
            <a:endParaRPr lang="ru-RU" sz="1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Организатор/инициатор проекта – ИП </a:t>
            </a:r>
            <a:r>
              <a:rPr lang="ru-RU" sz="1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Цыпылов</a:t>
            </a:r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Александр Васильевич</a:t>
            </a:r>
          </a:p>
          <a:p>
            <a:pPr lvl="0" algn="ctr"/>
            <a:endParaRPr lang="ru-RU" sz="1600" b="1" i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7" y="4470550"/>
            <a:ext cx="3635896" cy="1941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80" y="4452499"/>
            <a:ext cx="3471026" cy="1941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848" y="2102606"/>
            <a:ext cx="2678632" cy="220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506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57447" y="1113904"/>
            <a:ext cx="9268691" cy="55506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414" y="508609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Инвестиционное предложение</a:t>
            </a:r>
            <a:endParaRPr lang="ru-RU" sz="20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412" y="1149848"/>
            <a:ext cx="886675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ПАРКА ОТДЫХА</a:t>
            </a:r>
          </a:p>
          <a:p>
            <a:pPr algn="ctr"/>
            <a:endParaRPr lang="ru-RU" sz="1400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нициатор проекта: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</a:t>
            </a:r>
          </a:p>
          <a:p>
            <a:pPr algn="just"/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есто </a:t>
            </a:r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Забайкальский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край, Улётовский район,  вблизи с. </a:t>
            </a:r>
            <a:r>
              <a:rPr lang="ru-RU" sz="1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Аблатуйский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</a:t>
            </a:r>
            <a:endParaRPr lang="ru-RU" sz="1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Доронинское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озеро – самое крупное содовое озеро Восточной Сибири расположено среди холмистой равнины между хребта­ми </a:t>
            </a:r>
            <a:r>
              <a:rPr lang="ru-RU" sz="1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Яблоновый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Черского, в бассейне реки Ингода (в 8 км от неё), вблизи федеральной автотрассы  Р-258 Чита — Иркутск, в 20 км </a:t>
            </a:r>
            <a:r>
              <a:rPr lang="ru-RU" sz="1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юго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западнее с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Улёты и в 154 км от Читы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Озеро является уникальным памятником природы.</a:t>
            </a:r>
          </a:p>
          <a:p>
            <a:pPr algn="just"/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Состав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воды и грязь обладают лечебным эффектом при заболеваниях кожи и опорно-двигательного аппарата. Ещё в воде есть пиявки, которыми лечат некоторые заболевания. Люди уже с давних пор приезжают на это озеро издалека. Озеро и его окрестности обладают огромным рекреационным потенциалом: красивый ландшафт, близость автомагистрали, высоковольтной линии   и </a:t>
            </a:r>
            <a:r>
              <a:rPr lang="ru-RU" sz="1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Аблатуйского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соснового бора. Между бором и озером разместилось уютное кафе. Уникальность состава воды позволяет говорить о ней как о целебной. Пить её ученые не советуют, но купаться в Доронинском озере считается полезным.</a:t>
            </a:r>
          </a:p>
          <a:p>
            <a:pPr algn="just"/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На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берегу озера можно создать Парк отдыха с организацией комплексных туристических  услуг   в виде активного туризма всех категорий граждан включая людей с ограниченными возможностями. Это отдых на природе с элементами экологического туризма. </a:t>
            </a:r>
          </a:p>
          <a:p>
            <a:pPr algn="just"/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далеко имеется ферма по содержанию лошадей, где можно организовать общение с животными. </a:t>
            </a:r>
          </a:p>
          <a:p>
            <a:pPr algn="just"/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  – отдыха это русская баня с купанием в озере, русская кухня. На базе помимо купания можно организовать условия для занятия спортом: скандинавской ходьбой, волейболом; конные прогулки по лесу и полю, походы за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грибами и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ягодами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земельном участке планируется размещение модульных конструкций коллективных средств  размещения на берегу «содового озера», также необходим </a:t>
            </a:r>
            <a:r>
              <a:rPr lang="ru-RU" sz="1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водоисточник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(бурение скважины) или можно использовать привозную воду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Есть возможность сформировать и предоставить земельные участки. Срок формирования земельного участка составит менее месяца, далее земли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сельскохозяйственного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 необходимо перевести  в иную категорию в срок от 2 месяцев. Предоставление участка в аренду по результатам торгов с заключением договора аренды  составит срок 45-50 дней</a:t>
            </a: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9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9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9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488" y="2855003"/>
            <a:ext cx="331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S:\%D0%97%D0%B2%D1%8F%D0%B3%D0%B8%D0%BD%D1%86%D0%B5%D0%B2%D0%B0 %D0%9E.%D0%92\%D0%AD%D0%BA%D0%BE%D0%BD%D0%BE%D0%BC%D0%B8%D0%BA%D0%B0\%D0%A2%D1%83%D1%80%D0%B8%D0%B7%D0%BC\ %D0%90%D1%80%D0%B5%D0%B9\656x492_1_7f8b6e3bd5582026addac29d00f35594@1280x960_0xvQ0vmWsc_5165143029102700206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8" descr="https://umcrzngps.ru/wp-content/uploads/3/7/e/37eb888c23e7f33ad36d9faabdcec7a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174" y="5143012"/>
            <a:ext cx="1971601" cy="1340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res.cloudinary.com/dtjfvadax/image/upload/m8ugsd4jbmeogsdfvo2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007" y="5139652"/>
            <a:ext cx="1949473" cy="1344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klike.net/uploads/posts/2022-08/1661859459_j-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60" y="5143013"/>
            <a:ext cx="1894725" cy="1340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22" y="5143013"/>
            <a:ext cx="1817810" cy="1340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2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57447" y="1113904"/>
            <a:ext cx="9268691" cy="55506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414" y="508609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Инвестиционное предложение</a:t>
            </a:r>
            <a:endParaRPr lang="ru-RU" sz="20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412" y="1149848"/>
            <a:ext cx="8866759" cy="431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этно-деревни для туристов </a:t>
            </a:r>
            <a:endParaRPr lang="ru-RU" sz="1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с.Новосалия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Улётовского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Забайкальского края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нициатор проекта: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</a:t>
            </a:r>
          </a:p>
          <a:p>
            <a:pPr algn="just"/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есто </a:t>
            </a:r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Забайкальский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край, Улётовский район,  </a:t>
            </a:r>
            <a:r>
              <a:rPr lang="ru-RU" sz="1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с.Новосалия</a:t>
            </a:r>
            <a:endParaRPr lang="ru-RU" sz="1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рассматривает создание туристической этно-деревни и предусматривает  формирование эксклюзивной комплексной круглогодичной круглосуточной зоны отдыха, ориентированной на широкие слои населения и гостей, семейные, корпоративные  заказы в сфере организации отдыха, развитие  </a:t>
            </a:r>
            <a:r>
              <a:rPr lang="ru-RU" sz="1000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агротуризма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основанного</a:t>
            </a:r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возрождении традиций, сохранении и популяризации основных видов деятельности и культурного наследия </a:t>
            </a:r>
            <a:r>
              <a:rPr lang="ru-RU" sz="1000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семейских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Проект направлен познавательно ознакомить туристов с культурой, традициями и бытом </a:t>
            </a:r>
            <a:r>
              <a:rPr lang="ru-RU" sz="1000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семейских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1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15000"/>
              </a:lnSpc>
            </a:pPr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Преимуществом создания данного проекта в </a:t>
            </a:r>
            <a:r>
              <a:rPr lang="ru-RU" sz="1000" b="1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с.Новосалия</a:t>
            </a:r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является:</a:t>
            </a:r>
          </a:p>
          <a:p>
            <a:pPr marL="171450" indent="-171450" algn="just">
              <a:lnSpc>
                <a:spcPct val="115000"/>
              </a:lnSpc>
              <a:buFontTx/>
              <a:buChar char="-"/>
            </a:pP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выгодное месторасположение, </a:t>
            </a:r>
            <a:r>
              <a:rPr lang="ru-RU" sz="1000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с.Новосалия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 algn="just">
              <a:lnSpc>
                <a:spcPct val="115000"/>
              </a:lnSpc>
              <a:buFontTx/>
              <a:buChar char="-"/>
            </a:pP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ействующий сельский Дом народного творчества, целью деятельности которого является возрождение, сохранение и популяризация культурного наследия </a:t>
            </a:r>
            <a:r>
              <a:rPr lang="ru-RU" sz="1000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семейских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</a:p>
          <a:p>
            <a:pPr marL="171450" indent="-171450" algn="just">
              <a:lnSpc>
                <a:spcPct val="115000"/>
              </a:lnSpc>
              <a:buFontTx/>
              <a:buChar char="-"/>
            </a:pP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близость озера </a:t>
            </a:r>
            <a:r>
              <a:rPr lang="ru-RU" sz="1000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Арей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памятник природы. </a:t>
            </a:r>
          </a:p>
          <a:p>
            <a:pPr marL="171450" indent="-171450" algn="just">
              <a:lnSpc>
                <a:spcPct val="115000"/>
              </a:lnSpc>
              <a:buFontTx/>
              <a:buChar char="-"/>
            </a:pP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наличие земельных участков для реализации проекта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 algn="just">
              <a:lnSpc>
                <a:spcPct val="115000"/>
              </a:lnSpc>
              <a:buFontTx/>
              <a:buChar char="-"/>
            </a:pPr>
            <a:endParaRPr lang="ru-RU" sz="1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Земельные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участки предоставляются для осуществления  крестьянским  (фермерским) хозяйством его деятельности с предварительным согласованием (в случае подачи 1 заявки). Минимальный срок предоставления -40 дней.</a:t>
            </a:r>
          </a:p>
          <a:p>
            <a:pPr algn="just"/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Предоставление в соответствии с Федеральным Законом 119-ФЗ  (Дальневосточный гектар) гражданину  земельных участков площадью до 1 га. Минимальный срок предоставления до 45 дней со дня подачи заявления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S:\%D0%97%D0%B2%D1%8F%D0%B3%D0%B8%D0%BD%D1%86%D0%B5%D0%B2%D0%B0 %D0%9E.%D0%92\%D0%AD%D0%BA%D0%BE%D0%BD%D0%BE%D0%BC%D0%B8%D0%BA%D0%B0\%D0%A2%D1%83%D1%80%D0%B8%D0%B7%D0%BC\ %D0%90%D1%80%D0%B5%D0%B9\656x492_1_7f8b6e3bd5582026addac29d00f35594@1280x960_0xvQ0vmWsc_5165143029102700206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2" descr="https://i.mycdn.me/i?r=AyH4iRPQ2q0otWIFepML2LxRJO9dAycOOC10fDlWDUaBzg&amp;fn=legacy_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4722" y="5309188"/>
            <a:ext cx="2005535" cy="1169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541F88-D26D-40A1-8E61-6F694D0A40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51" y="5309188"/>
            <a:ext cx="2160240" cy="1169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https://i.mycdn.me/i?r=AyH4iRPQ2q0otWIFepML2LxRyBNegng_L_zSh2qW-bBAcg&amp;fn=legacy_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6589" y="5309188"/>
            <a:ext cx="2160240" cy="1169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9127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57447" y="1113904"/>
            <a:ext cx="9268691" cy="55506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414" y="508609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Инвестиционное предложение</a:t>
            </a:r>
            <a:endParaRPr lang="ru-RU" sz="20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412" y="1149848"/>
            <a:ext cx="886675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заготовительно-приемного пункта по сбору, переработке и реализации дикорастущего сырья на территории муниципального района «Улётовский район» Забайкальского </a:t>
            </a:r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края</a:t>
            </a:r>
          </a:p>
          <a:p>
            <a:pPr algn="ctr"/>
            <a:endParaRPr lang="ru-RU" sz="1600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нициатор проекта: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</a:t>
            </a:r>
          </a:p>
          <a:p>
            <a:pPr algn="just"/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есто </a:t>
            </a:r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Забайкальский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край, Улётовский район,  </a:t>
            </a:r>
            <a:r>
              <a:rPr lang="ru-RU" sz="1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с.Улёты</a:t>
            </a:r>
            <a:endParaRPr lang="ru-RU" sz="1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33" y="1960509"/>
            <a:ext cx="2360814" cy="2629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478414" y="3914563"/>
            <a:ext cx="54881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предполагает закупку </a:t>
            </a:r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населения дикорастущего сырья, 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переработку, упаковку </a:t>
            </a:r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реализацию </a:t>
            </a:r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готовой 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продукции: </a:t>
            </a:r>
            <a:endParaRPr lang="ru-RU" sz="1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7447" y="4335955"/>
            <a:ext cx="63032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▪ </a:t>
            </a:r>
            <a:r>
              <a:rPr lang="ru-RU" sz="9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заготовка (закупка)  </a:t>
            </a:r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переработка грибов </a:t>
            </a:r>
            <a:r>
              <a:rPr lang="ru-RU" sz="9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9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▪ </a:t>
            </a:r>
            <a:r>
              <a:rPr lang="ru-RU" sz="9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заготовка (закупка) </a:t>
            </a:r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переработка ягод </a:t>
            </a:r>
            <a:r>
              <a:rPr lang="ru-RU" sz="9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9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▪ </a:t>
            </a:r>
            <a:r>
              <a:rPr lang="ru-RU" sz="9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заготовка (закупка) </a:t>
            </a:r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переработка прочего сырья (лекарственных </a:t>
            </a:r>
            <a:r>
              <a:rPr lang="ru-RU" sz="9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трав) </a:t>
            </a:r>
            <a:endParaRPr lang="ru-RU" sz="9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55717" y="4865012"/>
            <a:ext cx="5669454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9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Реализация готовой продукции проекта возможна посредством следующих </a:t>
            </a:r>
            <a:r>
              <a:rPr lang="ru-RU" sz="9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каналов  продаж, </a:t>
            </a:r>
            <a:r>
              <a:rPr lang="ru-RU" sz="9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том числе с выходом на экспорт:</a:t>
            </a:r>
          </a:p>
          <a:p>
            <a:pPr indent="450215" algn="just">
              <a:lnSpc>
                <a:spcPct val="150000"/>
              </a:lnSpc>
            </a:pPr>
            <a:r>
              <a:rPr lang="ru-RU" sz="9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▪   Региональные </a:t>
            </a:r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федеральные сетевые продуктовые </a:t>
            </a:r>
            <a:r>
              <a:rPr lang="ru-RU" sz="900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ритейлеры</a:t>
            </a:r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средние и мелкие продуктовые магазины;</a:t>
            </a:r>
          </a:p>
          <a:p>
            <a:pPr indent="450215" algn="just">
              <a:lnSpc>
                <a:spcPct val="150000"/>
              </a:lnSpc>
            </a:pPr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▪ </a:t>
            </a:r>
            <a:r>
              <a:rPr lang="ru-RU" sz="9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Крупные </a:t>
            </a:r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мелкие оптовые продовольственные компании;</a:t>
            </a:r>
          </a:p>
          <a:p>
            <a:pPr indent="450215" algn="just">
              <a:lnSpc>
                <a:spcPct val="150000"/>
              </a:lnSpc>
            </a:pPr>
            <a:r>
              <a:rPr lang="ru-RU" sz="9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▪ Дополнительные </a:t>
            </a:r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сегменты (кафе, рестораны, кондитерские, пекарни, фармацевтические компании, косметические центры и прочее).</a:t>
            </a:r>
          </a:p>
        </p:txBody>
      </p:sp>
      <p:sp>
        <p:nvSpPr>
          <p:cNvPr id="3" name="AutoShape 2" descr="C:\Users\%D0%90%D0%B4%D0%BC%D0%B8%D0%BD\Desktop\i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C:\Users\%D0%90%D0%B4%D0%BC%D0%B8%D0%BD\Desktop\i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73" y="4865012"/>
            <a:ext cx="2975552" cy="1576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307975" y="2478893"/>
            <a:ext cx="6658497" cy="151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9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r>
              <a:rPr lang="ru-RU" sz="9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 </a:t>
            </a:r>
            <a:r>
              <a:rPr lang="ru-RU" sz="900" b="1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Дикоро́сы</a:t>
            </a:r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— дикорастущие полезные растения. Под этим термином обычно понимают дикорастущие, то есть не культивированные человеком растения, пригодные для употребления в пищу.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Люди хотят употреблять натуральную пищу и получать из нее все микроэлементы, витамины и полезные вещества, необходимые для активной и здоровой жизни. Всё это делает продажу экологически чистых продуктов, которыми и являются дикоросы, одной из динамично развивающихся отраслей в стране. 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9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</a:t>
            </a:r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сложившихся обстоятельствах создание заготовительно-приемного пункта, обеспечивающего сбор и первичную переработку дикоросов, будет рентабельным. Также будет способствовать решению социальных проблем таких как развитие </a:t>
            </a:r>
            <a:r>
              <a:rPr lang="ru-RU" sz="900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самозанятости</a:t>
            </a:r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населения, создание дополнительных рабочих мест и доходов населения</a:t>
            </a:r>
            <a:r>
              <a:rPr lang="ru-RU" sz="9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900" i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2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57447" y="1113904"/>
            <a:ext cx="9268691" cy="55506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414" y="508609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Инвестиционное предложение</a:t>
            </a:r>
            <a:endParaRPr lang="ru-RU" sz="20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412" y="1149848"/>
            <a:ext cx="88667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бутилированной воды на территории муниципального района «Улётовский район» Забайкальского края</a:t>
            </a:r>
            <a:endParaRPr lang="ru-RU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нициатор проекта: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</a:t>
            </a:r>
          </a:p>
          <a:p>
            <a:pPr algn="just"/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есто </a:t>
            </a:r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Забайкальский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край, Улётовский район,  </a:t>
            </a:r>
            <a:r>
              <a:rPr lang="ru-RU" sz="1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с.Улёты</a:t>
            </a:r>
            <a:endParaRPr lang="ru-RU" sz="1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C:\Users\%D0%90%D0%B4%D0%BC%D0%B8%D0%BD\Desktop\i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C:\Users\%D0%90%D0%B4%D0%BC%D0%B8%D0%BD\Desktop\i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8225" y="2291769"/>
            <a:ext cx="61802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Бутилированная </a:t>
            </a:r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пищевой продукт, представляющий собой воду, разлитую в емкости для розничного распространения. Вода в бутылках также может быть использована как составляющая ароматизированных напитков или для разбавления концентратов соков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кранов или скважин – это не самый экологически чистый продукт. Нефильтрованная жидкость для питья может иметь мутный или даже желтый цвет, неприятный запас сырости и т.п. Из-за старых водопроводных труб в воде могут поселиться микробы, которые становятся в дальнейшем причинами многих заболеваний.</a:t>
            </a:r>
          </a:p>
          <a:p>
            <a:pPr algn="just"/>
            <a:endParaRPr lang="ru-RU" sz="1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62" y="1859130"/>
            <a:ext cx="2709883" cy="2472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b="15416"/>
          <a:stretch/>
        </p:blipFill>
        <p:spPr>
          <a:xfrm>
            <a:off x="837884" y="4581229"/>
            <a:ext cx="3210414" cy="1991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4297612" y="4832643"/>
            <a:ext cx="52453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потребительской группой продукции проекта выступят физические и юридические лица, в частности:</a:t>
            </a:r>
          </a:p>
          <a:p>
            <a:pPr algn="just"/>
            <a:endParaRPr lang="ru-RU" sz="1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домашние хозяйства (население);</a:t>
            </a:r>
          </a:p>
          <a:p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офисы и магазины; </a:t>
            </a:r>
          </a:p>
          <a:p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социальные заведения (школы, детские сады, больницы); </a:t>
            </a:r>
          </a:p>
          <a:p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организации общественного 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питания и </a:t>
            </a:r>
            <a:r>
              <a:rPr lang="ru-RU" sz="1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тп</a:t>
            </a:r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1475" y="3462973"/>
            <a:ext cx="60623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Дополнительным преимуществом создания производства по розливу питьевой воды в бутылки является отсутствие данного вида деятельности на территории муниципального района «</a:t>
            </a:r>
            <a:r>
              <a:rPr lang="ru-RU" sz="1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район», выгодное месторасположение, </a:t>
            </a:r>
            <a:r>
              <a:rPr lang="ru-RU" sz="1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с.Улёты</a:t>
            </a:r>
            <a:r>
              <a:rPr lang="ru-RU" sz="1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находится в 120 километрах к юго-западу от краевого центра, города Читы. Дорога от города до села на автомобиле занимает менее 2 часов. Село расположено в 500 метрах от федеральной трассы, обеспечена круглогодичная транспортная доступность.</a:t>
            </a:r>
          </a:p>
        </p:txBody>
      </p:sp>
    </p:spTree>
    <p:extLst>
      <p:ext uri="{BB962C8B-B14F-4D97-AF65-F5344CB8AC3E}">
        <p14:creationId xmlns:p14="http://schemas.microsoft.com/office/powerpoint/2010/main" val="20187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7504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о свободных производственных площадях на территории МР «Улётовский район»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2918" y="1363287"/>
            <a:ext cx="9189969" cy="53284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750172"/>
              </p:ext>
            </p:extLst>
          </p:nvPr>
        </p:nvGraphicFramePr>
        <p:xfrm>
          <a:off x="666750" y="1653790"/>
          <a:ext cx="8606731" cy="47714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6941">
                  <a:extLst>
                    <a:ext uri="{9D8B030D-6E8A-4147-A177-3AD203B41FA5}">
                      <a16:colId xmlns:a16="http://schemas.microsoft.com/office/drawing/2014/main" val="826773439"/>
                    </a:ext>
                  </a:extLst>
                </a:gridCol>
                <a:gridCol w="2780164">
                  <a:extLst>
                    <a:ext uri="{9D8B030D-6E8A-4147-A177-3AD203B41FA5}">
                      <a16:colId xmlns:a16="http://schemas.microsoft.com/office/drawing/2014/main" val="2797094007"/>
                    </a:ext>
                  </a:extLst>
                </a:gridCol>
                <a:gridCol w="1177977">
                  <a:extLst>
                    <a:ext uri="{9D8B030D-6E8A-4147-A177-3AD203B41FA5}">
                      <a16:colId xmlns:a16="http://schemas.microsoft.com/office/drawing/2014/main" val="2924596777"/>
                    </a:ext>
                  </a:extLst>
                </a:gridCol>
                <a:gridCol w="561368">
                  <a:extLst>
                    <a:ext uri="{9D8B030D-6E8A-4147-A177-3AD203B41FA5}">
                      <a16:colId xmlns:a16="http://schemas.microsoft.com/office/drawing/2014/main" val="4180918079"/>
                    </a:ext>
                  </a:extLst>
                </a:gridCol>
                <a:gridCol w="561368">
                  <a:extLst>
                    <a:ext uri="{9D8B030D-6E8A-4147-A177-3AD203B41FA5}">
                      <a16:colId xmlns:a16="http://schemas.microsoft.com/office/drawing/2014/main" val="1478025346"/>
                    </a:ext>
                  </a:extLst>
                </a:gridCol>
                <a:gridCol w="783308">
                  <a:extLst>
                    <a:ext uri="{9D8B030D-6E8A-4147-A177-3AD203B41FA5}">
                      <a16:colId xmlns:a16="http://schemas.microsoft.com/office/drawing/2014/main" val="2482756741"/>
                    </a:ext>
                  </a:extLst>
                </a:gridCol>
                <a:gridCol w="2365605">
                  <a:extLst>
                    <a:ext uri="{9D8B030D-6E8A-4147-A177-3AD203B41FA5}">
                      <a16:colId xmlns:a16="http://schemas.microsoft.com/office/drawing/2014/main" val="4143263874"/>
                    </a:ext>
                  </a:extLst>
                </a:gridCol>
              </a:tblGrid>
              <a:tr h="83791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Объект, местоположение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Назначение </a:t>
                      </a:r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объекта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</a:t>
                      </a:r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-вый номер объекта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объекта, </a:t>
                      </a:r>
                      <a:r>
                        <a:rPr lang="ru-RU" sz="9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(балансовая)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участка, зданий, сооружений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Имеющаяся инфраструктура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058233"/>
                  </a:ext>
                </a:extLst>
              </a:tr>
              <a:tr h="72387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(бывшего) детского сада (с. Доронинское, </a:t>
                      </a:r>
                      <a:r>
                        <a:rPr lang="ru-RU" sz="9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ул.Пионерская</a:t>
                      </a:r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д.22)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Нежилое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800 </a:t>
                      </a:r>
                      <a:r>
                        <a:rPr lang="ru-RU" sz="9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300554"/>
                  </a:ext>
                </a:extLst>
              </a:tr>
              <a:tr h="380969">
                <a:tc rowSpan="8"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Производственная площадка   с расположенными на ней  зданиями: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Нежилое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га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just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048591"/>
                  </a:ext>
                </a:extLst>
              </a:tr>
              <a:tr h="1345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гаража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 </a:t>
                      </a:r>
                      <a:r>
                        <a:rPr lang="ru-RU" sz="9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003772"/>
                  </a:ext>
                </a:extLst>
              </a:tr>
              <a:tr h="1345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Складское помещение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</a:t>
                      </a:r>
                      <a:r>
                        <a:rPr lang="ru-RU" sz="9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577579"/>
                  </a:ext>
                </a:extLst>
              </a:tr>
              <a:tr h="3809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Пункт приема молока с действующей  скважиной (бывший)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</a:t>
                      </a:r>
                      <a:r>
                        <a:rPr lang="ru-RU" sz="9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825649"/>
                  </a:ext>
                </a:extLst>
              </a:tr>
              <a:tr h="1345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заправки 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70кв.м.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629114"/>
                  </a:ext>
                </a:extLst>
              </a:tr>
              <a:tr h="1345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Проходная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</a:t>
                      </a:r>
                      <a:r>
                        <a:rPr lang="ru-RU" sz="9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767398"/>
                  </a:ext>
                </a:extLst>
              </a:tr>
              <a:tr h="1345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Асфальтированная площадка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</a:t>
                      </a:r>
                      <a:r>
                        <a:rPr lang="ru-RU" sz="9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448472"/>
                  </a:ext>
                </a:extLst>
              </a:tr>
              <a:tr h="1345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 Горекацан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120549"/>
                  </a:ext>
                </a:extLst>
              </a:tr>
              <a:tr h="7358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Асфальтированная площадка  с сооружениями (бывший зерноток)  Забайкальский край, с. Танга, 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Нежилое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900 </a:t>
                      </a:r>
                      <a:r>
                        <a:rPr lang="ru-RU" sz="900" i="1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</a:t>
                      </a:r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771727"/>
                  </a:ext>
                </a:extLst>
              </a:tr>
              <a:tr h="8889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Производственная асфальтированная площадка  с расположенными на ней основаниями 2-х зданий складов,  с.Черемхово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Нежилое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нет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га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900" i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913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2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3914776" y="1095227"/>
            <a:ext cx="2981324" cy="56439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6750" y="1095228"/>
            <a:ext cx="3171825" cy="56439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66750" y="544517"/>
            <a:ext cx="641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района, географическое положение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pic>
        <p:nvPicPr>
          <p:cNvPr id="9" name="Рисунок 4" descr="G:\Карта райо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19" y="1231801"/>
            <a:ext cx="2893644" cy="1771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6749" y="3002803"/>
            <a:ext cx="3154735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расположен на юго-западе Забайкальского края в долине 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р.Ингоды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Яблоневым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хребтом и хребтом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 Черского. </a:t>
            </a:r>
            <a:endParaRPr 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Территория района более 16 тыс.кв.км.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западе граничит с Красночикойским и Хилокским районами, на юге и юго-востоке с Кыринским,  Акшинским  и Дульдургинским районами, на севере с Читинским районом. </a:t>
            </a:r>
          </a:p>
          <a:p>
            <a:pPr algn="just">
              <a:lnSpc>
                <a:spcPct val="80000"/>
              </a:lnSpc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Районный центр - село Улёты.</a:t>
            </a:r>
          </a:p>
          <a:p>
            <a:pPr algn="just">
              <a:lnSpc>
                <a:spcPct val="80000"/>
              </a:lnSpc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Населенные пункты в основном расположены по левобережью реки Ингода, вдоль федеральной автотрассы. </a:t>
            </a:r>
          </a:p>
          <a:p>
            <a:pPr algn="just">
              <a:lnSpc>
                <a:spcPct val="80000"/>
              </a:lnSpc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Удалённость районного центра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Улёты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краевого центра составляет 120 км.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35" y="4972050"/>
            <a:ext cx="2774308" cy="149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884522" y="1095227"/>
            <a:ext cx="28782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225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История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основания </a:t>
            </a:r>
            <a:r>
              <a:rPr lang="ru-RU" sz="1400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Улётовского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района началась с освоением и заселением земель вдоль реки Ингоды переселенцами из европейской части России. Основное заселение территории района началось после основания в 1687-1688 годах Читинской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слободы.   Первые упоминания о населённых пунктах 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Улётовского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р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а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йона относятся к 1710 году.                                                             04 января 1926 года был образован район в рамках сегодняшних границ. В 2024 году 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Улётовскому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району исполнилось 98 лет. 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77956" y="1095228"/>
            <a:ext cx="2404169" cy="56439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896100" y="1231801"/>
            <a:ext cx="24860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</a:t>
            </a:r>
          </a:p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район»</a:t>
            </a:r>
          </a:p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 </a:t>
            </a:r>
          </a:p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состоит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сельских</a:t>
            </a:r>
          </a:p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1 городского поселений,</a:t>
            </a:r>
          </a:p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объединяющих 25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населенных</a:t>
            </a:r>
          </a:p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пункта:</a:t>
            </a:r>
          </a:p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4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53340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поселение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Улётовское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поселение 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«Ленинское»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поселение «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Тангинское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поселение 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«Николаевское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ельское поселение «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Горекацанское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ельское поселение «Доронинское»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ельское поселение «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Аблатуйское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ельское поселение «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Артинское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ельское поселение «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Хадактинское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ородское поселение «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Дровянинское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62256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проект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2918" y="1097280"/>
            <a:ext cx="9189969" cy="55944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181149"/>
              </p:ext>
            </p:extLst>
          </p:nvPr>
        </p:nvGraphicFramePr>
        <p:xfrm>
          <a:off x="798311" y="3483232"/>
          <a:ext cx="8599762" cy="2888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6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45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70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2071">
                <a:tc rowSpan="2"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№/п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Наименование поселения</a:t>
                      </a:r>
                    </a:p>
                    <a:p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Из невостребованных земельных долей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неразграниченных земель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29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(га)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К-во долей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(га)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К-во массивов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933"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поселение «</a:t>
                      </a:r>
                      <a:r>
                        <a:rPr lang="ru-RU" sz="900" i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Тангинское</a:t>
                      </a:r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3518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294"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поселение «Николаевское»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1 020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294"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поселение «</a:t>
                      </a:r>
                      <a:r>
                        <a:rPr lang="ru-RU" sz="900" i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Горекацанское</a:t>
                      </a:r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1 489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294"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поселение «Доронинское»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1764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294"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поселение</a:t>
                      </a:r>
                      <a:r>
                        <a:rPr lang="ru-RU" sz="900" i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ru-RU" sz="900" i="1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Улетовское</a:t>
                      </a:r>
                      <a:r>
                        <a:rPr lang="ru-RU" sz="900" i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1 972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294"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поселение «</a:t>
                      </a:r>
                      <a:r>
                        <a:rPr lang="ru-RU" sz="900" i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Аблатуйское</a:t>
                      </a:r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4 746,5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294"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поселение «Ленинское»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329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294"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Городское</a:t>
                      </a:r>
                      <a:r>
                        <a:rPr lang="ru-RU" sz="900" i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поселение</a:t>
                      </a:r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ru-RU" sz="900" i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Дровянинское</a:t>
                      </a:r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7 567,5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129"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Муниципальный район «</a:t>
                      </a:r>
                      <a:r>
                        <a:rPr lang="ru-RU" sz="900" i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Улётовский</a:t>
                      </a:r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район»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2423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1294">
                <a:tc>
                  <a:txBody>
                    <a:bodyPr/>
                    <a:lstStyle/>
                    <a:p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9763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526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15066,0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900" i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6491" y="1206862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о свободных сформированных земельных участках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9680" y="3161019"/>
            <a:ext cx="4956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земельные участки несформированные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60772"/>
              </p:ext>
            </p:extLst>
          </p:nvPr>
        </p:nvGraphicFramePr>
        <p:xfrm>
          <a:off x="798311" y="1515651"/>
          <a:ext cx="8599763" cy="1647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6662">
                  <a:extLst>
                    <a:ext uri="{9D8B030D-6E8A-4147-A177-3AD203B41FA5}">
                      <a16:colId xmlns:a16="http://schemas.microsoft.com/office/drawing/2014/main" val="3740690389"/>
                    </a:ext>
                  </a:extLst>
                </a:gridCol>
                <a:gridCol w="4984450">
                  <a:extLst>
                    <a:ext uri="{9D8B030D-6E8A-4147-A177-3AD203B41FA5}">
                      <a16:colId xmlns:a16="http://schemas.microsoft.com/office/drawing/2014/main" val="1051835687"/>
                    </a:ext>
                  </a:extLst>
                </a:gridCol>
                <a:gridCol w="1532381">
                  <a:extLst>
                    <a:ext uri="{9D8B030D-6E8A-4147-A177-3AD203B41FA5}">
                      <a16:colId xmlns:a16="http://schemas.microsoft.com/office/drawing/2014/main" val="982511424"/>
                    </a:ext>
                  </a:extLst>
                </a:gridCol>
                <a:gridCol w="1306270">
                  <a:extLst>
                    <a:ext uri="{9D8B030D-6E8A-4147-A177-3AD203B41FA5}">
                      <a16:colId xmlns:a16="http://schemas.microsoft.com/office/drawing/2014/main" val="3410191656"/>
                    </a:ext>
                  </a:extLst>
                </a:gridCol>
              </a:tblGrid>
              <a:tr h="34565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поселения</a:t>
                      </a:r>
                      <a:endParaRPr lang="ru-RU" sz="900" b="1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(га)</a:t>
                      </a:r>
                      <a:endParaRPr lang="ru-RU" sz="900" b="1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массивов (шт.)</a:t>
                      </a:r>
                      <a:endParaRPr lang="ru-RU" sz="900" b="1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830871"/>
                  </a:ext>
                </a:extLst>
              </a:tr>
              <a:tr h="15138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поселение «</a:t>
                      </a:r>
                      <a:r>
                        <a:rPr lang="ru-RU" sz="90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Тангинское</a:t>
                      </a:r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1 353,10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889752"/>
                  </a:ext>
                </a:extLst>
              </a:tr>
              <a:tr h="1239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поселение «Улетовское»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15 797,30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270792"/>
                  </a:ext>
                </a:extLst>
              </a:tr>
              <a:tr h="1202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поселение «Николаевское»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780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102282"/>
                  </a:ext>
                </a:extLst>
              </a:tr>
              <a:tr h="1202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Городское поселение «</a:t>
                      </a:r>
                      <a:r>
                        <a:rPr lang="ru-RU" sz="900" u="none" strike="noStrike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Дровянинское</a:t>
                      </a:r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1 718,50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5859"/>
                  </a:ext>
                </a:extLst>
              </a:tr>
              <a:tr h="12804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Сельское поселение «Доронинское»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317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027393"/>
                  </a:ext>
                </a:extLst>
              </a:tr>
              <a:tr h="15113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Сельское поселение «Хадактинское»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1626,8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588415"/>
                  </a:ext>
                </a:extLst>
              </a:tr>
              <a:tr h="1202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Муниципальный  район «Улётовский район»»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2 743,00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526321"/>
                  </a:ext>
                </a:extLst>
              </a:tr>
              <a:tr h="22042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7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7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24 335,70</a:t>
                      </a:r>
                      <a:endParaRPr lang="ru-RU" sz="900" b="0" i="1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182,00</a:t>
                      </a:r>
                      <a:endParaRPr lang="ru-RU" sz="900" b="0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50" marR="9150" marT="91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436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15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ОМС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2919" y="1097280"/>
            <a:ext cx="9189968" cy="55944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8521" y="1406019"/>
            <a:ext cx="87014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Проводятся  заседания Консультативного Совета 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 сельских и городского поселений муниципального района «Улётовский район», Совет муниципального района «Улётовский район» </a:t>
            </a:r>
            <a:r>
              <a:rPr lang="ru-RU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Забайальского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края, сходы 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в населенных пунктах.</a:t>
            </a:r>
          </a:p>
          <a:p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Продолжается работа по созданию территориальных общественных самоуправлений (ТОС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в районе создано 11 ТОС.</a:t>
            </a: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ТО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972" y="4056611"/>
            <a:ext cx="4429124" cy="2419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getImageCAD0R0I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750" y="3507970"/>
            <a:ext cx="3697432" cy="2254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360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2918" y="1022466"/>
            <a:ext cx="9189969" cy="56692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6459" y="1172349"/>
            <a:ext cx="875528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муниципального района «</a:t>
            </a:r>
            <a:r>
              <a:rPr lang="ru-RU" sz="1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район» Забайкальского края</a:t>
            </a:r>
            <a:b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674050, Забайкальский край, </a:t>
            </a:r>
            <a:r>
              <a:rPr lang="ru-RU" sz="1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с. Улёты, ул. Кирова, 68 «а», </a:t>
            </a:r>
            <a:endParaRPr lang="ru-RU" sz="1200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ru-RU" sz="12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raiad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min@yandex.ru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Горковенко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Владимир Анатольевич – </a:t>
            </a:r>
            <a:r>
              <a:rPr lang="ru-RU" sz="12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И.о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главы муниципального района «Улётовский район», руководитель администрации муниципального района «Улётовский район», телефон: 8 (30238) 53-2-92</a:t>
            </a:r>
          </a:p>
          <a:p>
            <a:pPr eaLnBrk="1" hangingPunct="1"/>
            <a:endParaRPr lang="ru-RU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sz="12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Синкевич</a:t>
            </a:r>
            <a:r>
              <a:rPr lang="ru-RU" sz="1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Александр Иннокентьевич – заместитель главы по экономическому развитию, телефон: 8 (30238)53-2-93 </a:t>
            </a:r>
          </a:p>
          <a:p>
            <a:pPr eaLnBrk="1" hangingPunct="1"/>
            <a:endParaRPr lang="ru-RU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sz="1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Саранина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Светлана Викторовна — Заместитель главы муниципального района «</a:t>
            </a:r>
            <a:r>
              <a:rPr lang="ru-RU" sz="1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район»</a:t>
            </a:r>
            <a:b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 8-30(238)-5-33-35</a:t>
            </a:r>
          </a:p>
          <a:p>
            <a:pPr eaLnBrk="1" hangingPunct="1"/>
            <a:endParaRPr lang="ru-RU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Колесникова Вероника Вадимовна — Начальник Управления делами</a:t>
            </a:r>
            <a:b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 8-30(238)-5-37-87</a:t>
            </a:r>
          </a:p>
          <a:p>
            <a:pPr eaLnBrk="1" hangingPunct="1"/>
            <a:endParaRPr lang="ru-RU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sz="1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Негодяева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Светлана Николаевна – Начальник отдела имущественных, земельных отношений и экономики администрации муниципального района  «</a:t>
            </a:r>
            <a:r>
              <a:rPr lang="ru-RU" sz="1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Улётовский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район» Забайкальского края</a:t>
            </a:r>
          </a:p>
          <a:p>
            <a:pPr eaLnBrk="1" hangingPunct="1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телефон: 8-30-(238)-5-41-18 </a:t>
            </a:r>
            <a:endParaRPr lang="ru-RU" sz="1200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Приемная администрации:</a:t>
            </a:r>
          </a:p>
          <a:p>
            <a:pPr eaLnBrk="1" hangingPunct="1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Михайлова </a:t>
            </a:r>
            <a:r>
              <a:rPr lang="ru-RU" sz="1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Танзиля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Фатиховна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секретарь</a:t>
            </a:r>
          </a:p>
          <a:p>
            <a:pPr eaLnBrk="1" hangingPunct="1"/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телефон/факс 8-30(238)-5-32-44</a:t>
            </a:r>
          </a:p>
        </p:txBody>
      </p:sp>
    </p:spTree>
    <p:extLst>
      <p:ext uri="{BB962C8B-B14F-4D97-AF65-F5344CB8AC3E}">
        <p14:creationId xmlns:p14="http://schemas.microsoft.com/office/powerpoint/2010/main" val="119868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65761" y="1073708"/>
            <a:ext cx="9285315" cy="56928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Климатические условия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750" y="1073707"/>
            <a:ext cx="860673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 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Улётовского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резко континентальный для него характерны следующие черты: морозная зима, более продолжительная, чем лето; недостаточное количество осадков как за весь год, так и в зимний сезон; лето сравнительно теплое, более влажное во второй его половине; укороченные по продолжительности переходные сезоны года, особенно весна, на которую к тому же приходится и самая ветреная погода. Среднегодовой температурный фон на 1,5-2,0 градуса выше, чем на остальной территории края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2755775"/>
            <a:ext cx="3943351" cy="359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833" y="2892991"/>
            <a:ext cx="3396381" cy="1641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75" y="4869160"/>
            <a:ext cx="4260905" cy="1484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30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28694" y="2068604"/>
            <a:ext cx="3800475" cy="46979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377144" y="1170637"/>
            <a:ext cx="3800475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ПОЧВА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ЗЕМЛИ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 descr="Сельское хозяйство со сплошной заливкой">
            <a:extLst>
              <a:ext uri="{FF2B5EF4-FFF2-40B4-BE49-F238E27FC236}">
                <a16:creationId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1354" y="2406817"/>
            <a:ext cx="360000" cy="3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949381" y="2286552"/>
            <a:ext cx="312385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1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 района относятся к мучнисто-карбонатным черноземам перегнойно-глеевым мерзлотным,  характеризующиеся </a:t>
            </a:r>
            <a:r>
              <a:rPr lang="ru-RU" sz="11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относительно </a:t>
            </a:r>
            <a:r>
              <a:rPr lang="ru-RU" sz="11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благоприятные для сельского хозяйства.</a:t>
            </a:r>
          </a:p>
        </p:txBody>
      </p:sp>
      <p:pic>
        <p:nvPicPr>
          <p:cNvPr id="8" name="Рисунок 7" descr="Посевы со сплошной заливкой">
            <a:extLst>
              <a:ext uri="{FF2B5EF4-FFF2-40B4-BE49-F238E27FC236}">
                <a16:creationId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839" y="3586543"/>
            <a:ext cx="287988" cy="3046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855" y="3316047"/>
            <a:ext cx="3243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земель 1 616,7 </a:t>
            </a:r>
            <a:r>
              <a:rPr lang="ru-RU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806" y="3641201"/>
            <a:ext cx="30353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 193,1 </a:t>
            </a:r>
            <a:r>
              <a:rPr lang="ru-RU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Елка со сплошной заливкой">
            <a:extLst>
              <a:ext uri="{FF2B5EF4-FFF2-40B4-BE49-F238E27FC236}">
                <a16:creationId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6631" y="4002311"/>
            <a:ext cx="359999" cy="193291"/>
          </a:xfrm>
          <a:prstGeom prst="rect">
            <a:avLst/>
          </a:prstGeom>
        </p:spPr>
      </p:pic>
      <p:pic>
        <p:nvPicPr>
          <p:cNvPr id="12" name="Рисунок 11" descr="Производство со сплошной заливкой">
            <a:extLst>
              <a:ext uri="{FF2B5EF4-FFF2-40B4-BE49-F238E27FC236}">
                <a16:creationId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51799" y="4358303"/>
            <a:ext cx="318898" cy="275727"/>
          </a:xfrm>
          <a:prstGeom prst="rect">
            <a:avLst/>
          </a:prstGeom>
        </p:spPr>
      </p:pic>
      <p:pic>
        <p:nvPicPr>
          <p:cNvPr id="14" name="Рисунок 13" descr="Холмы со сплошной заливкой">
            <a:extLst>
              <a:ext uri="{FF2B5EF4-FFF2-40B4-BE49-F238E27FC236}">
                <a16:creationId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4474" y="4678904"/>
            <a:ext cx="273683" cy="2608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1354" y="3941533"/>
            <a:ext cx="31653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лесного фонда 1 293,7 </a:t>
            </a:r>
            <a:r>
              <a:rPr lang="ru-RU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1354" y="4934546"/>
            <a:ext cx="218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поселений 3,5 </a:t>
            </a:r>
            <a:r>
              <a:rPr lang="ru-RU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13806" y="4225580"/>
            <a:ext cx="3646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промышленности, транспорта, связи и иного назначения 59,7 </a:t>
            </a:r>
            <a:r>
              <a:rPr lang="ru-RU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8407" y="5812493"/>
            <a:ext cx="23150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водного фонда 2,8 </a:t>
            </a:r>
            <a:r>
              <a:rPr lang="ru-RU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930" y="4687278"/>
            <a:ext cx="18469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запаса 16,1 </a:t>
            </a:r>
            <a:r>
              <a:rPr lang="ru-RU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1354" y="5321651"/>
            <a:ext cx="36240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особо охраняемых территорий и объектов 47,7 </a:t>
            </a:r>
            <a:r>
              <a:rPr lang="ru-RU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4345403" y="1160047"/>
            <a:ext cx="5400711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ПОЛЕЗНЫЕ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ИСКОПАЕМЫЕ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393430" y="2068605"/>
            <a:ext cx="5432214" cy="46979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831010"/>
              </p:ext>
            </p:extLst>
          </p:nvPr>
        </p:nvGraphicFramePr>
        <p:xfrm>
          <a:off x="4940904" y="2151063"/>
          <a:ext cx="4407390" cy="4497242"/>
        </p:xfrm>
        <a:graphic>
          <a:graphicData uri="http://schemas.openxmlformats.org/drawingml/2006/table">
            <a:tbl>
              <a:tblPr firstRow="1" bandRow="1"/>
              <a:tblGrid>
                <a:gridCol w="961132">
                  <a:extLst>
                    <a:ext uri="{9D8B030D-6E8A-4147-A177-3AD203B41FA5}">
                      <a16:colId xmlns:a16="http://schemas.microsoft.com/office/drawing/2014/main" val="4273369715"/>
                    </a:ext>
                  </a:extLst>
                </a:gridCol>
                <a:gridCol w="994841">
                  <a:extLst>
                    <a:ext uri="{9D8B030D-6E8A-4147-A177-3AD203B41FA5}">
                      <a16:colId xmlns:a16="http://schemas.microsoft.com/office/drawing/2014/main" val="4091277857"/>
                    </a:ext>
                  </a:extLst>
                </a:gridCol>
                <a:gridCol w="1513123">
                  <a:extLst>
                    <a:ext uri="{9D8B030D-6E8A-4147-A177-3AD203B41FA5}">
                      <a16:colId xmlns:a16="http://schemas.microsoft.com/office/drawing/2014/main" val="2960194691"/>
                    </a:ext>
                  </a:extLst>
                </a:gridCol>
                <a:gridCol w="938294">
                  <a:extLst>
                    <a:ext uri="{9D8B030D-6E8A-4147-A177-3AD203B41FA5}">
                      <a16:colId xmlns:a16="http://schemas.microsoft.com/office/drawing/2014/main" val="3586272594"/>
                    </a:ext>
                  </a:extLst>
                </a:gridCol>
              </a:tblGrid>
              <a:tr h="438384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месторождения</a:t>
                      </a:r>
                      <a:endParaRPr lang="ru-RU" sz="800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полезных ископаемых</a:t>
                      </a:r>
                      <a:endParaRPr lang="ru-RU" sz="800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Запасы</a:t>
                      </a:r>
                      <a:endParaRPr lang="ru-RU" sz="800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Степень освоенности месторождения</a:t>
                      </a:r>
                      <a:endParaRPr lang="ru-RU" sz="800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897758"/>
                  </a:ext>
                </a:extLst>
              </a:tr>
              <a:tr h="32148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Лево-Ингодинское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Олово, вольфрам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запасы олово-7083т, вольфрам- 6588 т.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91313"/>
                  </a:ext>
                </a:extLst>
              </a:tr>
              <a:tr h="32148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Ингодинское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запасы 1219 9т.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913956"/>
                  </a:ext>
                </a:extLst>
              </a:tr>
              <a:tr h="32148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Татауровское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Уголь бурый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Балансовые - 480 млн.т.</a:t>
                      </a:r>
                    </a:p>
                    <a:p>
                      <a:pPr algn="ctr"/>
                      <a:r>
                        <a:rPr lang="ru-RU" sz="800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- 99,2 млн.т.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Осваивается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090571"/>
                  </a:ext>
                </a:extLst>
              </a:tr>
              <a:tr h="43838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Тангинское</a:t>
                      </a: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углепроявление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Уголь бурый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370  млн.т.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Проведены</a:t>
                      </a:r>
                      <a:r>
                        <a:rPr lang="ru-RU" sz="800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поисковые работы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64278"/>
                  </a:ext>
                </a:extLst>
              </a:tr>
              <a:tr h="43838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Березовое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Уран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Балансовые-71 6т.</a:t>
                      </a:r>
                    </a:p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Забалансовые-2845 т. Прогнозные ресурсы 716 т.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596730"/>
                  </a:ext>
                </a:extLst>
              </a:tr>
              <a:tr h="32148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Верховья р. Ингода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500 кг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851533"/>
                  </a:ext>
                </a:extLst>
              </a:tr>
              <a:tr h="2045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р.Маланга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640кг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900473"/>
                  </a:ext>
                </a:extLst>
              </a:tr>
              <a:tr h="43838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Чернушка р.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Балансовые запасы 379 кг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 кг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136 кг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529559"/>
                  </a:ext>
                </a:extLst>
              </a:tr>
              <a:tr h="32148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Улётовское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Данных нет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994536"/>
                  </a:ext>
                </a:extLst>
              </a:tr>
              <a:tr h="43838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Татауровское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Гравийно-песч</a:t>
                      </a: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800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800" i="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м-л</a:t>
                      </a:r>
                      <a:r>
                        <a:rPr lang="ru-RU" sz="800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(наполнители бетона)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136,6 млн. куб.м.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916607"/>
                  </a:ext>
                </a:extLst>
              </a:tr>
              <a:tr h="32148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Оз.Доронинское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Сада, соль поваренная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Данных нет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rebuchet MS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80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95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7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Лесные, водные ресурсы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49382" y="1029514"/>
            <a:ext cx="9343505" cy="304269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85383" y="1082098"/>
            <a:ext cx="65670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Лесами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районе занято три четверти территории. Из-за климатических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отличий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леса подразделяются на три основных формации: светлохвойные, темнохвойные и мелколиственные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Первые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представлены чистыми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лиственничниками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примесями сосны, берёзы, осины, тополя и чистыми или смешанными сосняками.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Главной лесообразующей породой является лиственница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даурская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реже встречается лиственница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сибирская.</a:t>
            </a:r>
          </a:p>
          <a:p>
            <a:pPr algn="just"/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Сосняки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где лесообразующей породой является сосна обыкновенная, занимают достаточно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тёплые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лучше освещённые южные склоны. Встречаются как чистые, так и смешанные сосняки, где к соснам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примешиваются,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шиповник и другие кустарники, лиственница, осина, берёза. </a:t>
            </a:r>
            <a:endParaRPr lang="ru-RU" sz="1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Темнохвойные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формации в районе представлены чистыми кедрачами, лиственнично-кедровыми, пихтово-елово-кедровыми и берёзово-кедровыми лесами. В кедрачах главной древесной породой является кедр – ценное растение, дающее кедровые орехи, которые являются не только объектом промысла для человека, но и одним из лучших видов питания для многих представителей животного мира.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120347"/>
            <a:ext cx="2552873" cy="2812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49382" y="4168262"/>
            <a:ext cx="9343505" cy="25622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4108247"/>
            <a:ext cx="2777316" cy="258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32510" y="4247202"/>
            <a:ext cx="655874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Территория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Улетовского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сравнительно богата внутренними водами. Самым распространенным видом поверхностных вод являются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реки (</a:t>
            </a:r>
            <a:r>
              <a:rPr lang="ru-RU" sz="1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р.Ингода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р.Танга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р.Джила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р.Аблатуй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р.Аблатукан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р.Улутуй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ручьи, ключи,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родники.</a:t>
            </a: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Река Ингода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не только самая длинная в районе, но и занимает наибольшую площадь водосбора.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По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районным масштабам крупными озёрами следует считать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Николаевское;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Танга и два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Хундуйских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озера; Тором;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Хужарное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</a:t>
            </a:r>
            <a:r>
              <a:rPr lang="ru-RU" sz="1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Бальзойское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Салия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Димитрово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(пресное, расположено в 4 км к юго-востоку от с.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Шебартуй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2-й);Большое Сухое (пресное, расположено в 5 км к северу от с. Николаевское). </a:t>
            </a:r>
            <a:endParaRPr lang="ru-RU" sz="12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высоте почти 1000 метров над уровнем моря раскинулось озеро </a:t>
            </a:r>
            <a:r>
              <a:rPr lang="ru-RU" sz="1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Длина озера составляет более трех км, а ширина его равна двум км. Ни одна река в озеро, глубина которого составляет тринадцать с половиной метров, не впадает. Только подземные воды питают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41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34487" y="944628"/>
            <a:ext cx="9458151" cy="58219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414" y="508609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Рекреационные </a:t>
            </a:r>
            <a:r>
              <a:rPr lang="ru-RU" sz="20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</a:t>
            </a: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4073" y="1064721"/>
            <a:ext cx="904424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Сложившийся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рекреационный ресурс в  </a:t>
            </a:r>
            <a:r>
              <a:rPr 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Улётовском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районе представляет озеро </a:t>
            </a:r>
            <a:r>
              <a:rPr 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его окрестности. Озеро </a:t>
            </a:r>
            <a:r>
              <a:rPr 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имеет овальную форму, длина 3км., ширина 2 км., максимальная глубина 13,5 м. Озеро </a:t>
            </a:r>
            <a:r>
              <a:rPr 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расположено на Великом мировом водоразделе (Амурский бассейн), в 195 км юго-западнее г. Читы. </a:t>
            </a:r>
            <a:endParaRPr lang="ru-RU" sz="14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Озеро </a:t>
            </a:r>
            <a:r>
              <a:rPr 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обладает широким спектром лечебных сил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Грязь озера содержит высокие концентрации (мг/кг) соединений железа (259,2), цинка (1,3), меди (1,1).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Воды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грязи озера </a:t>
            </a:r>
            <a:r>
              <a:rPr 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имеют ярко выраженный терапевтический эффект при дерматозах, особенно при лечении псориаза и дерматита. Получен уникальный эффект при лечении трудно заживающих трофических язв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парк «</a:t>
            </a:r>
            <a:r>
              <a:rPr 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общей площадью 3593 га. В границы природного парка включено озеро </a:t>
            </a:r>
            <a:r>
              <a:rPr 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водоохраной зоной и прилегающими территориями. 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2023 году оборудовали 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экотропу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протяженностью 3 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км.Тропа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получила название «Вокруг </a:t>
            </a:r>
            <a:r>
              <a:rPr lang="ru-RU" sz="1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Арея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Ежегодно проводятся экологические акции по очистке  прибрежной зоны   озера </a:t>
            </a:r>
            <a:r>
              <a:rPr lang="ru-RU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 algn="just"/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Привлекает к себе  жителей района и края озеро Доронинское, характеризующееся прекрасными целебными свойствами содового сырья и лечебными грязями. Доронинское озеро является самым крупным содовым озером в Восточной Сибири.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488" y="2855003"/>
            <a:ext cx="331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S:\%D0%97%D0%B2%D1%8F%D0%B3%D0%B8%D0%BD%D1%86%D0%B5%D0%B2%D0%B0 %D0%9E.%D0%92\%D0%AD%D0%BA%D0%BE%D0%BD%D0%BE%D0%BC%D0%B8%D0%BA%D0%B0\%D0%A2%D1%83%D1%80%D0%B8%D0%B7%D0%BC\ %D0%90%D1%80%D0%B5%D0%B9\656x492_1_7f8b6e3bd5582026addac29d00f35594@1280x960_0xvQ0vmWsc_5165143029102700206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130" y="4539580"/>
            <a:ext cx="2621190" cy="1856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073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413" y="4604005"/>
            <a:ext cx="2805113" cy="1856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855" y="4604005"/>
            <a:ext cx="3096344" cy="1856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580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50" y="544517"/>
            <a:ext cx="561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Содержимое 6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3355" y="162766"/>
            <a:ext cx="1000125" cy="78186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2918" y="1752720"/>
            <a:ext cx="2797481" cy="50138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377144" y="1170637"/>
            <a:ext cx="2823255" cy="483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3365259" y="1160047"/>
            <a:ext cx="3875126" cy="49418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ИНЖЕНЕРНАЯ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325091" y="1752720"/>
            <a:ext cx="3915294" cy="50138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7144" y="1880243"/>
            <a:ext cx="27151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 Narrow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Narrow"/>
                <a:ea typeface="Calibri"/>
                <a:cs typeface="Times New Roman"/>
              </a:rPr>
              <a:t>    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Основным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видом транспорта по осуществлению перевозок на территории района является автомобильный транспорт.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Протяженность автомобильных дорог общего пользования, являющихся собственностью муниципального района, составляет 372,36 км и 182 км дорог федерального значения.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Железнодорожный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 представлен отводом на п. Дровяная. Вся экономическая деятельность сосредоточена по  р. Ингода, федеральной автомагистрали  Р-258 и отводу железной дороги. 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3" y="4607143"/>
            <a:ext cx="2626823" cy="1934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Прямоугольник 24"/>
          <p:cNvSpPr/>
          <p:nvPr/>
        </p:nvSpPr>
        <p:spPr>
          <a:xfrm>
            <a:off x="3325091" y="1808822"/>
            <a:ext cx="3708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муниципального района «Улётовский район» работают 4 теплоснабжающих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предприятия: ООО «Стокер» обслуживает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бюджетные учреждения района, МАУ ЖКХ и благоустройства сельского поселения «Улётовское» обслуживает благоустроенный жилой сектор в с. Улёты, АО «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ЗабТЭК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обслуживает благоустроенный жилой сектор в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Дровяная, ООО «Благоустройство+» обслуживает котельную ГУЗ «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Улётовская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ЦРБ». 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262679"/>
              </p:ext>
            </p:extLst>
          </p:nvPr>
        </p:nvGraphicFramePr>
        <p:xfrm>
          <a:off x="3531480" y="4117146"/>
          <a:ext cx="3502515" cy="2384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9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7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4657">
                <a:tc>
                  <a:txBody>
                    <a:bodyPr/>
                    <a:lstStyle/>
                    <a:p>
                      <a:r>
                        <a:rPr lang="ru-RU" sz="1000" b="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источников теплоснабжения </a:t>
                      </a:r>
                      <a:endParaRPr lang="ru-RU" sz="1000" b="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000" b="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ru-RU" sz="1000" b="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820">
                <a:tc>
                  <a:txBody>
                    <a:bodyPr/>
                    <a:lstStyle/>
                    <a:p>
                      <a:r>
                        <a:rPr lang="ru-RU" sz="1000" b="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 т.ч. муниципальные</a:t>
                      </a:r>
                      <a:endParaRPr lang="ru-RU" sz="1000" b="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уд.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523">
                <a:tc>
                  <a:txBody>
                    <a:bodyPr/>
                    <a:lstStyle/>
                    <a:p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т.ч. мощностью свыше 3 Гкал/ч 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226">
                <a:tc>
                  <a:txBody>
                    <a:bodyPr/>
                    <a:lstStyle/>
                    <a:p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Протяженность паровых, тепловых сетей в двухтрубном исчислении 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20,8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923">
                <a:tc>
                  <a:txBody>
                    <a:bodyPr/>
                    <a:lstStyle/>
                    <a:p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т.ч. нуждающихся в замене 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9,1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530">
                <a:tc>
                  <a:txBody>
                    <a:bodyPr/>
                    <a:lstStyle/>
                    <a:p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Протяженность водопроводных сетей 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10,7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078">
                <a:tc>
                  <a:txBody>
                    <a:bodyPr/>
                    <a:lstStyle/>
                    <a:p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Одиночное протяжение  уличной канализационной сети 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964">
                <a:tc>
                  <a:txBody>
                    <a:bodyPr/>
                    <a:lstStyle/>
                    <a:p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т.ч. нуждающейся в замене 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1000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7431578" y="1160047"/>
            <a:ext cx="2252749" cy="49418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ЖИЛИЩНЫЙ ФОНД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365078" y="1752720"/>
            <a:ext cx="2319250" cy="50138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5078" y="1808822"/>
            <a:ext cx="231925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Общая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жилых помещений,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приходящегося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1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жителя в 2023 году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составила 30,65 </a:t>
            </a:r>
            <a:r>
              <a:rPr lang="ru-RU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введенная в действие за год составила 0,08.</a:t>
            </a:r>
          </a:p>
          <a:p>
            <a:pPr algn="just"/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За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введено в эксплуатацию жилья 1288 кв.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метров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Новое </a:t>
            </a:r>
            <a:r>
              <a:rPr lang="ru-RU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жилье было построено населением за счет собственных и привлеченных </a:t>
            </a:r>
            <a:r>
              <a:rPr lang="ru-RU" sz="1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средств.</a:t>
            </a:r>
            <a:endParaRPr lang="ru-RU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 descr="P92501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4630" y="4557899"/>
            <a:ext cx="2221508" cy="1984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918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1944</TotalTime>
  <Words>4496</Words>
  <Application>Microsoft Office PowerPoint</Application>
  <PresentationFormat>Лист A4 (210x297 мм)</PresentationFormat>
  <Paragraphs>897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52" baseType="lpstr">
      <vt:lpstr>Arial</vt:lpstr>
      <vt:lpstr>Arial Narrow</vt:lpstr>
      <vt:lpstr>Calibri</vt:lpstr>
      <vt:lpstr>Calibri Light</vt:lpstr>
      <vt:lpstr>Corbel</vt:lpstr>
      <vt:lpstr>Gill Sans MT</vt:lpstr>
      <vt:lpstr>Times New Roman</vt:lpstr>
      <vt:lpstr>Wingdings</vt:lpstr>
      <vt:lpstr>Parcel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185</cp:revision>
  <cp:lastPrinted>2024-09-24T06:08:29Z</cp:lastPrinted>
  <dcterms:created xsi:type="dcterms:W3CDTF">2024-08-22T04:37:51Z</dcterms:created>
  <dcterms:modified xsi:type="dcterms:W3CDTF">2024-09-30T02:27:27Z</dcterms:modified>
</cp:coreProperties>
</file>