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hart17.xml" ContentType="application/vnd.openxmlformats-officedocument.drawingml.char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harts/chart13.xml" ContentType="application/vnd.openxmlformats-officedocument.drawingml.chart+xml"/>
  <Override PartName="/ppt/charts/chart15.xml" ContentType="application/vnd.openxmlformats-officedocument.drawingml.char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7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charts/chart18.xml" ContentType="application/vnd.openxmlformats-officedocument.drawingml.char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charts/chart16.xml" ContentType="application/vnd.openxmlformats-officedocument.drawingml.char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14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charts/chart19.xml" ContentType="application/vnd.openxmlformats-officedocument.drawingml.char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9" r:id="rId1"/>
  </p:sldMasterIdLst>
  <p:notesMasterIdLst>
    <p:notesMasterId r:id="rId61"/>
  </p:notesMasterIdLst>
  <p:sldIdLst>
    <p:sldId id="515" r:id="rId2"/>
    <p:sldId id="469" r:id="rId3"/>
    <p:sldId id="516" r:id="rId4"/>
    <p:sldId id="513" r:id="rId5"/>
    <p:sldId id="261" r:id="rId6"/>
    <p:sldId id="262" r:id="rId7"/>
    <p:sldId id="507" r:id="rId8"/>
    <p:sldId id="471" r:id="rId9"/>
    <p:sldId id="303" r:id="rId10"/>
    <p:sldId id="508" r:id="rId11"/>
    <p:sldId id="371" r:id="rId12"/>
    <p:sldId id="500" r:id="rId13"/>
    <p:sldId id="370" r:id="rId14"/>
    <p:sldId id="268" r:id="rId15"/>
    <p:sldId id="400" r:id="rId16"/>
    <p:sldId id="269" r:id="rId17"/>
    <p:sldId id="270" r:id="rId18"/>
    <p:sldId id="403" r:id="rId19"/>
    <p:sldId id="402" r:id="rId20"/>
    <p:sldId id="453" r:id="rId21"/>
    <p:sldId id="485" r:id="rId22"/>
    <p:sldId id="405" r:id="rId23"/>
    <p:sldId id="488" r:id="rId24"/>
    <p:sldId id="490" r:id="rId25"/>
    <p:sldId id="492" r:id="rId26"/>
    <p:sldId id="517" r:id="rId27"/>
    <p:sldId id="369" r:id="rId28"/>
    <p:sldId id="326" r:id="rId29"/>
    <p:sldId id="319" r:id="rId30"/>
    <p:sldId id="519" r:id="rId31"/>
    <p:sldId id="373" r:id="rId32"/>
    <p:sldId id="320" r:id="rId33"/>
    <p:sldId id="493" r:id="rId34"/>
    <p:sldId id="410" r:id="rId35"/>
    <p:sldId id="401" r:id="rId36"/>
    <p:sldId id="396" r:id="rId37"/>
    <p:sldId id="460" r:id="rId38"/>
    <p:sldId id="279" r:id="rId39"/>
    <p:sldId id="280" r:id="rId40"/>
    <p:sldId id="278" r:id="rId41"/>
    <p:sldId id="328" r:id="rId42"/>
    <p:sldId id="336" r:id="rId43"/>
    <p:sldId id="337" r:id="rId44"/>
    <p:sldId id="282" r:id="rId45"/>
    <p:sldId id="281" r:id="rId46"/>
    <p:sldId id="289" r:id="rId47"/>
    <p:sldId id="399" r:id="rId48"/>
    <p:sldId id="329" r:id="rId49"/>
    <p:sldId id="505" r:id="rId50"/>
    <p:sldId id="503" r:id="rId51"/>
    <p:sldId id="495" r:id="rId52"/>
    <p:sldId id="420" r:id="rId53"/>
    <p:sldId id="467" r:id="rId54"/>
    <p:sldId id="468" r:id="rId55"/>
    <p:sldId id="304" r:id="rId56"/>
    <p:sldId id="376" r:id="rId57"/>
    <p:sldId id="305" r:id="rId58"/>
    <p:sldId id="298" r:id="rId59"/>
    <p:sldId id="478" r:id="rId60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066FF"/>
    <a:srgbClr val="E0E4BA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6217" autoAdjust="0"/>
    <p:restoredTop sz="94618" autoAdjust="0"/>
  </p:normalViewPr>
  <p:slideViewPr>
    <p:cSldViewPr>
      <p:cViewPr varScale="1">
        <p:scale>
          <a:sx n="93" d="100"/>
          <a:sy n="93" d="100"/>
        </p:scale>
        <p:origin x="-120" y="-2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3424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3"/>
  <c:chart>
    <c:autoTitleDeleted val="1"/>
    <c:plotArea>
      <c:layout>
        <c:manualLayout>
          <c:layoutTarget val="inner"/>
          <c:xMode val="edge"/>
          <c:yMode val="edge"/>
          <c:x val="0.12731347817634378"/>
          <c:y val="2.4413548906447442E-2"/>
          <c:w val="0.56404454651503622"/>
          <c:h val="0.69274879952453383"/>
        </c:manualLayout>
      </c:layout>
      <c:barChart>
        <c:barDir val="bar"/>
        <c:grouping val="clustered"/>
        <c:axId val="141030528"/>
        <c:axId val="128701568"/>
      </c:barChart>
      <c:catAx>
        <c:axId val="141030528"/>
        <c:scaling>
          <c:orientation val="minMax"/>
        </c:scaling>
        <c:delete val="1"/>
        <c:axPos val="l"/>
        <c:numFmt formatCode="General" sourceLinked="1"/>
        <c:tickLblPos val="none"/>
        <c:crossAx val="128701568"/>
        <c:crosses val="autoZero"/>
        <c:auto val="1"/>
        <c:lblAlgn val="ctr"/>
        <c:lblOffset val="100"/>
      </c:catAx>
      <c:valAx>
        <c:axId val="128701568"/>
        <c:scaling>
          <c:orientation val="minMax"/>
        </c:scaling>
        <c:axPos val="b"/>
        <c:majorGridlines>
          <c:spPr>
            <a:ln>
              <a:solidFill>
                <a:schemeClr val="accent1"/>
              </a:solidFill>
            </a:ln>
          </c:spPr>
        </c:majorGridlines>
        <c:numFmt formatCode="General" sourceLinked="1"/>
        <c:tickLblPos val="nextTo"/>
        <c:txPr>
          <a:bodyPr/>
          <a:lstStyle/>
          <a:p>
            <a:pPr>
              <a:defRPr b="1">
                <a:solidFill>
                  <a:schemeClr val="tx1"/>
                </a:solidFill>
              </a:defRPr>
            </a:pPr>
            <a:endParaRPr lang="ru-RU"/>
          </a:p>
        </c:txPr>
        <c:crossAx val="141030528"/>
        <c:crosses val="autoZero"/>
        <c:crossBetween val="between"/>
      </c:valAx>
      <c:spPr>
        <a:noFill/>
        <a:ln w="25400"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c:spPr>
    </c:plotArea>
    <c:legend>
      <c:legendPos val="r"/>
      <c:layout>
        <c:manualLayout>
          <c:xMode val="edge"/>
          <c:yMode val="edge"/>
          <c:x val="0.68667359288423968"/>
          <c:y val="0"/>
          <c:w val="0.31332640711579529"/>
          <c:h val="0.90064517935245469"/>
        </c:manualLayout>
      </c:layout>
      <c:txPr>
        <a:bodyPr/>
        <a:lstStyle/>
        <a:p>
          <a:pPr>
            <a:defRPr sz="1600" b="1">
              <a:solidFill>
                <a:schemeClr val="tx1"/>
              </a:solidFill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Структура неналоговых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доходов 2017год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1241051140599034"/>
          <c:y val="6.7724393713363168E-2"/>
        </c:manualLayout>
      </c:layout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3"/>
            <c:spPr>
              <a:solidFill>
                <a:srgbClr val="7030A0"/>
              </a:solidFill>
            </c:spPr>
          </c:dPt>
          <c:dLbls>
            <c:txPr>
              <a:bodyPr/>
              <a:lstStyle/>
              <a:p>
                <a:pPr>
                  <a:defRPr sz="16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Доходы от использования имущества</c:v>
                </c:pt>
                <c:pt idx="1">
                  <c:v>Платежи при использовании природных ресурсов </c:v>
                </c:pt>
                <c:pt idx="2">
                  <c:v>Доходы от оказания платных услуг</c:v>
                </c:pt>
                <c:pt idx="3">
                  <c:v>Прочие неналоговые доходы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62.8</c:v>
                </c:pt>
                <c:pt idx="1">
                  <c:v>3.1</c:v>
                </c:pt>
                <c:pt idx="2">
                  <c:v>7.6</c:v>
                </c:pt>
                <c:pt idx="3">
                  <c:v>26.5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56588825275063692"/>
          <c:y val="0.30792035451320432"/>
          <c:w val="0.42025905913752715"/>
          <c:h val="0.66607874427242275"/>
        </c:manualLayout>
      </c:layout>
      <c:txPr>
        <a:bodyPr/>
        <a:lstStyle/>
        <a:p>
          <a:pPr>
            <a:defRPr sz="16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Структура расходов 2017год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28086419753086667"/>
          <c:y val="1.6233766233766243E-2"/>
        </c:manualLayout>
      </c:layout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Lbls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Образование</c:v>
                </c:pt>
                <c:pt idx="1">
                  <c:v>ЖКХ</c:v>
                </c:pt>
                <c:pt idx="2">
                  <c:v>Общегосударственные вопросы</c:v>
                </c:pt>
                <c:pt idx="3">
                  <c:v>Национальная экономика</c:v>
                </c:pt>
                <c:pt idx="4">
                  <c:v>Социальная политика</c:v>
                </c:pt>
                <c:pt idx="5">
                  <c:v>Культура</c:v>
                </c:pt>
                <c:pt idx="6">
                  <c:v>Физическая культура и спорт</c:v>
                </c:pt>
                <c:pt idx="7">
                  <c:v>Прочие расходы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65.5</c:v>
                </c:pt>
                <c:pt idx="1">
                  <c:v>3.5</c:v>
                </c:pt>
                <c:pt idx="2">
                  <c:v>10.7</c:v>
                </c:pt>
                <c:pt idx="3">
                  <c:v>4.4000000000000004</c:v>
                </c:pt>
                <c:pt idx="4">
                  <c:v>3.3</c:v>
                </c:pt>
                <c:pt idx="5">
                  <c:v>7.6</c:v>
                </c:pt>
                <c:pt idx="6">
                  <c:v>0.1</c:v>
                </c:pt>
                <c:pt idx="7" formatCode="0.0">
                  <c:v>4.9000000000000004</c:v>
                </c:pt>
              </c:numCache>
            </c:numRef>
          </c:val>
        </c:ser>
      </c:pie3DChart>
    </c:plotArea>
    <c:legend>
      <c:legendPos val="r"/>
      <c:layout/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8"/>
  <c:chart>
    <c:autoTitleDeleted val="1"/>
    <c:view3D>
      <c:perspective val="30"/>
    </c:view3D>
    <c:floor>
      <c:spPr>
        <a:gradFill rotWithShape="1">
          <a:gsLst>
            <a:gs pos="0">
              <a:schemeClr val="accent5">
                <a:tint val="10000"/>
                <a:satMod val="300000"/>
              </a:schemeClr>
            </a:gs>
            <a:gs pos="34000">
              <a:schemeClr val="accent5">
                <a:tint val="13500"/>
                <a:satMod val="250000"/>
              </a:schemeClr>
            </a:gs>
            <a:gs pos="100000">
              <a:schemeClr val="accent5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5">
              <a:satMod val="120000"/>
            </a:schemeClr>
          </a:solidFill>
          <a:prstDash val="solid"/>
        </a:ln>
        <a:effectLst>
          <a:innerShdw blurRad="114300">
            <a:prstClr val="black"/>
          </a:innerShdw>
        </a:effectLst>
      </c:spPr>
    </c:floor>
    <c:sideWall>
      <c:spPr>
        <a:gradFill rotWithShape="1">
          <a:gsLst>
            <a:gs pos="0">
              <a:schemeClr val="accent5">
                <a:tint val="10000"/>
                <a:satMod val="300000"/>
              </a:schemeClr>
            </a:gs>
            <a:gs pos="34000">
              <a:schemeClr val="accent5">
                <a:tint val="13500"/>
                <a:satMod val="250000"/>
              </a:schemeClr>
            </a:gs>
            <a:gs pos="100000">
              <a:schemeClr val="accent5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5">
              <a:satMod val="12000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c:spPr>
    </c:sideWall>
    <c:backWall>
      <c:spPr>
        <a:gradFill rotWithShape="1">
          <a:gsLst>
            <a:gs pos="0">
              <a:schemeClr val="accent5">
                <a:tint val="10000"/>
                <a:satMod val="300000"/>
              </a:schemeClr>
            </a:gs>
            <a:gs pos="34000">
              <a:schemeClr val="accent5">
                <a:tint val="13500"/>
                <a:satMod val="250000"/>
              </a:schemeClr>
            </a:gs>
            <a:gs pos="100000">
              <a:schemeClr val="accent5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5">
              <a:satMod val="12000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c:spPr>
    </c:backWall>
    <c:plotArea>
      <c:layout>
        <c:manualLayout>
          <c:layoutTarget val="inner"/>
          <c:xMode val="edge"/>
          <c:yMode val="edge"/>
          <c:x val="8.4242662275865202E-2"/>
          <c:y val="7.462827020815023E-2"/>
          <c:w val="0.63985614243748756"/>
          <c:h val="0.72726640711902113"/>
        </c:manualLayout>
      </c:layout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Средний размер назначенных месячных пенсий</c:v>
                </c:pt>
              </c:strCache>
            </c:strRef>
          </c:tx>
          <c:dLbls>
            <c:dLbl>
              <c:idx val="0"/>
              <c:layout>
                <c:manualLayout>
                  <c:x val="1.0727894262784901E-2"/>
                  <c:y val="-3.4006177851190898E-3"/>
                </c:manualLayout>
              </c:layout>
              <c:showVal val="1"/>
            </c:dLbl>
            <c:dLbl>
              <c:idx val="1"/>
              <c:layout>
                <c:manualLayout>
                  <c:x val="-7.6627816162749274E-3"/>
                  <c:y val="-5.3914349972470299E-2"/>
                </c:manualLayout>
              </c:layout>
              <c:showVal val="1"/>
            </c:dLbl>
            <c:dLbl>
              <c:idx val="2"/>
              <c:layout>
                <c:manualLayout>
                  <c:x val="-4.1379020727884609E-2"/>
                  <c:y val="-5.9258844499192775E-2"/>
                </c:manualLayout>
              </c:layout>
              <c:showVal val="1"/>
            </c:dLbl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2015г.</c:v>
                </c:pt>
                <c:pt idx="1">
                  <c:v>2016г.</c:v>
                </c:pt>
                <c:pt idx="2">
                  <c:v>2017г.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10568</c:v>
                </c:pt>
                <c:pt idx="1">
                  <c:v>10866</c:v>
                </c:pt>
                <c:pt idx="2">
                  <c:v>11729</c:v>
                </c:pt>
              </c:numCache>
            </c:numRef>
          </c:val>
        </c:ser>
        <c:shape val="cylinder"/>
        <c:axId val="130772992"/>
        <c:axId val="130774528"/>
        <c:axId val="0"/>
      </c:bar3DChart>
      <c:catAx>
        <c:axId val="130772992"/>
        <c:scaling>
          <c:orientation val="minMax"/>
        </c:scaling>
        <c:axPos val="l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0774528"/>
        <c:crosses val="autoZero"/>
        <c:auto val="1"/>
        <c:lblAlgn val="ctr"/>
        <c:lblOffset val="100"/>
      </c:catAx>
      <c:valAx>
        <c:axId val="130774528"/>
        <c:scaling>
          <c:orientation val="minMax"/>
        </c:scaling>
        <c:axPos val="b"/>
        <c:majorGridlines>
          <c:spPr>
            <a:ln>
              <a:solidFill>
                <a:schemeClr val="accent1">
                  <a:lumMod val="50000"/>
                </a:schemeClr>
              </a:solidFill>
            </a:ln>
          </c:spPr>
        </c:majorGridlines>
        <c:numFmt formatCode="General" sourceLinked="1"/>
        <c:tickLblPos val="nextTo"/>
        <c:txPr>
          <a:bodyPr/>
          <a:lstStyle/>
          <a:p>
            <a:pPr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07729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360762793105565"/>
          <c:y val="0.27989403073212943"/>
          <c:w val="0.2989763971845521"/>
          <c:h val="0.24681075431376392"/>
        </c:manualLayout>
      </c:layout>
      <c:txPr>
        <a:bodyPr/>
        <a:lstStyle/>
        <a:p>
          <a:pPr>
            <a:defRPr>
              <a:solidFill>
                <a:schemeClr val="tx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600" b="1">
          <a:solidFill>
            <a:schemeClr val="accent1">
              <a:lumMod val="50000"/>
            </a:schemeClr>
          </a:solidFill>
        </a:defRPr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8"/>
  <c:chart>
    <c:view3D>
      <c:perspective val="30"/>
    </c:view3D>
    <c:floor>
      <c:spPr>
        <a:gradFill rotWithShape="1">
          <a:gsLst>
            <a:gs pos="0">
              <a:schemeClr val="accent5">
                <a:tint val="10000"/>
                <a:satMod val="300000"/>
              </a:schemeClr>
            </a:gs>
            <a:gs pos="34000">
              <a:schemeClr val="accent5">
                <a:tint val="13500"/>
                <a:satMod val="250000"/>
              </a:schemeClr>
            </a:gs>
            <a:gs pos="100000">
              <a:schemeClr val="accent5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5">
              <a:satMod val="120000"/>
            </a:schemeClr>
          </a:solidFill>
          <a:prstDash val="solid"/>
        </a:ln>
        <a:effectLst>
          <a:innerShdw blurRad="114300">
            <a:prstClr val="black"/>
          </a:innerShdw>
        </a:effectLst>
      </c:spPr>
    </c:floor>
    <c:sideWall>
      <c:spPr>
        <a:gradFill rotWithShape="1">
          <a:gsLst>
            <a:gs pos="0">
              <a:schemeClr val="accent5">
                <a:tint val="10000"/>
                <a:satMod val="300000"/>
              </a:schemeClr>
            </a:gs>
            <a:gs pos="34000">
              <a:schemeClr val="accent5">
                <a:tint val="13500"/>
                <a:satMod val="250000"/>
              </a:schemeClr>
            </a:gs>
            <a:gs pos="100000">
              <a:schemeClr val="accent5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5">
              <a:satMod val="12000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c:spPr>
    </c:sideWall>
    <c:backWall>
      <c:spPr>
        <a:gradFill rotWithShape="1">
          <a:gsLst>
            <a:gs pos="0">
              <a:schemeClr val="accent5">
                <a:tint val="10000"/>
                <a:satMod val="300000"/>
              </a:schemeClr>
            </a:gs>
            <a:gs pos="34000">
              <a:schemeClr val="accent5">
                <a:tint val="13500"/>
                <a:satMod val="250000"/>
              </a:schemeClr>
            </a:gs>
            <a:gs pos="100000">
              <a:schemeClr val="accent5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5">
              <a:satMod val="12000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c:spPr>
    </c:backWall>
    <c:plotArea>
      <c:layout>
        <c:manualLayout>
          <c:layoutTarget val="inner"/>
          <c:xMode val="edge"/>
          <c:yMode val="edge"/>
          <c:x val="0.10756491254265572"/>
          <c:y val="4.3600061032456394E-2"/>
          <c:w val="0.53612982915315865"/>
          <c:h val="0.77590344833380831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Среднемесячная заработная плата одного работника, руб.</c:v>
                </c:pt>
              </c:strCache>
            </c:strRef>
          </c:tx>
          <c:dLbls>
            <c:dLbl>
              <c:idx val="1"/>
              <c:layout>
                <c:manualLayout>
                  <c:x val="3.0389151025227092E-3"/>
                  <c:y val="-6.2222309322567726E-2"/>
                </c:manualLayout>
              </c:layout>
              <c:showVal val="1"/>
            </c:dLbl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2015г.</c:v>
                </c:pt>
                <c:pt idx="1">
                  <c:v>2016г.</c:v>
                </c:pt>
                <c:pt idx="2">
                  <c:v>2017г.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23566</c:v>
                </c:pt>
                <c:pt idx="1">
                  <c:v>25995</c:v>
                </c:pt>
                <c:pt idx="2">
                  <c:v>26112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Среднедушевые денежные доходы населения, руб.</c:v>
                </c:pt>
              </c:strCache>
            </c:strRef>
          </c:tx>
          <c:dLbls>
            <c:dLbl>
              <c:idx val="0"/>
              <c:layout>
                <c:manualLayout>
                  <c:x val="1.0636202858829318E-2"/>
                  <c:y val="8.0807515226172348E-3"/>
                </c:manualLayout>
              </c:layout>
              <c:showVal val="1"/>
            </c:dLbl>
            <c:dLbl>
              <c:idx val="1"/>
              <c:layout>
                <c:manualLayout>
                  <c:x val="6.2297759601715484E-2"/>
                  <c:y val="7.6767139464863382E-2"/>
                </c:manualLayout>
              </c:layout>
              <c:showVal val="1"/>
            </c:dLbl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2015г.</c:v>
                </c:pt>
                <c:pt idx="1">
                  <c:v>2016г.</c:v>
                </c:pt>
                <c:pt idx="2">
                  <c:v>2017г.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10568</c:v>
                </c:pt>
                <c:pt idx="1">
                  <c:v>10025</c:v>
                </c:pt>
                <c:pt idx="2">
                  <c:v>10946</c:v>
                </c:pt>
              </c:numCache>
            </c:numRef>
          </c:val>
        </c:ser>
        <c:shape val="pyramid"/>
        <c:axId val="148560512"/>
        <c:axId val="148595456"/>
        <c:axId val="128569344"/>
      </c:bar3DChart>
      <c:catAx>
        <c:axId val="148560512"/>
        <c:scaling>
          <c:orientation val="minMax"/>
        </c:scaling>
        <c:axPos val="b"/>
        <c:tickLblPos val="nextTo"/>
        <c:txPr>
          <a:bodyPr/>
          <a:lstStyle/>
          <a:p>
            <a:pPr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8595456"/>
        <c:crosses val="autoZero"/>
        <c:auto val="1"/>
        <c:lblAlgn val="ctr"/>
        <c:lblOffset val="100"/>
      </c:catAx>
      <c:valAx>
        <c:axId val="148595456"/>
        <c:scaling>
          <c:orientation val="minMax"/>
        </c:scaling>
        <c:axPos val="l"/>
        <c:majorGridlines>
          <c:spPr>
            <a:ln w="38100" cap="flat" cmpd="sng" algn="ctr">
              <a:solidFill>
                <a:schemeClr val="accent1"/>
              </a:solidFill>
              <a:prstDash val="solid"/>
            </a:ln>
            <a:effectLst>
              <a:outerShdw blurRad="50800" dist="38100" dir="14700000" algn="t" rotWithShape="0">
                <a:srgbClr val="000000">
                  <a:alpha val="60000"/>
                </a:srgbClr>
              </a:outerShdw>
            </a:effectLst>
          </c:spPr>
        </c:majorGridlines>
        <c:numFmt formatCode="General" sourceLinked="1"/>
        <c:tickLblPos val="nextTo"/>
        <c:txPr>
          <a:bodyPr/>
          <a:lstStyle/>
          <a:p>
            <a:pPr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8560512"/>
        <c:crosses val="autoZero"/>
        <c:crossBetween val="between"/>
      </c:valAx>
      <c:serAx>
        <c:axId val="128569344"/>
        <c:scaling>
          <c:orientation val="minMax"/>
        </c:scaling>
        <c:delete val="1"/>
        <c:axPos val="b"/>
        <c:tickLblPos val="none"/>
        <c:crossAx val="148595456"/>
        <c:crosses val="autoZero"/>
      </c:serAx>
    </c:plotArea>
    <c:legend>
      <c:legendPos val="r"/>
      <c:layout>
        <c:manualLayout>
          <c:xMode val="edge"/>
          <c:yMode val="edge"/>
          <c:x val="0.65924265207242005"/>
          <c:y val="0.19792446291799748"/>
          <c:w val="0.33127311396795511"/>
          <c:h val="0.68464508603092611"/>
        </c:manualLayout>
      </c:layout>
      <c:txPr>
        <a:bodyPr/>
        <a:lstStyle/>
        <a:p>
          <a:pPr>
            <a:defRPr>
              <a:solidFill>
                <a:schemeClr val="tx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spPr>
    <a:ln>
      <a:noFill/>
    </a:ln>
  </c:spPr>
  <c:txPr>
    <a:bodyPr/>
    <a:lstStyle/>
    <a:p>
      <a:pPr>
        <a:defRPr sz="1600" b="1">
          <a:solidFill>
            <a:schemeClr val="accent1">
              <a:lumMod val="50000"/>
            </a:schemeClr>
          </a:solidFill>
        </a:defRPr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ООО</c:v>
                </c:pt>
              </c:strCache>
            </c:strRef>
          </c:tx>
          <c:dLbls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2015г.</c:v>
                </c:pt>
                <c:pt idx="1">
                  <c:v>2016г.</c:v>
                </c:pt>
                <c:pt idx="2">
                  <c:v>2017г.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70</c:v>
                </c:pt>
                <c:pt idx="1">
                  <c:v>72</c:v>
                </c:pt>
                <c:pt idx="2">
                  <c:v>72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Количество ИП</c:v>
                </c:pt>
              </c:strCache>
            </c:strRef>
          </c:tx>
          <c:dLbls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2015г.</c:v>
                </c:pt>
                <c:pt idx="1">
                  <c:v>2016г.</c:v>
                </c:pt>
                <c:pt idx="2">
                  <c:v>2017г.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379</c:v>
                </c:pt>
                <c:pt idx="1">
                  <c:v>323</c:v>
                </c:pt>
                <c:pt idx="2">
                  <c:v>313</c:v>
                </c:pt>
              </c:numCache>
            </c:numRef>
          </c:val>
        </c:ser>
        <c:shape val="cylinder"/>
        <c:axId val="149150336"/>
        <c:axId val="149172992"/>
        <c:axId val="0"/>
      </c:bar3DChart>
      <c:catAx>
        <c:axId val="149150336"/>
        <c:scaling>
          <c:orientation val="minMax"/>
        </c:scaling>
        <c:axPos val="l"/>
        <c:tickLblPos val="nextTo"/>
        <c:crossAx val="149172992"/>
        <c:crosses val="autoZero"/>
        <c:auto val="1"/>
        <c:lblAlgn val="ctr"/>
        <c:lblOffset val="100"/>
      </c:catAx>
      <c:valAx>
        <c:axId val="149172992"/>
        <c:scaling>
          <c:orientation val="minMax"/>
        </c:scaling>
        <c:axPos val="b"/>
        <c:majorGridlines/>
        <c:numFmt formatCode="General" sourceLinked="1"/>
        <c:tickLblPos val="nextTo"/>
        <c:crossAx val="1491503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3459191527196435"/>
          <c:y val="0.28730078740157661"/>
          <c:w val="0.34763042723070531"/>
          <c:h val="0.42539842519685422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gradFill rotWithShape="1">
          <a:gsLst>
            <a:gs pos="0">
              <a:schemeClr val="accent5">
                <a:tint val="10000"/>
                <a:satMod val="300000"/>
              </a:schemeClr>
            </a:gs>
            <a:gs pos="34000">
              <a:schemeClr val="accent5">
                <a:tint val="13500"/>
                <a:satMod val="250000"/>
              </a:schemeClr>
            </a:gs>
            <a:gs pos="100000">
              <a:schemeClr val="accent5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5">
              <a:satMod val="12000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c:spPr>
    </c:floor>
    <c:sideWall>
      <c:spPr>
        <a:gradFill rotWithShape="1">
          <a:gsLst>
            <a:gs pos="0">
              <a:schemeClr val="accent6">
                <a:tint val="10000"/>
                <a:satMod val="300000"/>
              </a:schemeClr>
            </a:gs>
            <a:gs pos="34000">
              <a:schemeClr val="accent6">
                <a:tint val="13500"/>
                <a:satMod val="250000"/>
              </a:schemeClr>
            </a:gs>
            <a:gs pos="100000">
              <a:schemeClr val="accent6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6">
              <a:satMod val="12000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c:spPr>
    </c:sideWall>
    <c:backWall>
      <c:spPr>
        <a:gradFill rotWithShape="1">
          <a:gsLst>
            <a:gs pos="0">
              <a:schemeClr val="accent6">
                <a:tint val="10000"/>
                <a:satMod val="300000"/>
              </a:schemeClr>
            </a:gs>
            <a:gs pos="34000">
              <a:schemeClr val="accent6">
                <a:tint val="13500"/>
                <a:satMod val="250000"/>
              </a:schemeClr>
            </a:gs>
            <a:gs pos="100000">
              <a:schemeClr val="accent6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6">
              <a:satMod val="12000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Оборот розничной торговли на душу населения, рублей</c:v>
                </c:pt>
              </c:strCache>
            </c:strRef>
          </c:tx>
          <c:dLbls>
            <c:dLbl>
              <c:idx val="0"/>
              <c:layout>
                <c:manualLayout>
                  <c:x val="2.4772139913596981E-2"/>
                  <c:y val="-8.0808132225010567E-3"/>
                </c:manualLayout>
              </c:layout>
              <c:showVal val="1"/>
            </c:dLbl>
            <c:dLbl>
              <c:idx val="1"/>
              <c:layout>
                <c:manualLayout>
                  <c:x val="0"/>
                  <c:y val="4.4444472723755797E-2"/>
                </c:manualLayout>
              </c:layout>
              <c:showVal val="1"/>
            </c:dLbl>
            <c:dLbl>
              <c:idx val="2"/>
              <c:layout>
                <c:manualLayout>
                  <c:x val="0"/>
                  <c:y val="8.080813222501057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chemeClr val="accent6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2015г.</c:v>
                </c:pt>
                <c:pt idx="1">
                  <c:v>2016г.</c:v>
                </c:pt>
                <c:pt idx="2">
                  <c:v>2017г.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76831</c:v>
                </c:pt>
                <c:pt idx="1">
                  <c:v>78312</c:v>
                </c:pt>
                <c:pt idx="2">
                  <c:v>79615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Объем платных услуг населению на душу населения, рублей</c:v>
                </c:pt>
              </c:strCache>
            </c:strRef>
          </c:tx>
          <c:dLbls>
            <c:dLbl>
              <c:idx val="0"/>
              <c:layout>
                <c:manualLayout>
                  <c:x val="2.4187366386226646E-2"/>
                  <c:y val="-8.5975296657085226E-3"/>
                </c:manualLayout>
              </c:layout>
              <c:showVal val="1"/>
            </c:dLbl>
            <c:dLbl>
              <c:idx val="1"/>
              <c:layout>
                <c:manualLayout>
                  <c:x val="2.5699076785366825E-2"/>
                  <c:y val="1.2896294498562702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chemeClr val="accent6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2015г.</c:v>
                </c:pt>
                <c:pt idx="1">
                  <c:v>2016г.</c:v>
                </c:pt>
                <c:pt idx="2">
                  <c:v>2017г.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9731</c:v>
                </c:pt>
                <c:pt idx="1">
                  <c:v>10163</c:v>
                </c:pt>
                <c:pt idx="2">
                  <c:v>10227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оборот общественного питания на душу населения, руб.</c:v>
                </c:pt>
              </c:strCache>
            </c:strRef>
          </c:tx>
          <c:dLbls>
            <c:txPr>
              <a:bodyPr/>
              <a:lstStyle/>
              <a:p>
                <a:pPr>
                  <a:defRPr sz="1600" b="1">
                    <a:solidFill>
                      <a:schemeClr val="accent6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2015г.</c:v>
                </c:pt>
                <c:pt idx="1">
                  <c:v>2016г.</c:v>
                </c:pt>
                <c:pt idx="2">
                  <c:v>2017г.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1921</c:v>
                </c:pt>
                <c:pt idx="1">
                  <c:v>1895</c:v>
                </c:pt>
                <c:pt idx="2">
                  <c:v>2078</c:v>
                </c:pt>
              </c:numCache>
            </c:numRef>
          </c:val>
        </c:ser>
        <c:shape val="cone"/>
        <c:axId val="149613568"/>
        <c:axId val="149623552"/>
        <c:axId val="0"/>
      </c:bar3DChart>
      <c:catAx>
        <c:axId val="149613568"/>
        <c:scaling>
          <c:orientation val="minMax"/>
        </c:scaling>
        <c:axPos val="b"/>
        <c:tickLblPos val="nextTo"/>
        <c:txPr>
          <a:bodyPr/>
          <a:lstStyle/>
          <a:p>
            <a:pPr>
              <a:defRPr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9623552"/>
        <c:crosses val="autoZero"/>
        <c:auto val="1"/>
        <c:lblAlgn val="ctr"/>
        <c:lblOffset val="100"/>
      </c:catAx>
      <c:valAx>
        <c:axId val="149623552"/>
        <c:scaling>
          <c:orientation val="minMax"/>
        </c:scaling>
        <c:axPos val="l"/>
        <c:majorGridlines>
          <c:spPr>
            <a:ln>
              <a:solidFill>
                <a:schemeClr val="accent1"/>
              </a:solidFill>
            </a:ln>
            <a:effectLst>
              <a:innerShdw blurRad="114300">
                <a:prstClr val="black"/>
              </a:innerShdw>
            </a:effectLst>
          </c:spPr>
        </c:majorGridlines>
        <c:numFmt formatCode="General" sourceLinked="1"/>
        <c:tickLblPos val="nextTo"/>
        <c:txPr>
          <a:bodyPr/>
          <a:lstStyle/>
          <a:p>
            <a:pPr>
              <a:defRPr sz="16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96135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929280875908615"/>
          <c:y val="2.35053040676396E-2"/>
          <c:w val="0.29906019618525304"/>
          <c:h val="0.97649469593236027"/>
        </c:manualLayout>
      </c:layout>
      <c:txPr>
        <a:bodyPr/>
        <a:lstStyle/>
        <a:p>
          <a:pPr>
            <a:defRPr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3"/>
  <c:chart>
    <c:view3D>
      <c:rAngAx val="1"/>
    </c:view3D>
    <c:floor>
      <c:spPr>
        <a:gradFill rotWithShape="1">
          <a:gsLst>
            <a:gs pos="0">
              <a:schemeClr val="accent4">
                <a:tint val="60000"/>
                <a:satMod val="160000"/>
              </a:schemeClr>
            </a:gs>
            <a:gs pos="46000">
              <a:schemeClr val="accent4">
                <a:tint val="86000"/>
                <a:satMod val="160000"/>
              </a:schemeClr>
            </a:gs>
            <a:gs pos="100000">
              <a:schemeClr val="accent4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bg1"/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c:spPr>
    </c:floor>
    <c:sideWall>
      <c:spPr>
        <a:gradFill rotWithShape="1">
          <a:gsLst>
            <a:gs pos="0">
              <a:schemeClr val="accent4">
                <a:tint val="60000"/>
                <a:satMod val="160000"/>
              </a:schemeClr>
            </a:gs>
            <a:gs pos="46000">
              <a:schemeClr val="accent4">
                <a:tint val="86000"/>
                <a:satMod val="160000"/>
              </a:schemeClr>
            </a:gs>
            <a:gs pos="100000">
              <a:schemeClr val="accent4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bg1"/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c:spPr>
    </c:sideWall>
    <c:backWall>
      <c:spPr>
        <a:gradFill rotWithShape="1">
          <a:gsLst>
            <a:gs pos="0">
              <a:schemeClr val="accent4">
                <a:tint val="60000"/>
                <a:satMod val="160000"/>
              </a:schemeClr>
            </a:gs>
            <a:gs pos="46000">
              <a:schemeClr val="accent4">
                <a:tint val="86000"/>
                <a:satMod val="160000"/>
              </a:schemeClr>
            </a:gs>
            <a:gs pos="100000">
              <a:schemeClr val="accent4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bg1"/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c:spPr>
    </c:backWall>
    <c:plotArea>
      <c:layout>
        <c:manualLayout>
          <c:layoutTarget val="inner"/>
          <c:xMode val="edge"/>
          <c:yMode val="edge"/>
          <c:x val="0.12105380577427821"/>
          <c:y val="5.0109251968503937E-2"/>
          <c:w val="0.78102952755905564"/>
          <c:h val="0.79384128937009824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Столбец3</c:v>
                </c:pt>
              </c:strCache>
            </c:strRef>
          </c:tx>
          <c:dLbls>
            <c:dLbl>
              <c:idx val="0"/>
              <c:layout>
                <c:manualLayout>
                  <c:x val="2.4601869945664406E-2"/>
                  <c:y val="-0.26262770230029581"/>
                </c:manualLayout>
              </c:layout>
              <c:showVal val="1"/>
            </c:dLbl>
            <c:dLbl>
              <c:idx val="1"/>
              <c:layout>
                <c:manualLayout>
                  <c:x val="7.7169265753025809E-2"/>
                  <c:y val="-0.27150744468976357"/>
                </c:manualLayout>
              </c:layout>
              <c:showVal val="1"/>
            </c:dLbl>
            <c:dLbl>
              <c:idx val="2"/>
              <c:layout>
                <c:manualLayout>
                  <c:x val="8.1567626693314646E-2"/>
                  <c:y val="-0.23838399006378116"/>
                </c:manualLayout>
              </c:layout>
              <c:showVal val="1"/>
            </c:dLbl>
            <c:dLbl>
              <c:idx val="3"/>
              <c:layout>
                <c:manualLayout>
                  <c:x val="6.2744328225626714E-2"/>
                  <c:y val="-0.24646480328628384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2015г.</c:v>
                </c:pt>
                <c:pt idx="1">
                  <c:v>2016г.</c:v>
                </c:pt>
                <c:pt idx="2">
                  <c:v>2017г.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83.6</c:v>
                </c:pt>
                <c:pt idx="1">
                  <c:v>79.8</c:v>
                </c:pt>
                <c:pt idx="2">
                  <c:v>104.2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2015г.</c:v>
                </c:pt>
                <c:pt idx="1">
                  <c:v>2016г.</c:v>
                </c:pt>
                <c:pt idx="2">
                  <c:v>2017г.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2015г.</c:v>
                </c:pt>
                <c:pt idx="1">
                  <c:v>2016г.</c:v>
                </c:pt>
                <c:pt idx="2">
                  <c:v>2017г.</c:v>
                </c:pt>
              </c:strCache>
            </c:strRef>
          </c:cat>
          <c:val>
            <c:numRef>
              <c:f>Лист1!$D$2:$D$4</c:f>
            </c:numRef>
          </c:val>
        </c:ser>
        <c:shape val="cone"/>
        <c:axId val="150262144"/>
        <c:axId val="150263680"/>
        <c:axId val="0"/>
      </c:bar3DChart>
      <c:catAx>
        <c:axId val="150262144"/>
        <c:scaling>
          <c:orientation val="minMax"/>
        </c:scaling>
        <c:axPos val="b"/>
        <c:tickLblPos val="nextTo"/>
        <c:txPr>
          <a:bodyPr/>
          <a:lstStyle/>
          <a:p>
            <a:pPr>
              <a:defRPr sz="16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0263680"/>
        <c:crosses val="autoZero"/>
        <c:auto val="1"/>
        <c:lblAlgn val="ctr"/>
        <c:lblOffset val="100"/>
      </c:catAx>
      <c:valAx>
        <c:axId val="150263680"/>
        <c:scaling>
          <c:orientation val="minMax"/>
        </c:scaling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General" sourceLinked="1"/>
        <c:tickLblPos val="nextTo"/>
        <c:txPr>
          <a:bodyPr/>
          <a:lstStyle/>
          <a:p>
            <a:pPr>
              <a:defRPr sz="16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026214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3"/>
  <c:chart>
    <c:view3D>
      <c:rAngAx val="1"/>
    </c:view3D>
    <c:floor>
      <c:spPr>
        <a:gradFill rotWithShape="1">
          <a:gsLst>
            <a:gs pos="0">
              <a:schemeClr val="accent4">
                <a:tint val="60000"/>
                <a:satMod val="160000"/>
              </a:schemeClr>
            </a:gs>
            <a:gs pos="46000">
              <a:schemeClr val="accent4">
                <a:tint val="86000"/>
                <a:satMod val="160000"/>
              </a:schemeClr>
            </a:gs>
            <a:gs pos="100000">
              <a:schemeClr val="accent4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bg1"/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c:spPr>
    </c:floor>
    <c:sideWall>
      <c:spPr>
        <a:gradFill rotWithShape="1">
          <a:gsLst>
            <a:gs pos="0">
              <a:schemeClr val="accent4">
                <a:tint val="60000"/>
                <a:satMod val="160000"/>
              </a:schemeClr>
            </a:gs>
            <a:gs pos="46000">
              <a:schemeClr val="accent4">
                <a:tint val="86000"/>
                <a:satMod val="160000"/>
              </a:schemeClr>
            </a:gs>
            <a:gs pos="100000">
              <a:schemeClr val="accent4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4">
              <a:satMod val="120000"/>
            </a:schemeClr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c:spPr>
    </c:sideWall>
    <c:backWall>
      <c:spPr>
        <a:gradFill rotWithShape="1">
          <a:gsLst>
            <a:gs pos="0">
              <a:schemeClr val="accent4">
                <a:tint val="60000"/>
                <a:satMod val="160000"/>
              </a:schemeClr>
            </a:gs>
            <a:gs pos="46000">
              <a:schemeClr val="accent4">
                <a:tint val="86000"/>
                <a:satMod val="160000"/>
              </a:schemeClr>
            </a:gs>
            <a:gs pos="100000">
              <a:schemeClr val="accent4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4">
              <a:satMod val="120000"/>
            </a:schemeClr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c:spPr>
    </c:backWall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Столбец3</c:v>
                </c:pt>
              </c:strCache>
            </c:strRef>
          </c:tx>
          <c:dLbls>
            <c:dLbl>
              <c:idx val="0"/>
              <c:layout>
                <c:manualLayout>
                  <c:x val="2.997073669888126E-2"/>
                  <c:y val="-0.24659051671845983"/>
                </c:manualLayout>
              </c:layout>
              <c:showVal val="1"/>
            </c:dLbl>
            <c:dLbl>
              <c:idx val="1"/>
              <c:layout>
                <c:manualLayout>
                  <c:x val="4.5583202984515424E-3"/>
                  <c:y val="-0.28017041285435046"/>
                </c:manualLayout>
              </c:layout>
              <c:showVal val="1"/>
            </c:dLbl>
            <c:dLbl>
              <c:idx val="2"/>
              <c:layout>
                <c:manualLayout>
                  <c:x val="4.5583488247085734E-3"/>
                  <c:y val="-0.34971925927999731"/>
                </c:manualLayout>
              </c:layout>
              <c:showVal val="1"/>
            </c:dLbl>
            <c:dLbl>
              <c:idx val="3"/>
              <c:layout>
                <c:manualLayout>
                  <c:x val="7.3333230679642133E-2"/>
                  <c:y val="-0.29234363286268716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2015 г.</c:v>
                </c:pt>
                <c:pt idx="1">
                  <c:v>2016 г.</c:v>
                </c:pt>
                <c:pt idx="2">
                  <c:v>2017 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1566.2</c:v>
                </c:pt>
                <c:pt idx="1">
                  <c:v>1482.7</c:v>
                </c:pt>
                <c:pt idx="2">
                  <c:v>1934.86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2015 г.</c:v>
                </c:pt>
                <c:pt idx="1">
                  <c:v>2016 г.</c:v>
                </c:pt>
                <c:pt idx="2">
                  <c:v>2017 г.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2015 г.</c:v>
                </c:pt>
                <c:pt idx="1">
                  <c:v>2016 г.</c:v>
                </c:pt>
                <c:pt idx="2">
                  <c:v>2017 г.</c:v>
                </c:pt>
              </c:strCache>
            </c:strRef>
          </c:cat>
          <c:val>
            <c:numRef>
              <c:f>Лист1!$D$2:$D$4</c:f>
            </c:numRef>
          </c:val>
        </c:ser>
        <c:shape val="cone"/>
        <c:axId val="144514048"/>
        <c:axId val="144532224"/>
        <c:axId val="0"/>
      </c:bar3DChart>
      <c:catAx>
        <c:axId val="14451404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6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4532224"/>
        <c:crosses val="autoZero"/>
        <c:auto val="1"/>
        <c:lblAlgn val="ctr"/>
        <c:lblOffset val="100"/>
      </c:catAx>
      <c:valAx>
        <c:axId val="144532224"/>
        <c:scaling>
          <c:orientation val="minMax"/>
        </c:scaling>
        <c:axPos val="l"/>
        <c:majorGridlines>
          <c:spPr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c:spPr>
        </c:majorGridlines>
        <c:numFmt formatCode="General" sourceLinked="1"/>
        <c:tickLblPos val="nextTo"/>
        <c:txPr>
          <a:bodyPr/>
          <a:lstStyle/>
          <a:p>
            <a:pPr>
              <a:defRPr sz="16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451404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1"/>
  <c:chart>
    <c:title>
      <c:tx>
        <c:rich>
          <a:bodyPr/>
          <a:lstStyle/>
          <a:p>
            <a:pPr>
              <a:defRPr>
                <a:solidFill>
                  <a:srgbClr val="FF0000"/>
                </a:solidFill>
              </a:defRPr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Добыча полезных ископаемых в динамике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тыс. тонн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9311488537906371"/>
          <c:y val="0"/>
        </c:manualLayout>
      </c:layout>
    </c:title>
    <c:view3D>
      <c:rAngAx val="1"/>
    </c:view3D>
    <c:floor>
      <c:spPr>
        <a:solidFill>
          <a:schemeClr val="accent2"/>
        </a:solidFill>
        <a:ln w="38100" cap="flat" cmpd="sng" algn="ctr">
          <a:solidFill>
            <a:schemeClr val="lt1"/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c:spPr>
    </c:floor>
    <c:sideWall>
      <c:spPr>
        <a:effectLst>
          <a:innerShdw blurRad="114300">
            <a:prstClr val="black"/>
          </a:innerShdw>
        </a:effectLst>
      </c:spPr>
    </c:sideWall>
    <c:backWall>
      <c:spPr>
        <a:effectLst>
          <a:innerShdw blurRad="114300">
            <a:prstClr val="black"/>
          </a:innerShdw>
        </a:effectLst>
      </c:spPr>
    </c:backWall>
    <c:plotArea>
      <c:layout>
        <c:manualLayout>
          <c:layoutTarget val="inner"/>
          <c:xMode val="edge"/>
          <c:yMode val="edge"/>
          <c:x val="8.4922864948182672E-2"/>
          <c:y val="0.14999378221609738"/>
          <c:w val="0.89513957989321058"/>
          <c:h val="0.67054860386336246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Добыча полезных ископаемых в динамике 3х лет, тыс. тонн</c:v>
                </c:pt>
              </c:strCache>
            </c:strRef>
          </c:tx>
          <c:dLbls>
            <c:dLbl>
              <c:idx val="0"/>
              <c:layout>
                <c:manualLayout>
                  <c:x val="2.0833333333333892E-3"/>
                  <c:y val="-0.25937500000000002"/>
                </c:manualLayout>
              </c:layout>
              <c:showVal val="1"/>
            </c:dLbl>
            <c:dLbl>
              <c:idx val="1"/>
              <c:layout>
                <c:manualLayout>
                  <c:x val="1.0004124640653714E-2"/>
                  <c:y val="-0.23503993125081404"/>
                </c:manualLayout>
              </c:layout>
              <c:showVal val="1"/>
            </c:dLbl>
            <c:dLbl>
              <c:idx val="2"/>
              <c:layout>
                <c:manualLayout>
                  <c:x val="1.5140113654530381E-2"/>
                  <c:y val="-0.26865384001869874"/>
                </c:manualLayout>
              </c:layout>
              <c:showVal val="1"/>
            </c:dLbl>
            <c:dLbl>
              <c:idx val="3"/>
              <c:layout>
                <c:manualLayout>
                  <c:x val="5.4828276686169006E-2"/>
                  <c:y val="-0.19017987300094827"/>
                </c:manualLayout>
              </c:layout>
              <c:showVal val="1"/>
            </c:dLbl>
            <c:txPr>
              <a:bodyPr/>
              <a:lstStyle/>
              <a:p>
                <a:pPr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2015 г.</c:v>
                </c:pt>
                <c:pt idx="1">
                  <c:v>2016 г.</c:v>
                </c:pt>
                <c:pt idx="2">
                  <c:v>2017 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946</c:v>
                </c:pt>
                <c:pt idx="1">
                  <c:v>881.3</c:v>
                </c:pt>
                <c:pt idx="2">
                  <c:v>1429.6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2015 г.</c:v>
                </c:pt>
                <c:pt idx="1">
                  <c:v>2016 г.</c:v>
                </c:pt>
                <c:pt idx="2">
                  <c:v>2017 г.</c:v>
                </c:pt>
              </c:strCache>
            </c:strRef>
          </c:cat>
          <c:val>
            <c:numRef>
              <c:f>Лист1!$C$2:$C$4</c:f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2015 г.</c:v>
                </c:pt>
                <c:pt idx="1">
                  <c:v>2016 г.</c:v>
                </c:pt>
                <c:pt idx="2">
                  <c:v>2017 г.</c:v>
                </c:pt>
              </c:strCache>
            </c:strRef>
          </c:cat>
          <c:val>
            <c:numRef>
              <c:f>Лист1!$D$2:$D$4</c:f>
            </c:numRef>
          </c:val>
        </c:ser>
        <c:shape val="pyramid"/>
        <c:axId val="144620160"/>
        <c:axId val="144626048"/>
        <c:axId val="0"/>
      </c:bar3DChart>
      <c:catAx>
        <c:axId val="144620160"/>
        <c:scaling>
          <c:orientation val="minMax"/>
        </c:scaling>
        <c:axPos val="b"/>
        <c:tickLblPos val="nextTo"/>
        <c:txPr>
          <a:bodyPr/>
          <a:lstStyle/>
          <a:p>
            <a:pPr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4626048"/>
        <c:crosses val="autoZero"/>
        <c:auto val="1"/>
        <c:lblAlgn val="ctr"/>
        <c:lblOffset val="100"/>
      </c:catAx>
      <c:valAx>
        <c:axId val="144626048"/>
        <c:scaling>
          <c:orientation val="minMax"/>
        </c:scaling>
        <c:axPos val="l"/>
        <c:majorGridlines>
          <c:spPr>
            <a:ln w="38100" cap="flat" cmpd="sng" algn="ctr">
              <a:solidFill>
                <a:schemeClr val="accent4"/>
              </a:solidFill>
              <a:prstDash val="solid"/>
            </a:ln>
            <a:effectLst>
              <a:outerShdw blurRad="50800" dist="38100" dir="14700000" algn="t" rotWithShape="0">
                <a:srgbClr val="000000">
                  <a:alpha val="60000"/>
                </a:srgbClr>
              </a:outerShdw>
            </a:effectLst>
          </c:spPr>
        </c:majorGridlines>
        <c:numFmt formatCode="General" sourceLinked="1"/>
        <c:tickLblPos val="nextTo"/>
        <c:txPr>
          <a:bodyPr/>
          <a:lstStyle/>
          <a:p>
            <a:pPr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4620160"/>
        <c:crosses val="autoZero"/>
        <c:crossBetween val="between"/>
      </c:valAx>
    </c:plotArea>
    <c:plotVisOnly val="1"/>
  </c:chart>
  <c:txPr>
    <a:bodyPr/>
    <a:lstStyle/>
    <a:p>
      <a:pPr>
        <a:defRPr sz="1600" b="1">
          <a:solidFill>
            <a:schemeClr val="accent6">
              <a:lumMod val="50000"/>
            </a:schemeClr>
          </a:solidFill>
        </a:defRPr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8"/>
  <c:chart>
    <c:autoTitleDeleted val="1"/>
    <c:plotArea>
      <c:layout/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Столбец3</c:v>
                </c:pt>
              </c:strCache>
            </c:strRef>
          </c:tx>
          <c:dLbls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2015 г.</c:v>
                </c:pt>
                <c:pt idx="1">
                  <c:v>2016 г.</c:v>
                </c:pt>
                <c:pt idx="2">
                  <c:v>2017 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17.899999999999999</c:v>
                </c:pt>
                <c:pt idx="1">
                  <c:v>19.399999999999999</c:v>
                </c:pt>
                <c:pt idx="2">
                  <c:v>20.6</c:v>
                </c:pt>
              </c:numCache>
            </c:numRef>
          </c:val>
        </c:ser>
        <c:overlap val="100"/>
        <c:axId val="154090496"/>
        <c:axId val="154186496"/>
      </c:barChart>
      <c:catAx>
        <c:axId val="154090496"/>
        <c:scaling>
          <c:orientation val="minMax"/>
        </c:scaling>
        <c:axPos val="b"/>
        <c:tickLblPos val="nextTo"/>
        <c:txPr>
          <a:bodyPr/>
          <a:lstStyle/>
          <a:p>
            <a:pPr>
              <a:defRPr sz="16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4186496"/>
        <c:crosses val="autoZero"/>
        <c:auto val="1"/>
        <c:lblAlgn val="ctr"/>
        <c:lblOffset val="100"/>
      </c:catAx>
      <c:valAx>
        <c:axId val="154186496"/>
        <c:scaling>
          <c:orientation val="minMax"/>
        </c:scaling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General" sourceLinked="1"/>
        <c:tickLblPos val="nextTo"/>
        <c:txPr>
          <a:bodyPr/>
          <a:lstStyle/>
          <a:p>
            <a:pPr>
              <a:defRPr sz="16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4090496"/>
        <c:crosses val="autoZero"/>
        <c:crossBetween val="between"/>
      </c:valAx>
      <c:spPr>
        <a:gradFill rotWithShape="1">
          <a:gsLst>
            <a:gs pos="0">
              <a:schemeClr val="accent3">
                <a:tint val="10000"/>
                <a:satMod val="300000"/>
              </a:schemeClr>
            </a:gs>
            <a:gs pos="34000">
              <a:schemeClr val="accent3">
                <a:tint val="13500"/>
                <a:satMod val="250000"/>
              </a:schemeClr>
            </a:gs>
            <a:gs pos="100000">
              <a:schemeClr val="accent3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3">
              <a:satMod val="12000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c:spPr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30"/>
    </c:view3D>
    <c:floor>
      <c:spPr>
        <a:gradFill rotWithShape="1">
          <a:gsLst>
            <a:gs pos="0">
              <a:schemeClr val="accent6">
                <a:tint val="10000"/>
                <a:satMod val="300000"/>
              </a:schemeClr>
            </a:gs>
            <a:gs pos="34000">
              <a:schemeClr val="accent6">
                <a:tint val="13500"/>
                <a:satMod val="250000"/>
              </a:schemeClr>
            </a:gs>
            <a:gs pos="100000">
              <a:schemeClr val="accent6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6">
              <a:satMod val="12000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c:spPr>
    </c:floor>
    <c:sideWall>
      <c:spPr>
        <a:gradFill rotWithShape="1">
          <a:gsLst>
            <a:gs pos="0">
              <a:schemeClr val="accent6">
                <a:tint val="10000"/>
                <a:satMod val="300000"/>
              </a:schemeClr>
            </a:gs>
            <a:gs pos="34000">
              <a:schemeClr val="accent6">
                <a:tint val="13500"/>
                <a:satMod val="250000"/>
              </a:schemeClr>
            </a:gs>
            <a:gs pos="100000">
              <a:schemeClr val="accent6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6">
              <a:satMod val="12000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c:spPr>
    </c:sideWall>
    <c:backWall>
      <c:spPr>
        <a:gradFill rotWithShape="1">
          <a:gsLst>
            <a:gs pos="0">
              <a:schemeClr val="accent6">
                <a:tint val="10000"/>
                <a:satMod val="300000"/>
              </a:schemeClr>
            </a:gs>
            <a:gs pos="34000">
              <a:schemeClr val="accent6">
                <a:tint val="13500"/>
                <a:satMod val="250000"/>
              </a:schemeClr>
            </a:gs>
            <a:gs pos="100000">
              <a:schemeClr val="accent6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6">
              <a:satMod val="12000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c:spPr>
    </c:backWall>
    <c:plotArea>
      <c:layout>
        <c:manualLayout>
          <c:layoutTarget val="inner"/>
          <c:xMode val="edge"/>
          <c:yMode val="edge"/>
          <c:x val="6.9982756966860099E-2"/>
          <c:y val="6.7872374179942033E-2"/>
          <c:w val="0.6017341250044177"/>
          <c:h val="0.7207605262772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Обеспеченность населения жильем, кв. м. на человека</c:v>
                </c:pt>
              </c:strCache>
            </c:strRef>
          </c:tx>
          <c:dLbls>
            <c:dLbl>
              <c:idx val="0"/>
              <c:layout>
                <c:manualLayout>
                  <c:x val="2.4772230868471606E-2"/>
                  <c:y val="-4.2327746070852075E-3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chemeClr val="accent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2016</c:v>
                </c:pt>
                <c:pt idx="1">
                  <c:v>2017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22.59</c:v>
                </c:pt>
                <c:pt idx="1">
                  <c:v>22.810000000000031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 том числе благоустроенным</c:v>
                </c:pt>
              </c:strCache>
            </c:strRef>
          </c:tx>
          <c:dLbls>
            <c:dLbl>
              <c:idx val="0"/>
              <c:layout>
                <c:manualLayout>
                  <c:x val="2.4311320820181649E-2"/>
                  <c:y val="-5.3309963084872798E-2"/>
                </c:manualLayout>
              </c:layout>
              <c:showVal val="1"/>
            </c:dLbl>
            <c:dLbl>
              <c:idx val="1"/>
              <c:layout>
                <c:manualLayout>
                  <c:x val="1.2155660410090818E-2"/>
                  <c:y val="-5.0793295285022924E-2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chemeClr val="accent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2016</c:v>
                </c:pt>
                <c:pt idx="1">
                  <c:v>2017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2.4</c:v>
                </c:pt>
                <c:pt idx="1">
                  <c:v>2.4</c:v>
                </c:pt>
              </c:numCache>
            </c:numRef>
          </c:val>
        </c:ser>
        <c:shape val="pyramid"/>
        <c:axId val="128751872"/>
        <c:axId val="128794624"/>
        <c:axId val="0"/>
      </c:bar3DChart>
      <c:catAx>
        <c:axId val="12875187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8794624"/>
        <c:crosses val="autoZero"/>
        <c:auto val="1"/>
        <c:lblAlgn val="ctr"/>
        <c:lblOffset val="100"/>
      </c:catAx>
      <c:valAx>
        <c:axId val="128794624"/>
        <c:scaling>
          <c:orientation val="minMax"/>
        </c:scaling>
        <c:axPos val="l"/>
        <c:majorGridlines>
          <c:spPr>
            <a:ln>
              <a:solidFill>
                <a:schemeClr val="accent1"/>
              </a:solidFill>
            </a:ln>
          </c:spPr>
        </c:majorGridlines>
        <c:numFmt formatCode="General" sourceLinked="1"/>
        <c:tickLblPos val="nextTo"/>
        <c:txPr>
          <a:bodyPr/>
          <a:lstStyle/>
          <a:p>
            <a:pPr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87518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679403403498183"/>
          <c:y val="0.1420186821053952"/>
          <c:w val="0.32416648121092967"/>
          <c:h val="0.34952529123299175"/>
        </c:manualLayout>
      </c:layout>
      <c:txPr>
        <a:bodyPr/>
        <a:lstStyle/>
        <a:p>
          <a:pPr>
            <a:defRPr sz="16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hPercent val="100"/>
      <c:depthPercent val="100"/>
      <c:perspective val="0"/>
    </c:view3D>
    <c:plotArea>
      <c:layout>
        <c:manualLayout>
          <c:layoutTarget val="inner"/>
          <c:xMode val="edge"/>
          <c:yMode val="edge"/>
          <c:x val="0.45123617452988007"/>
          <c:y val="0.42222076685877863"/>
          <c:w val="0.37681603077574644"/>
          <c:h val="0.57777923314123336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Восток</c:v>
                </c:pt>
              </c:strCache>
            </c:strRef>
          </c:tx>
          <c:dLbls>
            <c:dLbl>
              <c:idx val="2"/>
              <c:delete val="1"/>
            </c:dLbl>
            <c:dLbl>
              <c:idx val="3"/>
              <c:delete val="1"/>
            </c:dLbl>
            <c:txPr>
              <a:bodyPr/>
              <a:lstStyle/>
              <a:p>
                <a:pPr>
                  <a:defRPr sz="18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Sheet1!$B$1:$E$1</c:f>
              <c:strCache>
                <c:ptCount val="2"/>
                <c:pt idx="0">
                  <c:v>Мужчины  8793человек</c:v>
                </c:pt>
                <c:pt idx="1">
                  <c:v>Женщины 9784 человек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47.3</c:v>
                </c:pt>
                <c:pt idx="1">
                  <c:v>52.7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Запад</c:v>
                </c:pt>
              </c:strCache>
            </c:strRef>
          </c:tx>
          <c:spPr>
            <a:solidFill>
              <a:schemeClr val="accent2"/>
            </a:solidFill>
            <a:ln w="6231">
              <a:solidFill>
                <a:schemeClr val="tx1"/>
              </a:solidFill>
              <a:prstDash val="solid"/>
            </a:ln>
          </c:spPr>
          <c:dPt>
            <c:idx val="0"/>
            <c:spPr>
              <a:solidFill>
                <a:schemeClr val="accent1"/>
              </a:solidFill>
              <a:ln w="6231">
                <a:solidFill>
                  <a:schemeClr val="tx1"/>
                </a:solidFill>
                <a:prstDash val="solid"/>
              </a:ln>
            </c:spPr>
          </c:dPt>
          <c:dPt>
            <c:idx val="2"/>
            <c:spPr>
              <a:solidFill>
                <a:schemeClr val="hlink"/>
              </a:solidFill>
              <a:ln w="6231">
                <a:solidFill>
                  <a:schemeClr val="tx1"/>
                </a:solidFill>
                <a:prstDash val="solid"/>
              </a:ln>
            </c:spPr>
          </c:dPt>
          <c:dPt>
            <c:idx val="3"/>
            <c:spPr>
              <a:solidFill>
                <a:schemeClr val="folHlink"/>
              </a:solidFill>
              <a:ln w="6231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Sheet1!$B$1:$E$1</c:f>
              <c:strCache>
                <c:ptCount val="2"/>
                <c:pt idx="0">
                  <c:v>Мужчины  8793человек</c:v>
                </c:pt>
                <c:pt idx="1">
                  <c:v>Женщины 9784 человек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Север</c:v>
                </c:pt>
              </c:strCache>
            </c:strRef>
          </c:tx>
          <c:spPr>
            <a:solidFill>
              <a:schemeClr val="hlink"/>
            </a:solidFill>
            <a:ln w="6231">
              <a:solidFill>
                <a:schemeClr val="tx1"/>
              </a:solidFill>
              <a:prstDash val="solid"/>
            </a:ln>
          </c:spPr>
          <c:dPt>
            <c:idx val="0"/>
            <c:spPr>
              <a:solidFill>
                <a:schemeClr val="accent1"/>
              </a:solidFill>
              <a:ln w="6231">
                <a:solidFill>
                  <a:schemeClr val="tx1"/>
                </a:solidFill>
                <a:prstDash val="solid"/>
              </a:ln>
            </c:spPr>
          </c:dPt>
          <c:dPt>
            <c:idx val="1"/>
            <c:spPr>
              <a:solidFill>
                <a:schemeClr val="accent2"/>
              </a:solidFill>
              <a:ln w="6231">
                <a:solidFill>
                  <a:schemeClr val="tx1"/>
                </a:solidFill>
                <a:prstDash val="solid"/>
              </a:ln>
            </c:spPr>
          </c:dPt>
          <c:dPt>
            <c:idx val="3"/>
            <c:spPr>
              <a:solidFill>
                <a:schemeClr val="folHlink"/>
              </a:solidFill>
              <a:ln w="6231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Sheet1!$B$1:$E$1</c:f>
              <c:strCache>
                <c:ptCount val="2"/>
                <c:pt idx="0">
                  <c:v>Мужчины  8793человек</c:v>
                </c:pt>
                <c:pt idx="1">
                  <c:v>Женщины 9784 человек</c:v>
                </c:pt>
              </c:strCache>
            </c:strRef>
          </c:cat>
          <c:val>
            <c:numRef>
              <c:f>Sheet1!$B$4:$E$4</c:f>
              <c:numCache>
                <c:formatCode>General</c:formatCode>
                <c:ptCount val="4"/>
              </c:numCache>
            </c:numRef>
          </c:val>
        </c:ser>
      </c:pie3DChart>
    </c:plotArea>
    <c:legend>
      <c:legendPos val="r"/>
      <c:legendEntry>
        <c:idx val="0"/>
        <c:txPr>
          <a:bodyPr/>
          <a:lstStyle/>
          <a:p>
            <a:pPr>
              <a:defRPr sz="1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4.0085411198600422E-2"/>
          <c:y val="0.43123607683786197"/>
          <c:w val="0.36115393423805781"/>
          <c:h val="0.46748829154551996"/>
        </c:manualLayout>
      </c:layout>
      <c:txPr>
        <a:bodyPr/>
        <a:lstStyle/>
        <a:p>
          <a:pPr>
            <a:defRPr sz="18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spPr>
    <a:noFill/>
    <a:ln>
      <a:noFill/>
    </a:ln>
  </c:spPr>
  <c:txPr>
    <a:bodyPr/>
    <a:lstStyle/>
    <a:p>
      <a:pPr>
        <a:defRPr sz="883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perspective val="0"/>
    </c:view3D>
    <c:plotArea>
      <c:layout>
        <c:manualLayout>
          <c:layoutTarget val="inner"/>
          <c:xMode val="edge"/>
          <c:yMode val="edge"/>
          <c:x val="2.9162920851499532E-4"/>
          <c:y val="0.30960719435034911"/>
          <c:w val="0.52393325923914669"/>
          <c:h val="0.38758783840533051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Восток</c:v>
                </c:pt>
              </c:strCache>
            </c:strRef>
          </c:tx>
          <c:spPr>
            <a:solidFill>
              <a:schemeClr val="accent1"/>
            </a:solidFill>
            <a:ln w="12680">
              <a:solidFill>
                <a:schemeClr val="tx1"/>
              </a:solidFill>
              <a:prstDash val="solid"/>
            </a:ln>
          </c:spPr>
          <c:dPt>
            <c:idx val="1"/>
            <c:spPr>
              <a:solidFill>
                <a:schemeClr val="accent2"/>
              </a:solidFill>
              <a:ln w="12680">
                <a:solidFill>
                  <a:schemeClr val="tx1"/>
                </a:solidFill>
                <a:prstDash val="solid"/>
              </a:ln>
            </c:spPr>
          </c:dPt>
          <c:dPt>
            <c:idx val="2"/>
            <c:spPr>
              <a:solidFill>
                <a:schemeClr val="hlink"/>
              </a:solidFill>
              <a:ln w="12680">
                <a:solidFill>
                  <a:schemeClr val="tx1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-0.15073941613721925"/>
                  <c:y val="5.1841719393040116E-2"/>
                </c:manualLayout>
              </c:layout>
              <c:dLblPos val="bestFit"/>
              <c:showVal val="1"/>
            </c:dLbl>
            <c:dLbl>
              <c:idx val="1"/>
              <c:layout>
                <c:manualLayout>
                  <c:x val="-3.1040457470129949E-2"/>
                  <c:y val="-0.23333170021557137"/>
                </c:manualLayout>
              </c:layout>
              <c:dLblPos val="outEnd"/>
              <c:showVal val="1"/>
            </c:dLbl>
            <c:dLbl>
              <c:idx val="2"/>
              <c:layout>
                <c:manualLayout>
                  <c:x val="0.15976136842867741"/>
                  <c:y val="4.0460346734231094E-2"/>
                </c:manualLayout>
              </c:layout>
              <c:dLblPos val="bestFit"/>
              <c:showVal val="1"/>
            </c:dLbl>
            <c:spPr>
              <a:noFill/>
              <a:ln w="25360">
                <a:noFill/>
              </a:ln>
            </c:spPr>
            <c:txPr>
              <a:bodyPr/>
              <a:lstStyle/>
              <a:p>
                <a:pPr>
                  <a:defRPr sz="1600" b="1" i="0" u="none" strike="noStrike" baseline="0">
                    <a:solidFill>
                      <a:schemeClr val="bg1"/>
                    </a:solidFill>
                    <a:latin typeface="Times New Roman" pitchFamily="18" charset="0"/>
                    <a:ea typeface="Arial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Sheet1!$B$1:$D$1</c:f>
              <c:strCache>
                <c:ptCount val="3"/>
                <c:pt idx="0">
                  <c:v>Лица моложе трудоспособного возраста - 4274человек</c:v>
                </c:pt>
                <c:pt idx="1">
                  <c:v>Лица в трудоспособном возрасте -  9259 человек</c:v>
                </c:pt>
                <c:pt idx="2">
                  <c:v>Лица старше трудоспособного возраста -  5044 человек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23</c:v>
                </c:pt>
                <c:pt idx="1">
                  <c:v>49.9</c:v>
                </c:pt>
                <c:pt idx="2">
                  <c:v>27.1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Запад</c:v>
                </c:pt>
              </c:strCache>
            </c:strRef>
          </c:tx>
          <c:spPr>
            <a:solidFill>
              <a:schemeClr val="accent2"/>
            </a:solidFill>
            <a:ln w="12680">
              <a:solidFill>
                <a:schemeClr val="tx1"/>
              </a:solidFill>
              <a:prstDash val="solid"/>
            </a:ln>
          </c:spPr>
          <c:dPt>
            <c:idx val="0"/>
            <c:spPr>
              <a:solidFill>
                <a:schemeClr val="accent1"/>
              </a:solidFill>
              <a:ln w="12680">
                <a:solidFill>
                  <a:schemeClr val="tx1"/>
                </a:solidFill>
                <a:prstDash val="solid"/>
              </a:ln>
            </c:spPr>
          </c:dPt>
          <c:dPt>
            <c:idx val="2"/>
            <c:spPr>
              <a:solidFill>
                <a:schemeClr val="hlink"/>
              </a:solidFill>
              <a:ln w="12680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Sheet1!$B$1:$D$1</c:f>
              <c:strCache>
                <c:ptCount val="3"/>
                <c:pt idx="0">
                  <c:v>Лица моложе трудоспособного возраста - 4274человек</c:v>
                </c:pt>
                <c:pt idx="1">
                  <c:v>Лица в трудоспособном возрасте -  9259 человек</c:v>
                </c:pt>
                <c:pt idx="2">
                  <c:v>Лица старше трудоспособного возраста -  5044 человек</c:v>
                </c:pt>
              </c:strCache>
            </c:strRef>
          </c:cat>
          <c:val>
            <c:numRef>
              <c:f>Sheet1!$B$3:$D$3</c:f>
              <c:numCache>
                <c:formatCode>General</c:formatCode>
                <c:ptCount val="3"/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Север</c:v>
                </c:pt>
              </c:strCache>
            </c:strRef>
          </c:tx>
          <c:spPr>
            <a:solidFill>
              <a:schemeClr val="hlink"/>
            </a:solidFill>
            <a:ln w="12680">
              <a:solidFill>
                <a:schemeClr val="tx1"/>
              </a:solidFill>
              <a:prstDash val="solid"/>
            </a:ln>
          </c:spPr>
          <c:dPt>
            <c:idx val="0"/>
            <c:spPr>
              <a:solidFill>
                <a:schemeClr val="accent1"/>
              </a:solidFill>
              <a:ln w="12680">
                <a:solidFill>
                  <a:schemeClr val="tx1"/>
                </a:solidFill>
                <a:prstDash val="solid"/>
              </a:ln>
            </c:spPr>
          </c:dPt>
          <c:dPt>
            <c:idx val="1"/>
            <c:spPr>
              <a:solidFill>
                <a:schemeClr val="accent2"/>
              </a:solidFill>
              <a:ln w="12680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Sheet1!$B$1:$D$1</c:f>
              <c:strCache>
                <c:ptCount val="3"/>
                <c:pt idx="0">
                  <c:v>Лица моложе трудоспособного возраста - 4274человек</c:v>
                </c:pt>
                <c:pt idx="1">
                  <c:v>Лица в трудоспособном возрасте -  9259 человек</c:v>
                </c:pt>
                <c:pt idx="2">
                  <c:v>Лица старше трудоспособного возраста -  5044 человек</c:v>
                </c:pt>
              </c:strCache>
            </c:strRef>
          </c:cat>
          <c:val>
            <c:numRef>
              <c:f>Sheet1!$B$4:$D$4</c:f>
              <c:numCache>
                <c:formatCode>General</c:formatCode>
                <c:ptCount val="3"/>
              </c:numCache>
            </c:numRef>
          </c:val>
        </c:ser>
      </c:pie3DChart>
      <c:spPr>
        <a:noFill/>
        <a:ln w="12680">
          <a:noFill/>
          <a:prstDash val="solid"/>
        </a:ln>
      </c:spPr>
    </c:plotArea>
    <c:legend>
      <c:legendPos val="r"/>
      <c:legendEntry>
        <c:idx val="0"/>
        <c:txPr>
          <a:bodyPr/>
          <a:lstStyle/>
          <a:p>
            <a:pPr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41975397382292134"/>
          <c:y val="0.18561593619642672"/>
          <c:w val="0.49841209284674642"/>
          <c:h val="0.69771821369580611"/>
        </c:manualLayout>
      </c:layout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spPr>
    <a:noFill/>
    <a:ln>
      <a:noFill/>
    </a:ln>
  </c:spPr>
  <c:txPr>
    <a:bodyPr/>
    <a:lstStyle/>
    <a:p>
      <a:pPr>
        <a:defRPr sz="1797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20"/>
      <c:hPercent val="100"/>
      <c:rotY val="20"/>
      <c:depthPercent val="100"/>
      <c:perspective val="0"/>
    </c:view3D>
    <c:plotArea>
      <c:layout>
        <c:manualLayout>
          <c:layoutTarget val="inner"/>
          <c:xMode val="edge"/>
          <c:yMode val="edge"/>
          <c:x val="0"/>
          <c:y val="0.11631527076007178"/>
          <c:w val="0.7708523462672886"/>
          <c:h val="0.35393668503477155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Восток</c:v>
                </c:pt>
              </c:strCache>
            </c:strRef>
          </c:tx>
          <c:spPr>
            <a:solidFill>
              <a:schemeClr val="accent1"/>
            </a:solidFill>
            <a:ln w="11386">
              <a:solidFill>
                <a:schemeClr val="tx1"/>
              </a:solidFill>
              <a:prstDash val="solid"/>
            </a:ln>
          </c:spPr>
          <c:dPt>
            <c:idx val="1"/>
            <c:spPr>
              <a:solidFill>
                <a:schemeClr val="accent2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2"/>
            <c:spPr>
              <a:solidFill>
                <a:schemeClr val="hlink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3"/>
            <c:spPr>
              <a:solidFill>
                <a:schemeClr val="folHlink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4"/>
            <c:spPr>
              <a:solidFill>
                <a:schemeClr val="bg2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5"/>
            <c:spPr>
              <a:solidFill>
                <a:schemeClr val="tx2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6"/>
            <c:spPr>
              <a:solidFill>
                <a:srgbClr val="0066CC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7"/>
            <c:spPr>
              <a:solidFill>
                <a:srgbClr val="CCCCFF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8"/>
            <c:spPr>
              <a:solidFill>
                <a:srgbClr val="FF0000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9"/>
            <c:spPr>
              <a:solidFill>
                <a:srgbClr val="FFFF00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-3.868007239503489E-2"/>
                  <c:y val="4.4342710518019433E-2"/>
                </c:manualLayout>
              </c:layout>
              <c:showVal val="1"/>
            </c:dLbl>
            <c:dLbl>
              <c:idx val="1"/>
              <c:layout>
                <c:manualLayout>
                  <c:x val="-5.091627182965984E-2"/>
                  <c:y val="1.695017723300072E-2"/>
                </c:manualLayout>
              </c:layout>
              <c:dLblPos val="bestFit"/>
              <c:showVal val="1"/>
            </c:dLbl>
            <c:dLbl>
              <c:idx val="7"/>
              <c:layout>
                <c:manualLayout>
                  <c:x val="-1.7254460717117483E-2"/>
                  <c:y val="-0.14922711564842844"/>
                </c:manualLayout>
              </c:layout>
              <c:dLblPos val="bestFit"/>
              <c:showVal val="1"/>
            </c:dLbl>
            <c:spPr>
              <a:noFill/>
              <a:ln w="22772">
                <a:noFill/>
              </a:ln>
            </c:spPr>
            <c:txPr>
              <a:bodyPr/>
              <a:lstStyle/>
              <a:p>
                <a:pPr>
                  <a:defRPr sz="900" b="1" i="0" u="none" strike="noStrike" baseline="0">
                    <a:solidFill>
                      <a:schemeClr val="tx1"/>
                    </a:solidFill>
                    <a:latin typeface="Times New Roman" pitchFamily="18" charset="0"/>
                    <a:ea typeface="Arial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Sheet1!$B$1:$N$1</c:f>
              <c:strCache>
                <c:ptCount val="13"/>
                <c:pt idx="0">
                  <c:v>Сельское хозяйство, охота и лесное хозяйство - 185 человека</c:v>
                </c:pt>
                <c:pt idx="1">
                  <c:v>Добыча полезных ископаемых - 283 человека</c:v>
                </c:pt>
                <c:pt idx="2">
                  <c:v>Обрабатывающие производства-98 человека;</c:v>
                </c:pt>
                <c:pt idx="3">
                  <c:v>Водоснабжение, водоотведение  - 90 человек</c:v>
                </c:pt>
                <c:pt idx="4">
                  <c:v>Строительство-183 человека</c:v>
                </c:pt>
                <c:pt idx="5">
                  <c:v>Оптовая и розничная торговля - 221человека</c:v>
                </c:pt>
                <c:pt idx="6">
                  <c:v>Транспортировка  и хранение - 45 человек</c:v>
                </c:pt>
                <c:pt idx="7">
                  <c:v>Деятельность по операциям с недвижимым имуществомг - 196 человек   </c:v>
                </c:pt>
                <c:pt idx="8">
                  <c:v>Государственное управление и обеспечение обеспечение военной безопасности - 449 человек  </c:v>
                </c:pt>
                <c:pt idx="9">
                  <c:v>Образование - 745 человека</c:v>
                </c:pt>
                <c:pt idx="10">
                  <c:v>Деятельность в области здравоохранения и социальных услуг - 489 человек</c:v>
                </c:pt>
                <c:pt idx="11">
                  <c:v>Деятельность в области культуры, спорта-98 человек</c:v>
                </c:pt>
                <c:pt idx="12">
                  <c:v>Предоставление прочих видов услуг -304 человек</c:v>
                </c:pt>
              </c:strCache>
            </c:strRef>
          </c:cat>
          <c:val>
            <c:numRef>
              <c:f>Sheet1!$B$2:$N$2</c:f>
              <c:numCache>
                <c:formatCode>General</c:formatCode>
                <c:ptCount val="13"/>
                <c:pt idx="0">
                  <c:v>5.5</c:v>
                </c:pt>
                <c:pt idx="1">
                  <c:v>8.4</c:v>
                </c:pt>
                <c:pt idx="2">
                  <c:v>2.9</c:v>
                </c:pt>
                <c:pt idx="3">
                  <c:v>2.7</c:v>
                </c:pt>
                <c:pt idx="4">
                  <c:v>5.4</c:v>
                </c:pt>
                <c:pt idx="5">
                  <c:v>6.5</c:v>
                </c:pt>
                <c:pt idx="6">
                  <c:v>1.3</c:v>
                </c:pt>
                <c:pt idx="7">
                  <c:v>5.8</c:v>
                </c:pt>
                <c:pt idx="8">
                  <c:v>13.3</c:v>
                </c:pt>
                <c:pt idx="9">
                  <c:v>22</c:v>
                </c:pt>
                <c:pt idx="10">
                  <c:v>14.4</c:v>
                </c:pt>
                <c:pt idx="11">
                  <c:v>2.9</c:v>
                </c:pt>
                <c:pt idx="12">
                  <c:v>8.9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chemeClr val="accent2"/>
            </a:solidFill>
            <a:ln w="11386">
              <a:solidFill>
                <a:schemeClr val="tx1"/>
              </a:solidFill>
              <a:prstDash val="solid"/>
            </a:ln>
          </c:spPr>
          <c:explosion val="46"/>
          <c:dPt>
            <c:idx val="0"/>
            <c:spPr>
              <a:solidFill>
                <a:schemeClr val="accent1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2"/>
            <c:spPr>
              <a:solidFill>
                <a:schemeClr val="hlink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3"/>
            <c:spPr>
              <a:solidFill>
                <a:schemeClr val="folHlink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4"/>
            <c:spPr>
              <a:solidFill>
                <a:schemeClr val="bg2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5"/>
            <c:spPr>
              <a:solidFill>
                <a:schemeClr val="tx2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6"/>
            <c:spPr>
              <a:solidFill>
                <a:srgbClr val="0066CC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7"/>
            <c:spPr>
              <a:solidFill>
                <a:srgbClr val="CCCCFF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8"/>
            <c:spPr>
              <a:solidFill>
                <a:srgbClr val="FF0000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9"/>
            <c:spPr>
              <a:solidFill>
                <a:srgbClr val="FFFF00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Sheet1!$B$1:$N$1</c:f>
              <c:strCache>
                <c:ptCount val="13"/>
                <c:pt idx="0">
                  <c:v>Сельское хозяйство, охота и лесное хозяйство - 185 человека</c:v>
                </c:pt>
                <c:pt idx="1">
                  <c:v>Добыча полезных ископаемых - 283 человека</c:v>
                </c:pt>
                <c:pt idx="2">
                  <c:v>Обрабатывающие производства-98 человека;</c:v>
                </c:pt>
                <c:pt idx="3">
                  <c:v>Водоснабжение, водоотведение  - 90 человек</c:v>
                </c:pt>
                <c:pt idx="4">
                  <c:v>Строительство-183 человека</c:v>
                </c:pt>
                <c:pt idx="5">
                  <c:v>Оптовая и розничная торговля - 221человека</c:v>
                </c:pt>
                <c:pt idx="6">
                  <c:v>Транспортировка  и хранение - 45 человек</c:v>
                </c:pt>
                <c:pt idx="7">
                  <c:v>Деятельность по операциям с недвижимым имуществомг - 196 человек   </c:v>
                </c:pt>
                <c:pt idx="8">
                  <c:v>Государственное управление и обеспечение обеспечение военной безопасности - 449 человек  </c:v>
                </c:pt>
                <c:pt idx="9">
                  <c:v>Образование - 745 человека</c:v>
                </c:pt>
                <c:pt idx="10">
                  <c:v>Деятельность в области здравоохранения и социальных услуг - 489 человек</c:v>
                </c:pt>
                <c:pt idx="11">
                  <c:v>Деятельность в области культуры, спорта-98 человек</c:v>
                </c:pt>
                <c:pt idx="12">
                  <c:v>Предоставление прочих видов услуг -304 человек</c:v>
                </c:pt>
              </c:strCache>
            </c:strRef>
          </c:cat>
          <c:val>
            <c:numRef>
              <c:f>Sheet1!$B$3:$N$3</c:f>
              <c:numCache>
                <c:formatCode>General</c:formatCode>
                <c:ptCount val="13"/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</c:strCache>
            </c:strRef>
          </c:tx>
          <c:spPr>
            <a:solidFill>
              <a:schemeClr val="hlink"/>
            </a:solidFill>
            <a:ln w="11386">
              <a:solidFill>
                <a:schemeClr val="tx1"/>
              </a:solidFill>
              <a:prstDash val="solid"/>
            </a:ln>
          </c:spPr>
          <c:explosion val="46"/>
          <c:dPt>
            <c:idx val="0"/>
            <c:spPr>
              <a:solidFill>
                <a:schemeClr val="accent1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1"/>
            <c:spPr>
              <a:solidFill>
                <a:schemeClr val="accent2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3"/>
            <c:spPr>
              <a:solidFill>
                <a:schemeClr val="folHlink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4"/>
            <c:spPr>
              <a:solidFill>
                <a:schemeClr val="bg2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5"/>
            <c:spPr>
              <a:solidFill>
                <a:schemeClr val="tx2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6"/>
            <c:spPr>
              <a:solidFill>
                <a:srgbClr val="0066CC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7"/>
            <c:spPr>
              <a:solidFill>
                <a:srgbClr val="CCCCFF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8"/>
            <c:spPr>
              <a:solidFill>
                <a:srgbClr val="FF0000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9"/>
            <c:spPr>
              <a:solidFill>
                <a:srgbClr val="FFFF00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Sheet1!$B$1:$N$1</c:f>
              <c:strCache>
                <c:ptCount val="13"/>
                <c:pt idx="0">
                  <c:v>Сельское хозяйство, охота и лесное хозяйство - 185 человека</c:v>
                </c:pt>
                <c:pt idx="1">
                  <c:v>Добыча полезных ископаемых - 283 человека</c:v>
                </c:pt>
                <c:pt idx="2">
                  <c:v>Обрабатывающие производства-98 человека;</c:v>
                </c:pt>
                <c:pt idx="3">
                  <c:v>Водоснабжение, водоотведение  - 90 человек</c:v>
                </c:pt>
                <c:pt idx="4">
                  <c:v>Строительство-183 человека</c:v>
                </c:pt>
                <c:pt idx="5">
                  <c:v>Оптовая и розничная торговля - 221человека</c:v>
                </c:pt>
                <c:pt idx="6">
                  <c:v>Транспортировка  и хранение - 45 человек</c:v>
                </c:pt>
                <c:pt idx="7">
                  <c:v>Деятельность по операциям с недвижимым имуществомг - 196 человек   </c:v>
                </c:pt>
                <c:pt idx="8">
                  <c:v>Государственное управление и обеспечение обеспечение военной безопасности - 449 человек  </c:v>
                </c:pt>
                <c:pt idx="9">
                  <c:v>Образование - 745 человека</c:v>
                </c:pt>
                <c:pt idx="10">
                  <c:v>Деятельность в области здравоохранения и социальных услуг - 489 человек</c:v>
                </c:pt>
                <c:pt idx="11">
                  <c:v>Деятельность в области культуры, спорта-98 человек</c:v>
                </c:pt>
                <c:pt idx="12">
                  <c:v>Предоставление прочих видов услуг -304 человек</c:v>
                </c:pt>
              </c:strCache>
            </c:strRef>
          </c:cat>
          <c:val>
            <c:numRef>
              <c:f>Sheet1!$B$4:$N$4</c:f>
              <c:numCache>
                <c:formatCode>General</c:formatCode>
                <c:ptCount val="13"/>
              </c:numCache>
            </c:numRef>
          </c:val>
        </c:ser>
      </c:pie3DChart>
      <c:spPr>
        <a:noFill/>
        <a:ln w="11386">
          <a:noFill/>
          <a:prstDash val="solid"/>
        </a:ln>
        <a:scene3d>
          <a:camera prst="orthographicFront"/>
          <a:lightRig rig="threePt" dir="t"/>
        </a:scene3d>
        <a:sp3d>
          <a:bevelT w="6350"/>
        </a:sp3d>
      </c:spPr>
    </c:plotArea>
    <c:legend>
      <c:legendPos val="r"/>
      <c:layout>
        <c:manualLayout>
          <c:xMode val="edge"/>
          <c:yMode val="edge"/>
          <c:x val="0.57383673642512023"/>
          <c:y val="1.4613939225001715E-2"/>
          <c:w val="0.37723868141712991"/>
          <c:h val="0.97146594982078849"/>
        </c:manualLayout>
      </c:layout>
      <c:spPr>
        <a:noFill/>
        <a:ln w="2846">
          <a:solidFill>
            <a:schemeClr val="tx1"/>
          </a:solidFill>
          <a:prstDash val="solid"/>
        </a:ln>
      </c:spPr>
      <c:txPr>
        <a:bodyPr/>
        <a:lstStyle/>
        <a:p>
          <a:pPr>
            <a:defRPr sz="1400" b="0" i="0" u="none" strike="noStrike" baseline="0">
              <a:solidFill>
                <a:schemeClr val="tx1"/>
              </a:solidFill>
              <a:latin typeface="Times New Roman" pitchFamily="18" charset="0"/>
              <a:ea typeface="Arial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spPr>
    <a:noFill/>
    <a:ln>
      <a:noFill/>
    </a:ln>
    <a:scene3d>
      <a:camera prst="orthographicFront"/>
      <a:lightRig rig="threePt" dir="t"/>
    </a:scene3d>
    <a:sp3d>
      <a:bevelT h="6350"/>
    </a:sp3d>
  </c:spPr>
  <c:txPr>
    <a:bodyPr/>
    <a:lstStyle/>
    <a:p>
      <a:pPr>
        <a:defRPr sz="1793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/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8"/>
  <c:chart>
    <c:autoTitleDeleted val="1"/>
    <c:plotArea>
      <c:layout>
        <c:manualLayout>
          <c:layoutTarget val="inner"/>
          <c:xMode val="edge"/>
          <c:yMode val="edge"/>
          <c:x val="8.4055069746417896E-2"/>
          <c:y val="4.5842175361261547E-2"/>
          <c:w val="0.51739099075501549"/>
          <c:h val="0.81171837094003318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Уровень официально зарегистрированной безработицы, %</c:v>
                </c:pt>
              </c:strCache>
            </c:strRef>
          </c:tx>
          <c:dLbls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3.5</c:v>
                </c:pt>
                <c:pt idx="1">
                  <c:v>3</c:v>
                </c:pt>
                <c:pt idx="2">
                  <c:v>2.2999999999999998</c:v>
                </c:pt>
              </c:numCache>
            </c:numRef>
          </c:val>
        </c:ser>
        <c:axId val="143580544"/>
        <c:axId val="148964480"/>
      </c:barChart>
      <c:catAx>
        <c:axId val="14358054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8964480"/>
        <c:crosses val="autoZero"/>
        <c:auto val="1"/>
        <c:lblAlgn val="ctr"/>
        <c:lblOffset val="100"/>
      </c:catAx>
      <c:valAx>
        <c:axId val="148964480"/>
        <c:scaling>
          <c:orientation val="minMax"/>
        </c:scaling>
        <c:axPos val="l"/>
        <c:majorGridlines>
          <c:spPr>
            <a:ln w="38100" cap="flat" cmpd="sng" algn="ctr">
              <a:solidFill>
                <a:schemeClr val="accent1"/>
              </a:solidFill>
              <a:prstDash val="solid"/>
            </a:ln>
            <a:effectLst>
              <a:innerShdw blurRad="114300">
                <a:prstClr val="black"/>
              </a:innerShdw>
            </a:effectLst>
          </c:spPr>
        </c:majorGridlines>
        <c:numFmt formatCode="General" sourceLinked="1"/>
        <c:tickLblPos val="nextTo"/>
        <c:txPr>
          <a:bodyPr/>
          <a:lstStyle/>
          <a:p>
            <a:pPr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35805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856462203626289"/>
          <c:y val="9.8124001166520952E-2"/>
          <c:w val="0.30491431768175603"/>
          <c:h val="0.88374779819189264"/>
        </c:manualLayout>
      </c:layout>
      <c:txPr>
        <a:bodyPr/>
        <a:lstStyle/>
        <a:p>
          <a:pPr>
            <a:defRPr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8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0"/>
          <c:y val="2.2222513436737E-2"/>
          <c:w val="0.62489864502596004"/>
          <c:h val="0.63503362237035865"/>
        </c:manualLayout>
      </c:layout>
      <c:pie3DChart>
        <c:varyColors val="1"/>
      </c:pie3DChart>
    </c:plotArea>
    <c:legend>
      <c:legendPos val="r"/>
      <c:layout>
        <c:manualLayout>
          <c:xMode val="edge"/>
          <c:yMode val="edge"/>
          <c:x val="0.52735752329909835"/>
          <c:y val="3.6147994422184521E-3"/>
          <c:w val="0.44504814043791474"/>
          <c:h val="0.88013385826771651"/>
        </c:manualLayout>
      </c:layout>
      <c:txPr>
        <a:bodyPr/>
        <a:lstStyle/>
        <a:p>
          <a:pPr>
            <a:defRPr b="1">
              <a:solidFill>
                <a:schemeClr val="tx1"/>
              </a:solidFill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view3D>
      <c:perspective val="30"/>
    </c:view3D>
    <c:plotArea>
      <c:layout/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 собственных доходов, % 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35.1</c:v>
                </c:pt>
                <c:pt idx="1">
                  <c:v>29.1</c:v>
                </c:pt>
                <c:pt idx="2">
                  <c:v>25.5</c:v>
                </c:pt>
              </c:numCache>
            </c:numRef>
          </c:val>
        </c:ser>
        <c:shape val="cylinder"/>
        <c:axId val="148805504"/>
        <c:axId val="148807040"/>
        <c:axId val="130270528"/>
      </c:bar3DChart>
      <c:catAx>
        <c:axId val="148805504"/>
        <c:scaling>
          <c:orientation val="minMax"/>
        </c:scaling>
        <c:axPos val="b"/>
        <c:numFmt formatCode="General" sourceLinked="1"/>
        <c:tickLblPos val="nextTo"/>
        <c:crossAx val="148807040"/>
        <c:crosses val="autoZero"/>
        <c:auto val="1"/>
        <c:lblAlgn val="ctr"/>
        <c:lblOffset val="100"/>
      </c:catAx>
      <c:valAx>
        <c:axId val="148807040"/>
        <c:scaling>
          <c:orientation val="minMax"/>
        </c:scaling>
        <c:axPos val="l"/>
        <c:majorGridlines/>
        <c:numFmt formatCode="General" sourceLinked="1"/>
        <c:tickLblPos val="nextTo"/>
        <c:crossAx val="148805504"/>
        <c:crosses val="autoZero"/>
        <c:crossBetween val="between"/>
      </c:valAx>
      <c:serAx>
        <c:axId val="130270528"/>
        <c:scaling>
          <c:orientation val="minMax"/>
        </c:scaling>
        <c:axPos val="b"/>
        <c:tickLblPos val="nextTo"/>
        <c:crossAx val="148807040"/>
        <c:crosses val="autoZero"/>
      </c:ser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Структура налоговых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доходов  2017 год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22018021528028767"/>
          <c:y val="5.7515937308042019E-2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5.7550306211723537E-2"/>
          <c:y val="0.23264741279880774"/>
          <c:w val="0.57731068338679892"/>
          <c:h val="0.6561102117205037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4"/>
            <c:spPr>
              <a:solidFill>
                <a:srgbClr val="7030A0"/>
              </a:solidFill>
            </c:spPr>
          </c:dPt>
          <c:dLbls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bestFit"/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Налог на доходы физических лиц</c:v>
                </c:pt>
                <c:pt idx="1">
                  <c:v>Налог на имущество</c:v>
                </c:pt>
                <c:pt idx="2">
                  <c:v>Налог на совокупный доход</c:v>
                </c:pt>
                <c:pt idx="3">
                  <c:v>Прочие налоговые доходы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81.7</c:v>
                </c:pt>
                <c:pt idx="1">
                  <c:v>7.9</c:v>
                </c:pt>
                <c:pt idx="2">
                  <c:v>4.2</c:v>
                </c:pt>
                <c:pt idx="3" formatCode="0.0">
                  <c:v>6.2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58559344459344909"/>
          <c:y val="0.23602324735752384"/>
          <c:w val="0.41048670536906151"/>
          <c:h val="0.65234959061903108"/>
        </c:manualLayout>
      </c:layout>
      <c:txPr>
        <a:bodyPr/>
        <a:lstStyle/>
        <a:p>
          <a:pPr>
            <a:defRPr sz="16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0.78126</cdr:x>
      <cdr:y>0.2</cdr:y>
    </cdr:from>
    <cdr:to>
      <cdr:x>0.84229</cdr:x>
      <cdr:y>0.33079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809022" y="400053"/>
          <a:ext cx="531903" cy="2616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/>
        <a:p xmlns:a="http://schemas.openxmlformats.org/drawingml/2006/main">
          <a:endParaRPr lang="ru-RU" sz="1100" dirty="0">
            <a:solidFill>
              <a:schemeClr val="tx1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0.1105</cdr:x>
      <cdr:y>0.08875</cdr:y>
    </cdr:from>
    <cdr:to>
      <cdr:x>0.1235</cdr:x>
      <cdr:y>0.13875</cdr:y>
    </cdr:to>
    <cdr:sp macro="" textlink="">
      <cdr:nvSpPr>
        <cdr:cNvPr id="10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86261" y="439579"/>
          <a:ext cx="57207" cy="24765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AB3BCC-8703-4212-9AA1-741215168135}" type="datetimeFigureOut">
              <a:rPr lang="ru-RU" smtClean="0"/>
              <a:pPr/>
              <a:t>01.10.2018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DF6C00-9811-4578-AE3A-22450ADB9CE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F6C00-9811-4578-AE3A-22450ADB9CEE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F6C00-9811-4578-AE3A-22450ADB9CEE}" type="slidenum">
              <a:rPr lang="ru-RU" smtClean="0"/>
              <a:pPr/>
              <a:t>50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6A987FD0-4A1D-4994-A3C1-B4BB807F00A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B627B0D-6EA2-47AB-BC6C-622FA684F31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C4D7D77-FAC9-47DE-A362-771D62BEA01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DD5C373-B9C1-42C8-9676-0D859981FD2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BB4A3AA2-85A9-4E2A-9BEF-C054E4CE5C9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C95C48C6-1CAF-4325-A3BE-EB027982E8E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1A109471-405D-4B93-9F97-A1D396F6C0B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C494B9C-5AD0-46EA-8FAE-D4F22C506CC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3EAE360-E663-4BB5-A0ED-AAE61FC7167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63F5F232-F0A1-4E1B-B1F6-8E5D5E8B0E3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8F1A8191-6464-43FF-B9BC-D01C61D1615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B6DDB321-A9CA-4700-8949-30D74256DC1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chart" Target="../charts/char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8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3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71472" y="214291"/>
            <a:ext cx="842968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FFFF00"/>
                </a:solidFill>
                <a:latin typeface="+mj-lt"/>
              </a:rPr>
              <a:t>ИНВЕСТИЦИОННЫЙ </a:t>
            </a:r>
          </a:p>
          <a:p>
            <a:pPr algn="ctr"/>
            <a:r>
              <a:rPr lang="ru-RU" sz="5400" b="1" dirty="0" smtClean="0">
                <a:solidFill>
                  <a:srgbClr val="FFFF00"/>
                </a:solidFill>
                <a:latin typeface="+mj-lt"/>
              </a:rPr>
              <a:t>ПАСПОРТ </a:t>
            </a:r>
          </a:p>
          <a:p>
            <a:pPr algn="ctr"/>
            <a:r>
              <a:rPr lang="ru-RU" sz="5400" b="1" dirty="0" smtClean="0">
                <a:solidFill>
                  <a:srgbClr val="FFFF00"/>
                </a:solidFill>
                <a:latin typeface="+mj-lt"/>
              </a:rPr>
              <a:t>МУНИЦИПАЛЬНОГО РАЙОНА  «УЛЁТОВСКИЙ РАЙОН»</a:t>
            </a:r>
            <a:endParaRPr lang="ru-RU" sz="5400" dirty="0">
              <a:solidFill>
                <a:srgbClr val="FFFF0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53536"/>
            <a:ext cx="8219256" cy="1143000"/>
          </a:xfrm>
        </p:spPr>
        <p:txBody>
          <a:bodyPr/>
          <a:lstStyle/>
          <a:p>
            <a:pPr algn="ctr" eaLnBrk="1" hangingPunct="1"/>
            <a:r>
              <a:rPr lang="ru-RU" sz="3600" b="1" dirty="0" smtClean="0">
                <a:solidFill>
                  <a:srgbClr val="FFFF00"/>
                </a:solidFill>
              </a:rPr>
              <a:t>Почвы</a:t>
            </a:r>
          </a:p>
        </p:txBody>
      </p:sp>
      <p:pic>
        <p:nvPicPr>
          <p:cNvPr id="8" name="Picture 8" descr="1731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857752" y="3829050"/>
            <a:ext cx="4038600" cy="3028950"/>
          </a:xfrm>
          <a:noFill/>
        </p:spPr>
      </p:pic>
      <p:sp>
        <p:nvSpPr>
          <p:cNvPr id="19461" name="Rectangle 5"/>
          <p:cNvSpPr>
            <a:spLocks noGrp="1" noChangeArrowheads="1"/>
          </p:cNvSpPr>
          <p:nvPr>
            <p:ph sz="half" idx="2"/>
          </p:nvPr>
        </p:nvSpPr>
        <p:spPr>
          <a:xfrm>
            <a:off x="357158" y="1571611"/>
            <a:ext cx="7215238" cy="2071703"/>
          </a:xfrm>
        </p:spPr>
        <p:txBody>
          <a:bodyPr rtlCol="0">
            <a:noAutofit/>
          </a:bodyPr>
          <a:lstStyle/>
          <a:p>
            <a:pPr lvl="3" algn="ctr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Почвы района относятся к мучнисто-карбонатным черноземам перегнойно-глеевым мерзлотным,  характеризующиеся как относительно благоприятные для сельского хозяйства. Большим бедствием для сохранения почвенного покрова являются часто повторяющиеся наводнения.  </a:t>
            </a:r>
          </a:p>
        </p:txBody>
      </p:sp>
      <p:pic>
        <p:nvPicPr>
          <p:cNvPr id="16389" name="Picture 6" descr="почвы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786190"/>
            <a:ext cx="3857652" cy="307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2875" y="0"/>
            <a:ext cx="8086725" cy="1000125"/>
          </a:xfrm>
          <a:noFill/>
        </p:spPr>
        <p:txBody>
          <a:bodyPr/>
          <a:lstStyle/>
          <a:p>
            <a:pPr eaLnBrk="1" hangingPunct="1"/>
            <a:r>
              <a:rPr lang="ru-RU" sz="3600" b="1" dirty="0" smtClean="0">
                <a:solidFill>
                  <a:srgbClr val="FFFF00"/>
                </a:solidFill>
              </a:rPr>
              <a:t>Водные ресурсы</a:t>
            </a:r>
          </a:p>
        </p:txBody>
      </p:sp>
      <p:sp>
        <p:nvSpPr>
          <p:cNvPr id="2055" name="Rectangle 8"/>
          <p:cNvSpPr>
            <a:spLocks noChangeArrowheads="1"/>
          </p:cNvSpPr>
          <p:nvPr/>
        </p:nvSpPr>
        <p:spPr bwMode="auto">
          <a:xfrm>
            <a:off x="-295275" y="6953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4214810" y="1000108"/>
          <a:ext cx="4643470" cy="29289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7171"/>
                <a:gridCol w="1242040"/>
                <a:gridCol w="1834259"/>
              </a:tblGrid>
              <a:tr h="64539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Река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Куда впадает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Общая длина / в районе, км.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68796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Ингода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Шилка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708/308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68796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Танга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Ингода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52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68796">
                <a:tc>
                  <a:txBody>
                    <a:bodyPr/>
                    <a:lstStyle/>
                    <a:p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Джила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Ингода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66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68796">
                <a:tc>
                  <a:txBody>
                    <a:bodyPr/>
                    <a:lstStyle/>
                    <a:p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Аблатуй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Ингода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39584">
                <a:tc>
                  <a:txBody>
                    <a:bodyPr/>
                    <a:lstStyle/>
                    <a:p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Аблатукан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Аблатуй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34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68796">
                <a:tc>
                  <a:txBody>
                    <a:bodyPr/>
                    <a:lstStyle/>
                    <a:p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Улутуй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Ингода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Рисунок 8" descr="252414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2160" y="4365104"/>
            <a:ext cx="3131840" cy="2492896"/>
          </a:xfrm>
          <a:prstGeom prst="rect">
            <a:avLst/>
          </a:prstGeom>
        </p:spPr>
      </p:pic>
      <p:pic>
        <p:nvPicPr>
          <p:cNvPr id="11" name="Рисунок 10" descr="dsc04004-dd4i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88640"/>
            <a:ext cx="3851920" cy="2924944"/>
          </a:xfrm>
          <a:prstGeom prst="rect">
            <a:avLst/>
          </a:prstGeom>
        </p:spPr>
      </p:pic>
      <p:pic>
        <p:nvPicPr>
          <p:cNvPr id="12" name="Рисунок 11" descr="13138972782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15816" y="4365104"/>
            <a:ext cx="3096344" cy="2492896"/>
          </a:xfrm>
          <a:prstGeom prst="rect">
            <a:avLst/>
          </a:prstGeom>
        </p:spPr>
      </p:pic>
      <p:sp>
        <p:nvSpPr>
          <p:cNvPr id="78850" name="AutoShape 2" descr="https://i.mycdn.me/image?id=849805356792&amp;t=35&amp;plc=WEB&amp;tkn=*1jqR2UpgN77XCB2i79r7_X8L5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75777" name="Object 8"/>
          <p:cNvGraphicFramePr>
            <a:graphicFrameLocks noChangeAspect="1"/>
          </p:cNvGraphicFramePr>
          <p:nvPr/>
        </p:nvGraphicFramePr>
        <p:xfrm>
          <a:off x="0" y="3140968"/>
          <a:ext cx="3312368" cy="2373635"/>
        </p:xfrm>
        <a:graphic>
          <a:graphicData uri="http://schemas.openxmlformats.org/presentationml/2006/ole">
            <p:oleObj spid="_x0000_s75777" r:id="rId6" imgW="15542857" imgH="11657143" progId="">
              <p:embed/>
            </p:oleObj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6686568" cy="675134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Лесные ресурсы</a:t>
            </a:r>
            <a:endParaRPr lang="ru-RU" dirty="0"/>
          </a:p>
        </p:txBody>
      </p:sp>
      <p:pic>
        <p:nvPicPr>
          <p:cNvPr id="4" name="Содержимое 3" descr="DSC059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714612" cy="2214578"/>
          </a:xfrm>
          <a:prstGeom prst="rect">
            <a:avLst/>
          </a:prstGeom>
        </p:spPr>
      </p:pic>
      <p:pic>
        <p:nvPicPr>
          <p:cNvPr id="5" name="Рисунок 4" descr="File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388" y="836712"/>
            <a:ext cx="2714612" cy="2214578"/>
          </a:xfrm>
          <a:prstGeom prst="rect">
            <a:avLst/>
          </a:prstGeom>
        </p:spPr>
      </p:pic>
      <p:pic>
        <p:nvPicPr>
          <p:cNvPr id="8" name="Рисунок 7" descr="2016-08-20 14.43.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86671" y="2517785"/>
            <a:ext cx="2426042" cy="208823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428860" y="857232"/>
            <a:ext cx="4429140" cy="183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Лесные ресурсы по площади эксплуатируемых лесов значительны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связи с усиливающейся эксплуатацией лесных ресурсов района ставится вопрос о повышении защиты  лесов района и новой организационной   структуре ведения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лесного хозяйства.</a:t>
            </a:r>
          </a:p>
        </p:txBody>
      </p:sp>
      <p:pic>
        <p:nvPicPr>
          <p:cNvPr id="11" name="Рисунок 10" descr="h-6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3968" y="4725144"/>
            <a:ext cx="2448272" cy="1988840"/>
          </a:xfrm>
          <a:prstGeom prst="rect">
            <a:avLst/>
          </a:prstGeom>
        </p:spPr>
      </p:pic>
      <p:pic>
        <p:nvPicPr>
          <p:cNvPr id="12" name="Рисунок 11" descr="P803019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35696" y="4725144"/>
            <a:ext cx="2448272" cy="1988840"/>
          </a:xfrm>
          <a:prstGeom prst="rect">
            <a:avLst/>
          </a:prstGeom>
        </p:spPr>
      </p:pic>
      <p:pic>
        <p:nvPicPr>
          <p:cNvPr id="13" name="Рисунок 12" descr="image (18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292080" y="2420888"/>
            <a:ext cx="2088232" cy="237626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42938" y="1"/>
            <a:ext cx="7815262" cy="714355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Полезные ископаемые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85813" y="1142984"/>
            <a:ext cx="7500937" cy="4495816"/>
          </a:xfrm>
        </p:spPr>
        <p:txBody>
          <a:bodyPr rtlCol="0">
            <a:no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14281" y="829088"/>
          <a:ext cx="8643999" cy="56785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3296"/>
                <a:gridCol w="1975855"/>
                <a:gridCol w="2768801"/>
                <a:gridCol w="2296047"/>
              </a:tblGrid>
              <a:tr h="60170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месторождения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полезных ископаемых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Запасы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Степень освоенности месторождения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38759">
                <a:tc>
                  <a:txBody>
                    <a:bodyPr/>
                    <a:lstStyle/>
                    <a:p>
                      <a:r>
                        <a:rPr lang="ru-RU" sz="13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Лево-Ингодинское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Олово, вольфрам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Забалансовые</a:t>
                      </a: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 запасы олово-7083т, вольфрам- 6588 т.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Не осваивается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80668">
                <a:tc>
                  <a:txBody>
                    <a:bodyPr/>
                    <a:lstStyle/>
                    <a:p>
                      <a:r>
                        <a:rPr lang="ru-RU" sz="13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Ингодинское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Олово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Забалансовые</a:t>
                      </a: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 запасы 1219 9т.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Не осваивается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77135">
                <a:tc>
                  <a:txBody>
                    <a:bodyPr/>
                    <a:lstStyle/>
                    <a:p>
                      <a:r>
                        <a:rPr lang="ru-RU" sz="13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Татауровское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Уголь бурый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Балансовые - 480 млн.т.</a:t>
                      </a:r>
                    </a:p>
                    <a:p>
                      <a:r>
                        <a:rPr lang="ru-RU" sz="13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Забалансовые</a:t>
                      </a: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 - 99,2 млн.т.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Осваивается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38759">
                <a:tc>
                  <a:txBody>
                    <a:bodyPr/>
                    <a:lstStyle/>
                    <a:p>
                      <a:r>
                        <a:rPr lang="ru-RU" sz="13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Тангинское</a:t>
                      </a: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 углепроявление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Уголь бурый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Прогнозные ресурсы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370  млн.т.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Проведены</a:t>
                      </a:r>
                      <a:r>
                        <a:rPr lang="ru-RU" sz="13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поисковые работы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73603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Березовое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Уран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Балансовые-71 6т.</a:t>
                      </a:r>
                    </a:p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Забалансовые-2845 т. Прогнозные ресурсы 716 т.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Не осваивается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74183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Верховья р. Ингода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Прогнозные ресурсы 500 кг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Не осваивается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80668">
                <a:tc>
                  <a:txBody>
                    <a:bodyPr/>
                    <a:lstStyle/>
                    <a:p>
                      <a:r>
                        <a:rPr lang="ru-RU" sz="13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Р.Маланга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Прогнозные ресурсы 64 0кг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Не осваивается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14263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Чернушка р.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Балансовые запасы 379 кг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Забалансовые</a:t>
                      </a: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 6 кг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Прогнозные ресурсы 136 кг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Начато освоение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38759">
                <a:tc>
                  <a:txBody>
                    <a:bodyPr/>
                    <a:lstStyle/>
                    <a:p>
                      <a:r>
                        <a:rPr lang="ru-RU" sz="13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Улетовское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Глина (кирпично-черепичное сырье)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Данных нет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Не осваивается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38759">
                <a:tc>
                  <a:txBody>
                    <a:bodyPr/>
                    <a:lstStyle/>
                    <a:p>
                      <a:r>
                        <a:rPr lang="ru-RU" sz="13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Татауровское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Гравийно-песч</a:t>
                      </a: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ru-RU" sz="13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3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м-л</a:t>
                      </a:r>
                      <a:r>
                        <a:rPr lang="ru-RU" sz="13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(наполнители бетона)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136,6 млн. куб.м.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Не осваивается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98204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Оз.Доронинское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Сада, соль поваренная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Данных нет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Не осваивается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5723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Рекреационные ресурсы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3357554" y="785794"/>
            <a:ext cx="5786446" cy="5357850"/>
          </a:xfrm>
        </p:spPr>
        <p:txBody>
          <a:bodyPr rtlCol="0">
            <a:normAutofit fontScale="25000" lnSpcReduction="20000"/>
          </a:bodyPr>
          <a:lstStyle/>
          <a:p>
            <a:pPr algn="just">
              <a:lnSpc>
                <a:spcPct val="120000"/>
              </a:lnSpc>
              <a:defRPr/>
            </a:pPr>
            <a:r>
              <a:rPr lang="ru-RU" sz="8000" dirty="0" smtClean="0"/>
              <a:t>     Сложившийся рекреационный ресурс в  </a:t>
            </a:r>
            <a:r>
              <a:rPr lang="ru-RU" sz="8000" dirty="0" err="1" smtClean="0"/>
              <a:t>Улётовском</a:t>
            </a:r>
            <a:r>
              <a:rPr lang="ru-RU" sz="8000" dirty="0" smtClean="0"/>
              <a:t> районе представляет озеро </a:t>
            </a:r>
            <a:r>
              <a:rPr lang="ru-RU" sz="8000" dirty="0" err="1" smtClean="0"/>
              <a:t>Арей</a:t>
            </a:r>
            <a:r>
              <a:rPr lang="ru-RU" sz="8000" dirty="0" smtClean="0"/>
              <a:t> и его окрестности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. Создан  п</a:t>
            </a:r>
            <a:r>
              <a:rPr lang="ru-RU" sz="8000" dirty="0" smtClean="0"/>
              <a:t>риродный парк «</a:t>
            </a:r>
            <a:r>
              <a:rPr lang="ru-RU" sz="8000" dirty="0" err="1" smtClean="0"/>
              <a:t>Арей</a:t>
            </a:r>
            <a:r>
              <a:rPr lang="ru-RU" sz="8000" dirty="0" smtClean="0"/>
              <a:t> общей площадью 3593 га. В границы природного парка включено озеро </a:t>
            </a:r>
            <a:r>
              <a:rPr lang="ru-RU" sz="8000" dirty="0" err="1" smtClean="0"/>
              <a:t>Арей</a:t>
            </a:r>
            <a:r>
              <a:rPr lang="ru-RU" sz="8000" dirty="0" smtClean="0"/>
              <a:t> с водоохраной зоной и прилегающими территориями. 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Озеро и его зона расположены на трассе магистральной автодороги Улан - Уде – Чита,  подвергается       бессистемным антропогенным нагрузкам и нуждается в          природоохранных мероприятиях. Ежегодно проводятся экологические акции по очистке  прибрежной зоны   озера </a:t>
            </a:r>
            <a:r>
              <a:rPr lang="ru-RU" sz="8000" dirty="0" err="1" smtClean="0">
                <a:latin typeface="Times New Roman" pitchFamily="18" charset="0"/>
                <a:cs typeface="Times New Roman" pitchFamily="18" charset="0"/>
              </a:rPr>
              <a:t>Арей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8000" dirty="0" smtClean="0"/>
              <a:t> 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20000"/>
              </a:lnSpc>
              <a:defRPr/>
            </a:pPr>
            <a:r>
              <a:rPr lang="ru-RU" sz="8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Привлекает к себе  жителей района и края озеро Доронинское, характеризующееся прекрасными целебными свойствами содового сырья и лечебными грязями.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ru-RU" sz="6400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ru-RU" sz="6400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ru-RU" sz="5500" dirty="0" smtClean="0"/>
          </a:p>
        </p:txBody>
      </p:sp>
      <p:pic>
        <p:nvPicPr>
          <p:cNvPr id="13" name="Рисунок 12" descr="DSC074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36912"/>
            <a:ext cx="1944216" cy="1656184"/>
          </a:xfrm>
          <a:prstGeom prst="rect">
            <a:avLst/>
          </a:prstGeom>
        </p:spPr>
      </p:pic>
      <p:pic>
        <p:nvPicPr>
          <p:cNvPr id="10" name="Picture 7" descr="aREY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4005063"/>
            <a:ext cx="1944216" cy="1584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P803019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229200"/>
            <a:ext cx="1944216" cy="1628800"/>
          </a:xfrm>
          <a:prstGeom prst="rect">
            <a:avLst/>
          </a:prstGeom>
        </p:spPr>
      </p:pic>
      <p:pic>
        <p:nvPicPr>
          <p:cNvPr id="9" name="Picture 8" descr="КРИСТАЛЛ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2088232" cy="1489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ОТДЫХ НА АРЕЕ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87624" y="1340769"/>
            <a:ext cx="2160240" cy="151216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85794"/>
          </a:xfrm>
        </p:spPr>
        <p:txBody>
          <a:bodyPr>
            <a:normAutofit/>
          </a:bodyPr>
          <a:lstStyle/>
          <a:p>
            <a:pPr eaLnBrk="1" hangingPunct="1"/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Инженерная инфраструктура</a:t>
            </a:r>
          </a:p>
        </p:txBody>
      </p:sp>
      <p:sp>
        <p:nvSpPr>
          <p:cNvPr id="21507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0" y="4869160"/>
            <a:ext cx="8858280" cy="2088232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sz="1800" dirty="0" smtClean="0"/>
              <a:t>      </a:t>
            </a:r>
          </a:p>
          <a:p>
            <a:pPr>
              <a:buNone/>
            </a:pPr>
            <a:r>
              <a:rPr lang="ru-RU" sz="1800" dirty="0" smtClean="0"/>
              <a:t>           </a:t>
            </a:r>
          </a:p>
          <a:p>
            <a:pPr>
              <a:buNone/>
            </a:pPr>
            <a:r>
              <a:rPr lang="ru-RU" sz="1800" dirty="0" smtClean="0"/>
              <a:t>              </a:t>
            </a:r>
            <a:r>
              <a:rPr lang="ru-RU" sz="2600" dirty="0" smtClean="0"/>
              <a:t>На территории муниципального района «</a:t>
            </a:r>
            <a:r>
              <a:rPr lang="ru-RU" sz="2600" dirty="0" err="1" smtClean="0"/>
              <a:t>Улётовский</a:t>
            </a:r>
            <a:r>
              <a:rPr lang="ru-RU" sz="2600" dirty="0" smtClean="0"/>
              <a:t> район» работают три теплоснабжающих предприятия: МУП МК –обслуживает бюджетные учреждения района, МУП «Коммунальник обслуживает благоустроенный жилой сектор в с. Улёты, ООО «Коммунальник» обслуживает благоустроенный жилой сектор в </a:t>
            </a:r>
            <a:r>
              <a:rPr lang="ru-RU" sz="2600" dirty="0" err="1" smtClean="0"/>
              <a:t>пгт</a:t>
            </a:r>
            <a:r>
              <a:rPr lang="ru-RU" sz="2600" dirty="0" smtClean="0"/>
              <a:t> Дровяная. </a:t>
            </a:r>
          </a:p>
          <a:p>
            <a:pPr>
              <a:buNone/>
            </a:pPr>
            <a:r>
              <a:rPr lang="ru-RU" sz="2600" dirty="0" smtClean="0"/>
              <a:t>             </a:t>
            </a:r>
          </a:p>
          <a:p>
            <a:pPr>
              <a:buNone/>
            </a:pPr>
            <a:r>
              <a:rPr lang="ru-RU" sz="2600" dirty="0" smtClean="0"/>
              <a:t>            </a:t>
            </a:r>
          </a:p>
        </p:txBody>
      </p:sp>
      <p:pic>
        <p:nvPicPr>
          <p:cNvPr id="12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43570" y="714356"/>
            <a:ext cx="2843211" cy="2000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57158" y="1214424"/>
          <a:ext cx="5286412" cy="3597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1808"/>
                <a:gridCol w="1054923"/>
                <a:gridCol w="679681"/>
              </a:tblGrid>
              <a:tr h="55098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   Показатели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Единицы измерения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2017 г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410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Число источников теплоснабжения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ед.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61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410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  т.ч. муниципальные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уд.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47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410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 т.ч. мощностью свыше 3 Гкал/ч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ед.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5098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Протяженность паровых, тепловых сетей в двухтрубном исчислении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км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11,8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410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 т.ч. нуждающихся в замене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км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8,26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410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Протяженность водопроводных сетей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км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11,8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5098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Одиночное протяжение  уличной канализационной сети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км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4,5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410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 т.ч. нуждающейся в замене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км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1,422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9" descr="C:\Users\Администратор\Desktop\Инвестиционный паспорт\черновики\кран с водо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0"/>
            <a:ext cx="1571636" cy="11613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9" name="Рисунок 8" descr="Dsc_0008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4168" y="3068960"/>
            <a:ext cx="2786082" cy="200026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68313" y="277813"/>
            <a:ext cx="8218487" cy="5588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Транспортная инфраструктура</a:t>
            </a: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50824" y="785794"/>
            <a:ext cx="8464579" cy="5811856"/>
          </a:xfrm>
        </p:spPr>
        <p:txBody>
          <a:bodyPr rtlCol="0">
            <a:normAutofit/>
          </a:bodyPr>
          <a:lstStyle/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8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 Протяженность автомобильных дорог общего пользования, являющихся собственностью муниципального района, составляет 343,756 км и 182 км дорог федерального значения.</a:t>
            </a:r>
          </a:p>
          <a:p>
            <a:pPr algn="just"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Железнодорожный транспорт представлен отводом на п. Дровяная. Вся экономическая деятельность сосредоточена по  р. Ингода, федеральной автомагистрали  Р-258 и отводу железной дороги.  </a:t>
            </a:r>
          </a:p>
          <a:p>
            <a:pPr algn="just" eaLnBrk="1" fontAlgn="auto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8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 Автомобильный  транспорт насчитывает 3,66 тысяч автомобилей,  из них  94% - в собственности граждан.</a:t>
            </a:r>
          </a:p>
          <a:p>
            <a:pPr algn="just" eaLnBrk="1" fontAlgn="auto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lang="ru-RU" sz="18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800" dirty="0" smtClean="0"/>
              <a:t> </a:t>
            </a:r>
          </a:p>
          <a:p>
            <a:pPr eaLnBrk="1" fontAlgn="auto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ru-RU" sz="1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ru-RU" sz="1600" dirty="0" smtClean="0">
              <a:solidFill>
                <a:srgbClr val="FFFFFF"/>
              </a:solidFill>
              <a:latin typeface="Arial" pitchFamily="34" charset="0"/>
            </a:endParaRPr>
          </a:p>
        </p:txBody>
      </p:sp>
      <p:pic>
        <p:nvPicPr>
          <p:cNvPr id="7" name="Рисунок 6" descr="DSC087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57818" y="4643446"/>
            <a:ext cx="2643206" cy="2214554"/>
          </a:xfrm>
          <a:prstGeom prst="rect">
            <a:avLst/>
          </a:prstGeom>
        </p:spPr>
      </p:pic>
      <p:pic>
        <p:nvPicPr>
          <p:cNvPr id="9" name="Рисунок 8" descr="DSC0349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4643446"/>
            <a:ext cx="2714644" cy="2214554"/>
          </a:xfrm>
          <a:prstGeom prst="rect">
            <a:avLst/>
          </a:prstGeom>
        </p:spPr>
      </p:pic>
      <p:pic>
        <p:nvPicPr>
          <p:cNvPr id="8" name="Рисунок 7" descr="мост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214686"/>
            <a:ext cx="2428860" cy="1857388"/>
          </a:xfrm>
          <a:prstGeom prst="rect">
            <a:avLst/>
          </a:prstGeom>
        </p:spPr>
      </p:pic>
      <p:pic>
        <p:nvPicPr>
          <p:cNvPr id="11" name="Рисунок 10" descr="2016-09-11 16.32.4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14678" y="3429000"/>
            <a:ext cx="2286016" cy="2143140"/>
          </a:xfrm>
          <a:prstGeom prst="rect">
            <a:avLst/>
          </a:prstGeom>
        </p:spPr>
      </p:pic>
      <p:pic>
        <p:nvPicPr>
          <p:cNvPr id="13" name="Рисунок 12" descr="image (24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16216" y="2996952"/>
            <a:ext cx="2181225" cy="204787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571472" y="285728"/>
            <a:ext cx="8229600" cy="1143000"/>
          </a:xfrm>
        </p:spPr>
        <p:txBody>
          <a:bodyPr/>
          <a:lstStyle/>
          <a:p>
            <a:pPr algn="ctr" eaLnBrk="1" hangingPunct="1"/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Связь</a:t>
            </a:r>
          </a:p>
        </p:txBody>
      </p:sp>
      <p:sp>
        <p:nvSpPr>
          <p:cNvPr id="23555" name="Rectangle 4"/>
          <p:cNvSpPr>
            <a:spLocks noGrp="1" noChangeArrowheads="1"/>
          </p:cNvSpPr>
          <p:nvPr>
            <p:ph type="subTitle" idx="4294967295"/>
          </p:nvPr>
        </p:nvSpPr>
        <p:spPr>
          <a:xfrm>
            <a:off x="142844" y="3068960"/>
            <a:ext cx="8358219" cy="3456384"/>
          </a:xfrm>
          <a:noFill/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Услуги электросвязи на территории  района оказывает Забайкальский филиал  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ПАО «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Ростелеком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». Во всех поселениях установлены  универсальные таксофоны.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Обеспеченность квартирными телефонными аппаратами сети  общего пользования на 1000 человек  170 шт.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Сотовой  связью охвачены все населенные пункты; Сотовые операторы-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МТС, Мегафон,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Билайн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Услуги почтовой связи оказывают  в 20  стационарных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отделениях связи  УФПС Забайкальского края филиала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ФГУП «Почта России».</a:t>
            </a:r>
            <a:endParaRPr lang="ru-RU" sz="1800" u="sng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Доступ в сеть Интернет есть во всех населенных  пунктах. </a:t>
            </a:r>
          </a:p>
          <a:p>
            <a:pPr eaLnBrk="1" hangingPunct="1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В 2017 году в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Улётовском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районе цифровым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телевиде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eaLnBrk="1" hangingPunct="1">
              <a:buNone/>
            </a:pP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нием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охвачено 70% населения. Телезрители могут </a:t>
            </a:r>
          </a:p>
          <a:p>
            <a:pPr eaLnBrk="1" hangingPunct="1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смотреть 10   телеканалов.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4" descr="DSC0042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34069" y="0"/>
            <a:ext cx="3309931" cy="2428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5949280"/>
            <a:ext cx="1571604" cy="771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7" descr="megafo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6000744"/>
            <a:ext cx="1142995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8" descr="билайн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8148" y="3929066"/>
            <a:ext cx="928700" cy="733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6" descr="mts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9058" y="2071678"/>
            <a:ext cx="2071702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 descr="DSC0010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6444208" y="4725144"/>
            <a:ext cx="2699792" cy="2132856"/>
          </a:xfrm>
          <a:prstGeom prst="rect">
            <a:avLst/>
          </a:prstGeom>
          <a:noFill/>
        </p:spPr>
      </p:pic>
      <p:pic>
        <p:nvPicPr>
          <p:cNvPr id="14" name="Рисунок 13" descr="https://content.foto.my.mail.ru/community/ulety/1/h-19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3779912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5987008" cy="928670"/>
          </a:xfrm>
        </p:spPr>
        <p:txBody>
          <a:bodyPr>
            <a:noAutofit/>
          </a:bodyPr>
          <a:lstStyle/>
          <a:p>
            <a:pPr eaLnBrk="1" hangingPunct="1"/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     Образование</a:t>
            </a:r>
          </a:p>
        </p:txBody>
      </p:sp>
      <p:sp>
        <p:nvSpPr>
          <p:cNvPr id="33813" name="Rectangle 21"/>
          <p:cNvSpPr>
            <a:spLocks noChangeArrowheads="1"/>
          </p:cNvSpPr>
          <p:nvPr/>
        </p:nvSpPr>
        <p:spPr bwMode="auto">
          <a:xfrm>
            <a:off x="4643438" y="1628775"/>
            <a:ext cx="4038600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u"/>
              <a:defRPr/>
            </a:pPr>
            <a:endParaRPr lang="ru-RU" sz="240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42843" y="3356989"/>
          <a:ext cx="5214975" cy="35010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94105"/>
                <a:gridCol w="845671"/>
                <a:gridCol w="775199"/>
              </a:tblGrid>
              <a:tr h="34323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Показатели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Ед. </a:t>
                      </a:r>
                      <a:r>
                        <a:rPr lang="ru-RU" sz="1400" dirty="0" err="1" smtClean="0"/>
                        <a:t>изм</a:t>
                      </a:r>
                      <a:r>
                        <a:rPr lang="ru-RU" sz="1400" dirty="0" smtClean="0"/>
                        <a:t>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2017 г.</a:t>
                      </a:r>
                      <a:endParaRPr lang="ru-RU" sz="1400" dirty="0"/>
                    </a:p>
                  </a:txBody>
                  <a:tcPr/>
                </a:tc>
              </a:tr>
              <a:tr h="82376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Общеобразовательные школы в т.ч.</a:t>
                      </a:r>
                    </a:p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Средние</a:t>
                      </a:r>
                    </a:p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Основные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шт.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шт.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Шт.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/>
                </a:tc>
              </a:tr>
              <a:tr h="34323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учащихся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2306</a:t>
                      </a:r>
                    </a:p>
                  </a:txBody>
                  <a:tcPr/>
                </a:tc>
              </a:tr>
              <a:tr h="583502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Расходы бюджета на общее образование в расчете на 1 обучающегося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Тыс. руб.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106,9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23767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Доля выпускников общеобразовательных учреждений, не получивших аттестат о среднем образовании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8,3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83502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Численность учителей в общеобразовательных учреждениях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277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5" name="Рисунок 14" descr="DSC_09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68144" y="4221088"/>
            <a:ext cx="3073544" cy="2430008"/>
          </a:xfrm>
          <a:prstGeom prst="rect">
            <a:avLst/>
          </a:prstGeom>
        </p:spPr>
      </p:pic>
      <p:sp>
        <p:nvSpPr>
          <p:cNvPr id="54274" name="AutoShape 2" descr="https://i.mycdn.me/image?id=835233625826&amp;t=52&amp;plc=WEB&amp;tkn=*BJQHZ-101YWpmia4usmLSSCTUM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 descr="ima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6136" y="908720"/>
            <a:ext cx="3168352" cy="2685281"/>
          </a:xfrm>
          <a:prstGeom prst="rect">
            <a:avLst/>
          </a:prstGeom>
        </p:spPr>
      </p:pic>
      <p:pic>
        <p:nvPicPr>
          <p:cNvPr id="11" name="Picture 22" descr="shu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260648"/>
            <a:ext cx="3452815" cy="250033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615262" cy="85723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Дошкольное образование</a:t>
            </a:r>
            <a:endParaRPr lang="ru-RU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0" y="1214438"/>
            <a:ext cx="5429250" cy="3071812"/>
          </a:xfrm>
        </p:spPr>
        <p:txBody>
          <a:bodyPr/>
          <a:lstStyle/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ru-RU" sz="1400" dirty="0" smtClean="0">
              <a:latin typeface="Verdana" pitchFamily="34" charset="0"/>
            </a:endParaRPr>
          </a:p>
          <a:p>
            <a:endParaRPr lang="ru-RU" dirty="0"/>
          </a:p>
        </p:txBody>
      </p:sp>
      <p:pic>
        <p:nvPicPr>
          <p:cNvPr id="8" name="Рисунок 5" descr="KMP-DVD[(020000)17-56-24]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1500174"/>
            <a:ext cx="2786050" cy="2371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42844" y="980728"/>
          <a:ext cx="5500726" cy="3326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7652"/>
                <a:gridCol w="785818"/>
                <a:gridCol w="857256"/>
              </a:tblGrid>
              <a:tr h="39466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Ед.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изм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2017г.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17944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 детских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дошкольных учреждений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ед.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8509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 дошкольных групп в общеобразовательных учреждениях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ед.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67001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Численность педагогических работников  в дошкольных образовательных учреждениях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ед.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01136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Число детей, посещающих дошкольные образовательные учреждения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детей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754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772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Охват детей дошкольным образованием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42,35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11930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Очерёдность на устройство в ДОУ , 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в т.ч.в возрасте старше 1,5-х лет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Детей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Детей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218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Рисунок 11" descr="детский сад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8" y="3789040"/>
            <a:ext cx="3428992" cy="2714620"/>
          </a:xfrm>
          <a:prstGeom prst="rect">
            <a:avLst/>
          </a:prstGeom>
        </p:spPr>
      </p:pic>
      <p:pic>
        <p:nvPicPr>
          <p:cNvPr id="10" name="Picture 4" descr="C:\Documents and Settings\Аюшиев Ч\Рабочий стол\15.08 zzotbxrvgfejerem 12+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4581128"/>
            <a:ext cx="2808312" cy="2276872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pic>
        <p:nvPicPr>
          <p:cNvPr id="11" name="Picture 4" descr="100_0382"/>
          <p:cNvPicPr>
            <a:picLocks noChangeAspect="1" noChangeArrowheads="1"/>
          </p:cNvPicPr>
          <p:nvPr/>
        </p:nvPicPr>
        <p:blipFill>
          <a:blip r:embed="rId5" cstate="print"/>
          <a:srcRect l="2844" t="13269" r="7608" b="15218"/>
          <a:stretch>
            <a:fillRect/>
          </a:stretch>
        </p:blipFill>
        <p:spPr bwMode="auto">
          <a:xfrm>
            <a:off x="0" y="4581128"/>
            <a:ext cx="2555776" cy="2276872"/>
          </a:xfrm>
          <a:prstGeom prst="rect">
            <a:avLst/>
          </a:prstGeom>
          <a:noFill/>
        </p:spPr>
      </p:pic>
      <p:pic>
        <p:nvPicPr>
          <p:cNvPr id="13" name="Picture 4" descr="100_0883"/>
          <p:cNvPicPr>
            <a:picLocks noChangeAspect="1" noChangeArrowheads="1"/>
          </p:cNvPicPr>
          <p:nvPr/>
        </p:nvPicPr>
        <p:blipFill>
          <a:blip r:embed="rId6" cstate="print"/>
          <a:srcRect r="10840" b="19186"/>
          <a:stretch>
            <a:fillRect/>
          </a:stretch>
        </p:blipFill>
        <p:spPr bwMode="auto">
          <a:xfrm>
            <a:off x="5724128" y="980728"/>
            <a:ext cx="3419872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95288" y="274638"/>
            <a:ext cx="8291512" cy="14986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СИМВОЛИКА МУНИЦИПАЛЬНОГО РАЙОНА </a:t>
            </a:r>
            <a:b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«УЛЁТОВСКИЙ РАЙОН»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395288" y="5805488"/>
            <a:ext cx="8291512" cy="320675"/>
          </a:xfrm>
        </p:spPr>
        <p:txBody>
          <a:bodyPr rtlCol="0">
            <a:noAutofit/>
          </a:bodyPr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с.Улёты 2018г.</a:t>
            </a:r>
          </a:p>
        </p:txBody>
      </p:sp>
      <p:pic>
        <p:nvPicPr>
          <p:cNvPr id="9220" name="Содержимое 6"/>
          <p:cNvPicPr>
            <a:picLocks noGrp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14348" y="2071678"/>
            <a:ext cx="2786063" cy="3071812"/>
          </a:xfrm>
        </p:spPr>
      </p:pic>
      <p:pic>
        <p:nvPicPr>
          <p:cNvPr id="9221" name="Рисунок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2071678"/>
            <a:ext cx="4643437" cy="307181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928662" y="5460326"/>
            <a:ext cx="39844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Герб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500826" y="5429264"/>
            <a:ext cx="18573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Флаг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67513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Дополнительное образование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928670"/>
            <a:ext cx="8929718" cy="3429024"/>
          </a:xfrm>
        </p:spPr>
        <p:txBody>
          <a:bodyPr/>
          <a:lstStyle/>
          <a:p>
            <a:pPr algn="ctr" fontAlgn="t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районе действуют учреждения дополнительного образования  детей :</a:t>
            </a:r>
          </a:p>
          <a:p>
            <a:pPr eaLnBrk="1" fontAlgn="t" hangingPunct="1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Муниципальное образовательное учреждение дополнительного образования  детей 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Улётовская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детская школа искусств со структурными подразделениями в с. Улеты, в п. Дровяная;</a:t>
            </a:r>
          </a:p>
          <a:p>
            <a:pPr eaLnBrk="1" fontAlgn="t" hangingPunct="1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Муниципальное образовательное учреждение дополнительного образования  детей 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Улётовская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детско-юношеская спортивная школа с филиалами в с. Улеты и в п. Дровяная</a:t>
            </a:r>
          </a:p>
          <a:p>
            <a:pPr fontAlgn="t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Количество  детей                                                      обучающихся в учреждениях дополнительного                                                      образования  составляет 858 человек (309 – в УДШИ,                                          549 – в ДЮСШ).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DSCN25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19872" y="5013176"/>
            <a:ext cx="2520280" cy="1844824"/>
          </a:xfrm>
          <a:prstGeom prst="rect">
            <a:avLst/>
          </a:prstGeom>
        </p:spPr>
      </p:pic>
      <p:pic>
        <p:nvPicPr>
          <p:cNvPr id="5" name="Рисунок 4" descr="DSCN24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789040"/>
            <a:ext cx="3275856" cy="2420888"/>
          </a:xfrm>
          <a:prstGeom prst="rect">
            <a:avLst/>
          </a:prstGeom>
        </p:spPr>
      </p:pic>
      <p:pic>
        <p:nvPicPr>
          <p:cNvPr id="9" name="Рисунок 8" descr="IMG_12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19872" y="2636912"/>
            <a:ext cx="1800200" cy="2376264"/>
          </a:xfrm>
          <a:prstGeom prst="rect">
            <a:avLst/>
          </a:prstGeom>
        </p:spPr>
      </p:pic>
      <p:pic>
        <p:nvPicPr>
          <p:cNvPr id="10" name="Рисунок 9" descr="image (2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28184" y="3789040"/>
            <a:ext cx="2915816" cy="237626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Школа выживания в экстремальных ситуациях  «Соболь»</a:t>
            </a:r>
            <a:endParaRPr lang="ru-RU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0" y="928671"/>
            <a:ext cx="9001156" cy="214314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800" dirty="0" smtClean="0"/>
              <a:t>    </a:t>
            </a:r>
          </a:p>
          <a:p>
            <a:pPr algn="ctr">
              <a:lnSpc>
                <a:spcPct val="11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Школа выживания - это  патриотическое воспитание детей и практическое дополнение к уроку ОБЖ. В школе выживания в экстремальных ситуациях «Соболь» занимаются  60 детей  школьного возраста под руководством  И.И.Гришина.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IMG_58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214818"/>
            <a:ext cx="3428992" cy="2643182"/>
          </a:xfrm>
          <a:prstGeom prst="rect">
            <a:avLst/>
          </a:prstGeom>
        </p:spPr>
      </p:pic>
      <p:pic>
        <p:nvPicPr>
          <p:cNvPr id="8" name="Содержимое 7" descr="собольjpg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643174" y="2714620"/>
            <a:ext cx="3514723" cy="2357454"/>
          </a:xfrm>
        </p:spPr>
      </p:pic>
      <p:pic>
        <p:nvPicPr>
          <p:cNvPr id="9" name="Рисунок 8" descr="DSC0118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0112" y="4149080"/>
            <a:ext cx="3563888" cy="270892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42875"/>
            <a:ext cx="8258175" cy="785813"/>
          </a:xfrm>
        </p:spPr>
        <p:txBody>
          <a:bodyPr/>
          <a:lstStyle/>
          <a:p>
            <a:pPr algn="ctr" eaLnBrk="1" hangingPunct="1"/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Здравоохранение</a:t>
            </a:r>
          </a:p>
        </p:txBody>
      </p:sp>
      <p:sp>
        <p:nvSpPr>
          <p:cNvPr id="25604" name="Rectangle 4"/>
          <p:cNvSpPr>
            <a:spLocks noGrp="1" noChangeArrowheads="1"/>
          </p:cNvSpPr>
          <p:nvPr>
            <p:ph sz="half" idx="4294967295"/>
          </p:nvPr>
        </p:nvSpPr>
        <p:spPr>
          <a:xfrm>
            <a:off x="3500438" y="1071563"/>
            <a:ext cx="5643562" cy="857250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Учреждение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здравоохранения на территории района - 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ГУЗ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Улётовская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ЦРБ.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endParaRPr lang="ru-RU" sz="1400" dirty="0" smtClean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643306" y="2000241"/>
          <a:ext cx="5286412" cy="40721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6280"/>
                <a:gridCol w="1000132"/>
              </a:tblGrid>
              <a:tr h="389465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2017 г.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7009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 амбулаторно-поликлинических учреждений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7009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 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ФАПов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1665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Мощность амбулаторно-поликлинических учреждений  посещений в смену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315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1665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Обеспеченность населения врачами на 10000 человек населения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26,4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1665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Обеспеченность населения средним медицинским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персоналом 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на 10000 человек населения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59,3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90259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Число коек в больницах на 10000 человек населения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55,5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Рисунок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24" y="142852"/>
            <a:ext cx="965200" cy="125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День медицинского работника 0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88640"/>
            <a:ext cx="3563888" cy="2805462"/>
          </a:xfrm>
          <a:prstGeom prst="rect">
            <a:avLst/>
          </a:prstGeom>
        </p:spPr>
      </p:pic>
      <p:pic>
        <p:nvPicPr>
          <p:cNvPr id="13" name="Picture 4" descr="KMP-DVD[(015265)17-22-55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0" y="3861048"/>
            <a:ext cx="3563888" cy="2880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dirty="0" smtClean="0"/>
              <a:t>      Действуют два учреждения культуры:</a:t>
            </a:r>
          </a:p>
          <a:p>
            <a:pPr algn="just">
              <a:buNone/>
            </a:pPr>
            <a:r>
              <a:rPr lang="ru-RU" dirty="0" smtClean="0"/>
              <a:t>    -</a:t>
            </a:r>
            <a:r>
              <a:rPr lang="ru-RU" dirty="0" err="1" smtClean="0"/>
              <a:t>Межпоселенческое</a:t>
            </a:r>
            <a:r>
              <a:rPr lang="ru-RU" dirty="0" smtClean="0"/>
              <a:t> районное учреждение культуры с 21 филиалами (</a:t>
            </a:r>
            <a:r>
              <a:rPr lang="ru-RU" dirty="0" err="1" smtClean="0"/>
              <a:t>культурно-досуговые</a:t>
            </a:r>
            <a:r>
              <a:rPr lang="ru-RU" dirty="0" smtClean="0"/>
              <a:t> учреждения) и 2 филиалами (музей и территориально обособленный экспозиционный отдел). </a:t>
            </a:r>
          </a:p>
          <a:p>
            <a:pPr algn="just">
              <a:buNone/>
            </a:pPr>
            <a:r>
              <a:rPr lang="ru-RU" dirty="0" smtClean="0"/>
              <a:t>    -МУК «</a:t>
            </a:r>
            <a:r>
              <a:rPr lang="ru-RU" dirty="0" err="1" smtClean="0"/>
              <a:t>Межпоселенческая</a:t>
            </a:r>
            <a:r>
              <a:rPr lang="ru-RU" dirty="0" smtClean="0"/>
              <a:t> центральная районная библиотека» муниципального района «</a:t>
            </a:r>
            <a:r>
              <a:rPr lang="ru-RU" dirty="0" err="1" smtClean="0"/>
              <a:t>Улётовский</a:t>
            </a:r>
            <a:r>
              <a:rPr lang="ru-RU" dirty="0" smtClean="0"/>
              <a:t> район» Забайкальского края с 24 библиотечными филиалами.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21444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85794"/>
            <a:ext cx="8229600" cy="534036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Межпоселенческое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районное учреждение 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культуры с 21 филиалами (культурно-</a:t>
            </a:r>
          </a:p>
          <a:p>
            <a:pPr>
              <a:buNone/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досуговые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учреждения)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51520" y="2357428"/>
          <a:ext cx="5106298" cy="37851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87109"/>
                <a:gridCol w="1119189"/>
              </a:tblGrid>
              <a:tr h="27235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latin typeface="Calibri"/>
                          <a:ea typeface="Calibri"/>
                          <a:cs typeface="Times New Roman"/>
                        </a:rPr>
                        <a:t>Наименование показателей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 smtClean="0">
                          <a:latin typeface="Calibri"/>
                          <a:ea typeface="Calibri"/>
                          <a:cs typeface="Times New Roman"/>
                        </a:rPr>
                        <a:t>2017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27235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Число клубных формирований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latin typeface="Calibri"/>
                          <a:ea typeface="Calibri"/>
                          <a:cs typeface="Times New Roman"/>
                        </a:rPr>
                        <a:t>209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27235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в них участников, чел.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latin typeface="Calibri"/>
                          <a:ea typeface="Calibri"/>
                          <a:cs typeface="Times New Roman"/>
                        </a:rPr>
                        <a:t>2303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27235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в том числе детских клубных формирований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latin typeface="Calibri"/>
                          <a:ea typeface="Calibri"/>
                          <a:cs typeface="Times New Roman"/>
                        </a:rPr>
                        <a:t>108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27235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в них участников, чел.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latin typeface="Calibri"/>
                          <a:ea typeface="Calibri"/>
                          <a:cs typeface="Times New Roman"/>
                        </a:rPr>
                        <a:t>1228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27235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Проведено мероприятий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latin typeface="Calibri"/>
                          <a:ea typeface="Calibri"/>
                          <a:cs typeface="Times New Roman"/>
                        </a:rPr>
                        <a:t>2310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27235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из них: для детей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latin typeface="Calibri"/>
                          <a:ea typeface="Calibri"/>
                          <a:cs typeface="Times New Roman"/>
                        </a:rPr>
                        <a:t>859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27235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Число посетителей, чел.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latin typeface="Calibri"/>
                          <a:ea typeface="Calibri"/>
                          <a:cs typeface="Times New Roman"/>
                        </a:rPr>
                        <a:t>118409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27235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в том числе на мероприятиях  для детей, чел.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latin typeface="Calibri"/>
                          <a:ea typeface="Calibri"/>
                          <a:cs typeface="Times New Roman"/>
                        </a:rPr>
                        <a:t>32988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27235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Число мест в зрительных залах, </a:t>
                      </a:r>
                      <a:r>
                        <a:rPr lang="ru-RU" sz="1600" dirty="0" err="1">
                          <a:latin typeface="Calibri"/>
                          <a:ea typeface="Calibri"/>
                          <a:cs typeface="Times New Roman"/>
                        </a:rPr>
                        <a:t>ед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latin typeface="Calibri"/>
                          <a:ea typeface="Calibri"/>
                          <a:cs typeface="Times New Roman"/>
                        </a:rPr>
                        <a:t>2460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27235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Численность работающих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latin typeface="Calibri"/>
                          <a:ea typeface="Calibri"/>
                          <a:cs typeface="Times New Roman"/>
                        </a:rPr>
                        <a:t>67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544714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в том числе специалисты культурно – </a:t>
                      </a:r>
                      <a:r>
                        <a:rPr lang="ru-RU" sz="1600" dirty="0" err="1">
                          <a:latin typeface="Calibri"/>
                          <a:ea typeface="Calibri"/>
                          <a:cs typeface="Times New Roman"/>
                        </a:rPr>
                        <a:t>досугового</a:t>
                      </a: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 профиля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latin typeface="Calibri"/>
                          <a:ea typeface="Calibri"/>
                          <a:cs typeface="Times New Roman"/>
                        </a:rPr>
                        <a:t>53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</a:tbl>
          </a:graphicData>
        </a:graphic>
      </p:graphicFrame>
      <p:pic>
        <p:nvPicPr>
          <p:cNvPr id="11" name="Рисунок 10" descr="image (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92280" y="3284984"/>
            <a:ext cx="2051720" cy="1872208"/>
          </a:xfrm>
          <a:prstGeom prst="rect">
            <a:avLst/>
          </a:prstGeom>
        </p:spPr>
      </p:pic>
      <p:pic>
        <p:nvPicPr>
          <p:cNvPr id="12" name="Рисунок 11" descr="image (1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0272" y="1"/>
            <a:ext cx="2123728" cy="1988840"/>
          </a:xfrm>
          <a:prstGeom prst="rect">
            <a:avLst/>
          </a:prstGeom>
        </p:spPr>
      </p:pic>
      <p:pic>
        <p:nvPicPr>
          <p:cNvPr id="9" name="Picture 5" descr="DSC0210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5085184"/>
            <a:ext cx="2376264" cy="1772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http://sobory.ru/pic/37000/37045_20170605_11290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1772816"/>
            <a:ext cx="252028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5614998" cy="78579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251520" y="1772816"/>
          <a:ext cx="4534794" cy="20882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7719"/>
                <a:gridCol w="1267075"/>
              </a:tblGrid>
              <a:tr h="444084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latin typeface="Calibri"/>
                          <a:ea typeface="Calibri"/>
                          <a:cs typeface="Times New Roman"/>
                        </a:rPr>
                        <a:t>Наименование показателей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 smtClean="0">
                          <a:latin typeface="Calibri"/>
                          <a:ea typeface="Calibri"/>
                          <a:cs typeface="Times New Roman"/>
                        </a:rPr>
                        <a:t>2017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388664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Количество музеев, единиц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81140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Число предметов основного фонда музеев, экз.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7106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444084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Число посещений, тыс.чел.  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latin typeface="Calibri"/>
                          <a:ea typeface="Calibri"/>
                          <a:cs typeface="Times New Roman"/>
                        </a:rPr>
                        <a:t>4820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071506" y="714357"/>
            <a:ext cx="807249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 филиала (музей и территориально обособленный экспозиционный отдел)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149080"/>
            <a:ext cx="3857652" cy="27089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image (13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596" y="1285860"/>
            <a:ext cx="3786246" cy="2714644"/>
          </a:xfrm>
          <a:prstGeom prst="rect">
            <a:avLst/>
          </a:prstGeom>
        </p:spPr>
      </p:pic>
      <p:pic>
        <p:nvPicPr>
          <p:cNvPr id="8" name="Рисунок 7" descr="DSC0567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4077072"/>
            <a:ext cx="3929090" cy="257174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all.culture.ru/uploads/f180d29d835dcf66e2d00361ae0ebc7e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6854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95536" y="2276873"/>
            <a:ext cx="82089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FFF00"/>
                </a:solidFill>
              </a:rPr>
              <a:t>МУК  </a:t>
            </a:r>
            <a:r>
              <a:rPr lang="ru-RU" sz="2000" dirty="0" err="1" smtClean="0">
                <a:solidFill>
                  <a:srgbClr val="FFFF00"/>
                </a:solidFill>
              </a:rPr>
              <a:t>Межпоселенческая</a:t>
            </a:r>
            <a:r>
              <a:rPr lang="ru-RU" sz="2000" dirty="0" smtClean="0">
                <a:solidFill>
                  <a:srgbClr val="FFFF00"/>
                </a:solidFill>
              </a:rPr>
              <a:t> центральная  районная библиотека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524000" y="4559248"/>
          <a:ext cx="5910820" cy="22108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8552"/>
                <a:gridCol w="942268"/>
              </a:tblGrid>
              <a:tr h="25658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latin typeface="Calibri"/>
                          <a:ea typeface="Calibri"/>
                          <a:cs typeface="Times New Roman"/>
                        </a:rPr>
                        <a:t>Наименование показателей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 smtClean="0">
                          <a:latin typeface="Calibri"/>
                          <a:ea typeface="Calibri"/>
                          <a:cs typeface="Times New Roman"/>
                        </a:rPr>
                        <a:t>2017</a:t>
                      </a:r>
                      <a:endParaRPr lang="ru-RU" sz="14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256593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latin typeface="Calibri"/>
                          <a:ea typeface="Calibri"/>
                          <a:cs typeface="Times New Roman"/>
                        </a:rPr>
                        <a:t>Число общедоступных библиотек на конец года, единиц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 smtClean="0">
                          <a:latin typeface="Calibri"/>
                          <a:ea typeface="Calibri"/>
                          <a:cs typeface="Times New Roman"/>
                        </a:rPr>
                        <a:t>24</a:t>
                      </a:r>
                      <a:endParaRPr lang="ru-RU" sz="14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208293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latin typeface="Calibri"/>
                          <a:ea typeface="Calibri"/>
                          <a:cs typeface="Times New Roman"/>
                        </a:rPr>
                        <a:t>Библиотечный фонд,  тыс. экземпляров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200808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276959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latin typeface="Calibri"/>
                          <a:ea typeface="Calibri"/>
                          <a:cs typeface="Times New Roman"/>
                        </a:rPr>
                        <a:t>Количество читателей, чел.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10401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243333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latin typeface="Calibri"/>
                          <a:ea typeface="Calibri"/>
                          <a:cs typeface="Times New Roman"/>
                        </a:rPr>
                        <a:t>Число посещений, чел.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111112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243333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latin typeface="Calibri"/>
                          <a:ea typeface="Calibri"/>
                          <a:cs typeface="Times New Roman"/>
                        </a:rPr>
                        <a:t>из них посещений массовых мероприятий, чел.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29382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211332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latin typeface="Calibri"/>
                          <a:ea typeface="Calibri"/>
                          <a:cs typeface="Times New Roman"/>
                        </a:rPr>
                        <a:t>Книговыдача, экз.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257280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208293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latin typeface="Calibri"/>
                          <a:ea typeface="Calibri"/>
                          <a:cs typeface="Times New Roman"/>
                        </a:rPr>
                        <a:t>Численность работающих в библиотечных   </a:t>
                      </a:r>
                      <a:r>
                        <a:rPr lang="ru-RU" sz="1400" b="0" dirty="0" smtClean="0">
                          <a:latin typeface="Calibri"/>
                          <a:ea typeface="Calibri"/>
                          <a:cs typeface="Times New Roman"/>
                        </a:rPr>
                        <a:t>учреждениях</a:t>
                      </a:r>
                      <a:endParaRPr lang="ru-RU" sz="14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 smtClean="0">
                          <a:latin typeface="Calibri"/>
                          <a:ea typeface="Calibri"/>
                          <a:cs typeface="Times New Roman"/>
                        </a:rPr>
                        <a:t>40</a:t>
                      </a:r>
                      <a:endParaRPr lang="ru-RU" sz="14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255515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latin typeface="Calibri"/>
                          <a:ea typeface="Calibri"/>
                          <a:cs typeface="Times New Roman"/>
                        </a:rPr>
                        <a:t>в том числе библиотечных работников, чел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 smtClean="0">
                          <a:latin typeface="Calibri"/>
                          <a:ea typeface="Calibri"/>
                          <a:cs typeface="Times New Roman"/>
                        </a:rPr>
                        <a:t>36</a:t>
                      </a:r>
                      <a:endParaRPr lang="ru-RU" sz="14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699792" y="620688"/>
            <a:ext cx="35283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FFFF00"/>
                </a:solidFill>
              </a:rPr>
              <a:t>Культура</a:t>
            </a:r>
            <a:endParaRPr lang="ru-RU" sz="44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8596" y="0"/>
            <a:ext cx="7801004" cy="857233"/>
          </a:xfrm>
        </p:spPr>
        <p:txBody>
          <a:bodyPr>
            <a:normAutofit/>
          </a:bodyPr>
          <a:lstStyle/>
          <a:p>
            <a:pPr eaLnBrk="1" hangingPunct="1"/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Физическая культура и спорт</a:t>
            </a: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85721" y="642919"/>
            <a:ext cx="8715436" cy="1500197"/>
          </a:xfrm>
        </p:spPr>
        <p:txBody>
          <a:bodyPr rtlCol="0">
            <a:noAutofit/>
          </a:bodyPr>
          <a:lstStyle/>
          <a:p>
            <a:pPr algn="just"/>
            <a:r>
              <a:rPr lang="ru-RU" sz="2000" b="1" dirty="0" smtClean="0"/>
              <a:t>     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2000" dirty="0" smtClean="0"/>
              <a:t> </a:t>
            </a:r>
            <a:r>
              <a:rPr lang="ru-RU" sz="2000" b="1" dirty="0" smtClean="0"/>
              <a:t>2017 год было проведено 39 соревнований муниципального уровня, команды района приняли участие в 32 краевых соревнованиях. </a:t>
            </a:r>
            <a:endParaRPr lang="ru-RU" sz="2000" b="1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3707904" y="4221087"/>
          <a:ext cx="5184576" cy="25300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7993"/>
                <a:gridCol w="966583"/>
              </a:tblGrid>
              <a:tr h="32101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2017г.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101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Число спортивных сооружений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101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В т.ч. число спортзалов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5447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 детских юношеских спортивных школ (ДЮСШ)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101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В них обучается детей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549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09764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систематически занимающихся физической культурой человек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1818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3500430" y="1357298"/>
            <a:ext cx="56435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DSC_00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4437112"/>
            <a:ext cx="2952328" cy="2204864"/>
          </a:xfrm>
          <a:prstGeom prst="rect">
            <a:avLst/>
          </a:prstGeom>
        </p:spPr>
      </p:pic>
      <p:pic>
        <p:nvPicPr>
          <p:cNvPr id="13" name="Рисунок 12" descr="DSC_01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6176" y="1844824"/>
            <a:ext cx="2808312" cy="2232248"/>
          </a:xfrm>
          <a:prstGeom prst="rect">
            <a:avLst/>
          </a:prstGeom>
        </p:spPr>
      </p:pic>
      <p:pic>
        <p:nvPicPr>
          <p:cNvPr id="14" name="Рисунок 13" descr="DSC_006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1840" y="1844824"/>
            <a:ext cx="2952328" cy="2232248"/>
          </a:xfrm>
          <a:prstGeom prst="rect">
            <a:avLst/>
          </a:prstGeom>
        </p:spPr>
      </p:pic>
      <p:pic>
        <p:nvPicPr>
          <p:cNvPr id="18" name="Рисунок 17" descr="image (30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1844825"/>
            <a:ext cx="2843808" cy="223224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73785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Жилищный фонд</a:t>
            </a:r>
            <a:endParaRPr lang="ru-RU" sz="3600" b="1" dirty="0"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42844" y="714356"/>
          <a:ext cx="8858312" cy="19288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/>
        </p:nvGraphicFramePr>
        <p:xfrm>
          <a:off x="179512" y="642918"/>
          <a:ext cx="6192688" cy="3500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14282" y="4071942"/>
            <a:ext cx="6500858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2017  году введено в действие  74 квартиры  общей площадью 4124 кв. метров жилья,</a:t>
            </a: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9" name="Рисунок 8" descr="P92501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00826" y="4429132"/>
            <a:ext cx="2643174" cy="2143116"/>
          </a:xfrm>
          <a:prstGeom prst="rect">
            <a:avLst/>
          </a:prstGeom>
        </p:spPr>
      </p:pic>
      <p:pic>
        <p:nvPicPr>
          <p:cNvPr id="10" name="Рисунок 9" descr="P925011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4797152"/>
            <a:ext cx="2357422" cy="1928802"/>
          </a:xfrm>
          <a:prstGeom prst="rect">
            <a:avLst/>
          </a:prstGeom>
        </p:spPr>
      </p:pic>
      <p:pic>
        <p:nvPicPr>
          <p:cNvPr id="11" name="Рисунок 10" descr="P925011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00826" y="1844824"/>
            <a:ext cx="2643174" cy="21431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4282" y="0"/>
            <a:ext cx="8686800" cy="78579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Демографические показатели</a:t>
            </a:r>
            <a:endParaRPr lang="ru-RU" sz="3600" b="1" dirty="0"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Object 6"/>
          <p:cNvGraphicFramePr>
            <a:graphicFrameLocks noGrp="1" noChangeAspect="1"/>
          </p:cNvGraphicFramePr>
          <p:nvPr>
            <p:ph idx="1"/>
          </p:nvPr>
        </p:nvGraphicFramePr>
        <p:xfrm>
          <a:off x="214282" y="2928934"/>
          <a:ext cx="8715436" cy="1714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Object 7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0" y="4714875"/>
          <a:ext cx="9001125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28596" y="857232"/>
          <a:ext cx="7786744" cy="2148196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{10A1B5D5-9B99-4C35-A422-299274C87663}</a:tableStyleId>
              </a:tblPr>
              <a:tblGrid>
                <a:gridCol w="3287247"/>
                <a:gridCol w="954313"/>
                <a:gridCol w="886296"/>
                <a:gridCol w="886296"/>
                <a:gridCol w="886296"/>
                <a:gridCol w="886296"/>
              </a:tblGrid>
              <a:tr h="316413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2013 год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2014 год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2015 год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2016 год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 год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164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Численность постоянного населения, на конец года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18745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18724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18528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18577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18453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316413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Число родившихся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328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291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263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276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238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316413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рождаемости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17,5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15,5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14,2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14,9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12,8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413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Число прибывших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562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628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565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66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619</a:t>
                      </a:r>
                      <a:endParaRPr lang="ru-RU" sz="1400" b="1" dirty="0">
                        <a:solidFill>
                          <a:srgbClr val="0066FF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66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672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384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Число выбывших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644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608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705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66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563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66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747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285720" y="3143248"/>
            <a:ext cx="3428991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На 01.01.2017 года: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AM_15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1628800"/>
            <a:ext cx="5976664" cy="446449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11560" y="6021288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Глава муниципального района «</a:t>
            </a:r>
            <a:r>
              <a:rPr lang="ru-RU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район» Забайкальского края  </a:t>
            </a:r>
            <a:r>
              <a:rPr lang="ru-RU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Синкевич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Александр Иннокентье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вич</a:t>
            </a:r>
            <a:endParaRPr lang="ru-RU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16632"/>
            <a:ext cx="84249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Уважаемые дамы и господа!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Приветствую Вас от имени муниципального района «</a:t>
            </a:r>
            <a:r>
              <a:rPr lang="ru-RU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район» и представляю Вашему вниманию инвестиционный паспорт района.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Мы приглашаем Вас к сотрудничеству в развитии экономической и социальной сфер  нашего района и гарантируем защиту инвестиций. 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Мы заинтересованы в развитии взаимовыгодных партнерских отношений!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42852"/>
            <a:ext cx="8229600" cy="714380"/>
          </a:xfrm>
        </p:spPr>
        <p:txBody>
          <a:bodyPr/>
          <a:lstStyle/>
          <a:p>
            <a:pPr algn="ctr" eaLnBrk="1" hangingPunct="1"/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Трудовые ресурсы</a:t>
            </a:r>
          </a:p>
        </p:txBody>
      </p:sp>
      <p:graphicFrame>
        <p:nvGraphicFramePr>
          <p:cNvPr id="5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-2011852" y="1856231"/>
          <a:ext cx="10727255" cy="49291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85720" y="857232"/>
            <a:ext cx="80010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Трудовые ресурсы на  конец  2017 года -10764 человек.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Среднегодовая численность занятых  в экономике - 5969 человек.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Среднесписочная численность работников организаций - 3386 человек.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14400" y="0"/>
            <a:ext cx="8229600" cy="78581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Рынок труда</a:t>
            </a:r>
            <a:endParaRPr lang="ru-RU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half" idx="4294967295"/>
          </p:nvPr>
        </p:nvGraphicFramePr>
        <p:xfrm>
          <a:off x="0" y="2428875"/>
          <a:ext cx="8072438" cy="4286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Содержимое 4"/>
          <p:cNvSpPr>
            <a:spLocks noGrp="1"/>
          </p:cNvSpPr>
          <p:nvPr>
            <p:ph sz="quarter" idx="4294967295"/>
          </p:nvPr>
        </p:nvSpPr>
        <p:spPr>
          <a:xfrm>
            <a:off x="428625" y="928688"/>
            <a:ext cx="8715375" cy="1357312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ru-RU" sz="18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На 01.01.2018 г.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Численность официально зарегистрированных безработных – 206человек.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Численность не занятых трудовой деятельностью  граждан,  ищущих работу и зарегистрированных в службе занятости – 222 человек.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Число заявленных вакансий – 837единиц.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85728"/>
            <a:ext cx="8305800" cy="92869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Финансово-кредитные учреждения</a:t>
            </a:r>
            <a:endParaRPr lang="ru-RU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928662" y="1714488"/>
          <a:ext cx="7572396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285852" y="1340768"/>
            <a:ext cx="72866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территории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Улётовского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района работают филиалы банков: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ПАО  «Сбербанк России» (с. Улёты, п.г.т. Дровяная);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АО 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Россельхозбанк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 (с. Улёты);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ООО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Юниском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инвест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»; ПАО «Почта Банк»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Потребительские кооперативы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Хилокский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«Содружество».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1" descr="88389522.png"/>
          <p:cNvPicPr>
            <a:picLocks noChangeAspect="1"/>
          </p:cNvPicPr>
          <p:nvPr/>
        </p:nvPicPr>
        <p:blipFill>
          <a:blip r:embed="rId3" cstate="print"/>
          <a:srcRect l="21364" r="21362"/>
          <a:stretch>
            <a:fillRect/>
          </a:stretch>
        </p:blipFill>
        <p:spPr bwMode="auto">
          <a:xfrm>
            <a:off x="179512" y="1700808"/>
            <a:ext cx="1178929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6" descr="Rosselkhozbank.jpg.png"/>
          <p:cNvPicPr>
            <a:picLocks noChangeAspect="1"/>
          </p:cNvPicPr>
          <p:nvPr/>
        </p:nvPicPr>
        <p:blipFill>
          <a:blip r:embed="rId4" cstate="print"/>
          <a:srcRect l="25000" t="10001" r="25000" b="27499"/>
          <a:stretch>
            <a:fillRect/>
          </a:stretch>
        </p:blipFill>
        <p:spPr bwMode="auto">
          <a:xfrm>
            <a:off x="7643834" y="3429000"/>
            <a:ext cx="487362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https://content.foto.my.mail.ru/community/ulety/1/h-1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356992"/>
            <a:ext cx="4418856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IMG_20180814_10061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3356992"/>
            <a:ext cx="4320480" cy="337068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85725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Бюджет района</a:t>
            </a:r>
            <a:endParaRPr lang="ru-RU" sz="3600" dirty="0">
              <a:solidFill>
                <a:srgbClr val="FFFF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596" y="1285860"/>
            <a:ext cx="87154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Доходы консолидированного бюджета муниципального района 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Улётовский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район» в 2017 году составили 523368,2 тыс. руб., 104,9% к  2016 году  .</a:t>
            </a: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Налоговые и неналоговые доходы –133442,5 тыс. руб. – 91,8 % к 2016 году .</a:t>
            </a: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Безвозмездные поступления из других бюджетов бюджетной системы –389925,7 </a:t>
            </a: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тыс.руб. – 110,3% к 2016 году .</a:t>
            </a:r>
            <a:endParaRPr lang="ru-RU" dirty="0"/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457200" y="2852936"/>
          <a:ext cx="8229600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spcBef>
                <a:spcPts val="0"/>
              </a:spcBef>
              <a:defRPr/>
            </a:pP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000108"/>
          <a:ext cx="8472518" cy="3071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/>
        </p:nvGraphicFramePr>
        <p:xfrm>
          <a:off x="-214346" y="3857604"/>
          <a:ext cx="8786874" cy="3000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642910" y="214290"/>
            <a:ext cx="70009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Налоговый потенциал</a:t>
            </a:r>
            <a:endParaRPr lang="ru-RU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54164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 консолидированного бюджета муниципального района «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район» в 2017 году составили 499428,2 тыс. руб.  - 99,6% к  2016 году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2214563"/>
          <a:ext cx="8229600" cy="391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0"/>
            <a:ext cx="8372476" cy="785794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Доходы населения</a:t>
            </a:r>
            <a:endParaRPr lang="ru-RU" sz="3600" b="1" dirty="0"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357158" y="571480"/>
          <a:ext cx="8286808" cy="3214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/>
          <p:nvPr/>
        </p:nvGraphicFramePr>
        <p:xfrm>
          <a:off x="0" y="3643314"/>
          <a:ext cx="8858280" cy="32146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92869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Малое предпринимательство</a:t>
            </a:r>
            <a:endParaRPr lang="ru-RU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08003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dirty="0" smtClean="0">
                <a:latin typeface="Calibri" pitchFamily="34" charset="0"/>
                <a:cs typeface="Calibri" pitchFamily="34" charset="0"/>
              </a:rPr>
              <a:t>Динамика развития малого предпринимательства</a:t>
            </a:r>
            <a:endParaRPr lang="ru-RU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284693" cy="1036632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 smtClean="0">
                <a:latin typeface="Calibri" pitchFamily="34" charset="0"/>
                <a:cs typeface="Calibri" pitchFamily="34" charset="0"/>
              </a:rPr>
              <a:t>Структура субъектов малого предпринимательства  на 01.01.2018 года</a:t>
            </a:r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sz="quarter" idx="2"/>
          </p:nvPr>
        </p:nvGraphicFramePr>
        <p:xfrm>
          <a:off x="214282" y="3000375"/>
          <a:ext cx="4286279" cy="2857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Содержимое 6"/>
          <p:cNvGraphicFramePr>
            <a:graphicFrameLocks noGrp="1"/>
          </p:cNvGraphicFramePr>
          <p:nvPr>
            <p:ph sz="quarter" idx="4"/>
          </p:nvPr>
        </p:nvGraphicFramePr>
        <p:xfrm>
          <a:off x="4643438" y="2571746"/>
          <a:ext cx="4357718" cy="40923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4826"/>
                <a:gridCol w="1279749"/>
                <a:gridCol w="773143"/>
              </a:tblGrid>
              <a:tr h="54185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Вид экономической деятельности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Количество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Уд. вес</a:t>
                      </a:r>
                      <a:endParaRPr lang="ru-RU" sz="1400" dirty="0"/>
                    </a:p>
                  </a:txBody>
                  <a:tcPr/>
                </a:tc>
              </a:tr>
              <a:tr h="31873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385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873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Из них  ПБЮЛ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313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81,3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4185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Сельское хозяйство, лесное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хозяйство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4185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Обрабатывающие производства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9,4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492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Оптовая и розничная торговля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185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48,1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873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Транспорт и связь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10,1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873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Строительство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4,7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873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Гостиницы и рестораны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3,9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492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Прочие виды деятельности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13,2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14313"/>
            <a:ext cx="9144000" cy="714375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28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      </a:t>
            </a:r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Поддержка малого предпринимательства 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0" y="785813"/>
            <a:ext cx="8858250" cy="3286125"/>
          </a:xfrm>
        </p:spPr>
        <p:txBody>
          <a:bodyPr rtlCol="0">
            <a:noAutofit/>
          </a:bodyPr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На территории муниципального района «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район» действует Муниципальная программа «Развитие малого и среднего предпринимательства в муниципальном районе «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район» на 2015-2020 годы.</a:t>
            </a: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Система программных мероприятий включает в себя: информационно-аналитическую поддержку; организационную поддержку; финансовую поддержку.</a:t>
            </a: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качестве имущественной поддержки развития малого и среднего предпринимательства сформирован  перечень муниципального имущества, предназначенного для передачи во владение и (или) пользование субъектам малого предпринимательства, который  включает в себя 5 объектов.</a:t>
            </a: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2007 году сформирован муниципальный залоговый фонд, в который включены 3 объекта на общую балансовую стоимость 6267,5 тыс. руб. В Положении о залоговом фонде предусмотрен заявительный характер использования объектов залога. </a:t>
            </a:r>
          </a:p>
        </p:txBody>
      </p:sp>
      <p:pic>
        <p:nvPicPr>
          <p:cNvPr id="8" name="Рисунок 7" descr="DSC009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4293096"/>
            <a:ext cx="3106604" cy="2428868"/>
          </a:xfrm>
          <a:prstGeom prst="rect">
            <a:avLst/>
          </a:prstGeom>
        </p:spPr>
      </p:pic>
      <p:pic>
        <p:nvPicPr>
          <p:cNvPr id="7" name="Рисунок 6" descr="Понов И.Г, награждени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1880" y="3645024"/>
            <a:ext cx="2213992" cy="3068960"/>
          </a:xfrm>
          <a:prstGeom prst="rect">
            <a:avLst/>
          </a:prstGeom>
        </p:spPr>
      </p:pic>
      <p:pic>
        <p:nvPicPr>
          <p:cNvPr id="11" name="Рисунок 10" descr="P113089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0152" y="4221088"/>
            <a:ext cx="3000396" cy="2500332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Grp="1" noChangeArrowheads="1"/>
          </p:cNvSpPr>
          <p:nvPr>
            <p:ph type="title"/>
          </p:nvPr>
        </p:nvSpPr>
        <p:spPr>
          <a:xfrm>
            <a:off x="500034" y="642918"/>
            <a:ext cx="8229600" cy="141793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Перечень муниципального имущества, предназначенного для передачи во владение и (или) пользование субъектам малого предпринимательства</a:t>
            </a:r>
          </a:p>
        </p:txBody>
      </p:sp>
      <p:graphicFrame>
        <p:nvGraphicFramePr>
          <p:cNvPr id="52307" name="Group 83"/>
          <p:cNvGraphicFramePr>
            <a:graphicFrameLocks noGrp="1"/>
          </p:cNvGraphicFramePr>
          <p:nvPr>
            <p:ph idx="1"/>
          </p:nvPr>
        </p:nvGraphicFramePr>
        <p:xfrm>
          <a:off x="539553" y="2235032"/>
          <a:ext cx="7992888" cy="3966192"/>
        </p:xfrm>
        <a:graphic>
          <a:graphicData uri="http://schemas.openxmlformats.org/drawingml/2006/table">
            <a:tbl>
              <a:tblPr/>
              <a:tblGrid>
                <a:gridCol w="236927"/>
                <a:gridCol w="3760288"/>
                <a:gridCol w="2084350"/>
                <a:gridCol w="1911323"/>
              </a:tblGrid>
              <a:tr h="4738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№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Наименование объектов и их техническое состояние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          Место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      нахождение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Справочная информация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012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Нежилое здание (детский сад), год постройки 1970, площадь 800 кв.м, кирпичное, требуется капитальный ремонт.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Забайкальский край, </a:t>
                      </a:r>
                      <a:r>
                        <a:rPr lang="ru-RU" sz="12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Улетовский</a:t>
                      </a: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район, с.Доронинское, ул.Пионерская,22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Правоустанавливающие </a:t>
                      </a: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документы не оформлены.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472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Нежилое здание (детский сад), год постройки 1964, площадь 270 кв.м, кирпичное, требуется капитальный ремонт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Забайкальский край, </a:t>
                      </a:r>
                      <a:r>
                        <a:rPr lang="ru-RU" sz="12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Улетовский</a:t>
                      </a: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район, с.Николаевское, ул.Красноармейская,19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Правоустанавливающие </a:t>
                      </a: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документы не оформлены.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12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Нежилое здание (телятник), площадь 1647 кв.м.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Забайкальский край, </a:t>
                      </a:r>
                      <a:r>
                        <a:rPr lang="ru-RU" sz="12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Улётовский</a:t>
                      </a: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район, с. Улёты, ул. Полины Осипенко, б/</a:t>
                      </a:r>
                      <a:r>
                        <a:rPr lang="ru-RU" sz="12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Правоустанавливающие документы не оформлены.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12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Нежилое здание , 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площадь 96,6 кв.м.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Забайкальский край , </a:t>
                      </a:r>
                      <a:r>
                        <a:rPr kumimoji="0" lang="ru-RU" sz="1200" b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Улётовский</a:t>
                      </a: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район, с. </a:t>
                      </a:r>
                      <a:r>
                        <a:rPr kumimoji="0" lang="ru-RU" sz="1200" b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Арей</a:t>
                      </a: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kumimoji="0" lang="ru-RU" sz="1200" b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/1/турбаза «</a:t>
                      </a:r>
                      <a:r>
                        <a:rPr kumimoji="0" lang="ru-RU" sz="1200" b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Арей</a:t>
                      </a: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», </a:t>
                      </a:r>
                      <a:endParaRPr lang="ru-RU" sz="12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Правоустанавливающие документы оформлены.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3198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Нежилое здание , 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площадь 77,2 кв.м.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Забайкальский край , </a:t>
                      </a:r>
                      <a:r>
                        <a:rPr kumimoji="0" lang="ru-RU" sz="1200" b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Улётовский</a:t>
                      </a: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район, с. </a:t>
                      </a:r>
                      <a:r>
                        <a:rPr kumimoji="0" lang="ru-RU" sz="1200" b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Арей</a:t>
                      </a: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kumimoji="0" lang="ru-RU" sz="1200" b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/2/турбаза «</a:t>
                      </a:r>
                      <a:r>
                        <a:rPr kumimoji="0" lang="ru-RU" sz="1200" b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Арей</a:t>
                      </a: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», </a:t>
                      </a:r>
                      <a:endParaRPr lang="ru-RU" sz="12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Правоустанавливающие документы  оформлены.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fs.iiglas.net/express/.contentFiles/77/67/c1/7767c1f366907d95c7993498a8e1157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332656"/>
            <a:ext cx="4286250" cy="6096001"/>
          </a:xfrm>
          <a:prstGeom prst="rect">
            <a:avLst/>
          </a:prstGeom>
          <a:noFill/>
        </p:spPr>
      </p:pic>
      <p:sp>
        <p:nvSpPr>
          <p:cNvPr id="22532" name="AutoShape 4" descr="https://www.vladtime.ru/uploads/posts/thumbs/0-47879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34" name="AutoShape 6" descr="https://www.vladtime.ru/uploads/posts/thumbs/0-47879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536" name="Picture 8" descr="https://im0-tub-ru.yandex.net/i?id=1840d98c0f0dbe424d8ed1f3d130b22a-sr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2492896"/>
            <a:ext cx="2152650" cy="2857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Перечень муниципального имущества, составляющего залоговый фонд</a:t>
            </a:r>
          </a:p>
        </p:txBody>
      </p:sp>
      <p:graphicFrame>
        <p:nvGraphicFramePr>
          <p:cNvPr id="49213" name="Group 61"/>
          <p:cNvGraphicFramePr>
            <a:graphicFrameLocks noGrp="1"/>
          </p:cNvGraphicFramePr>
          <p:nvPr>
            <p:ph idx="1"/>
          </p:nvPr>
        </p:nvGraphicFramePr>
        <p:xfrm>
          <a:off x="428596" y="1785925"/>
          <a:ext cx="8258204" cy="4005275"/>
        </p:xfrm>
        <a:graphic>
          <a:graphicData uri="http://schemas.openxmlformats.org/drawingml/2006/table">
            <a:tbl>
              <a:tblPr/>
              <a:tblGrid>
                <a:gridCol w="1889367"/>
                <a:gridCol w="2527888"/>
                <a:gridCol w="1879543"/>
                <a:gridCol w="1961406"/>
              </a:tblGrid>
              <a:tr h="8010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имущества</a:t>
                      </a:r>
                    </a:p>
                  </a:txBody>
                  <a:tcPr marL="93978" marR="9397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Местонахождение</a:t>
                      </a:r>
                    </a:p>
                  </a:txBody>
                  <a:tcPr marL="93978" marR="9397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Площадь, кв. м.</a:t>
                      </a:r>
                    </a:p>
                  </a:txBody>
                  <a:tcPr marL="93978" marR="9397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Балансовая стоимость, руб.</a:t>
                      </a:r>
                    </a:p>
                  </a:txBody>
                  <a:tcPr marL="93978" marR="9397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>
                        <a:alpha val="0"/>
                      </a:srgbClr>
                    </a:solidFill>
                  </a:tcPr>
                </a:tc>
              </a:tr>
              <a:tr h="8010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Здание гаража</a:t>
                      </a:r>
                    </a:p>
                  </a:txBody>
                  <a:tcPr marL="93978" marR="9397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С.Улёты ул.Горького, 19</a:t>
                      </a:r>
                    </a:p>
                  </a:txBody>
                  <a:tcPr marL="93978" marR="9397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51,3</a:t>
                      </a:r>
                    </a:p>
                  </a:txBody>
                  <a:tcPr marL="93978" marR="9397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697412</a:t>
                      </a:r>
                    </a:p>
                  </a:txBody>
                  <a:tcPr marL="93978" marR="9397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010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Здание типографии</a:t>
                      </a:r>
                    </a:p>
                  </a:txBody>
                  <a:tcPr marL="93978" marR="9397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С.Улёты ул.Горького, 19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978" marR="9397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692,1</a:t>
                      </a:r>
                    </a:p>
                  </a:txBody>
                  <a:tcPr marL="93978" marR="9397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3011585</a:t>
                      </a:r>
                    </a:p>
                  </a:txBody>
                  <a:tcPr marL="93978" marR="9397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010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Здание дома быта </a:t>
                      </a:r>
                    </a:p>
                  </a:txBody>
                  <a:tcPr marL="93978" marR="9397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С.Улёты, ул.Кооперативная, 14</a:t>
                      </a:r>
                    </a:p>
                  </a:txBody>
                  <a:tcPr marL="93978" marR="9397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509,2</a:t>
                      </a:r>
                    </a:p>
                  </a:txBody>
                  <a:tcPr marL="93978" marR="9397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2558509</a:t>
                      </a:r>
                    </a:p>
                  </a:txBody>
                  <a:tcPr marL="93978" marR="9397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010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 marL="93978" marR="9397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978" marR="9397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978" marR="9397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6267506</a:t>
                      </a:r>
                    </a:p>
                  </a:txBody>
                  <a:tcPr marL="93978" marR="9397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7786742" cy="66117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  <a:effectLst/>
              </a:rPr>
              <a:t>                 </a:t>
            </a:r>
            <a:r>
              <a:rPr lang="ru-RU" sz="3600" b="1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Потребительский рынок</a:t>
            </a:r>
            <a:endParaRPr lang="ru-RU" sz="3600" b="1" dirty="0"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28564" y="3714752"/>
          <a:ext cx="8715436" cy="3143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428860" y="642918"/>
            <a:ext cx="650085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Количество объектов потребительского рынка – 219 ед.:</a:t>
            </a:r>
          </a:p>
          <a:p>
            <a:pPr>
              <a:lnSpc>
                <a:spcPct val="80000"/>
              </a:lnSpc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т.ч. Количество объектов розничного рынка -187 ед.:</a:t>
            </a:r>
          </a:p>
          <a:p>
            <a:pPr>
              <a:lnSpc>
                <a:spcPct val="80000"/>
              </a:lnSpc>
              <a:buFont typeface="Wingdings" pitchFamily="2" charset="2"/>
              <a:buChar char="v"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Продовольственные магазины – 60 ед.;</a:t>
            </a:r>
          </a:p>
          <a:p>
            <a:pPr>
              <a:lnSpc>
                <a:spcPct val="80000"/>
              </a:lnSpc>
              <a:buFont typeface="Wingdings" pitchFamily="2" charset="2"/>
              <a:buChar char="v"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Промышленные магазины  - 71 ед.;</a:t>
            </a:r>
          </a:p>
          <a:p>
            <a:pPr>
              <a:lnSpc>
                <a:spcPct val="80000"/>
              </a:lnSpc>
              <a:buFont typeface="Wingdings" pitchFamily="2" charset="2"/>
              <a:buChar char="v"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Смешанные магазины – 56 ед.;</a:t>
            </a:r>
          </a:p>
          <a:p>
            <a:pPr>
              <a:lnSpc>
                <a:spcPct val="80000"/>
              </a:lnSpc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- Мелкооптовые – 3 ед.;</a:t>
            </a:r>
          </a:p>
          <a:p>
            <a:pPr>
              <a:lnSpc>
                <a:spcPct val="80000"/>
              </a:lnSpc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>
              <a:lnSpc>
                <a:spcPct val="80000"/>
              </a:lnSpc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- Общественное питание -17 ед.;</a:t>
            </a:r>
          </a:p>
          <a:p>
            <a:pPr>
              <a:lnSpc>
                <a:spcPct val="80000"/>
              </a:lnSpc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- Бытовые услуги -12 ед.</a:t>
            </a:r>
          </a:p>
          <a:p>
            <a:pPr>
              <a:lnSpc>
                <a:spcPct val="80000"/>
              </a:lnSpc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pic>
        <p:nvPicPr>
          <p:cNvPr id="8" name="Рисунок 7" descr="P92501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64288" y="1124744"/>
            <a:ext cx="1837438" cy="1656160"/>
          </a:xfrm>
          <a:prstGeom prst="rect">
            <a:avLst/>
          </a:prstGeom>
        </p:spPr>
      </p:pic>
      <p:pic>
        <p:nvPicPr>
          <p:cNvPr id="10" name="Рисунок 9" descr="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4168" y="2276872"/>
            <a:ext cx="1872208" cy="1656184"/>
          </a:xfrm>
          <a:prstGeom prst="rect">
            <a:avLst/>
          </a:prstGeom>
        </p:spPr>
      </p:pic>
      <p:pic>
        <p:nvPicPr>
          <p:cNvPr id="12" name="Рисунок 11" descr="2015-09-28 09.55.4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2060848"/>
            <a:ext cx="2214546" cy="1785950"/>
          </a:xfrm>
          <a:prstGeom prst="rect">
            <a:avLst/>
          </a:prstGeom>
        </p:spPr>
      </p:pic>
      <p:pic>
        <p:nvPicPr>
          <p:cNvPr id="13" name="Рисунок 3" descr="SAM_9296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88640"/>
            <a:ext cx="2214546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8686800" cy="69534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Промышленность</a:t>
            </a:r>
            <a:endParaRPr lang="ru-RU" sz="3600" b="1" dirty="0"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72132" y="5357826"/>
            <a:ext cx="35718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Объем произведенной продукции промышленного  производства на душу населения, тыс. руб.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0" y="3429000"/>
          <a:ext cx="6072262" cy="3143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Диаграмма 8"/>
          <p:cNvGraphicFramePr/>
          <p:nvPr/>
        </p:nvGraphicFramePr>
        <p:xfrm>
          <a:off x="-142908" y="428604"/>
          <a:ext cx="5715008" cy="3214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5643570" y="857232"/>
            <a:ext cx="32861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Объем отгруженных товаров собственного производства, выполненных работ и услуг собственными силами, млн. руб.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P11300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6096" y="2132856"/>
            <a:ext cx="3384376" cy="302433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Добыча полезных ископаемых</a:t>
            </a:r>
            <a:endParaRPr lang="ru-RU" sz="3600" b="1" dirty="0"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idx="1"/>
          </p:nvPr>
        </p:nvSpPr>
        <p:spPr>
          <a:xfrm>
            <a:off x="-214346" y="1000108"/>
            <a:ext cx="4214810" cy="2857520"/>
          </a:xfrm>
        </p:spPr>
        <p:txBody>
          <a:bodyPr>
            <a:normAutofit/>
          </a:bodyPr>
          <a:lstStyle/>
          <a:p>
            <a:pPr algn="ctr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928662" y="928670"/>
          <a:ext cx="7643866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Рисунок 7" descr="DSCN39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3857628"/>
            <a:ext cx="3709614" cy="3000372"/>
          </a:xfrm>
          <a:prstGeom prst="rect">
            <a:avLst/>
          </a:prstGeom>
        </p:spPr>
      </p:pic>
      <p:pic>
        <p:nvPicPr>
          <p:cNvPr id="13" name="Рисунок 12" descr="_MML48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3857628"/>
            <a:ext cx="3672408" cy="3000372"/>
          </a:xfrm>
          <a:prstGeom prst="rect">
            <a:avLst/>
          </a:prstGeom>
        </p:spPr>
      </p:pic>
      <p:sp>
        <p:nvSpPr>
          <p:cNvPr id="26626" name="AutoShape 2" descr="https://pimg.mycdn.me/getImage?url=https%3A%2F%2Fzab.ru%2Fimage%2F800x600%2Fnews_jekskavatorbaley_gold_8.jpg&amp;type=WIDE_FEED_PANORAMA&amp;signatureToken=1uqFGJ8a3V4DzP16xdlqF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28" name="AutoShape 4" descr="https://pimg.mycdn.me/getImage?url=https%3A%2F%2Fzab.ru%2Fimage%2F800x600%2Fnews_jekskavatorbaley_gold_8.jpg&amp;type=WIDE_FEED_PANORAMA&amp;signatureToken=1uqFGJ8a3V4DzP16xdlqF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0" name="AutoShape 6" descr="https://pimg.mycdn.me/getImage?url=https%3A%2F%2Fzab.ru%2Fimage%2F800x600%2Fnews_jekskavatorbaley_gold_8.jpg&amp;type=WIDE_FEED_PANORAMA&amp;signatureToken=1uqFGJ8a3V4DzP16xdlqF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2" name="AutoShape 8" descr="https://pimg.mycdn.me/getImage?url=https%3A%2F%2Fzab.ru%2Fimage%2F800x600%2Fnews_jekskavatorbaley_gold_8.jpg&amp;type=WIDE_FEED_PANORAMA&amp;signatureToken=1uqFGJ8a3V4DzP16xdlqF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4" name="AutoShape 10" descr="https://pimg.mycdn.me/getImage?url=https%3A%2F%2Fzab.ru%2Fimage%2F800x600%2Fnews_jekskavatorbaley_gold_8.jpg&amp;type=WIDE_FEED_PANORAMA&amp;signatureToken=1uqFGJ8a3V4DzP16xdlqF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6" name="AutoShape 12" descr="https://pimg.mycdn.me/getImage?url=https%3A%2F%2Fzab.ru%2Fimage%2F800x600%2Fnews_jekskavatorbaley_gold_8.jpg&amp;type=WIDE_FEED_PANORAMA&amp;signatureToken=1uqFGJ8a3V4DzP16xdlqF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8" name="AutoShape 14" descr="https://pimg.mycdn.me/getImage?url=https%3A%2F%2Fzab.ru%2Fimage%2F800x600%2Fnews_jekskavatorbaley_gold_8.jpg&amp;type=WIDE_FEED_PANORAMA&amp;signatureToken=1uqFGJ8a3V4DzP16xdlqF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40" name="AutoShape 16" descr="https://pimg.mycdn.me/getImage?url=https%3A%2F%2Fzab.ru%2Fimage%2F800x600%2Fnews_jekskavatorbaley_gold_8.jpg&amp;type=WIDE_FEED_PANORAMA&amp;signatureToken=1uqFGJ8a3V4DzP16xdlqF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42" name="AutoShape 18" descr="https://pimg.mycdn.me/getImage?url=https%3A%2F%2Fzab.ru%2Fimage%2F800x600%2Fnews_jekskavatorbaley_gold_8.jpg&amp;type=WIDE_FEED_PANORAMA&amp;signatureToken=1uqFGJ8a3V4DzP16xdlqF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 txBox="1">
            <a:spLocks noGrp="1"/>
          </p:cNvSpPr>
          <p:nvPr/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</p:spPr>
        <p:txBody>
          <a:bodyPr lIns="0" rIns="0" anchor="b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E14C95B-DA79-4A03-8907-CBFFB6706DB8}" type="slidenum">
              <a:rPr lang="ru-RU" sz="1200">
                <a:solidFill>
                  <a:schemeClr val="tx1">
                    <a:shade val="50000"/>
                  </a:schemeClr>
                </a:solidFill>
                <a:latin typeface="+mn-lt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44</a:t>
            </a:fld>
            <a:endParaRPr lang="ru-RU" sz="1200">
              <a:solidFill>
                <a:schemeClr val="tx1">
                  <a:shade val="50000"/>
                </a:schemeClr>
              </a:solidFill>
              <a:latin typeface="+mn-lt"/>
            </a:endParaRPr>
          </a:p>
        </p:txBody>
      </p:sp>
      <p:pic>
        <p:nvPicPr>
          <p:cNvPr id="37891" name="Прямая соединительная линия 9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601075" cy="7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Прямоугольник 10"/>
          <p:cNvSpPr>
            <a:spLocks noChangeArrowheads="1"/>
          </p:cNvSpPr>
          <p:nvPr/>
        </p:nvSpPr>
        <p:spPr bwMode="auto">
          <a:xfrm>
            <a:off x="357158" y="620712"/>
            <a:ext cx="5438805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Производство пищевых продуктов  осуществляют: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ООО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«Колос», ИП Панов, ИП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Ковалёва, ИП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Замберов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ИП Макеева.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Обработка древесины и производство изделий из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дерева: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ООО «Горизонт», ИП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Патрин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ООО «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Синта-Кедр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»,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ООО «Универсал ЛТД», ООО 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ИнвестСтрой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», </a:t>
            </a:r>
          </a:p>
          <a:p>
            <a:pPr algn="ctr" eaLnBrk="1" hangingPunct="1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ИП Шолохова,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ИП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Хлуднев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Издательская и полиграфическая деятельность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– </a:t>
            </a:r>
          </a:p>
          <a:p>
            <a:pPr algn="ctr" eaLnBrk="1" hangingPunct="1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МУ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Редакция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газеты«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Улётовские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вести».</a:t>
            </a:r>
          </a:p>
          <a:p>
            <a:pPr eaLnBrk="1" hangingPunct="1"/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6935" name="Group 71"/>
          <p:cNvGraphicFramePr>
            <a:graphicFrameLocks noGrp="1"/>
          </p:cNvGraphicFramePr>
          <p:nvPr/>
        </p:nvGraphicFramePr>
        <p:xfrm>
          <a:off x="214281" y="2996950"/>
          <a:ext cx="4559813" cy="3745811"/>
        </p:xfrm>
        <a:graphic>
          <a:graphicData uri="http://schemas.openxmlformats.org/drawingml/2006/table">
            <a:tbl>
              <a:tblPr/>
              <a:tblGrid>
                <a:gridCol w="2243717"/>
                <a:gridCol w="1302804"/>
                <a:gridCol w="1013292"/>
              </a:tblGrid>
              <a:tr h="7821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Единица измерения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2017год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5179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Обрабатывающие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производства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тыс.руб.</a:t>
                      </a:r>
                    </a:p>
                  </a:txBody>
                  <a:tcPr marL="51310" marR="5131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420950,7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19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% к пр.году</a:t>
                      </a:r>
                    </a:p>
                  </a:txBody>
                  <a:tcPr marL="51310" marR="5131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94,1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391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Производство пищевых продуктов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тыс.руб.</a:t>
                      </a:r>
                    </a:p>
                  </a:txBody>
                  <a:tcPr marL="51310" marR="5131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99845,0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51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% к пр.году</a:t>
                      </a:r>
                    </a:p>
                  </a:txBody>
                  <a:tcPr marL="51310" marR="5131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76,9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5179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Обработка древесины и производство изделий из дерева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тыс.руб.</a:t>
                      </a:r>
                    </a:p>
                  </a:txBody>
                  <a:tcPr marL="51310" marR="5131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316983,7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74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% к пр.году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100,3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5179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Издательская и полиграфическая деятельность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тыс.руб.</a:t>
                      </a:r>
                    </a:p>
                  </a:txBody>
                  <a:tcPr marL="51310" marR="5131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4122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74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% к пр.году</a:t>
                      </a:r>
                    </a:p>
                  </a:txBody>
                  <a:tcPr marL="51310" marR="5131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75,5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7932" name="Rectangle 69"/>
          <p:cNvSpPr>
            <a:spLocks noChangeArrowheads="1"/>
          </p:cNvSpPr>
          <p:nvPr/>
        </p:nvSpPr>
        <p:spPr bwMode="auto">
          <a:xfrm>
            <a:off x="611188" y="115888"/>
            <a:ext cx="80645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sz="2800" b="1" dirty="0">
                <a:solidFill>
                  <a:schemeClr val="tx2"/>
                </a:solidFill>
              </a:rPr>
              <a:t>   </a:t>
            </a:r>
            <a:r>
              <a:rPr lang="ru-RU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Обрабатывающие производства</a:t>
            </a:r>
          </a:p>
        </p:txBody>
      </p:sp>
      <p:pic>
        <p:nvPicPr>
          <p:cNvPr id="9" name="Рисунок 8" descr="DSC_01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2564904"/>
            <a:ext cx="2928958" cy="2190744"/>
          </a:xfrm>
          <a:prstGeom prst="rect">
            <a:avLst/>
          </a:prstGeom>
        </p:spPr>
      </p:pic>
      <p:pic>
        <p:nvPicPr>
          <p:cNvPr id="10" name="Рисунок 9" descr="P916007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44208" y="4725144"/>
            <a:ext cx="2699792" cy="2132856"/>
          </a:xfrm>
          <a:prstGeom prst="rect">
            <a:avLst/>
          </a:prstGeom>
        </p:spPr>
      </p:pic>
      <p:pic>
        <p:nvPicPr>
          <p:cNvPr id="11" name="Рисунок 10" descr="P11400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88224" y="692696"/>
            <a:ext cx="2555776" cy="21602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057275" y="0"/>
            <a:ext cx="8086725" cy="5715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Системообразующие</a:t>
            </a:r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предприятия</a:t>
            </a:r>
          </a:p>
        </p:txBody>
      </p:sp>
      <p:graphicFrame>
        <p:nvGraphicFramePr>
          <p:cNvPr id="37906" name="Group 18"/>
          <p:cNvGraphicFramePr>
            <a:graphicFrameLocks noGrp="1"/>
          </p:cNvGraphicFramePr>
          <p:nvPr/>
        </p:nvGraphicFramePr>
        <p:xfrm>
          <a:off x="142844" y="571481"/>
          <a:ext cx="8858311" cy="2873278"/>
        </p:xfrm>
        <a:graphic>
          <a:graphicData uri="http://schemas.openxmlformats.org/drawingml/2006/table">
            <a:tbl>
              <a:tblPr/>
              <a:tblGrid>
                <a:gridCol w="2286016"/>
                <a:gridCol w="3000396"/>
                <a:gridCol w="3571899"/>
              </a:tblGrid>
              <a:tr h="8272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Наименование предприятия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Вид выпускаемой продукции/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оказываемые услуги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Контакты предприятия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19588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ООО «Чита-уголь»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Добыча угля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674054 Забайкальский край,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Улётовский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ст. Голубичная,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ул.Дорожная, 17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Тел. (8-3022) 359-029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Факс(8-3022) 26-45-87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Рисунок 6" descr="DSCN62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57422" y="2786058"/>
            <a:ext cx="3571900" cy="2214578"/>
          </a:xfrm>
          <a:prstGeom prst="rect">
            <a:avLst/>
          </a:prstGeom>
        </p:spPr>
      </p:pic>
      <p:pic>
        <p:nvPicPr>
          <p:cNvPr id="9" name="Рисунок 8" descr="_MML488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72100" y="4665768"/>
            <a:ext cx="3571900" cy="2192232"/>
          </a:xfrm>
          <a:prstGeom prst="rect">
            <a:avLst/>
          </a:prstGeom>
        </p:spPr>
      </p:pic>
      <p:pic>
        <p:nvPicPr>
          <p:cNvPr id="10" name="Рисунок 9" descr="DSCN39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643422"/>
            <a:ext cx="3571900" cy="2214578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" y="277813"/>
            <a:ext cx="6858015" cy="706437"/>
          </a:xfrm>
        </p:spPr>
        <p:txBody>
          <a:bodyPr/>
          <a:lstStyle/>
          <a:p>
            <a:pPr eaLnBrk="1" hangingPunct="1"/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Сельское хозяйство</a:t>
            </a:r>
          </a:p>
        </p:txBody>
      </p:sp>
      <p:sp>
        <p:nvSpPr>
          <p:cNvPr id="40998" name="Rectangle 76"/>
          <p:cNvSpPr>
            <a:spLocks noChangeArrowheads="1"/>
          </p:cNvSpPr>
          <p:nvPr/>
        </p:nvSpPr>
        <p:spPr bwMode="auto">
          <a:xfrm>
            <a:off x="357158" y="928670"/>
            <a:ext cx="557216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территории района 3 сельскохозяйственных предприятия,   21 КФХ</a:t>
            </a:r>
          </a:p>
          <a:p>
            <a:pPr eaLnBrk="1" hangingPunct="1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 Животноводство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142844" y="2132854"/>
          <a:ext cx="4929221" cy="4608513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</a:tblPr>
              <a:tblGrid>
                <a:gridCol w="2131554"/>
                <a:gridCol w="1037230"/>
                <a:gridCol w="1760437"/>
              </a:tblGrid>
              <a:tr h="776943"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Наименование продукции</a:t>
                      </a: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9017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343400" algn="l"/>
                        </a:tabLst>
                        <a:defRPr/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2017</a:t>
                      </a:r>
                    </a:p>
                    <a:p>
                      <a:pPr marL="0" marR="0" indent="9017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343400" algn="l"/>
                        </a:tabLst>
                        <a:defRPr/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Темп роста к уровню </a:t>
                      </a:r>
                      <a:r>
                        <a:rPr lang="ru-RU" sz="1600" b="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2016г. </a:t>
                      </a:r>
                      <a:r>
                        <a:rPr lang="ru-RU" sz="1600" b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(%)</a:t>
                      </a: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78747"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Скот и птица на убой в живом весе (тонн)</a:t>
                      </a: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1911,6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97,4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</a:tr>
              <a:tr h="321328"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Молоко (тонн)</a:t>
                      </a: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8375,7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96,6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</a:tr>
              <a:tr h="321328"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Яйца (тыс.</a:t>
                      </a:r>
                      <a:r>
                        <a:rPr lang="ru-RU" sz="1600" b="0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шт.)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1206,4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97,1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</a:tr>
              <a:tr h="823091">
                <a:tc>
                  <a:txBody>
                    <a:bodyPr/>
                    <a:lstStyle/>
                    <a:p>
                      <a:pPr marL="0" marR="0" indent="9017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343400" algn="l"/>
                        </a:tabLst>
                        <a:defRPr/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Шерсть (в физическом весе) (тонн)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5,9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72,8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</a:tr>
              <a:tr h="572210"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Крупный рогатый скот, </a:t>
                      </a:r>
                      <a:r>
                        <a:rPr lang="ru-RU" sz="1600" b="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голов</a:t>
                      </a: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8199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95,3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</a:tr>
              <a:tr h="572210"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 том числе коров, голов</a:t>
                      </a: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3423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95,1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</a:tr>
              <a:tr h="321328"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виней</a:t>
                      </a:r>
                      <a:r>
                        <a:rPr lang="ru-RU" sz="1600" b="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голов</a:t>
                      </a: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2769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77,5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</a:tr>
              <a:tr h="321328"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</a:t>
                      </a: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вец </a:t>
                      </a:r>
                      <a:r>
                        <a:rPr lang="ru-RU" sz="1600" b="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 коз, голов</a:t>
                      </a: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2344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85,5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</a:tr>
            </a:tbl>
          </a:graphicData>
        </a:graphic>
      </p:graphicFrame>
      <p:pic>
        <p:nvPicPr>
          <p:cNvPr id="9" name="Рисунок 8" descr="DSC037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29256" y="1500174"/>
            <a:ext cx="3571900" cy="2643182"/>
          </a:xfrm>
          <a:prstGeom prst="rect">
            <a:avLst/>
          </a:prstGeom>
        </p:spPr>
      </p:pic>
      <p:pic>
        <p:nvPicPr>
          <p:cNvPr id="7" name="Рисунок 6" descr="DSC_00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29256" y="4167190"/>
            <a:ext cx="3571868" cy="269081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" y="277813"/>
            <a:ext cx="5580111" cy="706437"/>
          </a:xfrm>
        </p:spPr>
        <p:txBody>
          <a:bodyPr/>
          <a:lstStyle/>
          <a:p>
            <a:pPr eaLnBrk="1" hangingPunct="1"/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Сельское хозяйство</a:t>
            </a:r>
          </a:p>
        </p:txBody>
      </p:sp>
      <p:graphicFrame>
        <p:nvGraphicFramePr>
          <p:cNvPr id="38967" name="Group 55"/>
          <p:cNvGraphicFramePr>
            <a:graphicFrameLocks noGrp="1"/>
          </p:cNvGraphicFramePr>
          <p:nvPr/>
        </p:nvGraphicFramePr>
        <p:xfrm>
          <a:off x="142844" y="1643049"/>
          <a:ext cx="5437268" cy="4417176"/>
        </p:xfrm>
        <a:graphic>
          <a:graphicData uri="http://schemas.openxmlformats.org/drawingml/2006/table">
            <a:tbl>
              <a:tblPr/>
              <a:tblGrid>
                <a:gridCol w="3176639"/>
                <a:gridCol w="927780"/>
                <a:gridCol w="1332849"/>
              </a:tblGrid>
              <a:tr h="8205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% к 201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году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3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Посевные площади с/</a:t>
                      </a: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культур в хозяйствах всех категорий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2714,6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3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Посевные площади  зерновых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3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Зерно  после доработки (тонн)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1964,1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111,7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3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Урожайность  </a:t>
                      </a: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/га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118,4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3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 посадки картофеля га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911,1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3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Картофель (тонн)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7729,5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3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Урожайность  </a:t>
                      </a: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/га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3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 посева овощей га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104,45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114,8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3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Овощи (тонн)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1560,3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109,8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3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Урожайность  </a:t>
                      </a: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/га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149,4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0997" name="Rectangle 53"/>
          <p:cNvSpPr>
            <a:spLocks noChangeArrowheads="1"/>
          </p:cNvSpPr>
          <p:nvPr/>
        </p:nvSpPr>
        <p:spPr bwMode="auto">
          <a:xfrm>
            <a:off x="250825" y="1000108"/>
            <a:ext cx="53292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Растениеводство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96180" y="4572008"/>
            <a:ext cx="3447820" cy="22859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DSC075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976" y="0"/>
            <a:ext cx="3429024" cy="2328310"/>
          </a:xfrm>
          <a:prstGeom prst="rect">
            <a:avLst/>
          </a:prstGeom>
        </p:spPr>
      </p:pic>
      <p:pic>
        <p:nvPicPr>
          <p:cNvPr id="9" name="Рисунок 8" descr="DSC_01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5008" y="2204864"/>
            <a:ext cx="3428992" cy="2357454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66117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Инвестиционная деятельность</a:t>
            </a:r>
            <a:endParaRPr lang="ru-RU" sz="2800" b="1" dirty="0"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500034" y="571480"/>
          <a:ext cx="8358246" cy="23574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1900"/>
                <a:gridCol w="1214446"/>
                <a:gridCol w="1000132"/>
                <a:gridCol w="1285884"/>
                <a:gridCol w="1285884"/>
              </a:tblGrid>
              <a:tr h="682422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Единицы измерения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2015год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2016год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2017год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837516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Объем выполненных работ по виду деятельности «строительство»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млн. руб.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134,0</a:t>
                      </a:r>
                      <a:endParaRPr lang="ru-RU" sz="16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157</a:t>
                      </a:r>
                      <a:endParaRPr lang="ru-RU" sz="16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163</a:t>
                      </a:r>
                      <a:endParaRPr lang="ru-RU" sz="16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7516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Объем инвестиций (в основной капитал) за счет всех источников финансирования – всего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млн. руб.</a:t>
                      </a:r>
                    </a:p>
                    <a:p>
                      <a:pPr algn="ctr"/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335,0</a:t>
                      </a:r>
                      <a:endParaRPr lang="ru-RU" sz="16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360</a:t>
                      </a:r>
                      <a:endParaRPr lang="ru-RU" sz="16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381</a:t>
                      </a:r>
                      <a:endParaRPr lang="ru-RU" sz="16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28596" y="3214686"/>
            <a:ext cx="84296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Объем инвестиций в основной капитал за счет всех источников финансирования на душу населения, тыс. руб.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1928794" y="3929066"/>
          <a:ext cx="5191140" cy="271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357166"/>
            <a:ext cx="85725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Инвестиционный проект </a:t>
            </a:r>
            <a:br>
              <a:rPr lang="ru-RU" sz="28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28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«Строительство семейной животноводческой фермы</a:t>
            </a:r>
            <a:r>
              <a:rPr lang="ru-RU" sz="28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по разведению коров молочных пород на 100 голов»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7" descr="F:\Засуха о6.08\зас уха\DSC076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2143116"/>
            <a:ext cx="3744416" cy="24919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F:\Засуха о6.08\зас уха\DSC076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147246"/>
            <a:ext cx="3923928" cy="26113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685" y="4399880"/>
            <a:ext cx="3429000" cy="228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Инициатор проекта – КФХ Захарова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404664"/>
            <a:ext cx="8229600" cy="1224136"/>
          </a:xfrm>
          <a:noFill/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Административно - территориальное деление муниципального района «</a:t>
            </a:r>
            <a:r>
              <a:rPr lang="ru-RU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район» </a:t>
            </a:r>
          </a:p>
        </p:txBody>
      </p:sp>
      <p:pic>
        <p:nvPicPr>
          <p:cNvPr id="12291" name="Содержимое 6" descr="P1010070"/>
          <p:cNvPicPr>
            <a:picLocks noGrp="1"/>
          </p:cNvPicPr>
          <p:nvPr>
            <p:ph sz="half" idx="1"/>
          </p:nvPr>
        </p:nvPicPr>
        <p:blipFill>
          <a:blip r:embed="rId2" cstate="print">
            <a:lum bright="24000" contrast="30000"/>
          </a:blip>
          <a:stretch>
            <a:fillRect/>
          </a:stretch>
        </p:blipFill>
        <p:spPr>
          <a:xfrm>
            <a:off x="214282" y="1714488"/>
            <a:ext cx="4214842" cy="5143512"/>
          </a:xfrm>
        </p:spPr>
      </p:pic>
      <p:sp>
        <p:nvSpPr>
          <p:cNvPr id="12292" name="Rectangle 5"/>
          <p:cNvSpPr>
            <a:spLocks noGrp="1" noChangeArrowheads="1"/>
          </p:cNvSpPr>
          <p:nvPr>
            <p:ph sz="half" idx="2"/>
          </p:nvPr>
        </p:nvSpPr>
        <p:spPr>
          <a:xfrm>
            <a:off x="4572000" y="1928802"/>
            <a:ext cx="4786346" cy="4525963"/>
          </a:xfrm>
        </p:spPr>
        <p:txBody>
          <a:bodyPr/>
          <a:lstStyle/>
          <a:p>
            <a:pPr marL="533400" indent="-533400" algn="just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Муниципальный район </a:t>
            </a:r>
          </a:p>
          <a:p>
            <a:pPr marL="533400" indent="-533400" algn="just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район» состоит из </a:t>
            </a:r>
          </a:p>
          <a:p>
            <a:pPr marL="533400" indent="-533400" algn="just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9 сельских и 1 городского поселений,</a:t>
            </a:r>
          </a:p>
          <a:p>
            <a:pPr marL="533400" indent="-533400" algn="just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объединяющих 23 населенных пункта:</a:t>
            </a:r>
          </a:p>
          <a:p>
            <a:pPr marL="533400" indent="-533400" algn="just" eaLnBrk="1" hangingPunct="1">
              <a:lnSpc>
                <a:spcPct val="8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С.П.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Улётовское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533400" indent="-533400" algn="just" eaLnBrk="1" hangingPunct="1">
              <a:lnSpc>
                <a:spcPct val="8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С.П. «Ленинское»</a:t>
            </a:r>
          </a:p>
          <a:p>
            <a:pPr marL="533400" indent="-533400" algn="just" eaLnBrk="1" hangingPunct="1">
              <a:lnSpc>
                <a:spcPct val="8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С.П.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Тангинское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533400" indent="-533400" algn="just" eaLnBrk="1" hangingPunct="1">
              <a:lnSpc>
                <a:spcPct val="8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С.П. «Николаевское»</a:t>
            </a:r>
          </a:p>
          <a:p>
            <a:pPr marL="533400" indent="-533400" algn="just" eaLnBrk="1" hangingPunct="1">
              <a:lnSpc>
                <a:spcPct val="8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С.П.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Горекацанское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533400" indent="-533400" algn="just" eaLnBrk="1" hangingPunct="1">
              <a:lnSpc>
                <a:spcPct val="8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С.П. «Доронинское»</a:t>
            </a:r>
          </a:p>
          <a:p>
            <a:pPr marL="533400" indent="-533400" algn="just" eaLnBrk="1" hangingPunct="1">
              <a:lnSpc>
                <a:spcPct val="8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С.П.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Аблатуйское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533400" indent="-533400" algn="just" eaLnBrk="1" hangingPunct="1">
              <a:lnSpc>
                <a:spcPct val="8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С.П.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Артинское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533400" indent="-533400" algn="just" eaLnBrk="1" hangingPunct="1">
              <a:lnSpc>
                <a:spcPct val="8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С.П.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Хадактинское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533400" indent="-533400" algn="just" eaLnBrk="1" hangingPunct="1">
              <a:lnSpc>
                <a:spcPct val="8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Г.П. 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Дровянинское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533400" indent="-533400" eaLnBrk="1" hangingPunct="1">
              <a:lnSpc>
                <a:spcPct val="80000"/>
              </a:lnSpc>
              <a:buFontTx/>
              <a:buNone/>
            </a:pPr>
            <a:endParaRPr lang="ru-RU" sz="2000" dirty="0" smtClean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539750" y="142853"/>
            <a:ext cx="7994650" cy="785818"/>
          </a:xfrm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Инвестиционный проект </a:t>
            </a:r>
            <a:br>
              <a:rPr lang="ru-RU" sz="20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20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«Строительство семейной животноводческой фермы</a:t>
            </a:r>
            <a:r>
              <a:rPr lang="ru-RU" sz="2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по разведению коров молочных пород на 100 голов»</a:t>
            </a:r>
          </a:p>
        </p:txBody>
      </p:sp>
      <p:graphicFrame>
        <p:nvGraphicFramePr>
          <p:cNvPr id="47175" name="Group 71"/>
          <p:cNvGraphicFramePr>
            <a:graphicFrameLocks noGrp="1"/>
          </p:cNvGraphicFramePr>
          <p:nvPr/>
        </p:nvGraphicFramePr>
        <p:xfrm>
          <a:off x="142844" y="963131"/>
          <a:ext cx="8858312" cy="5677970"/>
        </p:xfrm>
        <a:graphic>
          <a:graphicData uri="http://schemas.openxmlformats.org/drawingml/2006/table">
            <a:tbl>
              <a:tblPr/>
              <a:tblGrid>
                <a:gridCol w="3714776"/>
                <a:gridCol w="5143536"/>
              </a:tblGrid>
              <a:tr h="2965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Отрасль, вид экономической деятельности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Сельское хозяйство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2965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 реализации проекта/адрес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Забайкальский край,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Улётовский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район, с. Танга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2965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Организатор/инициатор проекта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КФХ Захарова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290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Почтовый адрес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Забайкальский край,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Улётовский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район, с. Танга, ул. Центральная, 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504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Цель проекта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Строительство семейной животноводческой фермы  по разведению коров молочных пород на 100 голов.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9960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Описание проекта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Модернизация молочной фермы. Приобретение оборудования для молочной фермы, автоматизации процесса доения коров. Приобретение племенных животных молочных пород. Приобретение сельскохозяйственной техники.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Снабжение населения качественной продукцией.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2965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Степень готовности проектной документации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4079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бизнес-плана или ТЭО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Бизнес-план по развитию семейной животноводческой фермы на базе КФХ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2965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инвестиций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14,65 мл.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9193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Способ привлечения инвестиций (источники инвестиций)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Государственные субсидии на модернизацию животноводческой фермы 8790,0 тыс. руб.,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кредит ОАО «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Россельхозбанк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 -3860 тыс.руб.,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собственные средства 2000 тыс.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2965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окупаемости проекта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года 7 месяцев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2965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создаваемых рабочих мест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4743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реализации проекта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Июнь 2015- июнь 2017 гг.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F:\Засуха о6.08\зас уха\DSC076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85786" y="428605"/>
            <a:ext cx="778674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Инвестиционный проект</a:t>
            </a:r>
          </a:p>
          <a:p>
            <a:pPr algn="ctr"/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«Производство и хранение картофеля»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5691157"/>
            <a:ext cx="64294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hangingPunct="1">
              <a:buClr>
                <a:schemeClr val="hlink"/>
              </a:buClr>
              <a:buSzPct val="70000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Инициатор  ООО «Картофель Забайкалья»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357166"/>
            <a:ext cx="9144000" cy="1071570"/>
          </a:xfrm>
          <a:noFill/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2400" b="1" dirty="0" smtClean="0">
                <a:solidFill>
                  <a:srgbClr val="FFFF00"/>
                </a:solidFill>
              </a:rPr>
              <a:t/>
            </a:r>
            <a:br>
              <a:rPr lang="ru-RU" sz="2400" b="1" dirty="0" smtClean="0">
                <a:solidFill>
                  <a:srgbClr val="FFFF00"/>
                </a:solidFill>
              </a:rPr>
            </a:br>
            <a:r>
              <a:rPr lang="ru-RU" sz="27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Инвестиционный проект </a:t>
            </a:r>
            <a:br>
              <a:rPr lang="ru-RU" sz="27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«Производство и хранение картофеля» </a:t>
            </a:r>
            <a:r>
              <a:rPr lang="ru-RU" sz="2700" dirty="0" smtClean="0"/>
              <a:t/>
            </a:r>
            <a:br>
              <a:rPr lang="ru-RU" sz="2700" dirty="0" smtClean="0"/>
            </a:br>
            <a:endParaRPr lang="ru-RU" sz="2700" dirty="0" smtClean="0">
              <a:latin typeface="Arial" charset="0"/>
            </a:endParaRPr>
          </a:p>
        </p:txBody>
      </p:sp>
      <p:graphicFrame>
        <p:nvGraphicFramePr>
          <p:cNvPr id="90260" name="Group 148"/>
          <p:cNvGraphicFramePr>
            <a:graphicFrameLocks noGrp="1"/>
          </p:cNvGraphicFramePr>
          <p:nvPr>
            <p:ph type="tbl" idx="4294967295"/>
          </p:nvPr>
        </p:nvGraphicFramePr>
        <p:xfrm>
          <a:off x="785813" y="1182688"/>
          <a:ext cx="8358246" cy="5157253"/>
        </p:xfrm>
        <a:graphic>
          <a:graphicData uri="http://schemas.openxmlformats.org/drawingml/2006/table">
            <a:tbl>
              <a:tblPr/>
              <a:tblGrid>
                <a:gridCol w="3854135"/>
                <a:gridCol w="4504111"/>
              </a:tblGrid>
              <a:tr h="3576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Отрасль, вид экономической деятельности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Сельское хозяйство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576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 реализации проекта/адрес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Забайкальский край, Улётовский район, с.Арта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883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Организатор/инициатор проекта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ООО </a:t>
                      </a:r>
                      <a:r>
                        <a:rPr lang="en-US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“</a:t>
                      </a: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Картофель Забайкалья</a:t>
                      </a:r>
                      <a:r>
                        <a:rPr lang="en-US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”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6789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Цель проекта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Строительство картофелехранилища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5767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Описание проекта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spc="-15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Строительство здания под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картофеле</a:t>
                      </a:r>
                      <a:r>
                        <a:rPr lang="ru-RU" sz="1200" spc="-15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хранилище, организация хранения картофеля, насыщение  рынка в течении всего года экологически-чистой продукцией собственного производства.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452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Почтовый адрес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Забайкальский край, г.Чита, 1МКР, 9а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419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бизнес-плана или ТЭО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 процессе разработки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419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инвестиций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1,2 млн. руб.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581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Способ привлечения инвестиций (источники инвестиций)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Собственные средства, заемные средства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419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окупаемости проекта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 года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419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создаваемых рабочих мест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419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реализации проекта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 01.04.2014 года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Взаимодействие с ОМС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43063"/>
            <a:ext cx="8229600" cy="5214937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Проводятся  заседания Консультативного Совета глав сельских, городского поселений и главы муниципального района «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район»,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Дни Совета и Администрации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(сходы граждан)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в населенных пунктах.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Продолжается работа по созданию территориальных общественных самоуправлений (ТОС).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err="1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ТОСы</a:t>
            </a:r>
            <a:endParaRPr lang="ru-RU" sz="3200" b="1" dirty="0" smtClean="0"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75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71546"/>
            <a:ext cx="8229600" cy="5054617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Tx/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районе зарегистрированы и работают </a:t>
            </a:r>
          </a:p>
          <a:p>
            <a:pPr algn="ctr" eaLnBrk="1" hangingPunct="1">
              <a:buFontTx/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ТОСов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Tx/>
              <a:buNone/>
            </a:pPr>
            <a:endParaRPr lang="ru-RU" b="1" dirty="0" smtClean="0"/>
          </a:p>
        </p:txBody>
      </p:sp>
      <p:pic>
        <p:nvPicPr>
          <p:cNvPr id="107525" name="Picture 5" descr="ТОС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3519488"/>
            <a:ext cx="4429124" cy="333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getImageCAD0R0I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2357430"/>
            <a:ext cx="4572000" cy="3405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428604"/>
            <a:ext cx="8229600" cy="78581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Информация о свободных  производственных площадях на территории  муниципального района </a:t>
            </a:r>
            <a:b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район»</a:t>
            </a:r>
          </a:p>
        </p:txBody>
      </p:sp>
      <p:graphicFrame>
        <p:nvGraphicFramePr>
          <p:cNvPr id="136767" name="Group 575"/>
          <p:cNvGraphicFramePr>
            <a:graphicFrameLocks noGrp="1"/>
          </p:cNvGraphicFramePr>
          <p:nvPr>
            <p:ph idx="1"/>
          </p:nvPr>
        </p:nvGraphicFramePr>
        <p:xfrm>
          <a:off x="285688" y="1571612"/>
          <a:ext cx="8858312" cy="4972891"/>
        </p:xfrm>
        <a:graphic>
          <a:graphicData uri="http://schemas.openxmlformats.org/drawingml/2006/table">
            <a:tbl>
              <a:tblPr/>
              <a:tblGrid>
                <a:gridCol w="428628"/>
                <a:gridCol w="1714512"/>
                <a:gridCol w="1000132"/>
                <a:gridCol w="714380"/>
                <a:gridCol w="1000132"/>
                <a:gridCol w="1000132"/>
                <a:gridCol w="3000396"/>
              </a:tblGrid>
              <a:tr h="7385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Объект,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местоположение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Назначение объекта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Кадастровый номер объекта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Стоимость объекта, млн.руб.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балансовая)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 участка, 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зданий и сооружений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Имеющаяся инфраструктура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915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Здание (бывшего) детского сада (с.Николаевское,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ул.Красноармейская,19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Нежилое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 270 кв.м.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Есть возможность  подключения к  сетям энергоснабжения, наличие   технической   возможности  предоставления к сети телефонной связи ,подъездные пути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665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Здание (бывшего) детского сада (с. Доронинское,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ул.Пионерская,22)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Нежилое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 800 кв.м.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Есть возможность  подключения к  сетям энергоснабжения, наличие   технической   возможности  предоставления к сети телефонной связи ,подъездные пути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79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Здание маслозавода  (бывшего),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Забайкальский край, с. Улёты, ул. Колхозная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Нежилое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2-х этажное здание с  земельным участком 1 га</a:t>
                      </a: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Есть возможность  подключения к  сетям энергоснабжения, наличие   технической   возможности  предоставления к сети телефонной связи ,подъездные пути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859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Асфальтированная площадка  с сооружениями (бывший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зерноток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Забапйкальс</a:t>
                      </a:r>
                      <a:r>
                        <a:rPr lang="ru-RU" sz="120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кий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край, с. Танга,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Нежилое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 900 кв.м.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Есть возможность  подключения к  сетям энергоснабжения, наличие   технической   возможности  предоставления к сети телефонной связи ,подъездные пути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6767" name="Group 575"/>
          <p:cNvGraphicFramePr>
            <a:graphicFrameLocks noGrp="1"/>
          </p:cNvGraphicFramePr>
          <p:nvPr>
            <p:ph idx="4294967295"/>
          </p:nvPr>
        </p:nvGraphicFramePr>
        <p:xfrm>
          <a:off x="142875" y="428625"/>
          <a:ext cx="9001153" cy="5786119"/>
        </p:xfrm>
        <a:graphic>
          <a:graphicData uri="http://schemas.openxmlformats.org/drawingml/2006/table">
            <a:tbl>
              <a:tblPr/>
              <a:tblGrid>
                <a:gridCol w="435540"/>
                <a:gridCol w="1742159"/>
                <a:gridCol w="1016259"/>
                <a:gridCol w="725899"/>
                <a:gridCol w="1016259"/>
                <a:gridCol w="1016259"/>
                <a:gridCol w="3048778"/>
              </a:tblGrid>
              <a:tr h="11226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Объект,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местоположение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Назначение объекта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Кадастровый номер объекта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Стоимость объекта, млн.руб.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балансовая)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 участка, 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зданий и сооружений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Имеющаяся инфраструктура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064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Производственная площадка   с расположенными на ней  зданиями: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Здание гаража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Складское помещение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Пункт приема молока с действующей  скважиной (бывший)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Здание заправки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Проходная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Асфальтированная площадка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Горекацан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Нежилое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га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800 кв.м.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1000 кв.м.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кв.м.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70кв.м.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кв.м.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 кв.м.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Есть возможность  подключения к  сетям энергоснабжения, наличие   технической   возможности  предоставления к сети телефонной связи ,подъездные пути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26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Производственная асфальтированная площадка  с расположенными на ней основаниями 2-х зданий складов,  с.Черемхово</a:t>
                      </a: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Нежилое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га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Есть возможность  подключения к  сетям энергоснабжения, наличие   технической   возможности  предоставления к сети телефонной связи ,подъездные пути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68313" y="277813"/>
            <a:ext cx="8218487" cy="63023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Информация о свободных  земельных участках на территории  муниципального района «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район»</a:t>
            </a:r>
          </a:p>
        </p:txBody>
      </p:sp>
      <p:graphicFrame>
        <p:nvGraphicFramePr>
          <p:cNvPr id="139089" name="Group 849"/>
          <p:cNvGraphicFramePr>
            <a:graphicFrameLocks noGrp="1"/>
          </p:cNvGraphicFramePr>
          <p:nvPr>
            <p:ph type="tbl" idx="4294967295"/>
          </p:nvPr>
        </p:nvGraphicFramePr>
        <p:xfrm>
          <a:off x="0" y="1428750"/>
          <a:ext cx="8497887" cy="3756331"/>
        </p:xfrm>
        <a:graphic>
          <a:graphicData uri="http://schemas.openxmlformats.org/drawingml/2006/table">
            <a:tbl>
              <a:tblPr/>
              <a:tblGrid>
                <a:gridCol w="334962"/>
                <a:gridCol w="1609725"/>
                <a:gridCol w="1368425"/>
                <a:gridCol w="1184279"/>
                <a:gridCol w="1479546"/>
                <a:gridCol w="2520950"/>
              </a:tblGrid>
              <a:tr h="7318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Объект,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местоположение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Кадастровый номер земельного 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участка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(кв.м.)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 разрешенного использования земельного участка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 инфраструктура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12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Земельные участки  (Забайкальский край,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Улётовский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район)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населенных пунктах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1875,4 га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Для строительства индивидуальных и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многоквартирных жилых домов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Есть возможность подключения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 сетям энергоснабжения, наличие технической возможности предоставления к сети телефонной связи ,подъездные пути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35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Земельные участки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(Забайкальский край, Улётовский район)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с.Татаурово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Пашни-3400,0 га, сенокосы 2500,0 га,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пастбище-3000,0 га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Для сельскохозяйственного использования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Есть  подъездные пути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5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Земельные участки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(Забайкальский край, Улётовский район)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с.Доронинское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:19:3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0201:1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:19:3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020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:1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:19:3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020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:8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:19:3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020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:1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:19:3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0201:1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289,9 га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433,2га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550,6га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119 га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1060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Для сельскохозяйственного использования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Есть  подъездные пути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ctrTitle"/>
          </p:nvPr>
        </p:nvSpPr>
        <p:spPr>
          <a:xfrm flipV="1">
            <a:off x="539750" y="188913"/>
            <a:ext cx="8147050" cy="889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smtClean="0"/>
              <a:t> </a:t>
            </a:r>
            <a:endParaRPr lang="ru-RU" sz="2400" smtClean="0"/>
          </a:p>
        </p:txBody>
      </p:sp>
      <p:graphicFrame>
        <p:nvGraphicFramePr>
          <p:cNvPr id="98956" name="Group 652"/>
          <p:cNvGraphicFramePr>
            <a:graphicFrameLocks noGrp="1"/>
          </p:cNvGraphicFramePr>
          <p:nvPr>
            <p:ph type="tbl" idx="4294967295"/>
          </p:nvPr>
        </p:nvGraphicFramePr>
        <p:xfrm>
          <a:off x="0" y="1000125"/>
          <a:ext cx="8218487" cy="4572000"/>
        </p:xfrm>
        <a:graphic>
          <a:graphicData uri="http://schemas.openxmlformats.org/drawingml/2006/table">
            <a:tbl>
              <a:tblPr/>
              <a:tblGrid>
                <a:gridCol w="330200"/>
                <a:gridCol w="1673213"/>
                <a:gridCol w="1306524"/>
                <a:gridCol w="965200"/>
                <a:gridCol w="1314450"/>
                <a:gridCol w="2628900"/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Объект,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местоположение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Кадастровый номер земельного 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участка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(кв.м.)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 разрешенного использования земельного участка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 инфраструктура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60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Земельные участки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(Забайкальский край,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Улётовский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район)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с.Горекацан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:19:3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020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:19:3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020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:19:3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020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:19:3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020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76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:19:3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020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77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:19:3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020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:19:3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020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:19:3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020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:19:3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020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:19:3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020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102 га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183,6 га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га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289,2 га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169,6 га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311 га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408,9 га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70,9 га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га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га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Для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сельскохозяйст-венного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использования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Есть  подъездные пути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Земельные участки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(Забайкальский край,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Улётовский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район)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с.Черемхово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:19: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020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330 га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Для сельскохозяйственного использования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Есть  подъездные пути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2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Земельные участки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(Забайкальский край,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Улётовский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район)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с.Хадакта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:19: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020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244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:19: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 га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162 га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Для сельскохозяйственного использования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Есть  подъездные пути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DSC000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285728"/>
            <a:ext cx="914400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Администрация муниципального района 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район» Забайкальского края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Адрес: 674050, Забайкальский край,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район, с. Улёты, ул. Кирова, 68 «а»,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raiadmin@rambler.ru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Синкевич</a:t>
            </a:r>
            <a:r>
              <a:rPr lang="ru-RU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Александр Иннокентьевич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— Глава муниципального района, руководитель администрации муниципального района 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район»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телефон: </a:t>
            </a:r>
            <a:r>
              <a:rPr lang="ru-RU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8-30(238)-5-32-93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Подойницын Станислав Сергеевич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— Первый заместитель руководителя администрации муниципального района 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район» по экономическому развитию</a:t>
            </a:r>
          </a:p>
          <a:p>
            <a:pPr algn="ctr" eaLnBrk="1" hangingPunct="1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телефон: </a:t>
            </a:r>
            <a:r>
              <a:rPr lang="ru-RU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8-30-(238)-5-32-92</a:t>
            </a:r>
          </a:p>
          <a:p>
            <a:pPr algn="ctr" eaLnBrk="1" hangingPunct="1"/>
            <a:r>
              <a:rPr lang="ru-RU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Пузырев</a:t>
            </a:r>
            <a:r>
              <a:rPr lang="ru-RU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Владимир Николаевич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— Заместитель руководителя администрации муниципального района 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район» по социальным вопросам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телефон: </a:t>
            </a:r>
            <a:r>
              <a:rPr lang="ru-RU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8-30(238)-5-33-35</a:t>
            </a:r>
          </a:p>
          <a:p>
            <a:pPr algn="ctr" eaLnBrk="1" hangingPunct="1"/>
            <a:r>
              <a:rPr lang="ru-RU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Рычкова Ольга Романовна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— Управляющая Делами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телефон: </a:t>
            </a:r>
            <a:r>
              <a:rPr lang="ru-RU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8-30(238)-5-37-87</a:t>
            </a:r>
          </a:p>
          <a:p>
            <a:pPr algn="ctr" eaLnBrk="1" hangingPunct="1"/>
            <a:r>
              <a:rPr lang="ru-RU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Негодяева</a:t>
            </a:r>
            <a:r>
              <a:rPr lang="ru-RU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Светлана Николаевна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– Начальник отдела имущественных, земельных отношений и экономики администрации муниципального района </a:t>
            </a:r>
          </a:p>
          <a:p>
            <a:pPr algn="ctr" eaLnBrk="1" hangingPunct="1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район» </a:t>
            </a:r>
          </a:p>
          <a:p>
            <a:pPr algn="ctr" eaLnBrk="1" hangingPunct="1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телефон: </a:t>
            </a:r>
            <a:r>
              <a:rPr lang="ru-RU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8-30-(238)-5-41-18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Приемная администрации:</a:t>
            </a:r>
          </a:p>
          <a:p>
            <a:pPr algn="ctr" eaLnBrk="1" hangingPunct="1"/>
            <a:r>
              <a:rPr lang="ru-RU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Михайлова </a:t>
            </a:r>
            <a:r>
              <a:rPr lang="ru-RU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Танзиля</a:t>
            </a:r>
            <a:r>
              <a:rPr lang="ru-RU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Фатиховна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— секретарь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телефон/факс </a:t>
            </a:r>
            <a:r>
              <a:rPr lang="ru-RU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8-30(238)-5-32-44</a:t>
            </a:r>
            <a:endParaRPr lang="ru-RU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142852"/>
            <a:ext cx="8229600" cy="928694"/>
          </a:xfrm>
        </p:spPr>
        <p:txBody>
          <a:bodyPr/>
          <a:lstStyle/>
          <a:p>
            <a:pPr algn="ctr" eaLnBrk="1" hangingPunct="1"/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Географическое положение</a:t>
            </a:r>
          </a:p>
        </p:txBody>
      </p:sp>
      <p:pic>
        <p:nvPicPr>
          <p:cNvPr id="14339" name="Picture 6" descr="улеты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071546"/>
            <a:ext cx="4143404" cy="5500726"/>
          </a:xfrm>
        </p:spPr>
      </p:pic>
      <p:sp>
        <p:nvSpPr>
          <p:cNvPr id="14340" name="Rectangle 10"/>
          <p:cNvSpPr>
            <a:spLocks noGrp="1" noChangeArrowheads="1"/>
          </p:cNvSpPr>
          <p:nvPr>
            <p:ph sz="half" idx="2"/>
          </p:nvPr>
        </p:nvSpPr>
        <p:spPr>
          <a:xfrm>
            <a:off x="4572000" y="1285860"/>
            <a:ext cx="4352956" cy="5026029"/>
          </a:xfrm>
          <a:noFill/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80000"/>
              </a:lnSpc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район расположен в центральной части Забайкальского края и занимает территорию 16,6 тыс.км.  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На западе граничит с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Красночикойским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Хилокским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районами, 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 юге и юго-востоке с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Кыринским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Акшинским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Дульдургинским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районами, на севере с Читинским районом. 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Районный центр - село Улёты.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142875"/>
            <a:ext cx="8258175" cy="1000125"/>
          </a:xfrm>
        </p:spPr>
        <p:txBody>
          <a:bodyPr/>
          <a:lstStyle/>
          <a:p>
            <a:pPr algn="ctr" eaLnBrk="1" hangingPunct="1"/>
            <a:r>
              <a:rPr lang="ru-RU" sz="3600" b="1" dirty="0" smtClean="0">
                <a:solidFill>
                  <a:srgbClr val="FFFF00"/>
                </a:solidFill>
              </a:rPr>
              <a:t>                 Климатические условия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sz="half" idx="2"/>
          </p:nvPr>
        </p:nvSpPr>
        <p:spPr>
          <a:xfrm>
            <a:off x="2857488" y="1142984"/>
            <a:ext cx="3500462" cy="3643329"/>
          </a:xfrm>
        </p:spPr>
        <p:txBody>
          <a:bodyPr>
            <a:normAutofit fontScale="92500" lnSpcReduction="20000"/>
          </a:bodyPr>
          <a:lstStyle/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lang="ru-RU" sz="1400" dirty="0" smtClean="0"/>
              <a:t>        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Природные условия района сложные. Климат резко-континентальный, с большими перепадами сезонных и суточных температур.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район характеризуется более мягким климатом, чем вся территория Забайкальского края. Зимой в понижениях рельефа преобладает ясная, маловетреная и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сильноморозная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погода.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Ингодинская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котловина относится к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слабопродуваемым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 засушливым территориям. 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Среднегодовой температурный фон здесь на 1,5-2,0 градуса выше, чем на остальной территории края. Зимой на фоне низких температур количество солнечной радиации достаточно велико и сравнимо с южными районами страны. Лето теплое и жаркое, с малым количеством осадков.</a:t>
            </a:r>
          </a:p>
        </p:txBody>
      </p:sp>
      <p:pic>
        <p:nvPicPr>
          <p:cNvPr id="1030" name="Picture 8" descr="Изображение 011"/>
          <p:cNvPicPr>
            <a:picLocks noChangeAspect="1" noChangeArrowheads="1"/>
          </p:cNvPicPr>
          <p:nvPr/>
        </p:nvPicPr>
        <p:blipFill>
          <a:blip r:embed="rId3" cstate="print">
            <a:lum contrast="24000"/>
          </a:blip>
          <a:srcRect/>
          <a:stretch>
            <a:fillRect/>
          </a:stretch>
        </p:blipFill>
        <p:spPr bwMode="auto">
          <a:xfrm>
            <a:off x="1" y="3286124"/>
            <a:ext cx="2843808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Object 7"/>
          <p:cNvGraphicFramePr>
            <a:graphicFrameLocks noChangeAspect="1"/>
          </p:cNvGraphicFramePr>
          <p:nvPr/>
        </p:nvGraphicFramePr>
        <p:xfrm>
          <a:off x="6411913" y="1052736"/>
          <a:ext cx="2732087" cy="3571304"/>
        </p:xfrm>
        <a:graphic>
          <a:graphicData uri="http://schemas.openxmlformats.org/presentationml/2006/ole">
            <p:oleObj spid="_x0000_s3075" r:id="rId4" imgW="11657143" imgH="15542857" progId="">
              <p:embed/>
            </p:oleObj>
          </a:graphicData>
        </a:graphic>
      </p:graphicFrame>
      <p:sp>
        <p:nvSpPr>
          <p:cNvPr id="3077" name="AutoShape 5" descr="https://www.litprichal.ru/upload/678/6a0dab347956b144fdd8e10457cb103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9" name="AutoShape 7" descr="https://www.litprichal.ru/upload/678/6a0dab347956b144fdd8e10457cb103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81" name="AutoShape 9" descr="https://www.litprichal.ru/upload/678/6a0dab347956b144fdd8e10457cb103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83" name="AutoShape 11" descr="https://www.litprichal.ru/upload/678/6a0dab347956b144fdd8e10457cb103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Рисунок 13" descr="http://etosibir.ru/wp-content/uploads/2017/02/I_akpGmT-oc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764704"/>
            <a:ext cx="2771800" cy="2515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://img-fotki.yandex.ru/get/4513/varandej1.124/0_70b96_1c0eb54d_XXL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4365104"/>
            <a:ext cx="3240360" cy="24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Улетовский р-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 Box 6"/>
          <p:cNvSpPr txBox="1">
            <a:spLocks noChangeArrowheads="1"/>
          </p:cNvSpPr>
          <p:nvPr/>
        </p:nvSpPr>
        <p:spPr bwMode="auto">
          <a:xfrm>
            <a:off x="447675" y="209550"/>
            <a:ext cx="4268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b="0"/>
          </a:p>
        </p:txBody>
      </p:sp>
      <p:sp>
        <p:nvSpPr>
          <p:cNvPr id="5124" name="Text Box 8"/>
          <p:cNvSpPr txBox="1">
            <a:spLocks noChangeArrowheads="1"/>
          </p:cNvSpPr>
          <p:nvPr/>
        </p:nvSpPr>
        <p:spPr bwMode="auto">
          <a:xfrm>
            <a:off x="500034" y="642918"/>
            <a:ext cx="8286808" cy="4745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sz="28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/>
            <a:endParaRPr lang="ru-RU" sz="28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/>
            <a:endParaRPr lang="ru-RU" sz="28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just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История основания 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Улётовского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района началась с освоением и заселением земель вдоль реки Ингоды переселенцами из европейской части России.  </a:t>
            </a:r>
          </a:p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Основное заселение территории района началось после основания в  1687-1688 годах Читинской слободы. </a:t>
            </a:r>
          </a:p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15 января 1926 года был образован район в рамках сегодняшних границ.  </a:t>
            </a:r>
          </a:p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2016 году 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Улётовскому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району исполнилось 90 лет.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История муниципального района  «</a:t>
            </a:r>
            <a:r>
              <a:rPr lang="ru-RU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район»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" y="0"/>
            <a:ext cx="6876255" cy="857250"/>
          </a:xfrm>
        </p:spPr>
        <p:txBody>
          <a:bodyPr/>
          <a:lstStyle/>
          <a:p>
            <a:pPr eaLnBrk="1" hangingPunct="1"/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Земельные ресурсы</a:t>
            </a:r>
          </a:p>
        </p:txBody>
      </p:sp>
      <p:graphicFrame>
        <p:nvGraphicFramePr>
          <p:cNvPr id="15426" name="Group 66"/>
          <p:cNvGraphicFramePr>
            <a:graphicFrameLocks noGrp="1"/>
          </p:cNvGraphicFramePr>
          <p:nvPr/>
        </p:nvGraphicFramePr>
        <p:xfrm>
          <a:off x="142844" y="2071677"/>
          <a:ext cx="5786478" cy="4651372"/>
        </p:xfrm>
        <a:graphic>
          <a:graphicData uri="http://schemas.openxmlformats.org/drawingml/2006/table">
            <a:tbl>
              <a:tblPr/>
              <a:tblGrid>
                <a:gridCol w="2428892"/>
                <a:gridCol w="1233436"/>
                <a:gridCol w="878959"/>
                <a:gridCol w="1245191"/>
              </a:tblGrid>
              <a:tr h="4843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Категория земель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 га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Свободные земли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53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земель, в том числе: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1616666,0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1420665,4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48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сельскохозяйственного назначения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194139,0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109357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4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лесного фонда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1293657,0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1293657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59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поселений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3448,0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1875,4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59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транспорта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----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39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водного фонда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2841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----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53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промышленности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1161,0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59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запаса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15615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15615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" name="Рисунок 9" descr="P80302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60232" y="692696"/>
            <a:ext cx="2483768" cy="1997960"/>
          </a:xfrm>
          <a:prstGeom prst="rect">
            <a:avLst/>
          </a:prstGeom>
        </p:spPr>
      </p:pic>
      <p:pic>
        <p:nvPicPr>
          <p:cNvPr id="7" name="Picture 60" descr="P70501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325" y="4581525"/>
            <a:ext cx="2987675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g.zbp.ru/25/89/fe1673.dds3b6.2pxo.p0.gk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2492896"/>
            <a:ext cx="2987824" cy="2326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17753</TotalTime>
  <Words>3909</Words>
  <Application>Microsoft Office PowerPoint</Application>
  <PresentationFormat>Экран (4:3)</PresentationFormat>
  <Paragraphs>945</Paragraphs>
  <Slides>59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59</vt:i4>
      </vt:variant>
    </vt:vector>
  </HeadingPairs>
  <TitlesOfParts>
    <vt:vector size="60" baseType="lpstr">
      <vt:lpstr>Литейная</vt:lpstr>
      <vt:lpstr>Слайд 1</vt:lpstr>
      <vt:lpstr>СИМВОЛИКА МУНИЦИПАЛЬНОГО РАЙОНА  «УЛЁТОВСКИЙ РАЙОН»</vt:lpstr>
      <vt:lpstr>Слайд 3</vt:lpstr>
      <vt:lpstr>Слайд 4</vt:lpstr>
      <vt:lpstr>Административно - территориальное деление муниципального района «Улётовский район» </vt:lpstr>
      <vt:lpstr>Географическое положение</vt:lpstr>
      <vt:lpstr>                 Климатические условия</vt:lpstr>
      <vt:lpstr>История муниципального района  «Улётовский район»</vt:lpstr>
      <vt:lpstr>Земельные ресурсы</vt:lpstr>
      <vt:lpstr>Почвы</vt:lpstr>
      <vt:lpstr>Водные ресурсы</vt:lpstr>
      <vt:lpstr>Лесные ресурсы</vt:lpstr>
      <vt:lpstr>Полезные ископаемые</vt:lpstr>
      <vt:lpstr>             Рекреационные ресурсы</vt:lpstr>
      <vt:lpstr>Инженерная инфраструктура</vt:lpstr>
      <vt:lpstr>Транспортная инфраструктура</vt:lpstr>
      <vt:lpstr>Связь</vt:lpstr>
      <vt:lpstr>                           Образование</vt:lpstr>
      <vt:lpstr>Дошкольное образование</vt:lpstr>
      <vt:lpstr>Дополнительное образование</vt:lpstr>
      <vt:lpstr>Школа выживания в экстремальных ситуациях  «Соболь»</vt:lpstr>
      <vt:lpstr>                      Здравоохранение</vt:lpstr>
      <vt:lpstr>Культура</vt:lpstr>
      <vt:lpstr>     Культура </vt:lpstr>
      <vt:lpstr>Культура</vt:lpstr>
      <vt:lpstr>Слайд 26</vt:lpstr>
      <vt:lpstr>Физическая культура и спорт</vt:lpstr>
      <vt:lpstr>Жилищный фонд</vt:lpstr>
      <vt:lpstr>Демографические показатели</vt:lpstr>
      <vt:lpstr>Трудовые ресурсы</vt:lpstr>
      <vt:lpstr>Рынок труда</vt:lpstr>
      <vt:lpstr>Финансово-кредитные учреждения</vt:lpstr>
      <vt:lpstr>Бюджет района</vt:lpstr>
      <vt:lpstr>     </vt:lpstr>
      <vt:lpstr>Расходы консолидированного бюджета муниципального района «Улётовский район» в 2017 году составили 499428,2 тыс. руб.  - 99,6% к  2016 году</vt:lpstr>
      <vt:lpstr>Доходы населения</vt:lpstr>
      <vt:lpstr>Малое предпринимательство</vt:lpstr>
      <vt:lpstr>       Поддержка малого предпринимательства </vt:lpstr>
      <vt:lpstr>  Перечень муниципального имущества, предназначенного для передачи во владение и (или) пользование субъектам малого предпринимательства</vt:lpstr>
      <vt:lpstr>Перечень муниципального имущества, составляющего залоговый фонд</vt:lpstr>
      <vt:lpstr>                 Потребительский рынок</vt:lpstr>
      <vt:lpstr>Промышленность</vt:lpstr>
      <vt:lpstr>Добыча полезных ископаемых</vt:lpstr>
      <vt:lpstr>Слайд 44</vt:lpstr>
      <vt:lpstr>Системообразующие предприятия</vt:lpstr>
      <vt:lpstr>Сельское хозяйство</vt:lpstr>
      <vt:lpstr>Сельское хозяйство</vt:lpstr>
      <vt:lpstr>Инвестиционная деятельность</vt:lpstr>
      <vt:lpstr>Слайд 49</vt:lpstr>
      <vt:lpstr>Инвестиционный проект  «Строительство семейной животноводческой фермы по разведению коров молочных пород на 100 голов»</vt:lpstr>
      <vt:lpstr>Слайд 51</vt:lpstr>
      <vt:lpstr> Инвестиционный проект  «Производство и хранение картофеля»  </vt:lpstr>
      <vt:lpstr>Взаимодействие с ОМС</vt:lpstr>
      <vt:lpstr>ТОСы</vt:lpstr>
      <vt:lpstr>Информация о свободных  производственных площадях на территории  муниципального района  «Улётовский район»</vt:lpstr>
      <vt:lpstr>Слайд 56</vt:lpstr>
      <vt:lpstr>Информация о свободных  земельных участках на территории  муниципального района «Улётовский район»</vt:lpstr>
      <vt:lpstr> </vt:lpstr>
      <vt:lpstr>Слайд 59</vt:lpstr>
    </vt:vector>
  </TitlesOfParts>
  <Company>BEST XP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asd</dc:creator>
  <cp:lastModifiedBy>asd</cp:lastModifiedBy>
  <cp:revision>1262</cp:revision>
  <dcterms:created xsi:type="dcterms:W3CDTF">2012-09-21T02:52:52Z</dcterms:created>
  <dcterms:modified xsi:type="dcterms:W3CDTF">2018-10-01T01:44:18Z</dcterms:modified>
</cp:coreProperties>
</file>