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63"/>
  </p:notesMasterIdLst>
  <p:sldIdLst>
    <p:sldId id="520" r:id="rId2"/>
    <p:sldId id="469" r:id="rId3"/>
    <p:sldId id="516" r:id="rId4"/>
    <p:sldId id="513" r:id="rId5"/>
    <p:sldId id="261" r:id="rId6"/>
    <p:sldId id="262" r:id="rId7"/>
    <p:sldId id="507" r:id="rId8"/>
    <p:sldId id="471" r:id="rId9"/>
    <p:sldId id="303" r:id="rId10"/>
    <p:sldId id="524" r:id="rId11"/>
    <p:sldId id="521" r:id="rId12"/>
    <p:sldId id="522" r:id="rId13"/>
    <p:sldId id="370" r:id="rId14"/>
    <p:sldId id="268" r:id="rId15"/>
    <p:sldId id="400" r:id="rId16"/>
    <p:sldId id="269" r:id="rId17"/>
    <p:sldId id="270" r:id="rId18"/>
    <p:sldId id="403" r:id="rId19"/>
    <p:sldId id="402" r:id="rId20"/>
    <p:sldId id="453" r:id="rId21"/>
    <p:sldId id="485" r:id="rId22"/>
    <p:sldId id="405" r:id="rId23"/>
    <p:sldId id="488" r:id="rId24"/>
    <p:sldId id="490" r:id="rId25"/>
    <p:sldId id="492" r:id="rId26"/>
    <p:sldId id="517" r:id="rId27"/>
    <p:sldId id="369" r:id="rId28"/>
    <p:sldId id="326" r:id="rId29"/>
    <p:sldId id="319" r:id="rId30"/>
    <p:sldId id="532" r:id="rId31"/>
    <p:sldId id="373" r:id="rId32"/>
    <p:sldId id="320" r:id="rId33"/>
    <p:sldId id="493" r:id="rId34"/>
    <p:sldId id="410" r:id="rId35"/>
    <p:sldId id="401" r:id="rId36"/>
    <p:sldId id="396" r:id="rId37"/>
    <p:sldId id="460" r:id="rId38"/>
    <p:sldId id="279" r:id="rId39"/>
    <p:sldId id="280" r:id="rId40"/>
    <p:sldId id="278" r:id="rId41"/>
    <p:sldId id="328" r:id="rId42"/>
    <p:sldId id="336" r:id="rId43"/>
    <p:sldId id="337" r:id="rId44"/>
    <p:sldId id="282" r:id="rId45"/>
    <p:sldId id="281" r:id="rId46"/>
    <p:sldId id="289" r:id="rId47"/>
    <p:sldId id="399" r:id="rId48"/>
    <p:sldId id="329" r:id="rId49"/>
    <p:sldId id="528" r:id="rId50"/>
    <p:sldId id="531" r:id="rId51"/>
    <p:sldId id="505" r:id="rId52"/>
    <p:sldId id="503" r:id="rId53"/>
    <p:sldId id="495" r:id="rId54"/>
    <p:sldId id="420" r:id="rId55"/>
    <p:sldId id="467" r:id="rId56"/>
    <p:sldId id="468" r:id="rId57"/>
    <p:sldId id="304" r:id="rId58"/>
    <p:sldId id="376" r:id="rId59"/>
    <p:sldId id="305" r:id="rId60"/>
    <p:sldId id="526" r:id="rId61"/>
    <p:sldId id="527" r:id="rId6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FF"/>
    <a:srgbClr val="E0E4B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6217" autoAdjust="0"/>
    <p:restoredTop sz="94618" autoAdjust="0"/>
  </p:normalViewPr>
  <p:slideViewPr>
    <p:cSldViewPr>
      <p:cViewPr varScale="1">
        <p:scale>
          <a:sx n="92" d="100"/>
          <a:sy n="92" d="100"/>
        </p:scale>
        <p:origin x="-510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autoTitleDeleted val="1"/>
    <c:plotArea>
      <c:layout>
        <c:manualLayout>
          <c:layoutTarget val="inner"/>
          <c:xMode val="edge"/>
          <c:yMode val="edge"/>
          <c:x val="0.12731347817634411"/>
          <c:y val="2.4413548906447442E-2"/>
          <c:w val="0.56404454651503755"/>
          <c:h val="0.69274879952453683"/>
        </c:manualLayout>
      </c:layout>
      <c:barChart>
        <c:barDir val="bar"/>
        <c:grouping val="clustered"/>
        <c:axId val="141028352"/>
        <c:axId val="141796096"/>
      </c:barChart>
      <c:catAx>
        <c:axId val="141028352"/>
        <c:scaling>
          <c:orientation val="minMax"/>
        </c:scaling>
        <c:delete val="1"/>
        <c:axPos val="l"/>
        <c:numFmt formatCode="General" sourceLinked="1"/>
        <c:tickLblPos val="none"/>
        <c:crossAx val="141796096"/>
        <c:crosses val="autoZero"/>
        <c:auto val="1"/>
        <c:lblAlgn val="ctr"/>
        <c:lblOffset val="100"/>
      </c:catAx>
      <c:valAx>
        <c:axId val="141796096"/>
        <c:scaling>
          <c:orientation val="minMax"/>
        </c:scaling>
        <c:axPos val="b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141028352"/>
        <c:crosses val="autoZero"/>
        <c:crossBetween val="between"/>
      </c:valAx>
      <c:spPr>
        <a:noFill/>
        <a:ln w="25400"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8667359288424112"/>
          <c:y val="0"/>
          <c:w val="0.31332640711579679"/>
          <c:h val="0.90064517935245469"/>
        </c:manualLayout>
      </c:layout>
      <c:txPr>
        <a:bodyPr/>
        <a:lstStyle/>
        <a:p>
          <a:pPr>
            <a:defRPr sz="1600" b="1">
              <a:solidFill>
                <a:schemeClr val="tx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неналоговых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2018год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241051140599034"/>
          <c:y val="6.7724393713363168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3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</c:v>
                </c:pt>
                <c:pt idx="1">
                  <c:v>Платежи при использовании природных ресурсов </c:v>
                </c:pt>
                <c:pt idx="2">
                  <c:v>Доходы от оказания платных услуг</c:v>
                </c:pt>
                <c:pt idx="3">
                  <c:v>Прочие неналоговые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</c:v>
                </c:pt>
                <c:pt idx="1">
                  <c:v>1.3</c:v>
                </c:pt>
                <c:pt idx="2">
                  <c:v>14.1</c:v>
                </c:pt>
                <c:pt idx="3">
                  <c:v>20.6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6588825275063692"/>
          <c:y val="0.30792035451320432"/>
          <c:w val="0.42025905913752715"/>
          <c:h val="0.66607874427242275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расходов 2018год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80864197530868"/>
          <c:y val="1.6233766233766243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ЖКХ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61.5</c:v>
                </c:pt>
                <c:pt idx="1">
                  <c:v>5.0999999999999996</c:v>
                </c:pt>
                <c:pt idx="2">
                  <c:v>11</c:v>
                </c:pt>
                <c:pt idx="3">
                  <c:v>4.3</c:v>
                </c:pt>
                <c:pt idx="4">
                  <c:v>4</c:v>
                </c:pt>
                <c:pt idx="5">
                  <c:v>9.1</c:v>
                </c:pt>
                <c:pt idx="6">
                  <c:v>0.1</c:v>
                </c:pt>
                <c:pt idx="7" formatCode="0.0">
                  <c:v>4.9000000000000004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perspective val="30"/>
    </c:view3D>
    <c:floor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8.4242662275865202E-2"/>
          <c:y val="7.462827020815023E-2"/>
          <c:w val="0.63985614243748912"/>
          <c:h val="0.7272664071190211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размер назначенных месячных пенсий</c:v>
                </c:pt>
              </c:strCache>
            </c:strRef>
          </c:tx>
          <c:dLbls>
            <c:dLbl>
              <c:idx val="0"/>
              <c:layout>
                <c:manualLayout>
                  <c:x val="1.0727894262784901E-2"/>
                  <c:y val="-3.4006177851190972E-3"/>
                </c:manualLayout>
              </c:layout>
              <c:showVal val="1"/>
            </c:dLbl>
            <c:dLbl>
              <c:idx val="1"/>
              <c:layout>
                <c:manualLayout>
                  <c:x val="-7.6627816162749274E-3"/>
                  <c:y val="-5.3914349972470299E-2"/>
                </c:manualLayout>
              </c:layout>
              <c:showVal val="1"/>
            </c:dLbl>
            <c:dLbl>
              <c:idx val="2"/>
              <c:layout>
                <c:manualLayout>
                  <c:x val="-4.1379020727884609E-2"/>
                  <c:y val="-5.9258844499192775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10866</c:v>
                </c:pt>
                <c:pt idx="1">
                  <c:v>11729</c:v>
                </c:pt>
                <c:pt idx="2">
                  <c:v>12508</c:v>
                </c:pt>
              </c:numCache>
            </c:numRef>
          </c:val>
        </c:ser>
        <c:shape val="cylinder"/>
        <c:axId val="143687040"/>
        <c:axId val="144135296"/>
        <c:axId val="0"/>
      </c:bar3DChart>
      <c:catAx>
        <c:axId val="143687040"/>
        <c:scaling>
          <c:orientation val="minMax"/>
        </c:scaling>
        <c:axPos val="l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135296"/>
        <c:crosses val="autoZero"/>
        <c:auto val="1"/>
        <c:lblAlgn val="ctr"/>
        <c:lblOffset val="100"/>
      </c:catAx>
      <c:valAx>
        <c:axId val="144135296"/>
        <c:scaling>
          <c:orientation val="minMax"/>
        </c:scaling>
        <c:axPos val="b"/>
        <c:majorGridlines>
          <c:spPr>
            <a:ln>
              <a:solidFill>
                <a:schemeClr val="accent1">
                  <a:lumMod val="50000"/>
                </a:schemeClr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687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60762793105565"/>
          <c:y val="0.27989403073212943"/>
          <c:w val="0.2989763971845541"/>
          <c:h val="0.24681075431376392"/>
        </c:manualLayout>
      </c:layout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view3D>
      <c:perspective val="30"/>
    </c:view3D>
    <c:floor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innerShdw blurRad="114300">
            <a:prstClr val="black"/>
          </a:innerShdw>
        </a:effectLst>
      </c:spPr>
    </c:floor>
    <c:side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0756491254265572"/>
          <c:y val="4.3600061032456394E-2"/>
          <c:w val="0.53612982915315865"/>
          <c:h val="0.7759034483338107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 одного работника, руб.</c:v>
                </c:pt>
              </c:strCache>
            </c:strRef>
          </c:tx>
          <c:dLbls>
            <c:dLbl>
              <c:idx val="1"/>
              <c:layout>
                <c:manualLayout>
                  <c:x val="3.0389151025227092E-3"/>
                  <c:y val="-6.2222309322567726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25995</c:v>
                </c:pt>
                <c:pt idx="1">
                  <c:v>26112</c:v>
                </c:pt>
                <c:pt idx="2">
                  <c:v>30546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Среднедушевые денежные доходы населения, руб.</c:v>
                </c:pt>
              </c:strCache>
            </c:strRef>
          </c:tx>
          <c:dLbls>
            <c:dLbl>
              <c:idx val="0"/>
              <c:layout>
                <c:manualLayout>
                  <c:x val="1.0636202858829318E-2"/>
                  <c:y val="8.0807515226172348E-3"/>
                </c:manualLayout>
              </c:layout>
              <c:showVal val="1"/>
            </c:dLbl>
            <c:dLbl>
              <c:idx val="1"/>
              <c:layout>
                <c:manualLayout>
                  <c:x val="6.2297759601715484E-2"/>
                  <c:y val="7.6767139464863382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10025</c:v>
                </c:pt>
                <c:pt idx="1">
                  <c:v>10946</c:v>
                </c:pt>
                <c:pt idx="2">
                  <c:v>11978</c:v>
                </c:pt>
              </c:numCache>
            </c:numRef>
          </c:val>
        </c:ser>
        <c:shape val="pyramid"/>
        <c:axId val="143923456"/>
        <c:axId val="143937536"/>
        <c:axId val="143675840"/>
      </c:bar3DChart>
      <c:catAx>
        <c:axId val="14392345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937536"/>
        <c:crosses val="autoZero"/>
        <c:auto val="1"/>
        <c:lblAlgn val="ctr"/>
        <c:lblOffset val="100"/>
      </c:catAx>
      <c:valAx>
        <c:axId val="143937536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923456"/>
        <c:crosses val="autoZero"/>
        <c:crossBetween val="between"/>
      </c:valAx>
      <c:serAx>
        <c:axId val="143675840"/>
        <c:scaling>
          <c:orientation val="minMax"/>
        </c:scaling>
        <c:delete val="1"/>
        <c:axPos val="b"/>
        <c:tickLblPos val="none"/>
        <c:crossAx val="143937536"/>
        <c:crosses val="autoZero"/>
      </c:serAx>
    </c:plotArea>
    <c:legend>
      <c:legendPos val="r"/>
      <c:layout>
        <c:manualLayout>
          <c:xMode val="edge"/>
          <c:yMode val="edge"/>
          <c:x val="0.65924265207242183"/>
          <c:y val="0.19792446291799787"/>
          <c:w val="0.33127311396795645"/>
          <c:h val="0.68464508603092744"/>
        </c:manualLayout>
      </c:layout>
      <c:txPr>
        <a:bodyPr/>
        <a:lstStyle/>
        <a:p>
          <a:pPr>
            <a:defRPr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ln>
      <a:noFill/>
    </a:ln>
  </c:spPr>
  <c:txPr>
    <a:bodyPr/>
    <a:lstStyle/>
    <a:p>
      <a:pPr>
        <a:defRPr sz="1600" b="1">
          <a:solidFill>
            <a:schemeClr val="accent1">
              <a:lumMod val="50000"/>
            </a:schemeClr>
          </a:solidFill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ООО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72</c:v>
                </c:pt>
                <c:pt idx="2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ИП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323</c:v>
                </c:pt>
                <c:pt idx="1">
                  <c:v>313</c:v>
                </c:pt>
                <c:pt idx="2">
                  <c:v>284</c:v>
                </c:pt>
              </c:numCache>
            </c:numRef>
          </c:val>
        </c:ser>
        <c:shape val="cylinder"/>
        <c:axId val="143972992"/>
        <c:axId val="143978880"/>
        <c:axId val="0"/>
      </c:bar3DChart>
      <c:catAx>
        <c:axId val="143972992"/>
        <c:scaling>
          <c:orientation val="minMax"/>
        </c:scaling>
        <c:axPos val="l"/>
        <c:tickLblPos val="nextTo"/>
        <c:crossAx val="143978880"/>
        <c:crosses val="autoZero"/>
        <c:auto val="1"/>
        <c:lblAlgn val="ctr"/>
        <c:lblOffset val="100"/>
      </c:catAx>
      <c:valAx>
        <c:axId val="143978880"/>
        <c:scaling>
          <c:orientation val="minMax"/>
        </c:scaling>
        <c:axPos val="b"/>
        <c:majorGridlines/>
        <c:numFmt formatCode="General" sourceLinked="1"/>
        <c:tickLblPos val="nextTo"/>
        <c:crossAx val="14397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459191527196435"/>
          <c:y val="0.28730078740157688"/>
          <c:w val="0.34763042723070531"/>
          <c:h val="0.42539842519685556"/>
        </c:manualLayout>
      </c:layout>
    </c:legend>
    <c:plotVisOnly val="1"/>
  </c:chart>
  <c:txPr>
    <a:bodyPr/>
    <a:lstStyle/>
    <a:p>
      <a:pPr>
        <a:defRPr sz="19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 rotWithShape="1">
          <a:gsLst>
            <a:gs pos="0">
              <a:schemeClr val="accent5">
                <a:tint val="10000"/>
                <a:satMod val="300000"/>
              </a:schemeClr>
            </a:gs>
            <a:gs pos="34000">
              <a:schemeClr val="accent5">
                <a:tint val="13500"/>
                <a:satMod val="250000"/>
              </a:schemeClr>
            </a:gs>
            <a:gs pos="100000">
              <a:schemeClr val="accent5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5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торговли на душу населения, рублей</c:v>
                </c:pt>
              </c:strCache>
            </c:strRef>
          </c:tx>
          <c:dLbls>
            <c:dLbl>
              <c:idx val="0"/>
              <c:layout>
                <c:manualLayout>
                  <c:x val="2.4772139913596981E-2"/>
                  <c:y val="-8.0808132225010567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4.4444472723755797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8.08081322250105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78312</c:v>
                </c:pt>
                <c:pt idx="1">
                  <c:v>79615</c:v>
                </c:pt>
                <c:pt idx="2">
                  <c:v>80055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Объем платных услуг населению на душу населения, рублей</c:v>
                </c:pt>
              </c:strCache>
            </c:strRef>
          </c:tx>
          <c:dLbls>
            <c:dLbl>
              <c:idx val="0"/>
              <c:layout>
                <c:manualLayout>
                  <c:x val="2.4187366386226646E-2"/>
                  <c:y val="-8.5975296657085226E-3"/>
                </c:manualLayout>
              </c:layout>
              <c:showVal val="1"/>
            </c:dLbl>
            <c:dLbl>
              <c:idx val="1"/>
              <c:layout>
                <c:manualLayout>
                  <c:x val="2.5699076785366908E-2"/>
                  <c:y val="1.289629449856270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10163</c:v>
                </c:pt>
                <c:pt idx="1">
                  <c:v>10227</c:v>
                </c:pt>
                <c:pt idx="2">
                  <c:v>11154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Оборот общественного питания на душу населения, руб.</c:v>
                </c:pt>
              </c:strCache>
            </c:strRef>
          </c:tx>
          <c:dLbls>
            <c:dLbl>
              <c:idx val="0"/>
              <c:layout>
                <c:manualLayout>
                  <c:x val="5.1001349789040869E-2"/>
                  <c:y val="4.8484879335006392E-2"/>
                </c:manualLayout>
              </c:layout>
              <c:showVal val="1"/>
            </c:dLbl>
            <c:dLbl>
              <c:idx val="1"/>
              <c:layout>
                <c:manualLayout>
                  <c:x val="5.5373018630393303E-2"/>
                  <c:y val="4.8484879335006392E-2"/>
                </c:manualLayout>
              </c:layout>
              <c:showVal val="1"/>
            </c:dLbl>
            <c:dLbl>
              <c:idx val="2"/>
              <c:layout>
                <c:manualLayout>
                  <c:x val="4.5172725724794485E-2"/>
                  <c:y val="4.0404066112505344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1895</c:v>
                </c:pt>
                <c:pt idx="1">
                  <c:v>2078</c:v>
                </c:pt>
                <c:pt idx="2">
                  <c:v>2455</c:v>
                </c:pt>
              </c:numCache>
            </c:numRef>
          </c:val>
        </c:ser>
        <c:shape val="cone"/>
        <c:axId val="144983552"/>
        <c:axId val="144985088"/>
        <c:axId val="0"/>
      </c:bar3DChart>
      <c:catAx>
        <c:axId val="14498355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985088"/>
        <c:crosses val="autoZero"/>
        <c:auto val="1"/>
        <c:lblAlgn val="ctr"/>
        <c:lblOffset val="100"/>
      </c:catAx>
      <c:valAx>
        <c:axId val="144985088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983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29280875908793"/>
          <c:y val="2.35053040676396E-2"/>
          <c:w val="0.29906019618525403"/>
          <c:h val="0.97649469593236027"/>
        </c:manualLayout>
      </c:layout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view3D>
      <c:rAngAx val="1"/>
    </c:view3D>
    <c:floor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105380577427821"/>
          <c:y val="5.0109251968503937E-2"/>
          <c:w val="0.78102952755905564"/>
          <c:h val="0.7938412893700997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dLbl>
              <c:idx val="0"/>
              <c:layout>
                <c:manualLayout>
                  <c:x val="2.4601869945664406E-2"/>
                  <c:y val="-0.26262770230029581"/>
                </c:manualLayout>
              </c:layout>
              <c:showVal val="1"/>
            </c:dLbl>
            <c:dLbl>
              <c:idx val="1"/>
              <c:layout>
                <c:manualLayout>
                  <c:x val="7.7169265753025809E-2"/>
                  <c:y val="-0.27150744468976357"/>
                </c:manualLayout>
              </c:layout>
              <c:showVal val="1"/>
            </c:dLbl>
            <c:dLbl>
              <c:idx val="2"/>
              <c:layout>
                <c:manualLayout>
                  <c:x val="8.1567626693314646E-2"/>
                  <c:y val="-0.23838399006378116"/>
                </c:manualLayout>
              </c:layout>
              <c:showVal val="1"/>
            </c:dLbl>
            <c:dLbl>
              <c:idx val="3"/>
              <c:layout>
                <c:manualLayout>
                  <c:x val="6.2744328225626714E-2"/>
                  <c:y val="-0.24646480328628426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79.8</c:v>
                </c:pt>
                <c:pt idx="1">
                  <c:v>104.2</c:v>
                </c:pt>
                <c:pt idx="2">
                  <c:v>110.4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2016г.</c:v>
                </c:pt>
                <c:pt idx="1">
                  <c:v>2017г.</c:v>
                </c:pt>
                <c:pt idx="2">
                  <c:v>2018г.</c:v>
                </c:pt>
              </c:strCache>
            </c:strRef>
          </c:cat>
          <c:val>
            <c:numRef>
              <c:f>Лист1!$D$2:$D$4</c:f>
            </c:numRef>
          </c:val>
        </c:ser>
        <c:shape val="cone"/>
        <c:axId val="144591488"/>
        <c:axId val="144613760"/>
        <c:axId val="0"/>
      </c:bar3DChart>
      <c:catAx>
        <c:axId val="14459148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613760"/>
        <c:crosses val="autoZero"/>
        <c:auto val="1"/>
        <c:lblAlgn val="ctr"/>
        <c:lblOffset val="100"/>
      </c:catAx>
      <c:valAx>
        <c:axId val="144613760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5914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3"/>
  <c:chart>
    <c:view3D>
      <c:rAngAx val="1"/>
    </c:view3D>
    <c:floor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bg1"/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floor>
    <c:side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sideWall>
    <c:backWall>
      <c:spPr>
        <a:gradFill rotWithShape="1">
          <a:gsLst>
            <a:gs pos="0">
              <a:schemeClr val="accent4">
                <a:tint val="60000"/>
                <a:satMod val="160000"/>
              </a:schemeClr>
            </a:gs>
            <a:gs pos="46000">
              <a:schemeClr val="accent4">
                <a:tint val="86000"/>
                <a:satMod val="160000"/>
              </a:schemeClr>
            </a:gs>
            <a:gs pos="100000">
              <a:schemeClr val="accent4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4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dLbl>
              <c:idx val="0"/>
              <c:layout>
                <c:manualLayout>
                  <c:x val="2.997073669888126E-2"/>
                  <c:y val="-0.24659051671845983"/>
                </c:manualLayout>
              </c:layout>
              <c:showVal val="1"/>
            </c:dLbl>
            <c:dLbl>
              <c:idx val="1"/>
              <c:layout>
                <c:manualLayout>
                  <c:x val="4.5583202984515424E-3"/>
                  <c:y val="-0.28017041285435135"/>
                </c:manualLayout>
              </c:layout>
              <c:showVal val="1"/>
            </c:dLbl>
            <c:dLbl>
              <c:idx val="2"/>
              <c:layout>
                <c:manualLayout>
                  <c:x val="4.5583488247085734E-3"/>
                  <c:y val="-0.34971925927999731"/>
                </c:manualLayout>
              </c:layout>
              <c:showVal val="1"/>
            </c:dLbl>
            <c:dLbl>
              <c:idx val="3"/>
              <c:layout>
                <c:manualLayout>
                  <c:x val="7.3333230679642133E-2"/>
                  <c:y val="-0.2923436328626878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1482.7</c:v>
                </c:pt>
                <c:pt idx="1">
                  <c:v>1934.86</c:v>
                </c:pt>
                <c:pt idx="2">
                  <c:v>2036.6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Лист1!$D$2:$D$4</c:f>
            </c:numRef>
          </c:val>
        </c:ser>
        <c:shape val="cone"/>
        <c:axId val="146191872"/>
        <c:axId val="146193408"/>
        <c:axId val="0"/>
      </c:bar3DChart>
      <c:catAx>
        <c:axId val="1461918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193408"/>
        <c:crosses val="autoZero"/>
        <c:auto val="1"/>
        <c:lblAlgn val="ctr"/>
        <c:lblOffset val="100"/>
      </c:catAx>
      <c:valAx>
        <c:axId val="146193408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1918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в динамике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тыс. тонн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311488537906371"/>
          <c:y val="0"/>
        </c:manualLayout>
      </c:layout>
    </c:title>
    <c:view3D>
      <c:rAngAx val="1"/>
    </c:view3D>
    <c:floor>
      <c:spPr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spPr>
        <a:effectLst>
          <a:innerShdw blurRad="114300">
            <a:prstClr val="black"/>
          </a:innerShdw>
        </a:effectLst>
      </c:spPr>
    </c:sideWall>
    <c:backWall>
      <c:spPr>
        <a:effectLst>
          <a:innerShdw blurRad="114300">
            <a:prstClr val="black"/>
          </a:innerShdw>
        </a:effectLst>
      </c:spPr>
    </c:backWall>
    <c:plotArea>
      <c:layout>
        <c:manualLayout>
          <c:layoutTarget val="inner"/>
          <c:xMode val="edge"/>
          <c:yMode val="edge"/>
          <c:x val="8.4922864948183061E-2"/>
          <c:y val="0.14999378221609797"/>
          <c:w val="0.89513957989321058"/>
          <c:h val="0.67054860386336401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полезных ископаемых в динамике 3х лет, тыс. тонн</c:v>
                </c:pt>
              </c:strCache>
            </c:strRef>
          </c:tx>
          <c:dLbls>
            <c:dLbl>
              <c:idx val="0"/>
              <c:layout>
                <c:manualLayout>
                  <c:x val="2.0833333333333892E-3"/>
                  <c:y val="-0.25937500000000002"/>
                </c:manualLayout>
              </c:layout>
              <c:showVal val="1"/>
            </c:dLbl>
            <c:dLbl>
              <c:idx val="1"/>
              <c:layout>
                <c:manualLayout>
                  <c:x val="1.0004124640653761E-2"/>
                  <c:y val="-0.23503993125081404"/>
                </c:manualLayout>
              </c:layout>
              <c:showVal val="1"/>
            </c:dLbl>
            <c:dLbl>
              <c:idx val="2"/>
              <c:layout>
                <c:manualLayout>
                  <c:x val="1.5140113654530381E-2"/>
                  <c:y val="-0.26865384001869874"/>
                </c:manualLayout>
              </c:layout>
              <c:showVal val="1"/>
            </c:dLbl>
            <c:dLbl>
              <c:idx val="3"/>
              <c:layout>
                <c:manualLayout>
                  <c:x val="5.4828276686169006E-2"/>
                  <c:y val="-0.19017987300094785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881.3</c:v>
                </c:pt>
                <c:pt idx="1">
                  <c:v>1429.6</c:v>
                </c:pt>
                <c:pt idx="2">
                  <c:v>1534.4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Лист1!$C$2:$C$4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Лист1!$D$2:$D$4</c:f>
            </c:numRef>
          </c:val>
        </c:ser>
        <c:shape val="pyramid"/>
        <c:axId val="146474112"/>
        <c:axId val="146475648"/>
        <c:axId val="0"/>
      </c:bar3DChart>
      <c:catAx>
        <c:axId val="14647411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475648"/>
        <c:crosses val="autoZero"/>
        <c:auto val="1"/>
        <c:lblAlgn val="ctr"/>
        <c:lblOffset val="100"/>
      </c:catAx>
      <c:valAx>
        <c:axId val="146475648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accent4"/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474112"/>
        <c:crosses val="autoZero"/>
        <c:crossBetween val="between"/>
      </c:valAx>
    </c:plotArea>
    <c:plotVisOnly val="1"/>
  </c:chart>
  <c:txPr>
    <a:bodyPr/>
    <a:lstStyle/>
    <a:p>
      <a:pPr>
        <a:defRPr sz="1600" b="1">
          <a:solidFill>
            <a:schemeClr val="accent6">
              <a:lumMod val="50000"/>
            </a:schemeClr>
          </a:solidFill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8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г.</c:v>
                </c:pt>
                <c:pt idx="1">
                  <c:v>2017 г.</c:v>
                </c:pt>
                <c:pt idx="2">
                  <c:v>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19.399999999999999</c:v>
                </c:pt>
                <c:pt idx="1">
                  <c:v>20.6</c:v>
                </c:pt>
                <c:pt idx="2">
                  <c:v>22.5</c:v>
                </c:pt>
              </c:numCache>
            </c:numRef>
          </c:val>
        </c:ser>
        <c:overlap val="100"/>
        <c:axId val="147425920"/>
        <c:axId val="147431808"/>
      </c:barChart>
      <c:catAx>
        <c:axId val="14742592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431808"/>
        <c:crosses val="autoZero"/>
        <c:auto val="1"/>
        <c:lblAlgn val="ctr"/>
        <c:lblOffset val="100"/>
      </c:catAx>
      <c:valAx>
        <c:axId val="147431808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7425920"/>
        <c:crosses val="autoZero"/>
        <c:crossBetween val="between"/>
      </c:valAx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floor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floor>
    <c:side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sideWall>
    <c:backWall>
      <c:spPr>
        <a:gradFill rotWithShape="1">
          <a:gsLst>
            <a:gs pos="0">
              <a:schemeClr val="accent6">
                <a:tint val="10000"/>
                <a:satMod val="300000"/>
              </a:schemeClr>
            </a:gs>
            <a:gs pos="34000">
              <a:schemeClr val="accent6">
                <a:tint val="13500"/>
                <a:satMod val="250000"/>
              </a:schemeClr>
            </a:gs>
            <a:gs pos="100000">
              <a:schemeClr val="accent6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6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9982756966860099E-2"/>
          <c:y val="6.7872374179942033E-2"/>
          <c:w val="0.6017341250044177"/>
          <c:h val="0.720760526277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населения жильем, кв. м. на человека</c:v>
                </c:pt>
              </c:strCache>
            </c:strRef>
          </c:tx>
          <c:dLbls>
            <c:dLbl>
              <c:idx val="0"/>
              <c:layout>
                <c:manualLayout>
                  <c:x val="2.4772230868471606E-2"/>
                  <c:y val="-4.2327746070852075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22.810000000000024</c:v>
                </c:pt>
                <c:pt idx="1">
                  <c:v>23.130000000000024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том числе благоустроенным</c:v>
                </c:pt>
              </c:strCache>
            </c:strRef>
          </c:tx>
          <c:dLbls>
            <c:dLbl>
              <c:idx val="0"/>
              <c:layout>
                <c:manualLayout>
                  <c:x val="2.4311320820181649E-2"/>
                  <c:y val="-5.3309963084872798E-2"/>
                </c:manualLayout>
              </c:layout>
              <c:showVal val="1"/>
            </c:dLbl>
            <c:dLbl>
              <c:idx val="1"/>
              <c:layout>
                <c:manualLayout>
                  <c:x val="1.2155660410090818E-2"/>
                  <c:y val="-5.0793295285022924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2.4</c:v>
                </c:pt>
                <c:pt idx="1">
                  <c:v>2.4</c:v>
                </c:pt>
              </c:numCache>
            </c:numRef>
          </c:val>
        </c:ser>
        <c:shape val="pyramid"/>
        <c:axId val="142100352"/>
        <c:axId val="142101888"/>
        <c:axId val="0"/>
      </c:bar3DChart>
      <c:catAx>
        <c:axId val="142100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101888"/>
        <c:crosses val="autoZero"/>
        <c:auto val="1"/>
        <c:lblAlgn val="ctr"/>
        <c:lblOffset val="100"/>
      </c:catAx>
      <c:valAx>
        <c:axId val="142101888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2100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79403403498483"/>
          <c:y val="0.14201868210539595"/>
          <c:w val="0.324166481210931"/>
          <c:h val="0.34952529123299275"/>
        </c:manualLayout>
      </c:layout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100"/>
      <c:depthPercent val="100"/>
      <c:perspective val="0"/>
    </c:view3D>
    <c:plotArea>
      <c:layout>
        <c:manualLayout>
          <c:layoutTarget val="inner"/>
          <c:xMode val="edge"/>
          <c:yMode val="edge"/>
          <c:x val="0.45123617452988007"/>
          <c:y val="0.42222076685877952"/>
          <c:w val="0.37681603077574766"/>
          <c:h val="0.5777792331412351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8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Sheet1!$B$1:$E$1</c:f>
              <c:strCache>
                <c:ptCount val="2"/>
                <c:pt idx="0">
                  <c:v>Мужчины  8755человек</c:v>
                </c:pt>
                <c:pt idx="1">
                  <c:v>Женщины 9696 человек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47.5</c:v>
                </c:pt>
                <c:pt idx="1">
                  <c:v>52.5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 8755человек</c:v>
                </c:pt>
                <c:pt idx="1">
                  <c:v>Женщины 9696 человек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623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623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2"/>
                <c:pt idx="0">
                  <c:v>Мужчины  8755человек</c:v>
                </c:pt>
                <c:pt idx="1">
                  <c:v>Женщины 9696 человек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4.0085411198600422E-2"/>
          <c:y val="0.43123607683786297"/>
          <c:w val="0.36115393423805781"/>
          <c:h val="0.46748829154552085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8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2.9162920851499532E-4"/>
          <c:y val="0.30960719435034978"/>
          <c:w val="0.52393325923914669"/>
          <c:h val="0.38758783840533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1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5073941613721992"/>
                  <c:y val="5.1841719393040116E-2"/>
                </c:manualLayout>
              </c:layout>
              <c:dLblPos val="bestFit"/>
              <c:showVal val="1"/>
            </c:dLbl>
            <c:dLbl>
              <c:idx val="1"/>
              <c:layout>
                <c:manualLayout>
                  <c:x val="-3.1040457470130012E-2"/>
                  <c:y val="-0.23333170021557137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0.15976136842867741"/>
                  <c:y val="4.0460346734231094E-2"/>
                </c:manualLayout>
              </c:layout>
              <c:dLblPos val="bestFit"/>
              <c:showVal val="1"/>
            </c:dLbl>
            <c:spPr>
              <a:noFill/>
              <a:ln w="2536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bg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Sheet1!$B$1:$D$1</c:f>
              <c:strCache>
                <c:ptCount val="3"/>
                <c:pt idx="0">
                  <c:v>Лица моложе трудоспособного возраста - 4314 человек</c:v>
                </c:pt>
                <c:pt idx="1">
                  <c:v>Лица в трудоспособном возрасте -  9015 человек</c:v>
                </c:pt>
                <c:pt idx="2">
                  <c:v>Лица старше трудоспособного возраста -  5122 человека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23.4</c:v>
                </c:pt>
                <c:pt idx="1">
                  <c:v>48.9</c:v>
                </c:pt>
                <c:pt idx="2">
                  <c:v>27.7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- 4314 человек</c:v>
                </c:pt>
                <c:pt idx="1">
                  <c:v>Лица в трудоспособном возрасте -  9015 человек</c:v>
                </c:pt>
                <c:pt idx="2">
                  <c:v>Лица старше трудоспособного возраста -  5122 человека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268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268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Sheet1!$B$1:$D$1</c:f>
              <c:strCache>
                <c:ptCount val="3"/>
                <c:pt idx="0">
                  <c:v>Лица моложе трудоспособного возраста - 4314 человек</c:v>
                </c:pt>
                <c:pt idx="1">
                  <c:v>Лица в трудоспособном возрасте -  9015 человек</c:v>
                </c:pt>
                <c:pt idx="2">
                  <c:v>Лица старше трудоспособного возраста -  5122 человека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</c:pie3DChart>
      <c:spPr>
        <a:noFill/>
        <a:ln w="12680">
          <a:noFill/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1975397382292207"/>
          <c:y val="0.18561593619642772"/>
          <c:w val="0.49841209284674742"/>
          <c:h val="0.69771821369580889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20"/>
      <c:hPercent val="100"/>
      <c:rotY val="20"/>
      <c:depthPercent val="100"/>
      <c:perspective val="0"/>
    </c:view3D>
    <c:plotArea>
      <c:layout>
        <c:manualLayout>
          <c:layoutTarget val="inner"/>
          <c:xMode val="edge"/>
          <c:yMode val="edge"/>
          <c:x val="2.3678005230601865E-3"/>
          <c:y val="0.116315270760071"/>
          <c:w val="0.7708523462672886"/>
          <c:h val="0.35393668503477088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chemeClr val="accent1"/>
            </a:solidFill>
            <a:ln w="11386">
              <a:solidFill>
                <a:schemeClr val="tx1"/>
              </a:solidFill>
              <a:prstDash val="solid"/>
            </a:ln>
          </c:spPr>
          <c:dPt>
            <c:idx val="1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3.868007239503489E-2"/>
                  <c:y val="4.4342710518019433E-2"/>
                </c:manualLayout>
              </c:layout>
              <c:showVal val="1"/>
            </c:dLbl>
            <c:dLbl>
              <c:idx val="1"/>
              <c:layout>
                <c:manualLayout>
                  <c:x val="-5.0916271829659729E-2"/>
                  <c:y val="1.6950177233000675E-2"/>
                </c:manualLayout>
              </c:layout>
              <c:dLblPos val="bestFit"/>
              <c:showVal val="1"/>
            </c:dLbl>
            <c:dLbl>
              <c:idx val="7"/>
              <c:layout>
                <c:manualLayout>
                  <c:x val="-1.7254460717117455E-2"/>
                  <c:y val="-0.14922711564842844"/>
                </c:manualLayout>
              </c:layout>
              <c:dLblPos val="bestFit"/>
              <c:showVal val="1"/>
            </c:dLbl>
            <c:spPr>
              <a:noFill/>
              <a:ln w="22772">
                <a:noFill/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Times New Roman" pitchFamily="18" charset="0"/>
                    <a:ea typeface="Arial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- 305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- 170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- 717 человек</c:v>
                </c:pt>
                <c:pt idx="10">
                  <c:v>Прочие виды экономической деятельности -402 человека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3.1</c:v>
                </c:pt>
                <c:pt idx="1">
                  <c:v>9.1999999999999993</c:v>
                </c:pt>
                <c:pt idx="2">
                  <c:v>3.8</c:v>
                </c:pt>
                <c:pt idx="3">
                  <c:v>3.9</c:v>
                </c:pt>
                <c:pt idx="4">
                  <c:v>5.2</c:v>
                </c:pt>
                <c:pt idx="5">
                  <c:v>3.3</c:v>
                </c:pt>
                <c:pt idx="6">
                  <c:v>1.8</c:v>
                </c:pt>
                <c:pt idx="7">
                  <c:v>13.3</c:v>
                </c:pt>
                <c:pt idx="8">
                  <c:v>22.5</c:v>
                </c:pt>
                <c:pt idx="9">
                  <c:v>21.7</c:v>
                </c:pt>
                <c:pt idx="10">
                  <c:v>12.2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- 305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- 170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- 717 человек</c:v>
                </c:pt>
                <c:pt idx="10">
                  <c:v>Прочие виды экономической деятельности -402 человека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11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386">
              <a:solidFill>
                <a:schemeClr val="tx1"/>
              </a:solidFill>
              <a:prstDash val="solid"/>
            </a:ln>
          </c:spPr>
          <c:explosion val="46"/>
          <c:dPt>
            <c:idx val="0"/>
            <c:spPr>
              <a:solidFill>
                <a:schemeClr val="accent1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1386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11"/>
                <c:pt idx="0">
                  <c:v>Сельское хозяйство, охота и лесное хозяйство - 103 человека</c:v>
                </c:pt>
                <c:pt idx="1">
                  <c:v>Добыча полезных ископаемых - 305 человек</c:v>
                </c:pt>
                <c:pt idx="2">
                  <c:v>Обрабатывающие производства-125 человек;</c:v>
                </c:pt>
                <c:pt idx="3">
                  <c:v>Обеспечение электрической энергией, газом  и паром - 128 человек</c:v>
                </c:pt>
                <c:pt idx="4">
                  <c:v>Оптовая и розничная торговля - 170 человек</c:v>
                </c:pt>
                <c:pt idx="5">
                  <c:v>Транспорт и связь - 110 человек</c:v>
                </c:pt>
                <c:pt idx="6">
                  <c:v>Операции с недвижимым имуществом - 61 человек   </c:v>
                </c:pt>
                <c:pt idx="7">
                  <c:v>Государственное управление и обеспечение обеспечение военной безопасности - 438 человек  </c:v>
                </c:pt>
                <c:pt idx="8">
                  <c:v>Образование - 742 человека</c:v>
                </c:pt>
                <c:pt idx="9">
                  <c:v>Деятельность в области дравоохранения - 717 человек</c:v>
                </c:pt>
                <c:pt idx="10">
                  <c:v>Прочие виды экономической деятельности -402 человека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11"/>
              </c:numCache>
            </c:numRef>
          </c:val>
        </c:ser>
      </c:pie3DChart>
      <c:spPr>
        <a:noFill/>
        <a:ln w="11386">
          <a:noFill/>
          <a:prstDash val="solid"/>
        </a:ln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ayout>
        <c:manualLayout>
          <c:xMode val="edge"/>
          <c:yMode val="edge"/>
          <c:x val="0.60210962564804082"/>
          <c:y val="1.4613939225001715E-2"/>
          <c:w val="0.39743368209299901"/>
          <c:h val="0.98538602816245358"/>
        </c:manualLayout>
      </c:layout>
      <c:spPr>
        <a:noFill/>
        <a:ln w="2846">
          <a:solidFill>
            <a:schemeClr val="tx1"/>
          </a:solidFill>
          <a:prstDash val="solid"/>
        </a:ln>
      </c:spPr>
      <c:txPr>
        <a:bodyPr/>
        <a:lstStyle/>
        <a:p>
          <a:pPr>
            <a:defRPr sz="1300" b="0" i="0" u="none" strike="noStrike" baseline="0">
              <a:solidFill>
                <a:schemeClr val="tx1"/>
              </a:solidFill>
              <a:latin typeface="Times New Roman" pitchFamily="18" charset="0"/>
              <a:ea typeface="Arial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scene3d>
      <a:camera prst="orthographicFront"/>
      <a:lightRig rig="threePt" dir="t"/>
    </a:scene3d>
    <a:sp3d>
      <a:bevelT h="6350"/>
    </a:sp3d>
  </c:spPr>
  <c:txPr>
    <a:bodyPr/>
    <a:lstStyle/>
    <a:p>
      <a:pPr>
        <a:defRPr sz="179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>
        <c:manualLayout>
          <c:layoutTarget val="inner"/>
          <c:xMode val="edge"/>
          <c:yMode val="edge"/>
          <c:x val="8.4055069746418326E-2"/>
          <c:y val="4.5842175361261547E-2"/>
          <c:w val="0.51739099075501549"/>
          <c:h val="0.811718370940033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2.2999999999999998</c:v>
                </c:pt>
                <c:pt idx="2">
                  <c:v>2.2000000000000002</c:v>
                </c:pt>
              </c:numCache>
            </c:numRef>
          </c:val>
        </c:ser>
        <c:axId val="143198080"/>
        <c:axId val="143199616"/>
      </c:barChart>
      <c:catAx>
        <c:axId val="1431980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199616"/>
        <c:crosses val="autoZero"/>
        <c:auto val="1"/>
        <c:lblAlgn val="ctr"/>
        <c:lblOffset val="100"/>
      </c:catAx>
      <c:valAx>
        <c:axId val="143199616"/>
        <c:scaling>
          <c:orientation val="minMax"/>
        </c:scaling>
        <c:axPos val="l"/>
        <c:majorGridlines>
          <c:spPr>
            <a:ln w="38100" cap="flat" cmpd="sng" algn="ctr">
              <a:solidFill>
                <a:schemeClr val="accent1"/>
              </a:solidFill>
              <a:prstDash val="solid"/>
            </a:ln>
            <a:effectLst>
              <a:innerShdw blurRad="114300">
                <a:prstClr val="black"/>
              </a:inn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3198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6462203626289"/>
          <c:y val="9.8124001166521271E-2"/>
          <c:w val="0.30491431768175703"/>
          <c:h val="0.88374779819189264"/>
        </c:manualLayout>
      </c:layout>
      <c:txPr>
        <a:bodyPr/>
        <a:lstStyle/>
        <a:p>
          <a:pPr>
            <a:defRPr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2.2222513436737E-2"/>
          <c:w val="0.62489864502596004"/>
          <c:h val="0.63503362237035865"/>
        </c:manualLayout>
      </c:layout>
      <c:pie3DChart>
        <c:varyColors val="1"/>
      </c:pie3DChart>
    </c:plotArea>
    <c:legend>
      <c:legendPos val="r"/>
      <c:layout>
        <c:manualLayout>
          <c:xMode val="edge"/>
          <c:yMode val="edge"/>
          <c:x val="0.52735752329909835"/>
          <c:y val="3.6147994422184638E-3"/>
          <c:w val="0.44504814043791474"/>
          <c:h val="0.88013385826771651"/>
        </c:manualLayout>
      </c:layout>
      <c:txPr>
        <a:bodyPr/>
        <a:lstStyle/>
        <a:p>
          <a:pPr>
            <a:defRPr b="1">
              <a:solidFill>
                <a:schemeClr val="tx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собственных доходов, % 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29.1</c:v>
                </c:pt>
                <c:pt idx="1">
                  <c:v>25.5</c:v>
                </c:pt>
                <c:pt idx="2">
                  <c:v>24.8</c:v>
                </c:pt>
              </c:numCache>
            </c:numRef>
          </c:val>
        </c:ser>
        <c:shape val="cylinder"/>
        <c:axId val="143039488"/>
        <c:axId val="143049472"/>
        <c:axId val="143104640"/>
      </c:bar3DChart>
      <c:catAx>
        <c:axId val="143039488"/>
        <c:scaling>
          <c:orientation val="minMax"/>
        </c:scaling>
        <c:axPos val="b"/>
        <c:numFmt formatCode="General" sourceLinked="1"/>
        <c:tickLblPos val="nextTo"/>
        <c:crossAx val="143049472"/>
        <c:crosses val="autoZero"/>
        <c:auto val="1"/>
        <c:lblAlgn val="ctr"/>
        <c:lblOffset val="100"/>
      </c:catAx>
      <c:valAx>
        <c:axId val="143049472"/>
        <c:scaling>
          <c:orientation val="minMax"/>
        </c:scaling>
        <c:axPos val="l"/>
        <c:majorGridlines/>
        <c:numFmt formatCode="General" sourceLinked="1"/>
        <c:tickLblPos val="nextTo"/>
        <c:crossAx val="143039488"/>
        <c:crosses val="autoZero"/>
        <c:crossBetween val="between"/>
      </c:valAx>
      <c:serAx>
        <c:axId val="143104640"/>
        <c:scaling>
          <c:orientation val="minMax"/>
        </c:scaling>
        <c:axPos val="b"/>
        <c:tickLblPos val="nextTo"/>
        <c:crossAx val="143049472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налоговых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доходов  2018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2018021528028767"/>
          <c:y val="5.751593730804217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7550306211723537E-2"/>
          <c:y val="0.23264741279880774"/>
          <c:w val="0.57731068338679892"/>
          <c:h val="0.65611021172050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4"/>
            <c:spPr>
              <a:solidFill>
                <a:srgbClr val="7030A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Налог на имущество</c:v>
                </c:pt>
                <c:pt idx="2">
                  <c:v>Налог на совокупный доход</c:v>
                </c:pt>
                <c:pt idx="3">
                  <c:v>Прочие налоговые доходы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7.3</c:v>
                </c:pt>
                <c:pt idx="2">
                  <c:v>2.6</c:v>
                </c:pt>
                <c:pt idx="3" formatCode="0.0">
                  <c:v>16.100000000000001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8559344459344909"/>
          <c:y val="0.23602324735752417"/>
          <c:w val="0.41048670536906351"/>
          <c:h val="0.65234959061903353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0.78126</cdr:x>
      <cdr:y>0.2</cdr:y>
    </cdr:from>
    <cdr:to>
      <cdr:x>0.84229</cdr:x>
      <cdr:y>0.33079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09022" y="400053"/>
          <a:ext cx="531903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0.1105</cdr:x>
      <cdr:y>0.08875</cdr:y>
    </cdr:from>
    <cdr:to>
      <cdr:x>0.1235</cdr:x>
      <cdr:y>0.13875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6261" y="439579"/>
          <a:ext cx="57207" cy="2476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B3BCC-8703-4212-9AA1-741215168135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F6C00-9811-4578-AE3A-22450ADB9C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F6C00-9811-4578-AE3A-22450ADB9CEE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A987FD0-4A1D-4994-A3C1-B4BB807F00A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627B0D-6EA2-47AB-BC6C-622FA684F3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C4D7D77-FAC9-47DE-A362-771D62BEA0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DD5C373-B9C1-42C8-9676-0D859981FD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B4A3AA2-85A9-4E2A-9BEF-C054E4CE5C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C95C48C6-1CAF-4325-A3BE-EB027982E8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1A109471-405D-4B93-9F97-A1D396F6C0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494B9C-5AD0-46EA-8FAE-D4F22C506C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3EAE360-E663-4BB5-A0ED-AAE61FC71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F5F232-F0A1-4E1B-B1F6-8E5D5E8B0E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8F1A8191-6464-43FF-B9BC-D01C61D161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B6DDB321-A9CA-4700-8949-30D74256DC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4" descr="7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2"/>
            <a:ext cx="85011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ПАСПОРТ МУНИЦИПАЛЬНОГО РАЙОНА </a:t>
            </a:r>
            <a:b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5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«УЛЁТОВСКИЙ РАЙОН»</a:t>
            </a:r>
            <a:endParaRPr lang="ru-RU" sz="5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4000"/>
            <a:ext cx="8229600" cy="871538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Почвы</a:t>
            </a:r>
          </a:p>
        </p:txBody>
      </p:sp>
      <p:pic>
        <p:nvPicPr>
          <p:cNvPr id="8" name="Picture 8" descr="173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857750" y="3571875"/>
            <a:ext cx="4286250" cy="3286125"/>
          </a:xfrm>
          <a:noFill/>
        </p:spPr>
      </p:pic>
      <p:sp>
        <p:nvSpPr>
          <p:cNvPr id="19461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786813" cy="2500313"/>
          </a:xfrm>
        </p:spPr>
        <p:txBody>
          <a:bodyPr rtlCol="0">
            <a:noAutofit/>
          </a:bodyPr>
          <a:lstStyle/>
          <a:p>
            <a:pPr lvl="3"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Почвы района относятся к мучнисто-карбонатным черноземам перегнойно-глеевым мерзлотным,  характеризующиеся как относительно благоприятные для сельского хозяйства. Большим бедствием для сохранения почвенного покрова являются часто повторяющиеся наводнения.  Для поднятия плодородия почв наряду с компонентом агротехнических мероприятий необходима защита сельскохозяйственных земель от паводковых вод.</a:t>
            </a:r>
          </a:p>
        </p:txBody>
      </p:sp>
      <p:pic>
        <p:nvPicPr>
          <p:cNvPr id="6" name="Рисунок 5" descr="PICT0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357686" cy="32861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0"/>
            <a:ext cx="8086725" cy="1000125"/>
          </a:xfrm>
          <a:noFill/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</a:rPr>
              <a:t>Водные ресурсы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357694"/>
            <a:ext cx="3857620" cy="2500306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-295275" y="695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86116" y="1000108"/>
          <a:ext cx="5715040" cy="3000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26"/>
                <a:gridCol w="1528664"/>
                <a:gridCol w="2257550"/>
              </a:tblGrid>
              <a:tr h="65378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Куда впадает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Общая длина /в районе, км.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Шилка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708/308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smtClean="0"/>
                        <a:t>Танга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Джила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47867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Аблатукан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Аблатуй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</a:tr>
              <a:tr h="37358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Улутуй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DSC001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214818"/>
            <a:ext cx="3779912" cy="2643182"/>
          </a:xfrm>
          <a:prstGeom prst="rect">
            <a:avLst/>
          </a:prstGeom>
        </p:spPr>
      </p:pic>
      <p:pic>
        <p:nvPicPr>
          <p:cNvPr id="11" name="Рисунок 10" descr="image (2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2928926" cy="2571744"/>
          </a:xfrm>
          <a:prstGeom prst="rect">
            <a:avLst/>
          </a:prstGeom>
        </p:spPr>
      </p:pic>
      <p:pic>
        <p:nvPicPr>
          <p:cNvPr id="9" name="Рисунок 8" descr="http://photo.foto-planeta.com/view/8/8/8/5/chita-8885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38519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813" y="274638"/>
            <a:ext cx="7443787" cy="65405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Лесные ресурсы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05400" y="857250"/>
            <a:ext cx="4038600" cy="350043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Лесные ресурсы по площади эксплуатируемых лесов значительны  и обеспечивают 40% объема вывозки древесины. В связи с усиливающейся эксплуатацией лесных ресурсов района ставится вопрос о повышении защиты  лесов района и новой организационной структуре ведения лесного хозяйства.</a:t>
            </a: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-271463" y="385763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lang="ru-RU">
              <a:latin typeface="Verdana" pitchFamily="34" charset="0"/>
            </a:endParaRPr>
          </a:p>
        </p:txBody>
      </p:sp>
      <p:pic>
        <p:nvPicPr>
          <p:cNvPr id="18439" name="Picture 12" descr="P7050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7694"/>
            <a:ext cx="300036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4357694"/>
            <a:ext cx="3071802" cy="2500306"/>
          </a:xfrm>
          <a:prstGeom prst="rect">
            <a:avLst/>
          </a:prstGeom>
        </p:spPr>
      </p:pic>
      <p:pic>
        <p:nvPicPr>
          <p:cNvPr id="11" name="Рисунок 10" descr="DSC001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85794"/>
            <a:ext cx="3071834" cy="2614062"/>
          </a:xfrm>
          <a:prstGeom prst="rect">
            <a:avLst/>
          </a:prstGeom>
        </p:spPr>
      </p:pic>
      <p:pic>
        <p:nvPicPr>
          <p:cNvPr id="9" name="Рисунок 8" descr="P8030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3286124"/>
            <a:ext cx="2928958" cy="25717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"/>
            <a:ext cx="7815262" cy="7143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Полезные ископаемые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5813" y="1142984"/>
            <a:ext cx="7500937" cy="4495816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1" y="829088"/>
          <a:ext cx="8643999" cy="5678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296"/>
                <a:gridCol w="1975855"/>
                <a:gridCol w="2768801"/>
                <a:gridCol w="2296047"/>
              </a:tblGrid>
              <a:tr h="60170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полезных ископаемых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Запасы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Степень освоенности месторождения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Лево-Ингодинское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Олово, вольфрам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олово-7083т, вольфрам- 6588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Ингодинское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запасы 1219 9т.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7135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- 480 млн.т.</a:t>
                      </a:r>
                    </a:p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- 99,2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Тангинское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углепроявление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Уголь бурый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370  млн.т.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Проведены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поисковые работы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360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Березовое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Уран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Балансовые-71 6т.</a:t>
                      </a:r>
                    </a:p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Забалансовые-2845 т. Прогнозные ресурсы 716 т.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18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Верховья р. Ингода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500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0668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Р.Маланга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640кг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smtClean="0">
                          <a:latin typeface="Times New Roman" pitchFamily="18" charset="0"/>
                          <a:cs typeface="Times New Roman" pitchFamily="18" charset="0"/>
                        </a:rPr>
                        <a:t>Начато  освоение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4263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Чернушка р.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Балансовые запасы 379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 6 кг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Прогнозные ресурсы 136 кг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Начато освоение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Улетовское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8759"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Татауровское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Гравийно-песч</a:t>
                      </a: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м-л</a:t>
                      </a:r>
                      <a:r>
                        <a:rPr lang="ru-RU" sz="13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(наполнители бетона)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136,6 млн. куб.м.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820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Оз.Доронинское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Сада, соль поваренная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Данных нет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Times New Roman" pitchFamily="18" charset="0"/>
                          <a:cs typeface="Times New Roman" pitchFamily="18" charset="0"/>
                        </a:rPr>
                        <a:t>Не осваивается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Рекреационные ресурсы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357554" y="785794"/>
            <a:ext cx="5786446" cy="5357850"/>
          </a:xfrm>
        </p:spPr>
        <p:txBody>
          <a:bodyPr rtlCol="0">
            <a:normAutofit fontScale="25000" lnSpcReduction="20000"/>
          </a:bodyPr>
          <a:lstStyle/>
          <a:p>
            <a:pPr algn="just">
              <a:lnSpc>
                <a:spcPct val="120000"/>
              </a:lnSpc>
              <a:defRPr/>
            </a:pPr>
            <a:r>
              <a:rPr lang="ru-RU" sz="8000" dirty="0" smtClean="0"/>
              <a:t>     Сложившийся рекреационный ресурс в  </a:t>
            </a:r>
            <a:r>
              <a:rPr lang="ru-RU" sz="8000" dirty="0" err="1" smtClean="0"/>
              <a:t>Улётовском</a:t>
            </a:r>
            <a:r>
              <a:rPr lang="ru-RU" sz="8000" dirty="0" smtClean="0"/>
              <a:t> районе представляет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и его окрестности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 Создан  п</a:t>
            </a:r>
            <a:r>
              <a:rPr lang="ru-RU" sz="8000" dirty="0" smtClean="0"/>
              <a:t>риродный парк «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общей площадью 3593 га. В границы природного парка включено озеро </a:t>
            </a:r>
            <a:r>
              <a:rPr lang="ru-RU" sz="8000" dirty="0" err="1" smtClean="0"/>
              <a:t>Арей</a:t>
            </a:r>
            <a:r>
              <a:rPr lang="ru-RU" sz="8000" dirty="0" smtClean="0"/>
              <a:t> с водоохраной зоной и прилегающими территориями.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Озеро и его зона расположены на трассе магистральной автодороги Улан - Уде – Чита,  подвергается       бессистемным антропогенным нагрузкам и нуждается в          природоохранных мероприятиях. Ежегодно проводятся экологические акции по очистке  прибрежной зоны   озера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Арей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8000" dirty="0" smtClean="0"/>
              <a:t>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ru-RU" sz="8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Привлекает к себе  жителей района и края озеро Доронинское, характеризующееся прекрасными целебными свойствами содового сырья и лечебными грязями.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5500" dirty="0" smtClean="0"/>
          </a:p>
        </p:txBody>
      </p:sp>
      <p:pic>
        <p:nvPicPr>
          <p:cNvPr id="13" name="Рисунок 12" descr="DSC07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2276872"/>
            <a:ext cx="1944216" cy="1656184"/>
          </a:xfrm>
          <a:prstGeom prst="rect">
            <a:avLst/>
          </a:prstGeom>
        </p:spPr>
      </p:pic>
      <p:pic>
        <p:nvPicPr>
          <p:cNvPr id="10" name="Picture 7" descr="aREY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1944216" cy="15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КРИСТАЛ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2322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7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5301208"/>
            <a:ext cx="2088232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4869160"/>
            <a:ext cx="8858280" cy="208823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1800" dirty="0" smtClean="0"/>
              <a:t>      </a:t>
            </a:r>
          </a:p>
          <a:p>
            <a:pPr>
              <a:buNone/>
            </a:pPr>
            <a:r>
              <a:rPr lang="ru-RU" sz="1800" dirty="0" smtClean="0"/>
              <a:t>           </a:t>
            </a:r>
          </a:p>
          <a:p>
            <a:pPr>
              <a:buNone/>
            </a:pPr>
            <a:r>
              <a:rPr lang="ru-RU" sz="1800" dirty="0" smtClean="0"/>
              <a:t>              </a:t>
            </a:r>
            <a:r>
              <a:rPr lang="ru-RU" sz="2600" dirty="0" smtClean="0"/>
              <a:t>На территории муниципального района «</a:t>
            </a:r>
            <a:r>
              <a:rPr lang="ru-RU" sz="2600" dirty="0" err="1" smtClean="0"/>
              <a:t>Улётовский</a:t>
            </a:r>
            <a:r>
              <a:rPr lang="ru-RU" sz="2600" dirty="0" smtClean="0"/>
              <a:t> район» работают три теплоснабжающих предприятия: МУП МК –обслуживает бюджетные учреждения района, ООО «Коммунальник» обслуживает благоустроенный жилой сектор в с. Улёты, АО «</a:t>
            </a:r>
            <a:r>
              <a:rPr lang="ru-RU" sz="2600" dirty="0" err="1" smtClean="0"/>
              <a:t>ЗабТЭК</a:t>
            </a:r>
            <a:r>
              <a:rPr lang="ru-RU" sz="2600" dirty="0" smtClean="0"/>
              <a:t>» обслуживает благоустроенный жилой сектор в </a:t>
            </a:r>
            <a:r>
              <a:rPr lang="ru-RU" sz="2600" dirty="0" err="1" smtClean="0"/>
              <a:t>пгт</a:t>
            </a:r>
            <a:r>
              <a:rPr lang="ru-RU" sz="2600" dirty="0" smtClean="0"/>
              <a:t> Дровяная. </a:t>
            </a:r>
          </a:p>
          <a:p>
            <a:pPr>
              <a:buNone/>
            </a:pPr>
            <a:r>
              <a:rPr lang="ru-RU" sz="2600" dirty="0" smtClean="0"/>
              <a:t>             </a:t>
            </a:r>
          </a:p>
          <a:p>
            <a:pPr>
              <a:buNone/>
            </a:pPr>
            <a:r>
              <a:rPr lang="ru-RU" sz="2600" dirty="0" smtClean="0"/>
              <a:t>            </a:t>
            </a:r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714356"/>
            <a:ext cx="2843211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1214424"/>
          <a:ext cx="5286412" cy="3597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1808"/>
                <a:gridCol w="1054923"/>
                <a:gridCol w="679681"/>
              </a:tblGrid>
              <a:tr h="55098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источников теплоснабжения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 т.ч. муниципальные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мощностью свыше 3 Гкал/ч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09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паровых, тепловых сетей в двухтрубном исчислении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нуждающихся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8,26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Протяженность водопроводных сетей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09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Одиночное протяжение  уличной канализационной сети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10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нуждающейся в замене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1,422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C:\Users\Администратор\Desktop\Инвестиционный паспорт\черновики\кран с во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1571636" cy="1161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Рисунок 8" descr="Dsc_00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068960"/>
            <a:ext cx="2786082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558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4" y="785794"/>
            <a:ext cx="8464579" cy="5811856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Протяженность автомобильных дорог общего пользования, являющихся собственностью муниципального района, составляет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343,756</a:t>
            </a: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км и 182 км дорог федерального значения.</a:t>
            </a:r>
          </a:p>
          <a:p>
            <a:pPr algn="just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отводом на п. Дровяная. Вся экономическая деятельность сосредоточена по  р. Ингода, федеральной автомагистрали  Р-258 и отводу железной дороги.  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Автомобильный  транспорт насчитывает 3,66 тысяч автомобилей,  из них  94% - в собственности граждан.</a:t>
            </a:r>
          </a:p>
          <a:p>
            <a:pPr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smtClean="0"/>
              <a:t> </a:t>
            </a: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16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7" name="Рисунок 6" descr="DSC08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4643446"/>
            <a:ext cx="2643206" cy="2214554"/>
          </a:xfrm>
          <a:prstGeom prst="rect">
            <a:avLst/>
          </a:prstGeom>
        </p:spPr>
      </p:pic>
      <p:pic>
        <p:nvPicPr>
          <p:cNvPr id="9" name="Рисунок 8" descr="DSC034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643446"/>
            <a:ext cx="2714644" cy="2214554"/>
          </a:xfrm>
          <a:prstGeom prst="rect">
            <a:avLst/>
          </a:prstGeom>
        </p:spPr>
      </p:pic>
      <p:pic>
        <p:nvPicPr>
          <p:cNvPr id="8" name="Рисунок 7" descr="мо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86"/>
            <a:ext cx="2428860" cy="1857388"/>
          </a:xfrm>
          <a:prstGeom prst="rect">
            <a:avLst/>
          </a:prstGeom>
        </p:spPr>
      </p:pic>
      <p:pic>
        <p:nvPicPr>
          <p:cNvPr id="11" name="Рисунок 10" descr="2016-09-11 16.32.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4678" y="3429000"/>
            <a:ext cx="2286016" cy="2143140"/>
          </a:xfrm>
          <a:prstGeom prst="rect">
            <a:avLst/>
          </a:prstGeom>
        </p:spPr>
      </p:pic>
      <p:pic>
        <p:nvPicPr>
          <p:cNvPr id="13" name="Рисунок 12" descr="image (2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2996952"/>
            <a:ext cx="2181225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Связь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564904"/>
            <a:ext cx="8892480" cy="396044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электросвязи на территории  района оказывает Забайкальский филиал 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ПАО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Во всех поселениях установлены  универсальные таксофоны.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Обеспеченность квартирными телефонными аппаратами сети  общего пользования на 1000 человек  170 шт.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Сотовой  связью охвачены все населенные пункты; Сотовые операторы- МТС, Мегафон,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Билайн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Услуги почтовой связи оказывают  в 20  стационарных  отделениях связи  УФПС Забайкальского края филиала  ФГУП «Почта России».</a:t>
            </a: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Доступ в сеть Интернет есть во всех населенных  пунктах. Есть  проблемы с качеством Интернета в населенных пунктах: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с.Арта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с.Доронинское, пос. Ленинский</a:t>
            </a:r>
          </a:p>
          <a:p>
            <a:pPr eaLnBrk="1" hangingPunct="1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В 2018 году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цифровым телевидением  охвачено 70% населения. Телезрители смотрели 10   телеканалов.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4" descr="DSC004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9" y="0"/>
            <a:ext cx="3309931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733256"/>
            <a:ext cx="17156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7" descr="megaf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5733256"/>
            <a:ext cx="114299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8" descr="билайн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733256"/>
            <a:ext cx="1000708" cy="8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6" descr="mt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1700808"/>
            <a:ext cx="2071702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DSC0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516216" y="5013176"/>
            <a:ext cx="2627784" cy="1844824"/>
          </a:xfrm>
          <a:prstGeom prst="rect">
            <a:avLst/>
          </a:prstGeom>
          <a:noFill/>
        </p:spPr>
      </p:pic>
      <p:pic>
        <p:nvPicPr>
          <p:cNvPr id="14" name="Рисунок 13" descr="https://content.foto.my.mail.ru/community/ulety/1/h-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77991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588224" cy="928688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Образование</a:t>
            </a:r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4643438" y="1628775"/>
            <a:ext cx="4038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u"/>
              <a:defRPr/>
            </a:pPr>
            <a:endParaRPr lang="ru-RU" sz="24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3" y="3356989"/>
          <a:ext cx="5214975" cy="350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4105"/>
                <a:gridCol w="845671"/>
                <a:gridCol w="775199"/>
              </a:tblGrid>
              <a:tr h="3432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Ед. </a:t>
                      </a:r>
                      <a:r>
                        <a:rPr lang="ru-RU" sz="1400" dirty="0" err="1" smtClean="0"/>
                        <a:t>изм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2018 г.</a:t>
                      </a:r>
                      <a:endParaRPr lang="ru-RU" sz="1400" dirty="0"/>
                    </a:p>
                  </a:txBody>
                  <a:tcPr/>
                </a:tc>
              </a:tr>
              <a:tr h="8237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Общеобразовательные школы в т.ч.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Средние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/>
                </a:tc>
              </a:tr>
              <a:tr h="3432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учащихся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2366</a:t>
                      </a:r>
                    </a:p>
                  </a:txBody>
                  <a:tcPr/>
                </a:tc>
              </a:tr>
              <a:tr h="58350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Расходы бюджета на общее образование в расчете на 1 обучающегося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134,27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376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общеобразовательных учреждений, не получивших аттестат о среднем образовании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350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учителей в общеобразовательных учреждениях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 descr="DSC_0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221088"/>
            <a:ext cx="3073544" cy="2430008"/>
          </a:xfrm>
          <a:prstGeom prst="rect">
            <a:avLst/>
          </a:prstGeom>
        </p:spPr>
      </p:pic>
      <p:sp>
        <p:nvSpPr>
          <p:cNvPr id="54274" name="AutoShape 2" descr="https://i.mycdn.me/image?id=835233625826&amp;t=52&amp;plc=WEB&amp;tkn=*BJQHZ-101YWpmia4usmLSSCTUM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908720"/>
            <a:ext cx="3168352" cy="2685281"/>
          </a:xfrm>
          <a:prstGeom prst="rect">
            <a:avLst/>
          </a:prstGeom>
        </p:spPr>
      </p:pic>
      <p:pic>
        <p:nvPicPr>
          <p:cNvPr id="11" name="Picture 22" descr="shu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0648"/>
            <a:ext cx="3452815" cy="25003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8572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214438"/>
            <a:ext cx="5429250" cy="3071812"/>
          </a:xfrm>
        </p:spPr>
        <p:txBody>
          <a:bodyPr/>
          <a:lstStyle/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sz="1400" dirty="0" smtClean="0">
              <a:latin typeface="Verdana" pitchFamily="34" charset="0"/>
            </a:endParaRPr>
          </a:p>
          <a:p>
            <a:endParaRPr lang="ru-RU" dirty="0"/>
          </a:p>
        </p:txBody>
      </p:sp>
      <p:pic>
        <p:nvPicPr>
          <p:cNvPr id="8" name="Рисунок 5" descr="KMP-DVD[(020000)17-56-24]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500174"/>
            <a:ext cx="2786050" cy="237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2844" y="980728"/>
          <a:ext cx="5500726" cy="3456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785818"/>
                <a:gridCol w="857256"/>
              </a:tblGrid>
              <a:tr h="3946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7944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образовательных учреждений, реализующих общеобразовательную программу дошкольного образования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4496"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 них мест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7001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педагогических работников  в дошкольных образовательных учреждениях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113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детей, посещающих дошкольные образовательные учреждения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729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77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Охват детей дошкольным образованием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41,76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193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Очерёдность на устройство в ДОУ ,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т.ч.в возрасте старше 1,5-х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223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детский са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789040"/>
            <a:ext cx="3428992" cy="2714620"/>
          </a:xfrm>
          <a:prstGeom prst="rect">
            <a:avLst/>
          </a:prstGeom>
        </p:spPr>
      </p:pic>
      <p:pic>
        <p:nvPicPr>
          <p:cNvPr id="10" name="Picture 4" descr="C:\Documents and Settings\Аюшиев Ч\Рабочий стол\15.08 zzotbxrvgfejerem 12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581128"/>
            <a:ext cx="2808312" cy="227687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1" name="Picture 4" descr="100_0382"/>
          <p:cNvPicPr>
            <a:picLocks noChangeAspect="1" noChangeArrowheads="1"/>
          </p:cNvPicPr>
          <p:nvPr/>
        </p:nvPicPr>
        <p:blipFill>
          <a:blip r:embed="rId5" cstate="print"/>
          <a:srcRect l="2844" t="13269" r="7608" b="15218"/>
          <a:stretch>
            <a:fillRect/>
          </a:stretch>
        </p:blipFill>
        <p:spPr bwMode="auto">
          <a:xfrm>
            <a:off x="0" y="4581128"/>
            <a:ext cx="2555776" cy="2276872"/>
          </a:xfrm>
          <a:prstGeom prst="rect">
            <a:avLst/>
          </a:prstGeom>
          <a:noFill/>
        </p:spPr>
      </p:pic>
      <p:pic>
        <p:nvPicPr>
          <p:cNvPr id="13" name="Picture 4" descr="100_0883"/>
          <p:cNvPicPr>
            <a:picLocks noChangeAspect="1" noChangeArrowheads="1"/>
          </p:cNvPicPr>
          <p:nvPr/>
        </p:nvPicPr>
        <p:blipFill>
          <a:blip r:embed="rId6" cstate="print"/>
          <a:srcRect r="10840" b="19186"/>
          <a:stretch>
            <a:fillRect/>
          </a:stretch>
        </p:blipFill>
        <p:spPr bwMode="auto">
          <a:xfrm>
            <a:off x="5724128" y="980728"/>
            <a:ext cx="34198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288" y="274638"/>
            <a:ext cx="8291512" cy="1498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СИМВОЛИКА МУНИЦИПАЛЬНОГО РАЙОНА </a:t>
            </a:r>
            <a:b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«УЛЁТОВСКИЙ РАЙОН»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805488"/>
            <a:ext cx="8291512" cy="32067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с.Улёты 2018г.</a:t>
            </a:r>
          </a:p>
        </p:txBody>
      </p:sp>
      <p:pic>
        <p:nvPicPr>
          <p:cNvPr id="9220" name="Содержимое 6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48" y="2071678"/>
            <a:ext cx="2786063" cy="3071812"/>
          </a:xfrm>
        </p:spPr>
      </p:pic>
      <p:pic>
        <p:nvPicPr>
          <p:cNvPr id="9221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71678"/>
            <a:ext cx="4643437" cy="3071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28662" y="5460326"/>
            <a:ext cx="3984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Герб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00826" y="5429264"/>
            <a:ext cx="1857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Флаг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674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928688"/>
            <a:ext cx="8929688" cy="3429000"/>
          </a:xfrm>
        </p:spPr>
        <p:txBody>
          <a:bodyPr/>
          <a:lstStyle/>
          <a:p>
            <a:pPr algn="ctr" fontAlgn="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районе действуют учреждения дополнительного образования  детей :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детская школа искусств со структурными подразделениями в с. Улеты, в п. Дровяная;</a:t>
            </a:r>
          </a:p>
          <a:p>
            <a:pPr eaLnBrk="1" fontAlgn="t" hangingPunct="1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 детей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детско-юношеская спортивная школа с филиалами в с. Улеты и в п. Дровяная</a:t>
            </a:r>
          </a:p>
          <a:p>
            <a:pPr fontAlgn="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Количество  детей                                                      обучающихся в учреждениях дополнительного                                                      образования  составляет 934 человек (347 – в УДШИ,                                          587 – в ДЮСШ).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N2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5013176"/>
            <a:ext cx="2520280" cy="1844824"/>
          </a:xfrm>
          <a:prstGeom prst="rect">
            <a:avLst/>
          </a:prstGeom>
        </p:spPr>
      </p:pic>
      <p:pic>
        <p:nvPicPr>
          <p:cNvPr id="5" name="Рисунок 4" descr="DSCN2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3275856" cy="2420888"/>
          </a:xfrm>
          <a:prstGeom prst="rect">
            <a:avLst/>
          </a:prstGeom>
        </p:spPr>
      </p:pic>
      <p:pic>
        <p:nvPicPr>
          <p:cNvPr id="9" name="Рисунок 8" descr="IMG_1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636912"/>
            <a:ext cx="1800200" cy="2376264"/>
          </a:xfrm>
          <a:prstGeom prst="rect">
            <a:avLst/>
          </a:prstGeom>
        </p:spPr>
      </p:pic>
      <p:pic>
        <p:nvPicPr>
          <p:cNvPr id="10" name="Рисунок 9" descr="image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789040"/>
            <a:ext cx="2915816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Школа выживания в экстремальных ситуациях  «Соболь»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928671"/>
            <a:ext cx="900115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   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Школа выживания - это  патриотическое воспитание детей и практическое дополнение к уроку ОБЖ. В школе выживания в экстремальных ситуациях «Соболь» занимаются  60 детей  школьного возраста под руководством  И.И.Гришина.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5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14818"/>
            <a:ext cx="3428992" cy="2643182"/>
          </a:xfrm>
          <a:prstGeom prst="rect">
            <a:avLst/>
          </a:prstGeom>
        </p:spPr>
      </p:pic>
      <p:pic>
        <p:nvPicPr>
          <p:cNvPr id="8" name="Содержимое 7" descr="собольjp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43174" y="2714620"/>
            <a:ext cx="3514723" cy="2357454"/>
          </a:xfrm>
        </p:spPr>
      </p:pic>
      <p:pic>
        <p:nvPicPr>
          <p:cNvPr id="9" name="Рисунок 8" descr="DSC011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149080"/>
            <a:ext cx="3563888" cy="2708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785813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Здравоохранение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3500438" y="1071563"/>
            <a:ext cx="5643562" cy="8572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здравоохранения на территории района -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Улётовская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ЦРБ.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sz="1400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643306" y="2000241"/>
          <a:ext cx="5286412" cy="4072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/>
                <a:gridCol w="1000132"/>
              </a:tblGrid>
              <a:tr h="38946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амбулаторно-поликлинических учреждений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70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ФАПов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 амбулаторно-поликлинических учреждений  посещений в смену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врачами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166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Обеспеченность населения средним медицинским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персоналом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59,3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025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коек в больницах на 10000 человек населения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24" y="142852"/>
            <a:ext cx="9652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День медицинского работника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3563888" cy="2805462"/>
          </a:xfrm>
          <a:prstGeom prst="rect">
            <a:avLst/>
          </a:prstGeom>
        </p:spPr>
      </p:pic>
      <p:pic>
        <p:nvPicPr>
          <p:cNvPr id="13" name="Picture 4" descr="KMP-DVD[(015265)17-22-55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861048"/>
            <a:ext cx="3563888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2548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1646238"/>
            <a:ext cx="8712968" cy="452596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     Действуют два учреждения культуры:</a:t>
            </a:r>
          </a:p>
          <a:p>
            <a:pPr algn="just">
              <a:buNone/>
            </a:pPr>
            <a:r>
              <a:rPr lang="ru-RU" dirty="0" smtClean="0"/>
              <a:t>    -</a:t>
            </a:r>
            <a:r>
              <a:rPr lang="ru-RU" dirty="0" err="1" smtClean="0"/>
              <a:t>Межпоселенческое</a:t>
            </a:r>
            <a:r>
              <a:rPr lang="ru-RU" dirty="0" smtClean="0"/>
              <a:t> районное учреждение культуры с 21 филиалами (</a:t>
            </a:r>
            <a:r>
              <a:rPr lang="ru-RU" dirty="0" err="1" smtClean="0"/>
              <a:t>культурно-досуговые</a:t>
            </a:r>
            <a:r>
              <a:rPr lang="ru-RU" dirty="0" smtClean="0"/>
              <a:t> учреждения) и 2 филиалами (музей и территориально обособленный экспозиционный отдел). </a:t>
            </a:r>
          </a:p>
          <a:p>
            <a:pPr algn="just">
              <a:buNone/>
            </a:pPr>
            <a:r>
              <a:rPr lang="ru-RU" dirty="0" smtClean="0"/>
              <a:t>    -МУК «</a:t>
            </a:r>
            <a:r>
              <a:rPr lang="ru-RU" dirty="0" err="1" smtClean="0"/>
              <a:t>Межпоселенческая</a:t>
            </a:r>
            <a:r>
              <a:rPr lang="ru-RU" dirty="0" smtClean="0"/>
              <a:t> центральная районная библиотека» муниципального района «</a:t>
            </a:r>
            <a:r>
              <a:rPr lang="ru-RU" dirty="0" err="1" smtClean="0"/>
              <a:t>Улётовский</a:t>
            </a:r>
            <a:r>
              <a:rPr lang="ru-RU" dirty="0" smtClean="0"/>
              <a:t> район» Забайкальского края с 23 библиотечными филиалами.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8229600" cy="12144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85813"/>
            <a:ext cx="8229600" cy="53403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Межпоселенческое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районное учреждение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культуры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21 филиалами (культурно-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досуговые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учреждения)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357428"/>
          <a:ext cx="5106298" cy="3774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7109"/>
                <a:gridCol w="1119189"/>
              </a:tblGrid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205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2260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детских клубных формирований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них участников,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1215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Проведено мероприятий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2192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 них: для детей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944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посетителей,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103696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на мероприятиях  для детей,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33422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мест в зрительных залах,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ед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2480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235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54471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в том числе специалисты культурно –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досугового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профиля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59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pic>
        <p:nvPicPr>
          <p:cNvPr id="11" name="Рисунок 10" descr="image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3284984"/>
            <a:ext cx="2051720" cy="1872208"/>
          </a:xfrm>
          <a:prstGeom prst="rect">
            <a:avLst/>
          </a:prstGeom>
        </p:spPr>
      </p:pic>
      <p:pic>
        <p:nvPicPr>
          <p:cNvPr id="12" name="Рисунок 11" descr="image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"/>
            <a:ext cx="2123728" cy="1988840"/>
          </a:xfrm>
          <a:prstGeom prst="rect">
            <a:avLst/>
          </a:prstGeom>
        </p:spPr>
      </p:pic>
      <p:pic>
        <p:nvPicPr>
          <p:cNvPr id="9" name="Picture 5" descr="DSC02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085184"/>
            <a:ext cx="237626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obory.ru/pic/37000/37045_20170605_1129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772816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614988" cy="78581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179512" y="1773238"/>
          <a:ext cx="4680520" cy="2088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2728"/>
                <a:gridCol w="1307792"/>
              </a:tblGrid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3886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Количество музеев,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81140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предметов основного фонда музеев,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7326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44408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Число посещений, тыс.чел.  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5420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506" y="714357"/>
            <a:ext cx="80724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филиала (музей и территориально обособленный экспозиционный отдел)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857652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age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596" y="1285860"/>
            <a:ext cx="3786246" cy="2714644"/>
          </a:xfrm>
          <a:prstGeom prst="rect">
            <a:avLst/>
          </a:prstGeom>
        </p:spPr>
      </p:pic>
      <p:pic>
        <p:nvPicPr>
          <p:cNvPr id="8" name="Рисунок 7" descr="DSC056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77072"/>
            <a:ext cx="3929090" cy="25717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all.culture.ru/uploads/f180d29d835dcf66e2d00361ae0ebc7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2276873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МУК  </a:t>
            </a:r>
            <a:r>
              <a:rPr lang="ru-RU" sz="2000" b="1" dirty="0" err="1" smtClean="0">
                <a:solidFill>
                  <a:srgbClr val="FFFF00"/>
                </a:solidFill>
              </a:rPr>
              <a:t>Межпоселенческая</a:t>
            </a:r>
            <a:r>
              <a:rPr lang="ru-RU" sz="2000" b="1" dirty="0" smtClean="0">
                <a:solidFill>
                  <a:srgbClr val="FFFF00"/>
                </a:solidFill>
              </a:rPr>
              <a:t> центральная  районная библиотека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4559248"/>
          <a:ext cx="5910820" cy="2210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942268"/>
              </a:tblGrid>
              <a:tr h="25658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Наименование показателей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65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общедоступных библиотек на конец года, единиц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Библиотечный фонд,  тыс. экземпляров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200322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7695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Количество читателей,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10900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Число посещений,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122191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33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из них посещений массовых мероприятий, чел.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33505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1133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Книговыдача, экз.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259614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0829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Численность работающих в библиотечных   </a:t>
                      </a: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учреждениях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5551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latin typeface="Calibri"/>
                          <a:ea typeface="Calibri"/>
                          <a:cs typeface="Times New Roman"/>
                        </a:rPr>
                        <a:t>в том числе библиотечных работников, чел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4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99792" y="620688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Культура</a:t>
            </a:r>
            <a:endParaRPr lang="ru-RU" sz="4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596" y="0"/>
            <a:ext cx="7801004" cy="85723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85721" y="642919"/>
            <a:ext cx="8715436" cy="1500197"/>
          </a:xfrm>
        </p:spPr>
        <p:txBody>
          <a:bodyPr rtlCol="0">
            <a:noAutofit/>
          </a:bodyPr>
          <a:lstStyle/>
          <a:p>
            <a:pPr algn="just"/>
            <a:r>
              <a:rPr lang="ru-RU" sz="2000" b="1" dirty="0" smtClean="0"/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smtClean="0"/>
              <a:t> </a:t>
            </a:r>
            <a:r>
              <a:rPr lang="ru-RU" sz="2000" b="1" dirty="0" smtClean="0"/>
              <a:t>2018 </a:t>
            </a:r>
            <a:r>
              <a:rPr lang="ru-RU" sz="2000" b="1" dirty="0" smtClean="0"/>
              <a:t>год было проведено </a:t>
            </a:r>
            <a:r>
              <a:rPr lang="ru-RU" sz="2000" b="1" dirty="0" smtClean="0"/>
              <a:t>35 районных соревнований, </a:t>
            </a:r>
            <a:r>
              <a:rPr lang="ru-RU" sz="2000" b="1" dirty="0" smtClean="0"/>
              <a:t>команды района приняли участие в 32 краевых соревнованиях. </a:t>
            </a:r>
            <a:endParaRPr lang="ru-RU" sz="20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07904" y="4221087"/>
          <a:ext cx="5184576" cy="253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993"/>
                <a:gridCol w="966583"/>
              </a:tblGrid>
              <a:tr h="3210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2018г.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Число спортивных сооружений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т.ч. число спортзалов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44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01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них обучается детей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587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976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систематически занимающихся физической культурой человек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1882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500430" y="1357298"/>
            <a:ext cx="5643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_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437112"/>
            <a:ext cx="2952328" cy="2204864"/>
          </a:xfrm>
          <a:prstGeom prst="rect">
            <a:avLst/>
          </a:prstGeom>
        </p:spPr>
      </p:pic>
      <p:pic>
        <p:nvPicPr>
          <p:cNvPr id="13" name="Рисунок 12" descr="DSC_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844824"/>
            <a:ext cx="2808312" cy="2232248"/>
          </a:xfrm>
          <a:prstGeom prst="rect">
            <a:avLst/>
          </a:prstGeom>
        </p:spPr>
      </p:pic>
      <p:pic>
        <p:nvPicPr>
          <p:cNvPr id="14" name="Рисунок 13" descr="DSC_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844824"/>
            <a:ext cx="2952328" cy="2232248"/>
          </a:xfrm>
          <a:prstGeom prst="rect">
            <a:avLst/>
          </a:prstGeom>
        </p:spPr>
      </p:pic>
      <p:pic>
        <p:nvPicPr>
          <p:cNvPr id="18" name="Рисунок 17" descr="image (3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44825"/>
            <a:ext cx="2843808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381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Жилищный фонд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714375"/>
          <a:ext cx="8858250" cy="192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79512" y="642918"/>
          <a:ext cx="61926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4282" y="4071942"/>
            <a:ext cx="65008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2018  году введено в действие  жильё общей площадью 4124 кв. метров жилья,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Рисунок 8" descr="P925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4429132"/>
            <a:ext cx="2643174" cy="2143116"/>
          </a:xfrm>
          <a:prstGeom prst="rect">
            <a:avLst/>
          </a:prstGeom>
        </p:spPr>
      </p:pic>
      <p:pic>
        <p:nvPicPr>
          <p:cNvPr id="10" name="Рисунок 9" descr="P9250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97152"/>
            <a:ext cx="2357422" cy="1928802"/>
          </a:xfrm>
          <a:prstGeom prst="rect">
            <a:avLst/>
          </a:prstGeom>
        </p:spPr>
      </p:pic>
      <p:pic>
        <p:nvPicPr>
          <p:cNvPr id="11" name="Рисунок 10" descr="P92501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1844824"/>
            <a:ext cx="2643174" cy="2143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78579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14282" y="2928934"/>
          <a:ext cx="8715436" cy="17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4714875"/>
          <a:ext cx="900112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857232"/>
          <a:ext cx="7786744" cy="2148196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{10A1B5D5-9B99-4C35-A422-299274C87663}</a:tableStyleId>
              </a:tblPr>
              <a:tblGrid>
                <a:gridCol w="3287247"/>
                <a:gridCol w="954313"/>
                <a:gridCol w="886296"/>
                <a:gridCol w="886296"/>
                <a:gridCol w="886296"/>
                <a:gridCol w="886296"/>
              </a:tblGrid>
              <a:tr h="31641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на конец года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18724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18577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18453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18247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родившихся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263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41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прибывших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672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84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 выбывших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608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705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639</a:t>
                      </a:r>
                      <a:endParaRPr lang="ru-RU" sz="14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85720" y="3143248"/>
            <a:ext cx="342899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01.01.2018 года: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AM_1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5976664" cy="4464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602128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 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Александр Иннокентье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вич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Приветствую Вас от имени муниципального района «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и представляю Вашему вниманию инвестиционный паспорт района.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приглашаем Вас к сотрудничеству в развитии экономической и социальной сфер  нашего района и гарантируем защиту инвестиций.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заинтересованы в развитии взаимовыгодных партнерских отношений!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29600" cy="71437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Трудовые ресурсы</a:t>
            </a:r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828600" y="1772816"/>
          <a:ext cx="9433048" cy="492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836712"/>
            <a:ext cx="8001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Трудовые ресурсы на  конец  2018 года -10764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Среднегодовая численность занятых  в экономике - 5969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организаций - 3301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8581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4294967295"/>
          </p:nvPr>
        </p:nvGraphicFramePr>
        <p:xfrm>
          <a:off x="0" y="2428875"/>
          <a:ext cx="8072438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625" y="928688"/>
            <a:ext cx="8715375" cy="135731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На 01.01.2019 г.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Численность официально зарегистрированных безработных – 193человек.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Число заявленных вакансий – 1014единиц.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8305800" cy="9286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Финансово-кредитные учреждения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928662" y="1714488"/>
          <a:ext cx="7572396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85852" y="1340768"/>
            <a:ext cx="72866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района работают филиалы банков: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ПАО  «Сбербанк России» (с. Улёты, п.г.т. Дровяная);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АО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Россельхозбанк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(с. Улёты);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Юниском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 ПАО «Почта Банк»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Потребительские кооперативы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Хилокский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«Содружество».</a:t>
            </a:r>
          </a:p>
        </p:txBody>
      </p:sp>
      <p:pic>
        <p:nvPicPr>
          <p:cNvPr id="11" name="Рисунок 11" descr="88389522.png"/>
          <p:cNvPicPr>
            <a:picLocks noChangeAspect="1"/>
          </p:cNvPicPr>
          <p:nvPr/>
        </p:nvPicPr>
        <p:blipFill>
          <a:blip r:embed="rId3" cstate="print"/>
          <a:srcRect l="21364" r="21362"/>
          <a:stretch>
            <a:fillRect/>
          </a:stretch>
        </p:blipFill>
        <p:spPr bwMode="auto">
          <a:xfrm>
            <a:off x="179512" y="1700808"/>
            <a:ext cx="117892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6" descr="Rosselkhozbank.jpg.png"/>
          <p:cNvPicPr>
            <a:picLocks noChangeAspect="1"/>
          </p:cNvPicPr>
          <p:nvPr/>
        </p:nvPicPr>
        <p:blipFill>
          <a:blip r:embed="rId4" cstate="print"/>
          <a:srcRect l="25000" t="10001" r="25000" b="27499"/>
          <a:stretch>
            <a:fillRect/>
          </a:stretch>
        </p:blipFill>
        <p:spPr bwMode="auto">
          <a:xfrm>
            <a:off x="7643834" y="3429000"/>
            <a:ext cx="487362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content.foto.my.mail.ru/community/ulety/1/h-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6992"/>
            <a:ext cx="44188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_20180814_1006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356992"/>
            <a:ext cx="4320480" cy="33706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Бюджет района</a:t>
            </a:r>
            <a:endParaRPr lang="ru-RU" sz="3600" dirty="0">
              <a:solidFill>
                <a:srgbClr val="FFFF00"/>
              </a:solidFill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4294967295"/>
          </p:nvPr>
        </p:nvGraphicFramePr>
        <p:xfrm>
          <a:off x="0" y="2852738"/>
          <a:ext cx="8229600" cy="374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8596" y="1285860"/>
            <a:ext cx="8715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консолидированного бюджета муниципального района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район» в 2018 году составили 693462,6 тыс. руб., 132,5% к  2017году 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Налоговые и неналоговые доходы –172222,2 тыс. руб. – 129,1 % к 2017 году 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Безвозмездные поступления из других бюджетов бюджетной системы –521240,4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тыс.руб. – 133,7% к 2017 году .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671513" y="1000125"/>
          <a:ext cx="8472487" cy="307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-214346" y="3857604"/>
          <a:ext cx="8786874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21429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Налоговый потенциал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4638"/>
            <a:ext cx="8784976" cy="1654175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консолидированного бюджета муниципального района «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 в 2018 году составили 694808,9 тыс. руб.  - 139,1% к  2017 году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2214563"/>
          <a:ext cx="8229600" cy="391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72475" cy="78581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населения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57158" y="571480"/>
          <a:ext cx="82868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0" y="3643314"/>
          <a:ext cx="8858280" cy="32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Малое предпринимательство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0800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Динамика развития малого предпринимательства</a:t>
            </a:r>
            <a:endParaRPr lang="ru-RU" b="1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196752"/>
            <a:ext cx="4284693" cy="93610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900" b="1" cap="none" dirty="0" smtClean="0">
                <a:latin typeface="Times New Roman" pitchFamily="18" charset="0"/>
                <a:cs typeface="Times New Roman" pitchFamily="18" charset="0"/>
              </a:rPr>
              <a:t>Структура субъектов малого предпринимательства  на 01.01.2019 года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2"/>
          </p:nvPr>
        </p:nvGraphicFramePr>
        <p:xfrm>
          <a:off x="214282" y="3000375"/>
          <a:ext cx="4286279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43438" y="2571746"/>
          <a:ext cx="4357718" cy="409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26"/>
                <a:gridCol w="1279749"/>
                <a:gridCol w="773143"/>
              </a:tblGrid>
              <a:tr h="5418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экономической деятельности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Уд. вес</a:t>
                      </a:r>
                      <a:endParaRPr lang="ru-RU" sz="1400" dirty="0"/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  ПБЮЛ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хозяйство, лесное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хозяйство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18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Оптовая и розничная торговля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 и связь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873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Гостиницы и рестораны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49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виды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4313"/>
            <a:ext cx="9144000" cy="7143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Поддержка малого предпринимательства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785813"/>
            <a:ext cx="8858250" cy="3286125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территории муниципального района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действует Муниципальная программа «Развитие малого и среднего предпринимательства в муниципальном районе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на 2015-2020 годы.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в себя: информационно-аналитическую поддержку; организационную поддержку; финансовую поддержку.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качестве имущественной поддержки развития малого и среднего предпринимательства сформирован  перечень муниципального имущества, предназначенного для передачи во владение и (или) пользование субъектам малого предпринимательства, который  включает в себя 5 объектов.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2007 году сформирован муниципальный залоговый фонд, в который включены 3 объекта на общую балансовую стоимость 6267,5 тыс. руб. В Положении о залоговом фонде предусмотрен заявительный характер использования объектов залога. 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000" dirty="0" smtClean="0"/>
              <a:t>На официальном сайте района ведется раздел «Малый бизнес» где размещается информация, касающаяся деятельности субъектов малого предпринимательства.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2000" dirty="0" smtClean="0"/>
              <a:t>В 2018 году проведен конкурсный отбор для предоставления субсидий в виде грантов начинающим субъектам малого и среднего предпринимательства. Единственному участнику конкурса ОО «УТЭК» предоставлена финансовая поддержка в размере 300 тыс. руб.</a:t>
            </a: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1800" dirty="0" smtClean="0"/>
              <a:t>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642938"/>
            <a:ext cx="8229600" cy="14176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предназначенного для передачи во владение и (или) пользование субъектам малого предпринимательства</a:t>
            </a:r>
          </a:p>
        </p:txBody>
      </p:sp>
      <p:graphicFrame>
        <p:nvGraphicFramePr>
          <p:cNvPr id="52307" name="Group 83"/>
          <p:cNvGraphicFramePr>
            <a:graphicFrameLocks noGrp="1"/>
          </p:cNvGraphicFramePr>
          <p:nvPr>
            <p:ph idx="4294967295"/>
          </p:nvPr>
        </p:nvGraphicFramePr>
        <p:xfrm>
          <a:off x="467544" y="2235200"/>
          <a:ext cx="8136904" cy="3417552"/>
        </p:xfrm>
        <a:graphic>
          <a:graphicData uri="http://schemas.openxmlformats.org/drawingml/2006/table">
            <a:tbl>
              <a:tblPr/>
              <a:tblGrid>
                <a:gridCol w="241196"/>
                <a:gridCol w="3828041"/>
                <a:gridCol w="2121906"/>
                <a:gridCol w="1945761"/>
              </a:tblGrid>
              <a:tr h="4738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объектов и их техническое состояние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Место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нахождение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Справочная информация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1970, площадь 800 кв.м, кирпичное, требуется капитальный ремонт.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с.Доронинское, ул.Пионерская,22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7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Нежилое здание (детский сад), год постройки 1964, площадь 270 кв.м, кирпичное, требуется капитальный ремонт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lang="ru-RU" sz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Улетовский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район, с.Николаевское, ул.Красноармейская,19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документы не оформлены.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2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96,6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/1/турбаза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9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Нежилое здание ,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77,2 кв.м.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 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район, с.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/2/турбаза «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Арей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Правоустанавливающие документы  оформлены.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s.iiglas.net/express/.contentFiles/77/67/c1/7767c1f366907d95c7993498a8e115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4286250" cy="6096001"/>
          </a:xfrm>
          <a:prstGeom prst="rect">
            <a:avLst/>
          </a:prstGeom>
          <a:noFill/>
        </p:spPr>
      </p:pic>
      <p:sp>
        <p:nvSpPr>
          <p:cNvPr id="22532" name="AutoShape 4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www.vladtime.ru/uploads/posts/thumbs/0-47879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s://im0-tub-ru.yandex.net/i?id=1840d98c0f0dbe424d8ed1f3d130b22a-sr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492896"/>
            <a:ext cx="21526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13" name="Group 61"/>
          <p:cNvGraphicFramePr>
            <a:graphicFrameLocks noGrp="1"/>
          </p:cNvGraphicFramePr>
          <p:nvPr>
            <p:ph idx="4294967295"/>
          </p:nvPr>
        </p:nvGraphicFramePr>
        <p:xfrm>
          <a:off x="467543" y="1785938"/>
          <a:ext cx="8208914" cy="4005275"/>
        </p:xfrm>
        <a:graphic>
          <a:graphicData uri="http://schemas.openxmlformats.org/drawingml/2006/table">
            <a:tbl>
              <a:tblPr/>
              <a:tblGrid>
                <a:gridCol w="1878091"/>
                <a:gridCol w="2512800"/>
                <a:gridCol w="1868325"/>
                <a:gridCol w="1949698"/>
              </a:tblGrid>
              <a:tr h="801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имущества</a:t>
                      </a:r>
                    </a:p>
                  </a:txBody>
                  <a:tcPr marL="93978" marR="9397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Местонахождение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Площадь, кв. м.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 стоимость, руб.</a:t>
                      </a:r>
                    </a:p>
                  </a:txBody>
                  <a:tcPr marL="93978" marR="9397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0"/>
                      </a:srgbClr>
                    </a:solidFill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 ул.Горького, 19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51,3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697412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типографии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 ул.Горького, 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692,1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3011585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дома быта 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С.Улёты, ул.Кооперативная, 14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509,2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2558509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3978" marR="9397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6267506</a:t>
                      </a:r>
                    </a:p>
                  </a:txBody>
                  <a:tcPr marL="93978" marR="9397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Перечень муниципального имущества, составляющего залоговый фонд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786688" cy="6604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</a:rPr>
              <a:t>                 </a:t>
            </a:r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28625" y="3714750"/>
          <a:ext cx="8715375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28860" y="642918"/>
            <a:ext cx="65008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объектов потребительского рынка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т.ч. Количество объектов розничного рынка 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183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ед.: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из них: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Продовольственные магазины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Промышленные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магазины 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Смешанные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магазины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Мелкооптовые 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Общественное питание -17 ед.;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Бытовые услуги 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8" name="Рисунок 7" descr="P925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0578" y="1412776"/>
            <a:ext cx="1693422" cy="1440160"/>
          </a:xfrm>
          <a:prstGeom prst="rect">
            <a:avLst/>
          </a:prstGeom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348880"/>
            <a:ext cx="1656184" cy="1440160"/>
          </a:xfrm>
          <a:prstGeom prst="rect">
            <a:avLst/>
          </a:prstGeom>
        </p:spPr>
      </p:pic>
      <p:pic>
        <p:nvPicPr>
          <p:cNvPr id="12" name="Рисунок 11" descr="2015-09-28 09.55.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060848"/>
            <a:ext cx="2214546" cy="1785950"/>
          </a:xfrm>
          <a:prstGeom prst="rect">
            <a:avLst/>
          </a:prstGeom>
        </p:spPr>
      </p:pic>
      <p:pic>
        <p:nvPicPr>
          <p:cNvPr id="13" name="Рисунок 3" descr="SAM_929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21454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86800" cy="6953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Промышленность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5357826"/>
            <a:ext cx="357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произведенной продукции промышленного  производства на душу населения, тыс.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3429000"/>
          <a:ext cx="6072262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-142908" y="428604"/>
          <a:ext cx="571500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643570" y="857232"/>
            <a:ext cx="3286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силами, млн. 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P113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132856"/>
            <a:ext cx="3384376" cy="3024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idx="4294967295"/>
          </p:nvPr>
        </p:nvSpPr>
        <p:spPr>
          <a:xfrm>
            <a:off x="0" y="1000125"/>
            <a:ext cx="4214813" cy="2857500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Добыча полезных ископаемых</a:t>
            </a:r>
            <a:endParaRPr lang="ru-RU" sz="36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28662" y="928670"/>
          <a:ext cx="76438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 descr="DSCN39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857628"/>
            <a:ext cx="3709614" cy="3000372"/>
          </a:xfrm>
          <a:prstGeom prst="rect">
            <a:avLst/>
          </a:prstGeom>
        </p:spPr>
      </p:pic>
      <p:pic>
        <p:nvPicPr>
          <p:cNvPr id="13" name="Рисунок 12" descr="_MML4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57628"/>
            <a:ext cx="3672408" cy="3000372"/>
          </a:xfrm>
          <a:prstGeom prst="rect">
            <a:avLst/>
          </a:prstGeom>
        </p:spPr>
      </p:pic>
      <p:sp>
        <p:nvSpPr>
          <p:cNvPr id="26626" name="AutoShape 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4" name="AutoShape 10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8" name="AutoShape 14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2" name="AutoShape 18" descr="https://pimg.mycdn.me/getImage?url=https%3A%2F%2Fzab.ru%2Fimage%2F800x600%2Fnews_jekskavatorbaley_gold_8.jpg&amp;type=WIDE_FEED_PANORAMA&amp;signatureToken=1uqFGJ8a3V4DzP16xdlq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</p:spPr>
        <p:txBody>
          <a:bodyPr lIns="0" rIns="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E14C95B-DA79-4A03-8907-CBFFB6706DB8}" type="slidenum">
              <a:rPr lang="ru-RU" sz="1200">
                <a:solidFill>
                  <a:schemeClr val="tx1">
                    <a:shade val="50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schemeClr val="tx1">
                  <a:shade val="50000"/>
                </a:schemeClr>
              </a:solidFill>
              <a:latin typeface="+mn-lt"/>
            </a:endParaRPr>
          </a:p>
        </p:txBody>
      </p:sp>
      <p:pic>
        <p:nvPicPr>
          <p:cNvPr id="37891" name="Прямая соединительная линия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10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357158" y="620712"/>
            <a:ext cx="572701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Производство пищевых продуктов  осуществляют: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«Колос», ИП Панов, ИП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Ковалёва, 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Замберов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ИП Макеева.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Обработка древесины и производство изделий из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дерева: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ООО «Горизонт», ИП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Патрин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ООО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Синта-Кедр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«Универсал ЛТД», 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ИнвестСтрой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ИП Шолохова,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Хлуднев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Издательская и полиграфическая деятельность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 eaLnBrk="1" hangingPunct="1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Редакция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газеты«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Улётовские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вести».</a:t>
            </a:r>
          </a:p>
          <a:p>
            <a:pPr eaLnBrk="1" hangingPunct="1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935" name="Group 71"/>
          <p:cNvGraphicFramePr>
            <a:graphicFrameLocks noGrp="1"/>
          </p:cNvGraphicFramePr>
          <p:nvPr/>
        </p:nvGraphicFramePr>
        <p:xfrm>
          <a:off x="214281" y="2996950"/>
          <a:ext cx="4559813" cy="3745811"/>
        </p:xfrm>
        <a:graphic>
          <a:graphicData uri="http://schemas.openxmlformats.org/drawingml/2006/table">
            <a:tbl>
              <a:tblPr/>
              <a:tblGrid>
                <a:gridCol w="2243717"/>
                <a:gridCol w="1302804"/>
                <a:gridCol w="1013292"/>
              </a:tblGrid>
              <a:tr h="7821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Единица измерения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411458,1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95,3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3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77599,0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древесины и производство изделий из дерева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328712,1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17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Издательская и полиграфическая деятельность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тыс.руб.</a:t>
                      </a:r>
                    </a:p>
                  </a:txBody>
                  <a:tcPr marL="51310" marR="51310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5147,0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4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% к пр.году</a:t>
                      </a:r>
                    </a:p>
                  </a:txBody>
                  <a:tcPr marL="51310" marR="5131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124,9</a:t>
                      </a:r>
                    </a:p>
                  </a:txBody>
                  <a:tcPr marL="51310" marR="5131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2" name="Rectangle 69"/>
          <p:cNvSpPr>
            <a:spLocks noChangeArrowheads="1"/>
          </p:cNvSpPr>
          <p:nvPr/>
        </p:nvSpPr>
        <p:spPr bwMode="auto">
          <a:xfrm>
            <a:off x="611188" y="115888"/>
            <a:ext cx="806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800" b="1" dirty="0">
                <a:solidFill>
                  <a:schemeClr val="tx2"/>
                </a:solidFill>
              </a:rPr>
              <a:t>  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Обрабатывающие производства</a:t>
            </a:r>
          </a:p>
        </p:txBody>
      </p:sp>
      <p:pic>
        <p:nvPicPr>
          <p:cNvPr id="9" name="Рисунок 8" descr="DSC_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708920"/>
            <a:ext cx="2808312" cy="2118736"/>
          </a:xfrm>
          <a:prstGeom prst="rect">
            <a:avLst/>
          </a:prstGeom>
        </p:spPr>
      </p:pic>
      <p:pic>
        <p:nvPicPr>
          <p:cNvPr id="10" name="Рисунок 9" descr="P9160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869160"/>
            <a:ext cx="2483768" cy="1988840"/>
          </a:xfrm>
          <a:prstGeom prst="rect">
            <a:avLst/>
          </a:prstGeom>
        </p:spPr>
      </p:pic>
      <p:pic>
        <p:nvPicPr>
          <p:cNvPr id="11" name="Рисунок 10" descr="P114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692696"/>
            <a:ext cx="2483768" cy="20162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57275" y="0"/>
            <a:ext cx="8086725" cy="5715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Системообразующие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предприятия</a:t>
            </a:r>
          </a:p>
        </p:txBody>
      </p:sp>
      <p:graphicFrame>
        <p:nvGraphicFramePr>
          <p:cNvPr id="37906" name="Group 18"/>
          <p:cNvGraphicFramePr>
            <a:graphicFrameLocks noGrp="1"/>
          </p:cNvGraphicFramePr>
          <p:nvPr/>
        </p:nvGraphicFramePr>
        <p:xfrm>
          <a:off x="142844" y="571481"/>
          <a:ext cx="8858311" cy="2873278"/>
        </p:xfrm>
        <a:graphic>
          <a:graphicData uri="http://schemas.openxmlformats.org/drawingml/2006/table">
            <a:tbl>
              <a:tblPr/>
              <a:tblGrid>
                <a:gridCol w="2286016"/>
                <a:gridCol w="3000396"/>
                <a:gridCol w="3571899"/>
              </a:tblGrid>
              <a:tr h="827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оказываемые услуги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Контакты предприятия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19588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«Чита-уголь»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угля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674054 Забайкальский край,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Голубичная,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ул.Дорожная, 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 (8-3022) 359-029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Факс(8-3022) 26-45-87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DSCN6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786058"/>
            <a:ext cx="3571900" cy="2214578"/>
          </a:xfrm>
          <a:prstGeom prst="rect">
            <a:avLst/>
          </a:prstGeom>
        </p:spPr>
      </p:pic>
      <p:pic>
        <p:nvPicPr>
          <p:cNvPr id="9" name="Рисунок 8" descr="_MML48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00" y="4665768"/>
            <a:ext cx="3571900" cy="2192232"/>
          </a:xfrm>
          <a:prstGeom prst="rect">
            <a:avLst/>
          </a:prstGeom>
        </p:spPr>
      </p:pic>
      <p:pic>
        <p:nvPicPr>
          <p:cNvPr id="10" name="Рисунок 9" descr="DSCN3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43422"/>
            <a:ext cx="3571900" cy="221457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6858015" cy="7064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sp>
        <p:nvSpPr>
          <p:cNvPr id="40998" name="Rectangle 76"/>
          <p:cNvSpPr>
            <a:spLocks noChangeArrowheads="1"/>
          </p:cNvSpPr>
          <p:nvPr/>
        </p:nvSpPr>
        <p:spPr bwMode="auto">
          <a:xfrm>
            <a:off x="357158" y="928670"/>
            <a:ext cx="55721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территории района 3 сельскохозяйственных предприятия,   16 КФХ</a:t>
            </a:r>
          </a:p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Животноводство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2844" y="2132854"/>
          <a:ext cx="4929221" cy="4608513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2131554"/>
                <a:gridCol w="1037230"/>
                <a:gridCol w="1760437"/>
              </a:tblGrid>
              <a:tr h="776943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78747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 и птица на убой в живом весе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1810,7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Молоко (тонн)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7638,1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99,0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Яйца (тыс.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шт.)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1728,4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98,4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823091"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Шерсть (в физическом весе) (тонн)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Крупный рогатый скот,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8408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102,5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572210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3578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104,5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виней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3329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120,2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  <a:tr h="321328"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вец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коз, голов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2198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93,8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3EE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DSC03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1500174"/>
            <a:ext cx="3571900" cy="2643182"/>
          </a:xfrm>
          <a:prstGeom prst="rect">
            <a:avLst/>
          </a:prstGeom>
        </p:spPr>
      </p:pic>
      <p:pic>
        <p:nvPicPr>
          <p:cNvPr id="7" name="Рисунок 6" descr="DSC_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4167190"/>
            <a:ext cx="3571868" cy="269081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277813"/>
            <a:ext cx="5580111" cy="706437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38967" name="Group 55"/>
          <p:cNvGraphicFramePr>
            <a:graphicFrameLocks noGrp="1"/>
          </p:cNvGraphicFramePr>
          <p:nvPr/>
        </p:nvGraphicFramePr>
        <p:xfrm>
          <a:off x="142844" y="2060847"/>
          <a:ext cx="5437268" cy="3858950"/>
        </p:xfrm>
        <a:graphic>
          <a:graphicData uri="http://schemas.openxmlformats.org/drawingml/2006/table">
            <a:tbl>
              <a:tblPr/>
              <a:tblGrid>
                <a:gridCol w="3176639"/>
                <a:gridCol w="927780"/>
                <a:gridCol w="1332849"/>
              </a:tblGrid>
              <a:tr h="735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  <a:p>
                      <a:pPr marL="0" marR="0" indent="90170" algn="ctr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343400" algn="l"/>
                        </a:tabLst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343400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Темп роста к уровню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</a:p>
                  </a:txBody>
                  <a:tcPr marL="64717" marR="64717" marT="32095" marB="320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73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Посевные площади с/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культур в хозяйствах всех категорий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  после доработки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8355,1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Овощи (тонн)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7" name="Rectangle 53"/>
          <p:cNvSpPr>
            <a:spLocks noChangeArrowheads="1"/>
          </p:cNvSpPr>
          <p:nvPr/>
        </p:nvSpPr>
        <p:spPr bwMode="auto">
          <a:xfrm>
            <a:off x="250825" y="1000108"/>
            <a:ext cx="5329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Растениеводство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6180" y="4572008"/>
            <a:ext cx="3447820" cy="228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DSC075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976" y="0"/>
            <a:ext cx="3429024" cy="2328310"/>
          </a:xfrm>
          <a:prstGeom prst="rect">
            <a:avLst/>
          </a:prstGeom>
        </p:spPr>
      </p:pic>
      <p:pic>
        <p:nvPicPr>
          <p:cNvPr id="9" name="Рисунок 8" descr="DSC_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204864"/>
            <a:ext cx="3428992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611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Инвестиционная деятельность</a:t>
            </a:r>
            <a:endParaRPr lang="ru-RU" sz="2800" b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500034" y="571480"/>
          <a:ext cx="8358246" cy="2357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  <a:gridCol w="1214446"/>
                <a:gridCol w="1000132"/>
                <a:gridCol w="1285884"/>
                <a:gridCol w="1285884"/>
              </a:tblGrid>
              <a:tr h="68242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Единицы измерения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2018год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по виду деятельности «строительство»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(в основной капитал) за счет всех источников финансирования – всего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381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28596" y="3214686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за счет всех источников финансирования на душу населения, тыс. руб.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928794" y="3929066"/>
          <a:ext cx="5191140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im0-tub-ru.yandex.net/i?id=ef572e25e5e3e09d3c2bd6d1ea335b5c&amp;n=33&amp;w=480&amp;h=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260648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«Производство продукции растениеводства за счет вовлечения в оборот сельскохозяйственных угодий »</a:t>
            </a:r>
            <a:endParaRPr lang="ru-RU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Инициатор проекта – ООО «Племенной завод «Комсомолец»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8229600" cy="1223962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Административно - территориальное деление муниципального района «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</p:txBody>
      </p:sp>
      <p:pic>
        <p:nvPicPr>
          <p:cNvPr id="12291" name="Содержимое 6" descr="P1010070"/>
          <p:cNvPicPr>
            <a:picLocks noGrp="1"/>
          </p:cNvPicPr>
          <p:nvPr>
            <p:ph sz="half" idx="4294967295"/>
          </p:nvPr>
        </p:nvPicPr>
        <p:blipFill>
          <a:blip r:embed="rId2" cstate="print">
            <a:lum bright="24000" contrast="30000"/>
          </a:blip>
          <a:stretch>
            <a:fillRect/>
          </a:stretch>
        </p:blipFill>
        <p:spPr>
          <a:xfrm>
            <a:off x="0" y="1714500"/>
            <a:ext cx="4214813" cy="5143500"/>
          </a:xfrm>
        </p:spPr>
      </p:pic>
      <p:sp>
        <p:nvSpPr>
          <p:cNvPr id="12292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4357688" y="1928813"/>
            <a:ext cx="4786312" cy="4525962"/>
          </a:xfrm>
        </p:spPr>
        <p:txBody>
          <a:bodyPr/>
          <a:lstStyle/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Муниципальный район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район» состоит из 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 сельских и 1 городского поселений,</a:t>
            </a:r>
          </a:p>
          <a:p>
            <a:pPr marL="533400" indent="-5334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объединяющих 25 населенных пункта: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Улётовское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«Ленинское»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Тангинское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«Николаевское»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Горекацанское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«Доронинское»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Аблатуйское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Артинское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С.П.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Хадактинское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algn="just" eaLnBrk="1" hangingPunct="1"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Г.П. 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Дровянинское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33400" indent="-533400" eaLnBrk="1" hangingPunct="1">
              <a:lnSpc>
                <a:spcPct val="80000"/>
              </a:lnSpc>
              <a:buFontTx/>
              <a:buNone/>
            </a:pPr>
            <a:endParaRPr lang="ru-RU" sz="2000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8581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</a:rPr>
              <a:t>Производство продукции растениеводства за счет вовлечения </a:t>
            </a:r>
            <a:r>
              <a:rPr lang="ru-RU" sz="2000" b="1" dirty="0" smtClean="0"/>
              <a:t>в </a:t>
            </a:r>
            <a:r>
              <a:rPr lang="ru-RU" sz="2000" b="1" dirty="0" smtClean="0">
                <a:solidFill>
                  <a:srgbClr val="FFFF00"/>
                </a:solidFill>
              </a:rPr>
              <a:t>оборот сельскохозяйственных угодий 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/>
        </p:nvGraphicFramePr>
        <p:xfrm>
          <a:off x="142844" y="1340767"/>
          <a:ext cx="8858312" cy="3471001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273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территории муниципального района  «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Улётовский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район»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«Племенной завод «Комсомолец»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67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Танга, ул. Центральная,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64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Производство продукции растениеводства за счет вовлечения в оборот сельскохозяйственных угодий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75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разработан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73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366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2018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72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«Строительство семейной животноводческой фермы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 разведению коров молочных пород на 100 голов»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F:\Засуха о6.08\зас уха\DSC07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3744416" cy="2491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Засуха о6.08\зас уха\DSC07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47246"/>
            <a:ext cx="3923928" cy="261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685" y="4399880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 – КФХ Захарова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750" y="142853"/>
            <a:ext cx="7994650" cy="785818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Инвестиционный проект </a:t>
            </a:r>
            <a:b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«Строительство семейной животноводческой фермы</a:t>
            </a: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по разведению коров молочных пород на 100 голов»</a:t>
            </a:r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/>
        </p:nvGraphicFramePr>
        <p:xfrm>
          <a:off x="142844" y="963131"/>
          <a:ext cx="8858312" cy="5677970"/>
        </p:xfrm>
        <a:graphic>
          <a:graphicData uri="http://schemas.openxmlformats.org/drawingml/2006/table">
            <a:tbl>
              <a:tblPr/>
              <a:tblGrid>
                <a:gridCol w="3714776"/>
                <a:gridCol w="5143536"/>
              </a:tblGrid>
              <a:tr h="2965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КФХ Захарова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Улётовский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район, с. Танга, ул. Центральная,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0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Строительство семейной животноводческой фермы  по разведению коров молочных пород на 100 голов.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960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Модернизация молочной фермы. Приобретение оборудования для молочной фермы, автоматизации процесса доения коров. Приобретение племенных животных молочных пород. Приобретение сельскохозяйственной техники.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Снабжение населения качественной продукцией.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079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Бизнес-план по развитию семейной животноводческой фермы на базе КФХ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14,65 мл.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919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Государственные субсидии на модернизацию животноводческой фермы 8790,0 тыс. 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 ОАО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Россельхозбанк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-3860 тыс.руб.,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средства 2000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 7 месяцев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296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74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июня 2015 года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F:\Засуха о6.08\зас уха\DSC076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786" y="428605"/>
            <a:ext cx="7786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«Производство и хранение картофеля»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691157"/>
            <a:ext cx="6429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hlink"/>
              </a:buClr>
              <a:buSzPct val="70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 ООО «Картофель Забайкалья»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57166"/>
            <a:ext cx="9144000" cy="107157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FF00"/>
                </a:solidFill>
              </a:rPr>
              <a:t/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«Производство и хранение картофеля»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 smtClean="0">
              <a:latin typeface="Arial" charset="0"/>
            </a:endParaRPr>
          </a:p>
        </p:txBody>
      </p:sp>
      <p:graphicFrame>
        <p:nvGraphicFramePr>
          <p:cNvPr id="90260" name="Group 148"/>
          <p:cNvGraphicFramePr>
            <a:graphicFrameLocks noGrp="1"/>
          </p:cNvGraphicFramePr>
          <p:nvPr>
            <p:ph type="tbl" idx="4294967295"/>
          </p:nvPr>
        </p:nvGraphicFramePr>
        <p:xfrm>
          <a:off x="785813" y="1182688"/>
          <a:ext cx="8358246" cy="5157253"/>
        </p:xfrm>
        <a:graphic>
          <a:graphicData uri="http://schemas.openxmlformats.org/drawingml/2006/table">
            <a:tbl>
              <a:tblPr/>
              <a:tblGrid>
                <a:gridCol w="3854135"/>
                <a:gridCol w="4504111"/>
              </a:tblGrid>
              <a:tr h="357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Сельское хозяйство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57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Улётовский район, с.Арта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88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ООО 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Картофель Забайкалья</a:t>
                      </a: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678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Производство и хранения картофеля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76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здания под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картофеле</a:t>
                      </a:r>
                      <a:r>
                        <a:rPr lang="ru-RU" sz="1200" spc="-15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хранилище, организация хранения картофеля, насыщение  рынка в течении всего года экологически-чистой продукцией собственного производства.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452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Забайкальский край, г.Чита, 1МКР, 9а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процессе разработки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1,2 млн. руб.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58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Собственные средства, заемные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  <a:tr h="34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01.04.2014 года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Взаимодействие с ОМС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229600" cy="52149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Проводятся  заседания Консультативного Совета глав сельских, городского поселений и главы муниципального района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район»,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Дни Совета и Администрации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(сходы граждан)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населенных пунктах.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Продолжается работа по созданию территориальных общественных самоуправлений (ТОС).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sz="3200" b="1" dirty="0" smtClean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районе зарегистрированы и работают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ТОСов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endParaRPr lang="ru-RU" b="1" dirty="0" smtClean="0"/>
          </a:p>
        </p:txBody>
      </p:sp>
      <p:pic>
        <p:nvPicPr>
          <p:cNvPr id="107525" name="Picture 5" descr="ТО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19488"/>
            <a:ext cx="4429124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etImageCAD0R0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357430"/>
            <a:ext cx="4572000" cy="3405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28625"/>
            <a:ext cx="8229600" cy="7858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 производственных площадях на территории  муниципального района 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285750" y="1571625"/>
          <a:ext cx="8858312" cy="4972891"/>
        </p:xfrm>
        <a:graphic>
          <a:graphicData uri="http://schemas.openxmlformats.org/drawingml/2006/table">
            <a:tbl>
              <a:tblPr/>
              <a:tblGrid>
                <a:gridCol w="428628"/>
                <a:gridCol w="1714512"/>
                <a:gridCol w="1000132"/>
                <a:gridCol w="714380"/>
                <a:gridCol w="1000132"/>
                <a:gridCol w="1000132"/>
                <a:gridCol w="3000396"/>
              </a:tblGrid>
              <a:tr h="738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1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(с.Николаевское,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ул.Красноармейская,19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270 кв.м.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6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(бывшего) детского сада (с. Доронинское,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ул.Пионерская,22)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800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7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Здание маслозавода  (бывшего),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Забайкальский край, с. Улёты, ул. Колхозная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 здание с  земельным участком 1 га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5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  с сооружениями (бывший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зерноток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Забапйкальс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край, с. Танга,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900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767" name="Group 575"/>
          <p:cNvGraphicFramePr>
            <a:graphicFrameLocks noGrp="1"/>
          </p:cNvGraphicFramePr>
          <p:nvPr>
            <p:ph idx="4294967295"/>
          </p:nvPr>
        </p:nvGraphicFramePr>
        <p:xfrm>
          <a:off x="142875" y="428625"/>
          <a:ext cx="9001153" cy="5786119"/>
        </p:xfrm>
        <a:graphic>
          <a:graphicData uri="http://schemas.openxmlformats.org/drawingml/2006/table">
            <a:tbl>
              <a:tblPr/>
              <a:tblGrid>
                <a:gridCol w="435540"/>
                <a:gridCol w="1742159"/>
                <a:gridCol w="1016259"/>
                <a:gridCol w="725899"/>
                <a:gridCol w="1016259"/>
                <a:gridCol w="1016259"/>
                <a:gridCol w="3048778"/>
              </a:tblGrid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Объект,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местоположение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 объекта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Стоимость объекта, млн.руб.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балансовая)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участка,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зданий и сооружений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Имеющаяся инфраструктура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6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площадка   с расположенными на ней  зданиями: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гаража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Складское помещение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Пункт приема молока с действующей  скважиной (бывший)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Здание заправки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Проходная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Асфальтированная площадка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Горекацан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кв.м.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кв.м.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2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Производственная асфальтированная площадка  с расположенными на ней основаниями 2-х зданий складов,  с.Черемхово</a:t>
                      </a: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Нежилое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 возможность  подключения к  сетям энергоснабжения, наличие   технической   возможности  предоставления к сети телефонной связи ,подъездные пути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753" marR="99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277813"/>
            <a:ext cx="8218487" cy="13509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Информация о свободных  земельных участках на территории  муниципального района «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2512566"/>
          <a:ext cx="8064895" cy="408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936"/>
                <a:gridCol w="4224468"/>
                <a:gridCol w="1612979"/>
                <a:gridCol w="998512"/>
              </a:tblGrid>
              <a:tr h="96692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поселения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Площадь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(га)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массивов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(шт.)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01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Тангинское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1086,7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Горекацанское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1685,6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Доронинское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2452,8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Артинское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1520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952,0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389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Улётовское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5289,0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748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Дровянинское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(не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раграниченная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с.Татаурово)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424,0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42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Итого: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11910,8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19672" y="1052736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Сформированные   земельные участки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29600" cy="928688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</a:t>
            </a:r>
          </a:p>
        </p:txBody>
      </p:sp>
      <p:pic>
        <p:nvPicPr>
          <p:cNvPr id="14339" name="Picture 6" descr="улеты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71563"/>
            <a:ext cx="4143375" cy="5500687"/>
          </a:xfrm>
        </p:spPr>
      </p:pic>
      <p:sp>
        <p:nvSpPr>
          <p:cNvPr id="1434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791075" y="1285875"/>
            <a:ext cx="4352925" cy="5026025"/>
          </a:xfrm>
          <a:noFill/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 расположен в центральной части Забайкальского края и занимает территорию 16,6 тыс.км. 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На западе граничит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Красночикойским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Хилокским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юге и юго-востоке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Кыринским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Акшинским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районами, на севере с Читинским районом. 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Районный центр - село Улёты.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94297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Свободные земельные участки </a:t>
            </a:r>
            <a:r>
              <a:rPr lang="ru-RU" sz="2800" b="1" dirty="0" err="1" smtClean="0">
                <a:solidFill>
                  <a:schemeClr val="tx1"/>
                </a:solidFill>
              </a:rPr>
              <a:t>несформированые</a:t>
            </a:r>
            <a:r>
              <a:rPr lang="ru-RU" b="1" dirty="0" smtClean="0"/>
              <a:t> 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467544" y="1646238"/>
          <a:ext cx="7632848" cy="371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177"/>
                <a:gridCol w="2738247"/>
                <a:gridCol w="1536089"/>
                <a:gridCol w="2280335"/>
              </a:tblGrid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Наименование поселения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Площадь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(га)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Кол-во долей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(шт.)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Тангинское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5063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258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Николаевское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9120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Горекацанское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1764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Доронинское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Артинское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239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4270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Calibri"/>
                          <a:cs typeface="Times New Roman"/>
                        </a:rPr>
                        <a:t>Хадактинское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 (Черемхово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1677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22795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1663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Администрация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Забайкальского края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Адрес: 674050, Забайкальский край,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район, с. Улёты, ул. Кирова, 68 «а», 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raiadmin@rambler.ru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 Иннокентьевич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муниципального района, руководитель администрации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8-30(238)-5-32-93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Подойницын Станислав Сергеевич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Первый заместитель руководителя администрации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по экономическому развитию</a:t>
            </a:r>
          </a:p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8-30-(238)-5-32-92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Лапина Елена Сергеевна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Заместитель руководителя администрации муниципального района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по социальным вопросам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8-30(238)-5-33-35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Рычкова Ольга Романовна  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Управляющая Делами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8-30(238)-5-37-87</a:t>
            </a:r>
          </a:p>
          <a:p>
            <a:pPr algn="ctr" eaLnBrk="1" hangingPunct="1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Негодяева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Начальник отдела имущественных, земельных отношений и экономики администрации муниципального района </a:t>
            </a:r>
          </a:p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 </a:t>
            </a:r>
          </a:p>
          <a:p>
            <a:pPr algn="ctr" eaLnBrk="1" hangingPunct="1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телефон: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8-30-(238)-5-41-18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Приемная администрации:</a:t>
            </a:r>
          </a:p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Михайлова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Танзиля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Фатиховна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— секретарь</a:t>
            </a:r>
            <a:b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телефон/факс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8-30(238)-5-32-44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75"/>
            <a:ext cx="8258175" cy="1000125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FFFF00"/>
                </a:solidFill>
              </a:rPr>
              <a:t>                 Климатические условия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sz="half" idx="4294967295"/>
          </p:nvPr>
        </p:nvSpPr>
        <p:spPr>
          <a:xfrm>
            <a:off x="0" y="1143000"/>
            <a:ext cx="8928100" cy="364331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700" dirty="0" smtClean="0"/>
              <a:t>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Природные условия района сложные. Климат резко-континентальный, с большими перепадами сезонных и суточных температур.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 характеризуется более мягким климатом, чем вся территория Забайкальского края. Зимой в понижениях рельефа преобладает ясная, маловетреная 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сильноморозная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погода.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Ингодинская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котловина относится к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слабопродуваемым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засушливым территориям. 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Среднегодовой температурный фон здесь на 1,5-2,0 градуса выше, чем на остальной территории края. Зимой на фоне низких температур количество солнечной радиации достаточно велико и сравнимо с южными районами страны. Лето теплое и жаркое, с малым количеством осадков.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6228184" y="3356992"/>
          <a:ext cx="2732087" cy="3356992"/>
        </p:xfrm>
        <a:graphic>
          <a:graphicData uri="http://schemas.openxmlformats.org/presentationml/2006/ole">
            <p:oleObj spid="_x0000_s3075" r:id="rId3" imgW="11657143" imgH="15542857" progId="">
              <p:embed/>
            </p:oleObj>
          </a:graphicData>
        </a:graphic>
      </p:graphicFrame>
      <p:sp>
        <p:nvSpPr>
          <p:cNvPr id="3077" name="AutoShape 5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9" name="AutoShape 7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1" name="AutoShape 9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3" name="AutoShape 11" descr="https://www.litprichal.ru/upload/678/6a0dab347956b144fdd8e10457cb10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etosibir.ru/wp-content/uploads/2017/02/I_akpGmT-oc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149080"/>
            <a:ext cx="3059832" cy="25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Изображение 011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 bwMode="auto">
          <a:xfrm>
            <a:off x="179512" y="3356992"/>
            <a:ext cx="2748855" cy="335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Улетовский р-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447675" y="209550"/>
            <a:ext cx="426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500034" y="642918"/>
            <a:ext cx="8286808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основания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Улётовского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началась с освоением и заселением земель вдоль реки Ингоды переселенцами из европейской части России.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Основное заселение территории района началось после основания в  1687-1688 годах Читинской слободы.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 января 1926 года был образован район в рамках сегодняшних границ.  </a:t>
            </a: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2016 году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Улётовскому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 исполнилось 90 лет.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История муниципального района  «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Улётовский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6228183" cy="85725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Земельные ресурсы</a:t>
            </a:r>
          </a:p>
        </p:txBody>
      </p:sp>
      <p:graphicFrame>
        <p:nvGraphicFramePr>
          <p:cNvPr id="15426" name="Group 66"/>
          <p:cNvGraphicFramePr>
            <a:graphicFrameLocks noGrp="1"/>
          </p:cNvGraphicFramePr>
          <p:nvPr/>
        </p:nvGraphicFramePr>
        <p:xfrm>
          <a:off x="142844" y="2071677"/>
          <a:ext cx="5786478" cy="4651372"/>
        </p:xfrm>
        <a:graphic>
          <a:graphicData uri="http://schemas.openxmlformats.org/drawingml/2006/table">
            <a:tbl>
              <a:tblPr/>
              <a:tblGrid>
                <a:gridCol w="2428892"/>
                <a:gridCol w="1233436"/>
                <a:gridCol w="878959"/>
                <a:gridCol w="1245191"/>
              </a:tblGrid>
              <a:tr h="48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1616666,0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1420665,4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48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194139,0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109357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4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1293657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3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5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Рисунок 9" descr="P80302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0"/>
            <a:ext cx="2987824" cy="2141976"/>
          </a:xfrm>
          <a:prstGeom prst="rect">
            <a:avLst/>
          </a:prstGeom>
        </p:spPr>
      </p:pic>
      <p:pic>
        <p:nvPicPr>
          <p:cNvPr id="7" name="Picture 60" descr="P7050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581525"/>
            <a:ext cx="29876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073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276872"/>
            <a:ext cx="2987824" cy="219398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19672</TotalTime>
  <Words>3835</Words>
  <Application>Microsoft Office PowerPoint</Application>
  <PresentationFormat>Экран (4:3)</PresentationFormat>
  <Paragraphs>960</Paragraphs>
  <Slides>61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Литейная</vt:lpstr>
      <vt:lpstr>Слайд 1</vt:lpstr>
      <vt:lpstr>СИМВОЛИКА МУНИЦИПАЛЬНОГО РАЙОНА  «УЛЁТОВСКИЙ РАЙОН»</vt:lpstr>
      <vt:lpstr>Слайд 3</vt:lpstr>
      <vt:lpstr>Слайд 4</vt:lpstr>
      <vt:lpstr>Административно - территориальное деление муниципального района «Улётовский район» </vt:lpstr>
      <vt:lpstr>Географическое положение</vt:lpstr>
      <vt:lpstr>                 Климатические условия</vt:lpstr>
      <vt:lpstr>История муниципального района  «Улётовский район»</vt:lpstr>
      <vt:lpstr>Земельные ресурсы</vt:lpstr>
      <vt:lpstr>Почвы</vt:lpstr>
      <vt:lpstr>Водные ресурсы</vt:lpstr>
      <vt:lpstr>Лесные ресурсы</vt:lpstr>
      <vt:lpstr>Полезные ископаемые</vt:lpstr>
      <vt:lpstr>             Рекреационные ресурсы</vt:lpstr>
      <vt:lpstr>Инженерная инфраструктура</vt:lpstr>
      <vt:lpstr>Транспортная инфраструктура</vt:lpstr>
      <vt:lpstr>Связь</vt:lpstr>
      <vt:lpstr>                           Образование</vt:lpstr>
      <vt:lpstr>Дошкольное образование</vt:lpstr>
      <vt:lpstr>Дополнительное образование</vt:lpstr>
      <vt:lpstr>Школа выживания в экстремальных ситуациях  «Соболь»</vt:lpstr>
      <vt:lpstr>                      Здравоохранение</vt:lpstr>
      <vt:lpstr>Культура</vt:lpstr>
      <vt:lpstr>     Культура </vt:lpstr>
      <vt:lpstr>Культура</vt:lpstr>
      <vt:lpstr>Слайд 26</vt:lpstr>
      <vt:lpstr>Физическая культура и спорт</vt:lpstr>
      <vt:lpstr>Жилищный фонд</vt:lpstr>
      <vt:lpstr>Демографические показатели</vt:lpstr>
      <vt:lpstr>Трудовые ресурсы</vt:lpstr>
      <vt:lpstr>Рынок труда</vt:lpstr>
      <vt:lpstr>Финансово-кредитные учреждения</vt:lpstr>
      <vt:lpstr>Бюджет района</vt:lpstr>
      <vt:lpstr>     </vt:lpstr>
      <vt:lpstr>Расходы консолидированного бюджета муниципального района «Улётовский район» в 2018 году составили 694808,9 тыс. руб.  - 139,1% к  2017 году</vt:lpstr>
      <vt:lpstr>Доходы населения</vt:lpstr>
      <vt:lpstr>Малое предпринимательство</vt:lpstr>
      <vt:lpstr>       Поддержка малого предпринимательства </vt:lpstr>
      <vt:lpstr>  Перечень муниципального имущества, предназначенного для передачи во владение и (или) пользование субъектам малого предпринимательства</vt:lpstr>
      <vt:lpstr>Перечень муниципального имущества, составляющего залоговый фонд</vt:lpstr>
      <vt:lpstr>                 Потребительский рынок</vt:lpstr>
      <vt:lpstr>Промышленность</vt:lpstr>
      <vt:lpstr>Добыча полезных ископаемых</vt:lpstr>
      <vt:lpstr>Слайд 44</vt:lpstr>
      <vt:lpstr>Системообразующие предприятия</vt:lpstr>
      <vt:lpstr>Сельское хозяйство</vt:lpstr>
      <vt:lpstr>Сельское хозяйство</vt:lpstr>
      <vt:lpstr>Инвестиционная деятельность</vt:lpstr>
      <vt:lpstr>Слайд 49</vt:lpstr>
      <vt:lpstr>Инвестиционный проект  «Производство продукции растениеводства за счет вовлечения в оборот сельскохозяйственных угодий »</vt:lpstr>
      <vt:lpstr>Слайд 51</vt:lpstr>
      <vt:lpstr>Инвестиционный проект  «Строительство семейной животноводческой фермы по разведению коров молочных пород на 100 голов»</vt:lpstr>
      <vt:lpstr>Слайд 53</vt:lpstr>
      <vt:lpstr> Инвестиционный проект  «Производство и хранение картофеля»  </vt:lpstr>
      <vt:lpstr>Взаимодействие с ОМС</vt:lpstr>
      <vt:lpstr>ТОСы</vt:lpstr>
      <vt:lpstr>Информация о свободных  производственных площадях на территории  муниципального района  «Улётовский район»</vt:lpstr>
      <vt:lpstr>Слайд 58</vt:lpstr>
      <vt:lpstr>Информация о свободных  земельных участках на территории  муниципального района «Улётовский район»</vt:lpstr>
      <vt:lpstr>Свободные земельные участки несформированые </vt:lpstr>
      <vt:lpstr>Слайд 61</vt:lpstr>
    </vt:vector>
  </TitlesOfParts>
  <Company>BEST XP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asd</dc:creator>
  <cp:lastModifiedBy>asd</cp:lastModifiedBy>
  <cp:revision>1418</cp:revision>
  <dcterms:created xsi:type="dcterms:W3CDTF">2012-09-21T02:52:52Z</dcterms:created>
  <dcterms:modified xsi:type="dcterms:W3CDTF">2019-09-30T02:00:22Z</dcterms:modified>
</cp:coreProperties>
</file>