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C18C29D0B149D2529A210A85698B8246208C34594F79BF9114AF6C02E5CEA5B1A4E4D25A75DF5814B9A6EEDDE2D358FC0B4B6E299531A70I3c5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C18C29D0B149D2529A210A85698B8246208C34594F79BF9114AF6C02E5CEA5B1A4E4D25A75DF4834D9A6EEDDE2D358FC0B4B6E299531A70I3c5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CD892A44F383DB96F92F50655B35259594078B44B89979B03D7AAC102B7B8AC33BFDF1D891BCD5DA86097225DlCo6G" TargetMode="External"/><Relationship Id="rId2" Type="http://schemas.openxmlformats.org/officeDocument/2006/relationships/hyperlink" Target="consultantplus://offline/ref=BCD892A44F383DB96F92F50655B352595B467CBE4988979B03D7AAC102B7B8AC33BFDF1D891BCD5DA86097225DlCo6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consultantplus://offline/ref=BCD892A44F383DB96F92F50655B35259594078B44B88979B03D7AAC102B7B8AC33BFDF1D891BCD5DA86097225DlCo6G" TargetMode="External"/><Relationship Id="rId4" Type="http://schemas.openxmlformats.org/officeDocument/2006/relationships/hyperlink" Target="consultantplus://offline/ref=BCD892A44F383DB96F92F50655B352595B467CBE498A979B03D7AAC102B7B8AC33BFDF1D891BCD5DA86097225DlCo6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88C487CB21C1299A9BB936B6E20D65D973C9E373D7151C774CAD64704B9C5A59284DE0AA2D4A43A1251F734A0807182EAD45C85C6E2297DJFH7F" TargetMode="External"/><Relationship Id="rId2" Type="http://schemas.openxmlformats.org/officeDocument/2006/relationships/hyperlink" Target="consultantplus://offline/ref=C88C487CB21C1299A9BB936B6E20D65D973C9E373D7151C774CAD64704B9C5A59284DE0AA2D4A43A1351F734A0807182EAD45C85C6E2297DJFH7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D892A44F383DB96F92F50655B35259594078B44B8B979B03D7AAC102B7B8AC33BFDF1D891BCD5DA86097225DlCo6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D892A44F383DB96F92F50655B35259594078B54C88979B03D7AAC102B7B8AC33BFDF1D891BCD5DA86097225DlCo6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D892A44F383DB96F92F50655B352595B4577B74F89979B03D7AAC102B7B8AC33BFDF1D891BCD5DA86097225DlCo6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D892A44F383DB96F92F50655B352595B407EB6458C979B03D7AAC102B7B8AC33BFDF1D891BCD5DA86097225DlCo6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6F0CD0365DCCD717925A882DECB8D3A6E012775F2E4F336F39615D8F436A62B46ADB41BEACB62920E2F4F12EBzCE4H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6336704" cy="46805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изменений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 о защите прав потребителей,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01 января 2021 года</a:t>
            </a:r>
          </a:p>
          <a:p>
            <a:endParaRPr lang="ru-RU" b="1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ospotrebnadz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06468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22" y="501317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Похлебалова Елена Александровна </a:t>
            </a:r>
            <a:r>
              <a:rPr lang="ru-RU" sz="2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Главный специалист-эксперт отдела защиты прав потребителей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Управления Роспотребнадзора по Забайкальскому краю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Исключены</a:t>
            </a:r>
            <a:r>
              <a:rPr lang="ru-RU" i="1" dirty="0" smtClean="0"/>
              <a:t> </a:t>
            </a:r>
            <a:r>
              <a:rPr lang="ru-RU" dirty="0"/>
              <a:t>следующие обязанности продавцов</a:t>
            </a:r>
            <a:r>
              <a:rPr lang="ru-RU" dirty="0" smtClean="0"/>
              <a:t>:</a:t>
            </a:r>
          </a:p>
          <a:p>
            <a:pPr marL="4572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u="sng" dirty="0" smtClean="0">
                <a:solidFill>
                  <a:schemeClr val="accent2"/>
                </a:solidFill>
              </a:rPr>
              <a:t>бесплатно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/>
              <a:t>погрузить крупногабаритный товар на транспортное средства потребителя, если доставка осуществляется силами последнего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u="sng" dirty="0" smtClean="0">
                <a:solidFill>
                  <a:schemeClr val="accent2"/>
                </a:solidFill>
              </a:rPr>
              <a:t>вести </a:t>
            </a:r>
            <a:r>
              <a:rPr lang="ru-RU" u="sng" dirty="0">
                <a:solidFill>
                  <a:schemeClr val="accent2"/>
                </a:solidFill>
              </a:rPr>
              <a:t>книгу отзывов и предложений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о</a:t>
            </a:r>
            <a:r>
              <a:rPr lang="ru-RU" u="sng" dirty="0" smtClean="0">
                <a:solidFill>
                  <a:schemeClr val="accent2"/>
                </a:solidFill>
              </a:rPr>
              <a:t>знакомить </a:t>
            </a:r>
            <a:r>
              <a:rPr lang="ru-RU" u="sng" dirty="0">
                <a:solidFill>
                  <a:schemeClr val="accent2"/>
                </a:solidFill>
              </a:rPr>
              <a:t>потребителя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endParaRPr lang="ru-RU" dirty="0" smtClean="0">
              <a:solidFill>
                <a:schemeClr val="accent2"/>
              </a:solidFill>
            </a:endParaRPr>
          </a:p>
          <a:p>
            <a:pPr marL="45720" indent="0">
              <a:buNone/>
            </a:pPr>
            <a:r>
              <a:rPr lang="ru-RU" u="sng" dirty="0" smtClean="0">
                <a:solidFill>
                  <a:schemeClr val="accent2"/>
                </a:solidFill>
              </a:rPr>
              <a:t>с </a:t>
            </a:r>
            <a:r>
              <a:rPr lang="ru-RU" u="sng" dirty="0">
                <a:solidFill>
                  <a:schemeClr val="accent2"/>
                </a:solidFill>
              </a:rPr>
              <a:t>товарно-сопроводительной документацией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3501008"/>
            <a:ext cx="14977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660230" y="3284984"/>
            <a:ext cx="1497767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876256" y="3284984"/>
            <a:ext cx="100811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78" y="4941168"/>
            <a:ext cx="1080122" cy="15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660230" y="4725144"/>
            <a:ext cx="1497767" cy="174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516216" y="4941168"/>
            <a:ext cx="1641781" cy="152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4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dirty="0"/>
              <a:t>Общие </a:t>
            </a:r>
            <a:r>
              <a:rPr lang="ru-RU" sz="2600" b="1" dirty="0" smtClean="0"/>
              <a:t>правила</a:t>
            </a:r>
          </a:p>
          <a:p>
            <a:pPr marL="45720" indent="0" algn="ctr">
              <a:buNone/>
            </a:pPr>
            <a:endParaRPr lang="ru-RU" sz="900" i="1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Расширили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перечень товаров длительного пользования, на которые не распространяется обязанность безвозмездно предоставить покупателю по его требованию на период ремонта аналог или замену такого товара. В него добавили:</a:t>
            </a:r>
          </a:p>
          <a:p>
            <a:pPr marL="45720" indent="0">
              <a:buNone/>
            </a:pPr>
            <a:r>
              <a:rPr lang="ru-RU" dirty="0" smtClean="0"/>
              <a:t>- </a:t>
            </a:r>
            <a:r>
              <a:rPr lang="ru-RU" dirty="0"/>
              <a:t>газовые и газоэлектрические бытовые приборы для приготовления пищи;</a:t>
            </a:r>
          </a:p>
          <a:p>
            <a:pPr marL="45720" indent="0">
              <a:buNone/>
            </a:pPr>
            <a:r>
              <a:rPr lang="ru-RU" dirty="0" smtClean="0"/>
              <a:t>- ювелирные </a:t>
            </a:r>
            <a:r>
              <a:rPr lang="ru-RU" dirty="0"/>
              <a:t>и другие изделия из драгметаллов и (или) драгкамней, ограненные драгкамни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Теперь продавец </a:t>
            </a:r>
            <a:r>
              <a:rPr lang="ru-RU" i="1" dirty="0">
                <a:hlinkClick r:id="rId2"/>
              </a:rPr>
              <a:t>не обязан</a:t>
            </a:r>
            <a:r>
              <a:rPr lang="ru-RU" dirty="0"/>
              <a:t> менять только </a:t>
            </a:r>
            <a:r>
              <a:rPr lang="ru-RU" u="sng" dirty="0"/>
              <a:t>те технически сложные бытовые товары надлежащего качества, гарантия на которые год и более.</a:t>
            </a:r>
            <a:r>
              <a:rPr lang="ru-RU" dirty="0"/>
              <a:t> Ранее условием для отказа покупателю было само ее наличие, а не срок.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77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1" cy="530120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900" b="1" dirty="0"/>
              <a:t>Дистанционная торговля</a:t>
            </a:r>
            <a:endParaRPr lang="ru-RU" sz="2900" dirty="0"/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При покупке товаров в </a:t>
            </a:r>
            <a:r>
              <a:rPr lang="ru-RU" dirty="0" smtClean="0"/>
              <a:t>Интернет-магазинах появилась </a:t>
            </a:r>
            <a:r>
              <a:rPr lang="ru-RU" dirty="0"/>
              <a:t>новая </a:t>
            </a:r>
            <a:r>
              <a:rPr lang="ru-RU" dirty="0">
                <a:solidFill>
                  <a:srgbClr val="C00000"/>
                </a:solidFill>
              </a:rPr>
              <a:t>обязанность продавца предоставить</a:t>
            </a:r>
            <a:r>
              <a:rPr lang="ru-RU" dirty="0"/>
              <a:t> потребителю подтверждение заключения договор розничной купли-продажи, которое должно содержать </a:t>
            </a:r>
            <a:r>
              <a:rPr lang="ru-RU" dirty="0">
                <a:solidFill>
                  <a:srgbClr val="C00000"/>
                </a:solidFill>
              </a:rPr>
              <a:t>номер </a:t>
            </a:r>
            <a:r>
              <a:rPr lang="ru-RU" dirty="0" smtClean="0">
                <a:solidFill>
                  <a:srgbClr val="C00000"/>
                </a:solidFill>
              </a:rPr>
              <a:t>заказа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новых правилах закреплено, что </a:t>
            </a:r>
            <a:r>
              <a:rPr lang="ru-RU" i="1" dirty="0">
                <a:solidFill>
                  <a:srgbClr val="C00000"/>
                </a:solidFill>
              </a:rPr>
              <a:t>технически сложные бытовые товары</a:t>
            </a:r>
            <a:r>
              <a:rPr lang="ru-RU" i="1" dirty="0"/>
              <a:t>, </a:t>
            </a:r>
            <a:r>
              <a:rPr lang="ru-RU" i="1" dirty="0">
                <a:solidFill>
                  <a:srgbClr val="C00000"/>
                </a:solidFill>
              </a:rPr>
              <a:t>транспортные средства</a:t>
            </a:r>
            <a:r>
              <a:rPr lang="ru-RU" i="1" dirty="0"/>
              <a:t> и </a:t>
            </a:r>
            <a:r>
              <a:rPr lang="ru-RU" i="1" dirty="0">
                <a:solidFill>
                  <a:srgbClr val="C00000"/>
                </a:solidFill>
              </a:rPr>
              <a:t>ювелирные изделия</a:t>
            </a:r>
            <a:r>
              <a:rPr lang="ru-RU" dirty="0"/>
              <a:t> из драгметаллов и драгкамней, сертифицированных ограненных драгкамней, купленные дистанционно, </a:t>
            </a:r>
            <a:r>
              <a:rPr lang="ru-RU" dirty="0">
                <a:solidFill>
                  <a:srgbClr val="C00000"/>
                </a:solidFill>
              </a:rPr>
              <a:t>покупатель вправе вернуть</a:t>
            </a:r>
            <a:r>
              <a:rPr lang="ru-RU" dirty="0"/>
              <a:t>, даже если они надлежащего качества. </a:t>
            </a:r>
          </a:p>
          <a:p>
            <a:r>
              <a:rPr lang="ru-RU" dirty="0"/>
              <a:t>По общему правилу </a:t>
            </a:r>
            <a:r>
              <a:rPr lang="ru-RU" dirty="0">
                <a:solidFill>
                  <a:srgbClr val="C00000"/>
                </a:solidFill>
              </a:rPr>
              <a:t>товар </a:t>
            </a:r>
            <a:r>
              <a:rPr lang="ru-RU" i="1" dirty="0">
                <a:solidFill>
                  <a:srgbClr val="C00000"/>
                </a:solidFill>
              </a:rPr>
              <a:t>может получить</a:t>
            </a:r>
            <a:r>
              <a:rPr lang="ru-RU" dirty="0"/>
              <a:t> как сам </a:t>
            </a:r>
            <a:r>
              <a:rPr lang="ru-RU" dirty="0">
                <a:solidFill>
                  <a:srgbClr val="C00000"/>
                </a:solidFill>
              </a:rPr>
              <a:t>потребитель</a:t>
            </a:r>
            <a:r>
              <a:rPr lang="ru-RU" dirty="0"/>
              <a:t>, так и </a:t>
            </a:r>
            <a:r>
              <a:rPr lang="ru-RU" dirty="0">
                <a:solidFill>
                  <a:srgbClr val="C00000"/>
                </a:solidFill>
              </a:rPr>
              <a:t>иное лицо</a:t>
            </a:r>
            <a:r>
              <a:rPr lang="ru-RU" dirty="0"/>
              <a:t>, предъявившее информацию о номере заказа либо другое подтверждение заключения договора (оформление заказа).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продавец не довел до потребителя информацию о форме и способах направления претензий, последний </a:t>
            </a:r>
            <a:r>
              <a:rPr lang="ru-RU" i="1" dirty="0">
                <a:solidFill>
                  <a:srgbClr val="C00000"/>
                </a:solidFill>
              </a:rPr>
              <a:t>может направить </a:t>
            </a:r>
            <a:r>
              <a:rPr lang="ru-RU" dirty="0">
                <a:solidFill>
                  <a:srgbClr val="C00000"/>
                </a:solidFill>
              </a:rPr>
              <a:t>претензию в любой форме и любым способом</a:t>
            </a:r>
            <a:r>
              <a:rPr lang="ru-RU" dirty="0"/>
              <a:t>.</a:t>
            </a:r>
          </a:p>
          <a:p>
            <a:r>
              <a:rPr lang="ru-RU" dirty="0"/>
              <a:t>Продавец </a:t>
            </a:r>
            <a:r>
              <a:rPr lang="ru-RU" i="1" dirty="0"/>
              <a:t>должен раскрыть</a:t>
            </a:r>
            <a:r>
              <a:rPr lang="ru-RU" dirty="0"/>
              <a:t> дополнительные данные о себе: </a:t>
            </a:r>
            <a:r>
              <a:rPr lang="ru-RU" dirty="0">
                <a:solidFill>
                  <a:srgbClr val="C00000"/>
                </a:solidFill>
              </a:rPr>
              <a:t>ОГРН; адрес электронной почты и (или) номер телефона.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08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Продажа товаров с использованием автоматов</a:t>
            </a:r>
            <a:endParaRPr lang="ru-RU" dirty="0"/>
          </a:p>
          <a:p>
            <a:pPr marL="45720" indent="0">
              <a:buNone/>
            </a:pPr>
            <a:endParaRPr lang="ru-RU" sz="800" dirty="0"/>
          </a:p>
          <a:p>
            <a:r>
              <a:rPr lang="ru-RU" dirty="0"/>
              <a:t>Продавец </a:t>
            </a:r>
            <a:r>
              <a:rPr lang="ru-RU" dirty="0">
                <a:solidFill>
                  <a:srgbClr val="C00000"/>
                </a:solidFill>
              </a:rPr>
              <a:t>обязан обеспечить целостность товара</a:t>
            </a:r>
            <a:r>
              <a:rPr lang="ru-RU" dirty="0"/>
              <a:t> (при продаже товара в потребительской упаковке), сохранность его потребительских свойств для использования товара по назначению, а также </a:t>
            </a:r>
            <a:r>
              <a:rPr lang="ru-RU" dirty="0">
                <a:solidFill>
                  <a:srgbClr val="C00000"/>
                </a:solidFill>
              </a:rPr>
              <a:t>довести</a:t>
            </a:r>
            <a:r>
              <a:rPr lang="ru-RU" dirty="0"/>
              <a:t> до сведения потребителя следующую </a:t>
            </a:r>
            <a:r>
              <a:rPr lang="ru-RU" dirty="0">
                <a:solidFill>
                  <a:srgbClr val="C00000"/>
                </a:solidFill>
              </a:rPr>
              <a:t>информацию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а) наименование продавца, его ОГРН, место нахождения и адрес, режим работы, номер телефона и адрес электронной почты;</a:t>
            </a:r>
          </a:p>
          <a:p>
            <a:pPr marL="45720" indent="0">
              <a:buNone/>
            </a:pPr>
            <a:r>
              <a:rPr lang="ru-RU" dirty="0"/>
              <a:t>б) правила пользования автоматом </a:t>
            </a:r>
            <a:r>
              <a:rPr lang="ru-RU" dirty="0" smtClean="0"/>
              <a:t>для</a:t>
            </a:r>
          </a:p>
          <a:p>
            <a:pPr marL="45720" indent="0">
              <a:buNone/>
            </a:pPr>
            <a:r>
              <a:rPr lang="ru-RU" dirty="0" smtClean="0"/>
              <a:t>заключения </a:t>
            </a:r>
            <a:r>
              <a:rPr lang="ru-RU" dirty="0"/>
              <a:t>договора розничной купли-продажи;</a:t>
            </a:r>
          </a:p>
          <a:p>
            <a:pPr marL="45720" indent="0">
              <a:buNone/>
            </a:pPr>
            <a:r>
              <a:rPr lang="ru-RU" dirty="0"/>
              <a:t>в) порядок возврата суммы, уплаченной за товар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если товар не предоставлен потребителю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104900" cy="165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8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/>
              <a:t>Разносная торговля</a:t>
            </a:r>
            <a:endParaRPr lang="ru-RU" sz="2400" dirty="0"/>
          </a:p>
          <a:p>
            <a:pPr marL="45720" indent="0">
              <a:buNone/>
            </a:pPr>
            <a:endParaRPr lang="ru-RU" sz="800" dirty="0"/>
          </a:p>
          <a:p>
            <a:r>
              <a:rPr lang="ru-RU" i="1" dirty="0">
                <a:solidFill>
                  <a:schemeClr val="accent2"/>
                </a:solidFill>
              </a:rPr>
              <a:t>Исключены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следующие обязанности продавца:</a:t>
            </a:r>
          </a:p>
          <a:p>
            <a:pPr marL="45720" indent="0">
              <a:buNone/>
            </a:pPr>
            <a:r>
              <a:rPr lang="ru-RU" dirty="0"/>
              <a:t>- обеспечить наличие у представителя личной карточки, заверенной подписью лица, ответственного за ее оформление, и печатью продавца (при наличии печати), с фотографией, указанием ФИО представителя продавца, а также сведений о продавце;</a:t>
            </a:r>
          </a:p>
          <a:p>
            <a:pPr marL="45720" indent="0">
              <a:buNone/>
            </a:pPr>
            <a:r>
              <a:rPr lang="ru-RU" dirty="0"/>
              <a:t>- обеспечить наличие прейскуранта;</a:t>
            </a:r>
          </a:p>
          <a:p>
            <a:pPr marL="45720" indent="0">
              <a:buNone/>
            </a:pPr>
            <a:r>
              <a:rPr lang="ru-RU" dirty="0"/>
              <a:t>- передавать потребителю товарный чек.</a:t>
            </a:r>
          </a:p>
          <a:p>
            <a:r>
              <a:rPr lang="ru-RU" i="1" dirty="0">
                <a:solidFill>
                  <a:srgbClr val="C00000"/>
                </a:solidFill>
              </a:rPr>
              <a:t>Разрешена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продажа в разнос таких товаров:</a:t>
            </a:r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C00000"/>
                </a:solidFill>
              </a:rPr>
              <a:t>продовольственных товаров в потребительской упаковке</a:t>
            </a:r>
            <a:r>
              <a:rPr lang="ru-RU" dirty="0"/>
              <a:t>;</a:t>
            </a:r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C00000"/>
                </a:solidFill>
              </a:rPr>
              <a:t>экземпляров аудиовизуальных произведений и фонограмм;</a:t>
            </a:r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C00000"/>
                </a:solidFill>
              </a:rPr>
              <a:t>компьютерных программ.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09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b="1" dirty="0"/>
              <a:t>Товарные чеки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Продавец </a:t>
            </a:r>
            <a:r>
              <a:rPr lang="ru-RU" u="sng" dirty="0"/>
              <a:t>обязан предоставить товарный чек</a:t>
            </a:r>
            <a:r>
              <a:rPr lang="ru-RU" dirty="0"/>
              <a:t> по требованию потребителя, </a:t>
            </a:r>
            <a:r>
              <a:rPr lang="ru-RU" u="sng" dirty="0"/>
              <a:t>только если в кассовом чеке не указаны индивидуализирующие признаки товара</a:t>
            </a:r>
            <a:r>
              <a:rPr lang="ru-RU" dirty="0"/>
              <a:t> (например, наименование, артикул, модель</a:t>
            </a:r>
            <a:r>
              <a:rPr lang="ru-RU" dirty="0" smtClean="0"/>
              <a:t>) на товары: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C00000"/>
                </a:solidFill>
              </a:rPr>
              <a:t>технически сложные товары;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- животные и растения;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- строительные материалы и изделия;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- ткани, одежда, меховые товары и обувь;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- мебель.</a:t>
            </a:r>
          </a:p>
          <a:p>
            <a:r>
              <a:rPr lang="ru-RU" dirty="0"/>
              <a:t>Для продавцов </a:t>
            </a:r>
            <a:r>
              <a:rPr lang="ru-RU" dirty="0">
                <a:solidFill>
                  <a:schemeClr val="accent2"/>
                </a:solidFill>
              </a:rPr>
              <a:t>ювелирных и иных изделий из драгметаллов и драгкамней</a:t>
            </a:r>
            <a:r>
              <a:rPr lang="ru-RU" dirty="0"/>
              <a:t> обязанность по предоставлению товарного чека </a:t>
            </a:r>
            <a:r>
              <a:rPr lang="ru-RU" dirty="0">
                <a:solidFill>
                  <a:schemeClr val="accent2"/>
                </a:solidFill>
              </a:rPr>
              <a:t>исключена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9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0"/>
            <a:ext cx="8784975" cy="4950289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/>
              <a:t>Особенности торговли в иных сферах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На расфасованных продтоварах </a:t>
            </a:r>
            <a:r>
              <a:rPr lang="ru-RU" i="1" dirty="0">
                <a:hlinkClick r:id="rId2"/>
              </a:rPr>
              <a:t>можно не указывать</a:t>
            </a:r>
            <a:r>
              <a:rPr lang="ru-RU" dirty="0"/>
              <a:t> номер или фамилию весовщика.</a:t>
            </a:r>
          </a:p>
          <a:p>
            <a:r>
              <a:rPr lang="ru-RU" dirty="0"/>
              <a:t>При передаче автомобилей, </a:t>
            </a:r>
            <a:r>
              <a:rPr lang="ru-RU" dirty="0" err="1"/>
              <a:t>мототехники</a:t>
            </a:r>
            <a:r>
              <a:rPr lang="ru-RU" dirty="0"/>
              <a:t>, прицепов и номерных агрегатов </a:t>
            </a:r>
            <a:r>
              <a:rPr lang="ru-RU" i="1" dirty="0">
                <a:solidFill>
                  <a:srgbClr val="C00000"/>
                </a:solidFill>
              </a:rPr>
              <a:t>нужно предоставить </a:t>
            </a:r>
            <a:r>
              <a:rPr lang="ru-RU" dirty="0"/>
              <a:t>информацию о правилах и условиях эффективного и безопасного использования товара, поддержания его в пригодном к эксплуатации состоянии.</a:t>
            </a:r>
          </a:p>
          <a:p>
            <a:r>
              <a:rPr lang="ru-RU" dirty="0"/>
              <a:t>АЗС </a:t>
            </a:r>
            <a:r>
              <a:rPr lang="ru-RU" i="1" dirty="0">
                <a:solidFill>
                  <a:srgbClr val="C00000"/>
                </a:solidFill>
              </a:rPr>
              <a:t>обязаны представлять</a:t>
            </a:r>
            <a:r>
              <a:rPr lang="ru-RU" i="1" dirty="0"/>
              <a:t> </a:t>
            </a:r>
            <a:r>
              <a:rPr lang="ru-RU" dirty="0"/>
              <a:t>по требованию потребителей заверенную копию документа о качестве (паспорт). В нем должны быть указаны наименование изготовителя, поставщика топлива, дата и объем поставки.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РОЗНИЧНОЙ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72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19070"/>
            <a:ext cx="8784976" cy="4950289"/>
          </a:xfrm>
        </p:spPr>
        <p:txBody>
          <a:bodyPr/>
          <a:lstStyle/>
          <a:p>
            <a:pPr marL="45720" indent="0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Исключен</a:t>
            </a:r>
            <a:r>
              <a:rPr lang="ru-RU" sz="2400" dirty="0" smtClean="0"/>
              <a:t> пункт</a:t>
            </a:r>
            <a:r>
              <a:rPr lang="ru-RU" sz="2400" dirty="0"/>
              <a:t> </a:t>
            </a:r>
            <a:r>
              <a:rPr lang="ru-RU" sz="2400" i="1" dirty="0" smtClean="0"/>
              <a:t>«Порядок </a:t>
            </a:r>
            <a:r>
              <a:rPr lang="ru-RU" sz="2400" i="1" dirty="0"/>
              <a:t>и сроки удовлетворения исполнителем требований потребителя, а также ответственность за нарушение этих сроков регулируются </a:t>
            </a:r>
            <a:r>
              <a:rPr lang="ru-RU" sz="2400" i="1" dirty="0" smtClean="0"/>
              <a:t>Законом «О </a:t>
            </a:r>
            <a:r>
              <a:rPr lang="ru-RU" sz="2400" i="1" dirty="0"/>
              <a:t>защите прав </a:t>
            </a:r>
            <a:r>
              <a:rPr lang="ru-RU" sz="2400" i="1" dirty="0" smtClean="0"/>
              <a:t>потребителей».</a:t>
            </a:r>
            <a:endParaRPr lang="ru-RU" sz="2400" dirty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Исполнитель</a:t>
            </a:r>
            <a:r>
              <a:rPr lang="ru-RU" sz="2400" dirty="0"/>
              <a:t>, оказывающий услуги по ремонту и (или) изготовлению ювелирных и других изделий из драгоценных металлов и (или) драгоценных камней, </a:t>
            </a:r>
            <a:r>
              <a:rPr lang="ru-RU" sz="2400" dirty="0">
                <a:solidFill>
                  <a:srgbClr val="C00000"/>
                </a:solidFill>
              </a:rPr>
              <a:t>обязан</a:t>
            </a:r>
            <a:r>
              <a:rPr lang="ru-RU" sz="2400" dirty="0"/>
              <a:t> предоставить потребителю </a:t>
            </a:r>
            <a:r>
              <a:rPr lang="ru-RU" sz="2400" dirty="0">
                <a:solidFill>
                  <a:srgbClr val="C00000"/>
                </a:solidFill>
              </a:rPr>
              <a:t>информацию о постановке на специальный учет в Федеральной пробирной палате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ПРАВИЛА БЫТОВОГО ОБСЛУЖИВАНИЯ </a:t>
            </a:r>
            <a:r>
              <a:rPr lang="ru-RU" sz="2400" b="1" dirty="0" smtClean="0"/>
              <a:t>НАСЕЛЕНИЯ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21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Введено</a:t>
            </a:r>
            <a:r>
              <a:rPr lang="ru-RU" dirty="0" smtClean="0"/>
              <a:t> </a:t>
            </a:r>
            <a:r>
              <a:rPr lang="ru-RU" dirty="0"/>
              <a:t>право потребителя </a:t>
            </a:r>
            <a:r>
              <a:rPr lang="ru-RU" dirty="0">
                <a:solidFill>
                  <a:srgbClr val="C00000"/>
                </a:solidFill>
              </a:rPr>
              <a:t>получить услугу</a:t>
            </a:r>
            <a:r>
              <a:rPr lang="ru-RU" dirty="0"/>
              <a:t> общественного питания в </a:t>
            </a:r>
            <a:r>
              <a:rPr lang="ru-RU" i="1" dirty="0">
                <a:solidFill>
                  <a:srgbClr val="C00000"/>
                </a:solidFill>
              </a:rPr>
              <a:t>течение всего режима работы</a:t>
            </a:r>
            <a:r>
              <a:rPr lang="ru-RU" dirty="0"/>
              <a:t> исполнителя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Важное нововведение </a:t>
            </a:r>
            <a:r>
              <a:rPr lang="ru-RU" dirty="0" smtClean="0"/>
              <a:t>касается </a:t>
            </a:r>
            <a:r>
              <a:rPr lang="ru-RU" dirty="0"/>
              <a:t>цен на услуги общественного </a:t>
            </a:r>
            <a:r>
              <a:rPr lang="ru-RU" dirty="0" smtClean="0"/>
              <a:t>питания</a:t>
            </a:r>
            <a:r>
              <a:rPr lang="ru-RU" dirty="0"/>
              <a:t> </a:t>
            </a:r>
            <a:r>
              <a:rPr lang="ru-RU" dirty="0" smtClean="0"/>
              <a:t>«исполнитель </a:t>
            </a:r>
            <a:r>
              <a:rPr lang="ru-RU" dirty="0">
                <a:solidFill>
                  <a:srgbClr val="C00000"/>
                </a:solidFill>
              </a:rPr>
              <a:t>не вправе без согласия потребителя выполнять дополнительные услуги за плату</a:t>
            </a:r>
            <a:r>
              <a:rPr lang="ru-RU" dirty="0"/>
              <a:t>, а также включать в договор (заказ) иные расходы (платежи, комиссии, доплаты, чаевые и др.), не включенные в стоимость продукции, указанной в меню (прейскуранте), и цену выбранных потребителем услуг по организации досуга и других возмездных услуг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endParaRPr lang="ru-RU" sz="800" i="1" dirty="0" smtClean="0"/>
          </a:p>
          <a:p>
            <a:pPr marL="45720" indent="0">
              <a:buNone/>
            </a:pPr>
            <a:r>
              <a:rPr lang="ru-RU" i="1" dirty="0" smtClean="0"/>
              <a:t>То </a:t>
            </a:r>
            <a:r>
              <a:rPr lang="ru-RU" i="1" dirty="0"/>
              <a:t>есть </a:t>
            </a:r>
            <a:r>
              <a:rPr lang="ru-RU" i="1" dirty="0" smtClean="0"/>
              <a:t>организации вправе </a:t>
            </a:r>
            <a:r>
              <a:rPr lang="ru-RU" i="1" dirty="0"/>
              <a:t>с </a:t>
            </a:r>
            <a:r>
              <a:rPr lang="ru-RU" i="1" dirty="0" smtClean="0"/>
              <a:t>согласия</a:t>
            </a:r>
          </a:p>
          <a:p>
            <a:pPr marL="45720" indent="0">
              <a:buNone/>
            </a:pPr>
            <a:r>
              <a:rPr lang="ru-RU" i="1" dirty="0"/>
              <a:t>п</a:t>
            </a:r>
            <a:r>
              <a:rPr lang="ru-RU" i="1" dirty="0" smtClean="0"/>
              <a:t>отребителя на </a:t>
            </a:r>
            <a:r>
              <a:rPr lang="ru-RU" i="1" dirty="0"/>
              <a:t>оплату чаевых </a:t>
            </a:r>
            <a:r>
              <a:rPr lang="ru-RU" i="1" dirty="0" smtClean="0"/>
              <a:t>отразить</a:t>
            </a:r>
          </a:p>
          <a:p>
            <a:pPr marL="45720" indent="0">
              <a:buNone/>
            </a:pPr>
            <a:r>
              <a:rPr lang="ru-RU" i="1" dirty="0" smtClean="0"/>
              <a:t>их </a:t>
            </a:r>
            <a:r>
              <a:rPr lang="ru-RU" i="1" dirty="0"/>
              <a:t>в чеке в качестве </a:t>
            </a:r>
            <a:r>
              <a:rPr lang="ru-RU" i="1" dirty="0" smtClean="0"/>
              <a:t>выручки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1601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ОКАЗАНИЯ УСЛУГ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ОБЩЕСТВЕННОГО </a:t>
            </a:r>
            <a:r>
              <a:rPr lang="ru-RU" sz="2800" b="1" dirty="0"/>
              <a:t>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84015"/>
            <a:ext cx="1512168" cy="16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254288" y="624840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9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3" cy="5112567"/>
          </a:xfrm>
        </p:spPr>
        <p:txBody>
          <a:bodyPr>
            <a:noAutofit/>
          </a:bodyPr>
          <a:lstStyle/>
          <a:p>
            <a:r>
              <a:rPr lang="ru-RU" sz="2400" dirty="0"/>
              <a:t>Конкретизирована информация, которую нужно довести до </a:t>
            </a:r>
            <a:r>
              <a:rPr lang="ru-RU" sz="2400" dirty="0" smtClean="0"/>
              <a:t>потребителя о туроператоре</a:t>
            </a:r>
          </a:p>
          <a:p>
            <a:r>
              <a:rPr lang="ru-RU" sz="2400" dirty="0" smtClean="0"/>
              <a:t>Информация </a:t>
            </a:r>
            <a:r>
              <a:rPr lang="ru-RU" sz="2400" dirty="0"/>
              <a:t>о туристском продукте разделена на две категории: </a:t>
            </a:r>
            <a:r>
              <a:rPr lang="ru-RU" sz="2400" dirty="0">
                <a:solidFill>
                  <a:srgbClr val="C00000"/>
                </a:solidFill>
              </a:rPr>
              <a:t>обязательная информация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C00000"/>
                </a:solidFill>
              </a:rPr>
              <a:t>сведения</a:t>
            </a:r>
            <a:r>
              <a:rPr lang="ru-RU" sz="2400" dirty="0"/>
              <a:t>, которые доводятся только исходя из характера туристского </a:t>
            </a:r>
            <a:r>
              <a:rPr lang="ru-RU" sz="2400" dirty="0" smtClean="0"/>
              <a:t>продукта. Обязательной </a:t>
            </a:r>
            <a:r>
              <a:rPr lang="ru-RU" sz="2400" dirty="0"/>
              <a:t>является информация о потребительских свойствах туристского продукта и его общей цене в рублях.</a:t>
            </a:r>
          </a:p>
          <a:p>
            <a:pPr marL="45720" indent="0">
              <a:buNone/>
            </a:pPr>
            <a:endParaRPr lang="ru-RU" sz="2400" b="1" dirty="0" smtClean="0"/>
          </a:p>
          <a:p>
            <a:pPr marL="4572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Договор</a:t>
            </a:r>
            <a:r>
              <a:rPr lang="ru-RU" sz="2400" dirty="0" smtClean="0"/>
              <a:t> </a:t>
            </a:r>
            <a:r>
              <a:rPr lang="ru-RU" sz="2400" dirty="0"/>
              <a:t>о реализации туристского продукта можно будет заключать </a:t>
            </a:r>
            <a:r>
              <a:rPr lang="ru-RU" sz="2400" dirty="0">
                <a:solidFill>
                  <a:srgbClr val="C00000"/>
                </a:solidFill>
              </a:rPr>
              <a:t>в форме электронного документа</a:t>
            </a:r>
            <a:r>
              <a:rPr lang="ru-RU" sz="2400" dirty="0"/>
              <a:t>. Он будет считаться заключенным с момента оплаты его потребителем.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ОКАЗАНИЯ УСЛУГ ПО РЕАЛИЗАЦИИ ТУРИСТСКОГО </a:t>
            </a:r>
            <a:r>
              <a:rPr lang="ru-RU" sz="2800" b="1" dirty="0" smtClean="0"/>
              <a:t>ПРОДУКТА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868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1519" y="1719072"/>
            <a:ext cx="4968553" cy="495028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hlinkClick r:id="rId2"/>
              </a:rPr>
              <a:t>Постановление</a:t>
            </a:r>
            <a:r>
              <a:rPr lang="ru-RU" sz="1800" dirty="0" smtClean="0"/>
              <a:t> Правительства </a:t>
            </a:r>
            <a:r>
              <a:rPr lang="ru-RU" sz="1800" dirty="0"/>
              <a:t>РФ от 19.01.1998 № </a:t>
            </a:r>
            <a:r>
              <a:rPr lang="ru-RU" sz="1800" dirty="0">
                <a:solidFill>
                  <a:schemeClr val="accent2"/>
                </a:solidFill>
              </a:rPr>
              <a:t>55</a:t>
            </a:r>
            <a:r>
              <a:rPr lang="ru-RU" sz="1800" dirty="0"/>
              <a:t> </a:t>
            </a:r>
            <a:endParaRPr lang="ru-RU" sz="1800" dirty="0" smtClean="0"/>
          </a:p>
          <a:p>
            <a:pPr marL="45720" lvl="0" indent="0">
              <a:buNone/>
            </a:pPr>
            <a:r>
              <a:rPr lang="ru-RU" sz="1800" dirty="0" smtClean="0"/>
              <a:t>«Правила </a:t>
            </a:r>
            <a:r>
              <a:rPr lang="ru-RU" sz="1800" dirty="0"/>
              <a:t>продажи отдельных видов </a:t>
            </a:r>
            <a:r>
              <a:rPr lang="ru-RU" sz="1800" dirty="0" smtClean="0"/>
              <a:t>товаров» </a:t>
            </a:r>
          </a:p>
          <a:p>
            <a:pPr lvl="0"/>
            <a:r>
              <a:rPr lang="ru-RU" sz="1800" dirty="0" smtClean="0">
                <a:hlinkClick r:id="rId3"/>
              </a:rPr>
              <a:t>Постановление</a:t>
            </a:r>
            <a:r>
              <a:rPr lang="ru-RU" sz="1800" dirty="0" smtClean="0"/>
              <a:t> </a:t>
            </a:r>
            <a:r>
              <a:rPr lang="ru-RU" sz="1800" dirty="0"/>
              <a:t>Правительства РФ от 21.07.1997 № </a:t>
            </a:r>
            <a:r>
              <a:rPr lang="ru-RU" sz="1800" dirty="0">
                <a:solidFill>
                  <a:schemeClr val="accent2"/>
                </a:solidFill>
              </a:rPr>
              <a:t>918</a:t>
            </a:r>
            <a:r>
              <a:rPr lang="ru-RU" sz="1800" dirty="0"/>
              <a:t> </a:t>
            </a:r>
            <a:endParaRPr lang="ru-RU" sz="1800" dirty="0" smtClean="0"/>
          </a:p>
          <a:p>
            <a:pPr marL="45720" lvl="0" indent="0">
              <a:buNone/>
            </a:pPr>
            <a:r>
              <a:rPr lang="ru-RU" sz="1800" dirty="0" smtClean="0"/>
              <a:t>«Правила </a:t>
            </a:r>
            <a:r>
              <a:rPr lang="ru-RU" sz="1800" dirty="0"/>
              <a:t>продажи товаров по образцам</a:t>
            </a:r>
            <a:r>
              <a:rPr lang="ru-RU" sz="1800" dirty="0" smtClean="0"/>
              <a:t>»</a:t>
            </a:r>
            <a:endParaRPr lang="ru-RU" sz="1800" dirty="0"/>
          </a:p>
          <a:p>
            <a:pPr lvl="0"/>
            <a:r>
              <a:rPr lang="ru-RU" sz="1800" dirty="0">
                <a:hlinkClick r:id="rId4"/>
              </a:rPr>
              <a:t>Постановление</a:t>
            </a:r>
            <a:r>
              <a:rPr lang="ru-RU" sz="1800" dirty="0"/>
              <a:t> Правительства РФ от 27.09.2007 № </a:t>
            </a:r>
            <a:r>
              <a:rPr lang="ru-RU" sz="1800" dirty="0">
                <a:solidFill>
                  <a:schemeClr val="accent2"/>
                </a:solidFill>
              </a:rPr>
              <a:t>612</a:t>
            </a:r>
            <a:r>
              <a:rPr lang="ru-RU" sz="1800" dirty="0"/>
              <a:t> </a:t>
            </a:r>
            <a:endParaRPr lang="ru-RU" sz="1800" dirty="0" smtClean="0"/>
          </a:p>
          <a:p>
            <a:pPr marL="45720" lvl="0" indent="0">
              <a:buNone/>
            </a:pPr>
            <a:r>
              <a:rPr lang="ru-RU" sz="1800" dirty="0" smtClean="0"/>
              <a:t>«Правила </a:t>
            </a:r>
            <a:r>
              <a:rPr lang="ru-RU" sz="1800" dirty="0"/>
              <a:t>продажи товаров дистанционным способом».</a:t>
            </a:r>
          </a:p>
          <a:p>
            <a:pPr lvl="0"/>
            <a:r>
              <a:rPr lang="ru-RU" sz="1800" dirty="0">
                <a:hlinkClick r:id="rId5"/>
              </a:rPr>
              <a:t>Постановление</a:t>
            </a:r>
            <a:r>
              <a:rPr lang="ru-RU" sz="1800" dirty="0"/>
              <a:t> Правительства РФ от 06.06.1998 № </a:t>
            </a:r>
            <a:r>
              <a:rPr lang="ru-RU" sz="1800" dirty="0">
                <a:solidFill>
                  <a:schemeClr val="accent2"/>
                </a:solidFill>
              </a:rPr>
              <a:t>569</a:t>
            </a:r>
            <a:r>
              <a:rPr lang="ru-RU" sz="1800" dirty="0"/>
              <a:t> </a:t>
            </a:r>
            <a:endParaRPr lang="ru-RU" sz="1800" dirty="0" smtClean="0"/>
          </a:p>
          <a:p>
            <a:pPr marL="45720" lvl="0" indent="0">
              <a:buNone/>
            </a:pPr>
            <a:r>
              <a:rPr lang="ru-RU" sz="1800" dirty="0" smtClean="0"/>
              <a:t>«Правила </a:t>
            </a:r>
            <a:r>
              <a:rPr lang="ru-RU" sz="1800" dirty="0"/>
              <a:t>комиссионной торговли непродовольственными товарами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64088" y="1719072"/>
            <a:ext cx="3528391" cy="49502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Правительства РФ от 31.12.2020 № </a:t>
            </a:r>
            <a:r>
              <a:rPr lang="ru-RU" dirty="0">
                <a:solidFill>
                  <a:srgbClr val="C00000"/>
                </a:solidFill>
              </a:rPr>
              <a:t>2463</a:t>
            </a:r>
            <a:r>
              <a:rPr lang="ru-RU" dirty="0"/>
              <a:t> </a:t>
            </a:r>
            <a:endParaRPr lang="ru-RU" dirty="0" smtClean="0"/>
          </a:p>
          <a:p>
            <a:pPr marL="45720" lvl="0" indent="0" algn="ctr">
              <a:buNone/>
            </a:pPr>
            <a:r>
              <a:rPr lang="ru-RU" dirty="0" smtClean="0"/>
              <a:t>«Правила </a:t>
            </a:r>
            <a:r>
              <a:rPr lang="ru-RU" dirty="0"/>
              <a:t>продажи товаров по договору розничной </a:t>
            </a:r>
            <a:r>
              <a:rPr lang="ru-RU" dirty="0" smtClean="0"/>
              <a:t>купли-продажи»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Было 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98493" y="594396"/>
            <a:ext cx="978408" cy="6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r>
              <a:rPr lang="ru-RU" dirty="0"/>
              <a:t>Появилась </a:t>
            </a:r>
            <a:r>
              <a:rPr lang="ru-RU" dirty="0">
                <a:solidFill>
                  <a:srgbClr val="C00000"/>
                </a:solidFill>
              </a:rPr>
              <a:t>обязанность</a:t>
            </a:r>
            <a:r>
              <a:rPr lang="ru-RU" dirty="0"/>
              <a:t> хранить не меньше 6 месяцев сведения из журнала регистрации заказов. Его можно вести в бумажном или электронном виде.</a:t>
            </a:r>
          </a:p>
          <a:p>
            <a:r>
              <a:rPr lang="ru-RU" dirty="0"/>
              <a:t>До подачи такси </a:t>
            </a:r>
            <a:r>
              <a:rPr lang="ru-RU" dirty="0">
                <a:solidFill>
                  <a:srgbClr val="C00000"/>
                </a:solidFill>
              </a:rPr>
              <a:t>пассажиру нужно сообщить</a:t>
            </a:r>
            <a:r>
              <a:rPr lang="ru-RU" dirty="0"/>
              <a:t>, в частности, номер заказа, наименование перевозчика, размер платы, планируемое время прибытия.</a:t>
            </a:r>
          </a:p>
          <a:p>
            <a:r>
              <a:rPr lang="ru-RU" dirty="0"/>
              <a:t>Клиенту </a:t>
            </a:r>
            <a:r>
              <a:rPr lang="ru-RU" dirty="0">
                <a:solidFill>
                  <a:srgbClr val="C00000"/>
                </a:solidFill>
              </a:rPr>
              <a:t>необходимо выдать чек</a:t>
            </a:r>
            <a:r>
              <a:rPr lang="ru-RU" dirty="0"/>
              <a:t>, в том числе электронный.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Нужно </a:t>
            </a:r>
            <a:r>
              <a:rPr lang="ru-RU" dirty="0">
                <a:solidFill>
                  <a:srgbClr val="C00000"/>
                </a:solidFill>
              </a:rPr>
              <a:t>будет указать</a:t>
            </a:r>
            <a:r>
              <a:rPr lang="ru-RU" dirty="0"/>
              <a:t> не только наименование фрахтовщика, но и его адрес и телефоны, номер разрешения на таксистскую деятельность и орган, который выдал это разрешение. </a:t>
            </a:r>
          </a:p>
          <a:p>
            <a:r>
              <a:rPr lang="ru-RU" dirty="0"/>
              <a:t>Зато больше не потребуется размещать </a:t>
            </a:r>
            <a:r>
              <a:rPr lang="ru-RU" dirty="0">
                <a:hlinkClick r:id="rId2"/>
              </a:rPr>
              <a:t>визитную карточку водителя</a:t>
            </a:r>
            <a:r>
              <a:rPr lang="ru-RU" dirty="0"/>
              <a:t> с фото и </a:t>
            </a:r>
            <a:r>
              <a:rPr lang="ru-RU" dirty="0">
                <a:hlinkClick r:id="rId3"/>
              </a:rPr>
              <a:t>сведения</a:t>
            </a:r>
            <a:r>
              <a:rPr lang="ru-RU" dirty="0"/>
              <a:t> о контролирующем перевозки органе.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ПЕРЕВОЗОК АВТОМОБИЛЬНЫМ ТРАНСПОРТОМ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46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Добавление </a:t>
            </a:r>
            <a:r>
              <a:rPr lang="ru-RU" dirty="0"/>
              <a:t>общих положений о </a:t>
            </a:r>
            <a:r>
              <a:rPr lang="ru-RU" dirty="0">
                <a:solidFill>
                  <a:srgbClr val="C00000"/>
                </a:solidFill>
              </a:rPr>
              <a:t>порядке определения стоимости платных услуг</a:t>
            </a:r>
            <a:r>
              <a:rPr lang="ru-RU" dirty="0"/>
              <a:t>, а также </a:t>
            </a:r>
            <a:r>
              <a:rPr lang="ru-RU" dirty="0">
                <a:solidFill>
                  <a:srgbClr val="C00000"/>
                </a:solidFill>
              </a:rPr>
              <a:t>уточнение условий, включаемых в договор</a:t>
            </a:r>
            <a:r>
              <a:rPr lang="ru-RU" dirty="0"/>
              <a:t> об оказании платных образовательных услуг.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Порядок </a:t>
            </a:r>
            <a:r>
              <a:rPr lang="ru-RU" dirty="0">
                <a:solidFill>
                  <a:srgbClr val="C00000"/>
                </a:solidFill>
              </a:rPr>
              <a:t>определения платы</a:t>
            </a:r>
            <a:r>
              <a:rPr lang="ru-RU" dirty="0"/>
              <a:t> для физических и юридических лиц за услуги (работы), относящиеся к основным видам деятельности федерального бюджетного учреждения, оказываемые им сверх установленного государственного задания, в части предоставления платных образовательных услуг </a:t>
            </a:r>
            <a:r>
              <a:rPr lang="ru-RU" dirty="0">
                <a:solidFill>
                  <a:srgbClr val="C00000"/>
                </a:solidFill>
              </a:rPr>
              <a:t>разрабатывается органом, осуществляющим функции и полномочия учредителя федерального бюджетного учреждения</a:t>
            </a:r>
            <a:r>
              <a:rPr lang="ru-RU" dirty="0"/>
              <a:t>. 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Что </a:t>
            </a:r>
            <a:r>
              <a:rPr lang="ru-RU" dirty="0"/>
              <a:t>касается остальных организаций, осуществляющих образовательную деятельность за счет бюджетных ассигнований федерального бюджета, они сами правомочны определять стоимость оказываемых ими платных образовательных услуг.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ОКАЗАНИЯ ПЛАТНЫХ ОБРАЗОВАТЕЛЬНЫХ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6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0"/>
            <a:ext cx="8712967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Теперь </a:t>
            </a:r>
            <a:r>
              <a:rPr lang="ru-RU" sz="2400" dirty="0" smtClean="0"/>
              <a:t>до </a:t>
            </a:r>
            <a:r>
              <a:rPr lang="ru-RU" sz="2400" dirty="0"/>
              <a:t>потребителя достаточно донести информацию об ОГРН и ИНН, </a:t>
            </a:r>
            <a:r>
              <a:rPr lang="ru-RU" sz="2400" dirty="0" smtClean="0">
                <a:solidFill>
                  <a:schemeClr val="accent2"/>
                </a:solidFill>
              </a:rPr>
              <a:t>без </a:t>
            </a:r>
            <a:r>
              <a:rPr lang="ru-RU" sz="2400" dirty="0">
                <a:solidFill>
                  <a:schemeClr val="accent2"/>
                </a:solidFill>
              </a:rPr>
              <a:t>сведений о внесении в ЕГРЮЛ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филиала иностранной компании необходимо указать номер записи об аккредитации, ИНН, КПП, а также наименование органа, осуществившего государственную </a:t>
            </a:r>
            <a:r>
              <a:rPr lang="ru-RU" sz="2400" dirty="0" smtClean="0"/>
              <a:t>регистрацию </a:t>
            </a:r>
            <a:r>
              <a:rPr lang="ru-RU" sz="2400" dirty="0"/>
              <a:t>исполнителя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основании Положения о классификации </a:t>
            </a:r>
            <a:r>
              <a:rPr lang="ru-RU" sz="2400" dirty="0" smtClean="0"/>
              <a:t>гостиниц, утв. </a:t>
            </a:r>
            <a:r>
              <a:rPr lang="ru-RU" sz="2400" dirty="0"/>
              <a:t>Постановлением Правительства </a:t>
            </a:r>
            <a:r>
              <a:rPr lang="ru-RU" sz="2400" dirty="0" smtClean="0"/>
              <a:t>РФ                      </a:t>
            </a:r>
            <a:r>
              <a:rPr lang="ru-RU" sz="2400" dirty="0"/>
              <a:t>от 18.11.2020 № 1860</a:t>
            </a:r>
            <a:r>
              <a:rPr lang="ru-RU" sz="2400" dirty="0" smtClean="0"/>
              <a:t>                                                    теперь </a:t>
            </a:r>
            <a:r>
              <a:rPr lang="ru-RU" sz="2400" dirty="0"/>
              <a:t>для потребителя (кроме категории</a:t>
            </a:r>
            <a:r>
              <a:rPr lang="ru-RU" sz="2400" dirty="0" smtClean="0"/>
              <a:t>)  </a:t>
            </a:r>
            <a:r>
              <a:rPr lang="ru-RU" sz="2400" dirty="0"/>
              <a:t>необходимо указывать </a:t>
            </a:r>
            <a:r>
              <a:rPr lang="ru-RU" sz="2400" dirty="0">
                <a:solidFill>
                  <a:srgbClr val="C00000"/>
                </a:solidFill>
              </a:rPr>
              <a:t>вид гостиницы</a:t>
            </a:r>
            <a:r>
              <a:rPr lang="ru-RU" sz="24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ПРЕДОСТАВЛЕНИЯ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ГОСТИНИЧНЫХ </a:t>
            </a:r>
            <a:r>
              <a:rPr lang="ru-RU" sz="2800" b="1" dirty="0"/>
              <a:t>УСЛУГ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768797" cy="12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6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19070"/>
            <a:ext cx="8928991" cy="50222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Гостиничные </a:t>
            </a:r>
            <a:r>
              <a:rPr lang="ru-RU" b="1" dirty="0"/>
              <a:t>услуги предоставляются исполнителем на основании договора, заключаемого в </a:t>
            </a:r>
            <a:r>
              <a:rPr lang="ru-RU" b="1" dirty="0">
                <a:solidFill>
                  <a:srgbClr val="C00000"/>
                </a:solidFill>
              </a:rPr>
              <a:t>письменной</a:t>
            </a:r>
            <a:r>
              <a:rPr lang="ru-RU" b="1" dirty="0"/>
              <a:t> форме.</a:t>
            </a:r>
            <a:endParaRPr lang="ru-RU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Договор</a:t>
            </a:r>
            <a:r>
              <a:rPr lang="ru-RU" b="1" dirty="0"/>
              <a:t>, заключаемый с потребителем или с заказчиком – физическим лицом, не являющимся индивидуальным предпринимателем, </a:t>
            </a:r>
            <a:r>
              <a:rPr lang="ru-RU" b="1" dirty="0">
                <a:solidFill>
                  <a:srgbClr val="C00000"/>
                </a:solidFill>
              </a:rPr>
              <a:t>является публичным </a:t>
            </a:r>
            <a:r>
              <a:rPr lang="ru-RU" b="1" dirty="0" smtClean="0">
                <a:solidFill>
                  <a:srgbClr val="C00000"/>
                </a:solidFill>
              </a:rPr>
              <a:t>договором</a:t>
            </a:r>
            <a:r>
              <a:rPr lang="ru-RU" b="1" dirty="0" smtClean="0"/>
              <a:t>.</a:t>
            </a:r>
            <a:endParaRPr lang="ru-RU" dirty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 smtClean="0"/>
              <a:t>Письменная </a:t>
            </a:r>
            <a:r>
              <a:rPr lang="ru-RU" b="1" dirty="0"/>
              <a:t>форма договора считается соблюденной в случае составления одного документа (в том числе электронного), подписанного 2 сторонами, или подтверждения исполнителем заявки, направленной заказчиком (потребителем) исполнителю, а также в случае совершения заказчиком (потребителем) действий, направленных на получение услуг (в том числе уплата заказчиком (потребителем) соответствующей суммы исполнителю)».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ПРАВИЛА ПРЕДОСТАВЛЕНИЯ </a:t>
            </a:r>
            <a:br>
              <a:rPr lang="ru-RU" sz="2800" b="1" dirty="0"/>
            </a:br>
            <a:r>
              <a:rPr lang="ru-RU" sz="2800" b="1" dirty="0"/>
              <a:t>ГОСТИНИЧНЫХ УСЛУГ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384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Заезд </a:t>
            </a:r>
            <a:r>
              <a:rPr lang="ru-RU" sz="2800" b="1" dirty="0"/>
              <a:t>в гостиницу и выезд из гостиницы потребителя осуществляются с учетом времени заезда и времени выезда (расчетного часа), которые </a:t>
            </a:r>
            <a:r>
              <a:rPr lang="ru-RU" sz="2800" b="1" dirty="0">
                <a:solidFill>
                  <a:srgbClr val="C00000"/>
                </a:solidFill>
              </a:rPr>
              <a:t>устанавливаются исполнителем</a:t>
            </a:r>
            <a:r>
              <a:rPr lang="ru-RU" sz="2800" b="1" dirty="0"/>
              <a:t> с учетом местных особенностей и специфики </a:t>
            </a:r>
            <a:r>
              <a:rPr lang="ru-RU" sz="2800" b="1" dirty="0" smtClean="0"/>
              <a:t>деятельности.</a:t>
            </a:r>
          </a:p>
          <a:p>
            <a:pPr marL="45720" indent="0">
              <a:buNone/>
            </a:pPr>
            <a:endParaRPr lang="ru-RU" sz="2800" b="1" dirty="0"/>
          </a:p>
          <a:p>
            <a:r>
              <a:rPr lang="ru-RU" sz="2800" b="1" dirty="0" smtClean="0"/>
              <a:t>Разница </a:t>
            </a:r>
            <a:r>
              <a:rPr lang="ru-RU" sz="2800" b="1" dirty="0"/>
              <a:t>между временем выезда потребителя из номера и заезда потребителя в номер не может составлять более </a:t>
            </a:r>
            <a:r>
              <a:rPr lang="ru-RU" sz="2800" b="1" dirty="0">
                <a:solidFill>
                  <a:srgbClr val="C00000"/>
                </a:solidFill>
              </a:rPr>
              <a:t>3 </a:t>
            </a:r>
            <a:r>
              <a:rPr lang="ru-RU" sz="2800" b="1" dirty="0" smtClean="0"/>
              <a:t>часов.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Исключена </a:t>
            </a:r>
            <a:r>
              <a:rPr lang="ru-RU" sz="2800" b="1" dirty="0"/>
              <a:t>обязанность </a:t>
            </a:r>
            <a:r>
              <a:rPr lang="ru-RU" sz="2800" b="1" dirty="0">
                <a:solidFill>
                  <a:schemeClr val="accent2"/>
                </a:solidFill>
              </a:rPr>
              <a:t>предоставлять иголки, нитки, одни комплект посуды и столовых </a:t>
            </a:r>
            <a:r>
              <a:rPr lang="ru-RU" sz="2800" b="1" dirty="0" smtClean="0">
                <a:solidFill>
                  <a:schemeClr val="accent2"/>
                </a:solidFill>
              </a:rPr>
              <a:t>приборов</a:t>
            </a:r>
            <a:endParaRPr lang="ru-RU" sz="2800" b="1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ПРАВИЛА </a:t>
            </a:r>
            <a:r>
              <a:rPr lang="ru-RU" sz="2800" b="1" dirty="0"/>
              <a:t>ПРЕДОСТАВЛЕНИЯ </a:t>
            </a:r>
            <a:br>
              <a:rPr lang="ru-RU" sz="2800" b="1" dirty="0"/>
            </a:br>
            <a:r>
              <a:rPr lang="ru-RU" sz="2800" b="1" dirty="0"/>
              <a:t>ГОСТИНИЧНЫХ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73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19070"/>
            <a:ext cx="8640959" cy="487828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Исключено</a:t>
            </a:r>
            <a:r>
              <a:rPr lang="ru-RU" sz="2800" dirty="0" smtClean="0"/>
              <a:t> положение о том, </a:t>
            </a:r>
            <a:r>
              <a:rPr lang="ru-RU" sz="2800" dirty="0"/>
              <a:t>что в одностороннем порядке от договора может отказаться как потребитель, так и </a:t>
            </a:r>
            <a:r>
              <a:rPr lang="ru-RU" sz="2800" dirty="0" smtClean="0"/>
              <a:t>гостиница.</a:t>
            </a:r>
          </a:p>
          <a:p>
            <a:pPr marL="45720" indent="0">
              <a:buNone/>
            </a:pPr>
            <a:r>
              <a:rPr lang="ru-RU" sz="2800" dirty="0" smtClean="0"/>
              <a:t>Теперь </a:t>
            </a:r>
            <a:r>
              <a:rPr lang="ru-RU" sz="2800" dirty="0" smtClean="0">
                <a:solidFill>
                  <a:srgbClr val="C00000"/>
                </a:solidFill>
              </a:rPr>
              <a:t>гостиница</a:t>
            </a:r>
            <a:r>
              <a:rPr lang="ru-RU" sz="2800" dirty="0" smtClean="0"/>
              <a:t> </a:t>
            </a:r>
            <a:r>
              <a:rPr lang="ru-RU" sz="2800" dirty="0"/>
              <a:t>ни при каких обстоятельствах </a:t>
            </a:r>
            <a:r>
              <a:rPr lang="ru-RU" sz="2800" dirty="0">
                <a:solidFill>
                  <a:srgbClr val="C00000"/>
                </a:solidFill>
              </a:rPr>
              <a:t>не имеет права отказаться от </a:t>
            </a:r>
            <a:r>
              <a:rPr lang="ru-RU" sz="2800" dirty="0" smtClean="0">
                <a:solidFill>
                  <a:srgbClr val="C00000"/>
                </a:solidFill>
              </a:rPr>
              <a:t>исполнения </a:t>
            </a:r>
            <a:r>
              <a:rPr lang="ru-RU" sz="2800" dirty="0">
                <a:solidFill>
                  <a:srgbClr val="C00000"/>
                </a:solidFill>
              </a:rPr>
              <a:t>договора.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sz="2800" dirty="0"/>
          </a:p>
          <a:p>
            <a:r>
              <a:rPr lang="ru-RU" sz="2800" dirty="0">
                <a:solidFill>
                  <a:srgbClr val="C00000"/>
                </a:solidFill>
              </a:rPr>
              <a:t>Вводится запрет</a:t>
            </a:r>
            <a:r>
              <a:rPr lang="ru-RU" sz="2800" dirty="0"/>
              <a:t> на предоставление </a:t>
            </a:r>
            <a:r>
              <a:rPr lang="ru-RU" sz="2800" dirty="0" smtClean="0"/>
              <a:t>гостиничных </a:t>
            </a:r>
            <a:r>
              <a:rPr lang="ru-RU" sz="2800" dirty="0"/>
              <a:t>услуг без Свидетельства о присвоении гостинице определенной категории, установленной Положением о классификации гостиниц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600" dirty="0" smtClean="0"/>
              <a:t>а </a:t>
            </a:r>
            <a:r>
              <a:rPr lang="ru-RU" sz="2600" dirty="0"/>
              <a:t>также использование в рекламе, </a:t>
            </a:r>
            <a:r>
              <a:rPr lang="ru-RU" sz="2600" dirty="0" smtClean="0"/>
              <a:t>названии               </a:t>
            </a:r>
            <a:r>
              <a:rPr lang="ru-RU" sz="2600" dirty="0"/>
              <a:t>и деятельности гостиницы, категории, не соответствующей информации, </a:t>
            </a:r>
            <a:r>
              <a:rPr lang="ru-RU" sz="2600" dirty="0" smtClean="0"/>
              <a:t>указанной                   </a:t>
            </a:r>
            <a:r>
              <a:rPr lang="ru-RU" sz="2600" dirty="0"/>
              <a:t>о ней в Свидетельстве.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ПРЕДОСТАВЛЕНИЯ </a:t>
            </a:r>
            <a:br>
              <a:rPr lang="ru-RU" b="1" dirty="0"/>
            </a:br>
            <a:r>
              <a:rPr lang="ru-RU" b="1" dirty="0"/>
              <a:t>ГОСТИНИЧНЫХ УСЛУГ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224137" cy="16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5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0" dirty="0" smtClean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ru-RU" sz="6000" dirty="0">
                <a:solidFill>
                  <a:srgbClr val="C00000"/>
                </a:solidFill>
              </a:rPr>
              <a:t>С</a:t>
            </a:r>
            <a:r>
              <a:rPr lang="ru-RU" sz="6000" dirty="0" smtClean="0">
                <a:solidFill>
                  <a:srgbClr val="C00000"/>
                </a:solidFill>
              </a:rPr>
              <a:t>пасибо </a:t>
            </a:r>
          </a:p>
          <a:p>
            <a:pPr marL="45720" indent="0"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2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15.08.1997 № </a:t>
            </a:r>
            <a:r>
              <a:rPr lang="ru-RU" dirty="0" smtClean="0">
                <a:solidFill>
                  <a:schemeClr val="accent2"/>
                </a:solidFill>
              </a:rPr>
              <a:t>1025</a:t>
            </a:r>
          </a:p>
          <a:p>
            <a:pPr marL="45720" lvl="0" indent="0" algn="ctr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бытового обслуживания населения в Российской Федерации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Правительства РФ от 21.09.2020 № </a:t>
            </a:r>
            <a:r>
              <a:rPr lang="ru-RU" dirty="0" smtClean="0">
                <a:solidFill>
                  <a:srgbClr val="C00000"/>
                </a:solidFill>
              </a:rPr>
              <a:t>1514</a:t>
            </a:r>
          </a:p>
          <a:p>
            <a:pPr marL="45720" lv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бытового обслуживания населения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105439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</a:t>
            </a:r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52173" y="704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2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15.08.1997 № </a:t>
            </a:r>
            <a:r>
              <a:rPr lang="ru-RU" dirty="0" smtClean="0">
                <a:solidFill>
                  <a:schemeClr val="accent2"/>
                </a:solidFill>
              </a:rPr>
              <a:t>1036</a:t>
            </a:r>
          </a:p>
          <a:p>
            <a:pPr marL="45720" lvl="0" indent="0" algn="ctr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оказания услуг общественного </a:t>
            </a:r>
            <a:r>
              <a:rPr lang="ru-RU" dirty="0" smtClean="0"/>
              <a:t>питания»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Правительства РФ от 21.09.2020 № </a:t>
            </a:r>
            <a:r>
              <a:rPr lang="ru-RU" dirty="0" smtClean="0">
                <a:solidFill>
                  <a:srgbClr val="C00000"/>
                </a:solidFill>
              </a:rPr>
              <a:t>1515</a:t>
            </a:r>
          </a:p>
          <a:p>
            <a:pPr marL="45720" lv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оказания услуг общественного питания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46525" y="685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4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18.07.2007 № </a:t>
            </a:r>
            <a:r>
              <a:rPr lang="ru-RU" dirty="0" smtClean="0">
                <a:solidFill>
                  <a:schemeClr val="accent2"/>
                </a:solidFill>
              </a:rPr>
              <a:t>452</a:t>
            </a:r>
          </a:p>
          <a:p>
            <a:pPr marL="45720" lvl="0" indent="0" algn="ctr"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оказания услуг по реализации туристского продукта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/>
              <a:t> Правительства РФ от 18.11.2020 № </a:t>
            </a:r>
            <a:r>
              <a:rPr lang="ru-RU" dirty="0" smtClean="0">
                <a:solidFill>
                  <a:srgbClr val="C00000"/>
                </a:solidFill>
              </a:rPr>
              <a:t>1852</a:t>
            </a:r>
          </a:p>
          <a:p>
            <a:pPr marL="45720" lv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оказания услуг по реализации туристского продукта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  </a:t>
            </a: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010788" y="594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0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09.10.2015 № </a:t>
            </a:r>
            <a:r>
              <a:rPr lang="ru-RU" dirty="0" smtClean="0">
                <a:solidFill>
                  <a:schemeClr val="accent2"/>
                </a:solidFill>
              </a:rPr>
              <a:t>1085</a:t>
            </a:r>
          </a:p>
          <a:p>
            <a:pPr marL="45720" lvl="0" indent="0" algn="ctr"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предоставления гостиничных услуг в Российской Федерации».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/>
              <a:t> Правительства РФ от 18.11.2020 № </a:t>
            </a:r>
            <a:r>
              <a:rPr lang="ru-RU" dirty="0" smtClean="0">
                <a:solidFill>
                  <a:srgbClr val="C00000"/>
                </a:solidFill>
              </a:rPr>
              <a:t>1853</a:t>
            </a:r>
          </a:p>
          <a:p>
            <a:pPr marL="45720" lvl="0" indent="0" algn="ctr">
              <a:buNone/>
            </a:pPr>
            <a:endParaRPr lang="ru-RU" dirty="0"/>
          </a:p>
          <a:p>
            <a:pPr marL="45720" lvl="0" indent="0" algn="ctr">
              <a:buNone/>
            </a:pPr>
            <a:r>
              <a:rPr lang="ru-RU" dirty="0" smtClean="0"/>
              <a:t>«Правила </a:t>
            </a:r>
            <a:r>
              <a:rPr lang="ru-RU" dirty="0"/>
              <a:t>предоставления гостиничных услуг в Российской Федерации».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 </a:t>
            </a:r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53911" y="6343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" lvl="0" indent="0" algn="ctr">
              <a:buNone/>
            </a:pPr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14.02.2009 № </a:t>
            </a:r>
            <a:r>
              <a:rPr lang="ru-RU" dirty="0">
                <a:solidFill>
                  <a:schemeClr val="accent2"/>
                </a:solidFill>
              </a:rPr>
              <a:t>112 </a:t>
            </a:r>
            <a:endParaRPr lang="ru-RU" dirty="0" smtClean="0">
              <a:solidFill>
                <a:schemeClr val="accent2"/>
              </a:solidFill>
            </a:endParaRPr>
          </a:p>
          <a:p>
            <a:pPr marL="45720" lvl="0" indent="0" algn="ctr">
              <a:buNone/>
            </a:pPr>
            <a:endParaRPr lang="ru-RU" dirty="0"/>
          </a:p>
          <a:p>
            <a:pPr marL="45720" lvl="0" indent="0" algn="ctr">
              <a:buNone/>
            </a:pPr>
            <a:r>
              <a:rPr lang="ru-RU" dirty="0" smtClean="0"/>
              <a:t>«Правила </a:t>
            </a:r>
            <a:r>
              <a:rPr lang="ru-RU" dirty="0"/>
              <a:t>перевозок пассажиров и багажа автомобильным транспортом и городским наземным электрическим транспортом».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" lvl="0" indent="0" algn="ctr">
              <a:buNone/>
            </a:pPr>
            <a:r>
              <a:rPr lang="ru-RU" u="sng" dirty="0">
                <a:solidFill>
                  <a:srgbClr val="C00000"/>
                </a:solidFill>
              </a:rPr>
              <a:t>Постановление</a:t>
            </a:r>
            <a:r>
              <a:rPr lang="ru-RU" dirty="0"/>
              <a:t> Правительства РФ от 01.10.2020 № </a:t>
            </a:r>
            <a:r>
              <a:rPr lang="ru-RU" dirty="0" smtClean="0">
                <a:solidFill>
                  <a:srgbClr val="C00000"/>
                </a:solidFill>
              </a:rPr>
              <a:t>1586</a:t>
            </a:r>
          </a:p>
          <a:p>
            <a:pPr marL="45720" lvl="0" indent="0" algn="ctr">
              <a:buNone/>
            </a:pPr>
            <a:endParaRPr lang="ru-RU" dirty="0"/>
          </a:p>
          <a:p>
            <a:pPr marL="45720" lvl="0" indent="0" algn="ctr">
              <a:buNone/>
            </a:pPr>
            <a:r>
              <a:rPr lang="ru-RU" dirty="0" smtClean="0"/>
              <a:t> «Правила </a:t>
            </a:r>
            <a:r>
              <a:rPr lang="ru-RU" dirty="0"/>
              <a:t>перевозок пассажиров и багажа автомобильным транспортом и городским наземным электрическим транспортом».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</a:t>
            </a:r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10609" y="641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u="sng" dirty="0" smtClean="0">
                <a:solidFill>
                  <a:schemeClr val="accent2"/>
                </a:solidFill>
              </a:rPr>
              <a:t>Постановление</a:t>
            </a:r>
            <a:r>
              <a:rPr lang="ru-RU" dirty="0" smtClean="0"/>
              <a:t> </a:t>
            </a:r>
            <a:r>
              <a:rPr lang="ru-RU" dirty="0"/>
              <a:t>Правительства РФ от 15.08.2013 № </a:t>
            </a:r>
            <a:r>
              <a:rPr lang="ru-RU" dirty="0" smtClean="0">
                <a:solidFill>
                  <a:schemeClr val="accent2"/>
                </a:solidFill>
              </a:rPr>
              <a:t>706</a:t>
            </a:r>
          </a:p>
          <a:p>
            <a:pPr marL="45720" indent="0" algn="ctr">
              <a:buNone/>
            </a:pPr>
            <a:endParaRPr lang="ru-RU" dirty="0"/>
          </a:p>
          <a:p>
            <a:pPr marL="45720" lvl="0" indent="0" algn="ctr">
              <a:buNone/>
            </a:pPr>
            <a:r>
              <a:rPr lang="ru-RU" dirty="0" smtClean="0"/>
              <a:t>«Правила </a:t>
            </a:r>
            <a:r>
              <a:rPr lang="ru-RU" dirty="0"/>
              <a:t>оказания платных образовательных </a:t>
            </a:r>
            <a:r>
              <a:rPr lang="ru-RU" dirty="0" smtClean="0"/>
              <a:t>услуг»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Постановление</a:t>
            </a:r>
            <a:r>
              <a:rPr lang="ru-RU" dirty="0" smtClean="0"/>
              <a:t> </a:t>
            </a:r>
            <a:r>
              <a:rPr lang="ru-RU" dirty="0"/>
              <a:t>Правительства РФ от 15.09.2020 № </a:t>
            </a:r>
            <a:r>
              <a:rPr lang="ru-RU" dirty="0" smtClean="0">
                <a:solidFill>
                  <a:srgbClr val="C00000"/>
                </a:solidFill>
              </a:rPr>
              <a:t>1441</a:t>
            </a:r>
          </a:p>
          <a:p>
            <a:pPr marL="45720" lvl="0" indent="0">
              <a:buNone/>
            </a:pPr>
            <a:endParaRPr lang="ru-RU" dirty="0" smtClean="0"/>
          </a:p>
          <a:p>
            <a:pPr marL="45720" lvl="0" indent="0" algn="ctr">
              <a:buNone/>
            </a:pPr>
            <a:r>
              <a:rPr lang="ru-RU" dirty="0" smtClean="0"/>
              <a:t>«Правила </a:t>
            </a:r>
            <a:r>
              <a:rPr lang="ru-RU" dirty="0"/>
              <a:t>оказания платных образовательных </a:t>
            </a:r>
            <a:r>
              <a:rPr lang="ru-RU" dirty="0" smtClean="0"/>
              <a:t>услуг»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Было</a:t>
            </a:r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C00000"/>
                </a:solidFill>
              </a:rPr>
              <a:t>стало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95936" y="594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9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3" y="1719070"/>
            <a:ext cx="8712968" cy="51389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b="1" dirty="0"/>
              <a:t>Общие </a:t>
            </a:r>
            <a:r>
              <a:rPr lang="ru-RU" sz="2600" b="1" dirty="0" smtClean="0"/>
              <a:t>правила</a:t>
            </a:r>
            <a:endParaRPr lang="ru-RU" sz="2600" dirty="0"/>
          </a:p>
          <a:p>
            <a:pPr marL="45720" indent="0" algn="ctr">
              <a:buNone/>
            </a:pPr>
            <a:endParaRPr lang="ru-RU" sz="900" dirty="0"/>
          </a:p>
          <a:p>
            <a:r>
              <a:rPr lang="ru-RU" dirty="0">
                <a:solidFill>
                  <a:srgbClr val="C00000"/>
                </a:solidFill>
              </a:rPr>
              <a:t>Появилась</a:t>
            </a:r>
            <a:r>
              <a:rPr lang="ru-RU" dirty="0"/>
              <a:t> прямая </a:t>
            </a:r>
            <a:r>
              <a:rPr lang="ru-RU" u="sng" dirty="0"/>
              <a:t>обязанность продавца</a:t>
            </a:r>
            <a:r>
              <a:rPr lang="ru-RU" dirty="0"/>
              <a:t> в случае поступления претензии потребителя </a:t>
            </a:r>
            <a:r>
              <a:rPr lang="ru-RU" u="sng" dirty="0">
                <a:solidFill>
                  <a:srgbClr val="C00000"/>
                </a:solidFill>
              </a:rPr>
              <a:t>направить ему ответ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Исключен</a:t>
            </a:r>
            <a:r>
              <a:rPr lang="ru-RU" dirty="0" smtClean="0"/>
              <a:t> </a:t>
            </a:r>
            <a:r>
              <a:rPr lang="ru-RU" dirty="0" smtClean="0"/>
              <a:t>пункт «</a:t>
            </a:r>
            <a:r>
              <a:rPr lang="ru-RU" u="sng" dirty="0" smtClean="0"/>
              <a:t>Порядок </a:t>
            </a:r>
            <a:r>
              <a:rPr lang="ru-RU" u="sng" dirty="0"/>
              <a:t>и сроки удовлетворения исполнителем требований потребителя, а также ответственность за нарушение этих сроков </a:t>
            </a:r>
            <a:r>
              <a:rPr lang="ru-RU" u="sng" dirty="0" smtClean="0"/>
              <a:t>регулируются Законом «</a:t>
            </a:r>
            <a:r>
              <a:rPr lang="ru-RU" u="sng" dirty="0"/>
              <a:t>О защите прав потребителей</a:t>
            </a:r>
            <a:r>
              <a:rPr lang="ru-RU" dirty="0" smtClean="0"/>
              <a:t>»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Продавец </a:t>
            </a:r>
            <a:r>
              <a:rPr lang="ru-RU" dirty="0">
                <a:solidFill>
                  <a:srgbClr val="C00000"/>
                </a:solidFill>
              </a:rPr>
              <a:t>не должен препятствовать</a:t>
            </a:r>
          </a:p>
          <a:p>
            <a:pPr marL="45720" indent="0">
              <a:buNone/>
            </a:pPr>
            <a:r>
              <a:rPr lang="ru-RU" dirty="0"/>
              <a:t>потребителю фотографировать </a:t>
            </a:r>
            <a:r>
              <a:rPr lang="ru-RU" dirty="0" smtClean="0"/>
              <a:t>товар    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в местах свободного доступа.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12913"/>
          </a:xfrm>
        </p:spPr>
        <p:txBody>
          <a:bodyPr/>
          <a:lstStyle/>
          <a:p>
            <a:r>
              <a:rPr lang="ru-RU" b="1" dirty="0"/>
              <a:t>ПРАВИЛА РОЗНИЧНОЙ </a:t>
            </a:r>
            <a:r>
              <a:rPr lang="ru-RU" b="1" dirty="0" smtClean="0"/>
              <a:t>ТОРГОВЛИ</a:t>
            </a:r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1764794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5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171</TotalTime>
  <Words>1656</Words>
  <Application>Microsoft Office PowerPoint</Application>
  <PresentationFormat>Экран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Сетка</vt:lpstr>
      <vt:lpstr>Презентация PowerPoint</vt:lpstr>
      <vt:lpstr>Было                       стало</vt:lpstr>
      <vt:lpstr>Было                      стало</vt:lpstr>
      <vt:lpstr>Было                        стало </vt:lpstr>
      <vt:lpstr>Было                       стало </vt:lpstr>
      <vt:lpstr>Было                          стало </vt:lpstr>
      <vt:lpstr>Было                      стало </vt:lpstr>
      <vt:lpstr>Было                         стало </vt:lpstr>
      <vt:lpstr>ПРАВИЛА РОЗНИЧНОЙ ТОРГОВЛИ</vt:lpstr>
      <vt:lpstr>ПРАВИЛА РОЗНИЧНОЙ ТОРГОВЛИ</vt:lpstr>
      <vt:lpstr>ПРАВИЛА РОЗНИЧНОЙ ТОРГОВЛИ</vt:lpstr>
      <vt:lpstr>ПРАВИЛА РОЗНИЧНОЙ ТОРГОВЛИ</vt:lpstr>
      <vt:lpstr>ПРАВИЛА РОЗНИЧНОЙ ТОРГОВЛИ</vt:lpstr>
      <vt:lpstr>ПРАВИЛА РОЗНИЧНОЙ ТОРГОВЛИ</vt:lpstr>
      <vt:lpstr>ПРАВИЛА РОЗНИЧНОЙ ТОРГОВЛИ</vt:lpstr>
      <vt:lpstr>ПРАВИЛА РОЗНИЧНОЙ ТОРГОВЛИ</vt:lpstr>
      <vt:lpstr>ПРАВИЛА БЫТОВОГО ОБСЛУЖИВАНИЯ НАСЕЛЕНИЯ</vt:lpstr>
      <vt:lpstr> ПРАВИЛА ОКАЗАНИЯ УСЛУГ  ОБЩЕСТВЕННОГО ПИТАНИЯ </vt:lpstr>
      <vt:lpstr> ПРАВИЛА ОКАЗАНИЯ УСЛУГ ПО РЕАЛИЗАЦИИ ТУРИСТСКОГО ПРОДУКТА </vt:lpstr>
      <vt:lpstr> ПРАВИЛА ПЕРЕВОЗОК АВТОМОБИЛЬНЫМ ТРАНСПОРТОМ </vt:lpstr>
      <vt:lpstr> ПРАВИЛА ОКАЗАНИЯ ПЛАТНЫХ ОБРАЗОВАТЕЛЬНЫХ УСЛУГ </vt:lpstr>
      <vt:lpstr> ПРАВИЛА ПРЕДОСТАВЛЕНИЯ  ГОСТИНИЧНЫХ УСЛУГ </vt:lpstr>
      <vt:lpstr>ПРАВИЛА ПРЕДОСТАВЛЕНИЯ  ГОСТИНИЧНЫХ УСЛУГ</vt:lpstr>
      <vt:lpstr> ПРАВИЛА ПРЕДОСТАВЛЕНИЯ  ГОСТИНИЧНЫХ УСЛУГ </vt:lpstr>
      <vt:lpstr>ПРАВИЛА ПРЕДОСТАВЛЕНИЯ  ГОСТИНИЧНЫХ УСЛУГ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 А. Жилина</cp:lastModifiedBy>
  <cp:revision>46</cp:revision>
  <cp:lastPrinted>2021-03-16T01:24:54Z</cp:lastPrinted>
  <dcterms:modified xsi:type="dcterms:W3CDTF">2021-03-16T01:29:50Z</dcterms:modified>
</cp:coreProperties>
</file>