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43" autoAdjust="0"/>
  </p:normalViewPr>
  <p:slideViewPr>
    <p:cSldViewPr>
      <p:cViewPr varScale="1">
        <p:scale>
          <a:sx n="109" d="100"/>
          <a:sy n="109" d="100"/>
        </p:scale>
        <p:origin x="-1722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3E40-9775-4473-BFD9-08C7F879F20A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212F-0B22-4ABD-93A9-DBD3C6A04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38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3E40-9775-4473-BFD9-08C7F879F20A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212F-0B22-4ABD-93A9-DBD3C6A04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3952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3E40-9775-4473-BFD9-08C7F879F20A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212F-0B22-4ABD-93A9-DBD3C6A04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541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3E40-9775-4473-BFD9-08C7F879F20A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212F-0B22-4ABD-93A9-DBD3C6A04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0830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3E40-9775-4473-BFD9-08C7F879F20A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212F-0B22-4ABD-93A9-DBD3C6A04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100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3E40-9775-4473-BFD9-08C7F879F20A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212F-0B22-4ABD-93A9-DBD3C6A04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0380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3E40-9775-4473-BFD9-08C7F879F20A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212F-0B22-4ABD-93A9-DBD3C6A04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6375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3E40-9775-4473-BFD9-08C7F879F20A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212F-0B22-4ABD-93A9-DBD3C6A04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5992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3E40-9775-4473-BFD9-08C7F879F20A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212F-0B22-4ABD-93A9-DBD3C6A04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395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3E40-9775-4473-BFD9-08C7F879F20A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212F-0B22-4ABD-93A9-DBD3C6A04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0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3E40-9775-4473-BFD9-08C7F879F20A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212F-0B22-4ABD-93A9-DBD3C6A04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973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33E40-9775-4473-BFD9-08C7F879F20A}" type="datetimeFigureOut">
              <a:rPr lang="ru-RU" smtClean="0"/>
              <a:t>02.11.2018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7212F-0B22-4ABD-93A9-DBD3C6A04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420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tmp"/><Relationship Id="rId7" Type="http://schemas.openxmlformats.org/officeDocument/2006/relationships/image" Target="../media/image6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tmp"/><Relationship Id="rId11" Type="http://schemas.openxmlformats.org/officeDocument/2006/relationships/image" Target="../media/image10.png"/><Relationship Id="rId5" Type="http://schemas.openxmlformats.org/officeDocument/2006/relationships/image" Target="../media/image4.tmp"/><Relationship Id="rId10" Type="http://schemas.openxmlformats.org/officeDocument/2006/relationships/image" Target="../media/image9.png"/><Relationship Id="rId4" Type="http://schemas.openxmlformats.org/officeDocument/2006/relationships/image" Target="../media/image3.tmp"/><Relationship Id="rId9" Type="http://schemas.openxmlformats.org/officeDocument/2006/relationships/image" Target="../media/image8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16633"/>
            <a:ext cx="8856984" cy="64807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ЕСЛИ ВЫ ТОРГУЕТЕ </a:t>
            </a:r>
            <a:r>
              <a:rPr lang="ru-RU" sz="2000" smtClean="0"/>
              <a:t>ИЛИ </a:t>
            </a:r>
            <a:r>
              <a:rPr lang="ru-RU" sz="2000" smtClean="0"/>
              <a:t>ОКАЗЫВАЕТЕ </a:t>
            </a:r>
            <a:r>
              <a:rPr lang="ru-RU" sz="2000" dirty="0" smtClean="0"/>
              <a:t>УСЛУГИ, НУЖНА ЛИ ВАМ ОНЛАЙН-ККТ?</a:t>
            </a:r>
            <a:br>
              <a:rPr lang="ru-RU" sz="2000" dirty="0" smtClean="0"/>
            </a:br>
            <a:r>
              <a:rPr lang="ru-RU" sz="1600" dirty="0" smtClean="0"/>
              <a:t>Обязанность применять онлайн-ККТ наступает:</a:t>
            </a:r>
            <a:endParaRPr lang="ru-RU" sz="2000" dirty="0"/>
          </a:p>
        </p:txBody>
      </p:sp>
      <p:sp>
        <p:nvSpPr>
          <p:cNvPr id="4" name="Пятиугольник 3"/>
          <p:cNvSpPr/>
          <p:nvPr/>
        </p:nvSpPr>
        <p:spPr>
          <a:xfrm>
            <a:off x="575556" y="1184176"/>
            <a:ext cx="1944216" cy="43204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smtClean="0"/>
              <a:t>С 1 июля 2017 г.</a:t>
            </a:r>
            <a:endParaRPr lang="ru-RU" sz="1500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1844824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/>
              <a:t>Основной</a:t>
            </a:r>
            <a:r>
              <a:rPr lang="ru-RU" sz="1400" i="1" dirty="0" smtClean="0"/>
              <a:t> срок перехода</a:t>
            </a:r>
            <a:endParaRPr lang="ru-RU" sz="1400" i="1" dirty="0"/>
          </a:p>
        </p:txBody>
      </p:sp>
      <p:sp>
        <p:nvSpPr>
          <p:cNvPr id="6" name="Нашивка 5"/>
          <p:cNvSpPr/>
          <p:nvPr/>
        </p:nvSpPr>
        <p:spPr>
          <a:xfrm>
            <a:off x="5508104" y="1196752"/>
            <a:ext cx="216024" cy="43204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9715" y="1171600"/>
            <a:ext cx="2555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184176"/>
            <a:ext cx="2555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419872" y="1844824"/>
            <a:ext cx="49928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i="1" dirty="0" smtClean="0"/>
              <a:t>Исключения, для которых продлён срок перехода</a:t>
            </a:r>
            <a:endParaRPr lang="ru-RU" sz="14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2348880"/>
            <a:ext cx="2124236" cy="101566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Практически все организации и ИП, занимающиеся торговлей</a:t>
            </a:r>
          </a:p>
          <a:p>
            <a:endParaRPr lang="ru-RU" sz="1000" dirty="0"/>
          </a:p>
          <a:p>
            <a:r>
              <a:rPr lang="ru-RU" sz="1000" dirty="0" smtClean="0"/>
              <a:t>Кроме:</a:t>
            </a:r>
          </a:p>
          <a:p>
            <a:r>
              <a:rPr lang="ru-RU" sz="1000" dirty="0" smtClean="0"/>
              <a:t>- организаций и ИП, для которых срок перехода был продлён</a:t>
            </a:r>
            <a:endParaRPr lang="ru-RU" sz="1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95536" y="3881153"/>
            <a:ext cx="2124236" cy="209288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1000" dirty="0" smtClean="0"/>
              <a:t>Полностью освобождены от применения </a:t>
            </a:r>
            <a:r>
              <a:rPr lang="ru-RU" sz="1000" dirty="0"/>
              <a:t>ККТ: </a:t>
            </a:r>
          </a:p>
          <a:p>
            <a:endParaRPr lang="ru-RU" sz="1000" dirty="0" smtClean="0"/>
          </a:p>
          <a:p>
            <a:r>
              <a:rPr lang="ru-RU" sz="1000" dirty="0" smtClean="0"/>
              <a:t>Определенные </a:t>
            </a:r>
            <a:r>
              <a:rPr lang="ru-RU" sz="1000" dirty="0"/>
              <a:t>виды деятельности, освобожденные от применения касс (например, вспашка огородов и т.п.) </a:t>
            </a:r>
          </a:p>
          <a:p>
            <a:endParaRPr lang="ru-RU" sz="1000" dirty="0" smtClean="0"/>
          </a:p>
          <a:p>
            <a:r>
              <a:rPr lang="ru-RU" sz="1000" dirty="0" smtClean="0"/>
              <a:t>ИП</a:t>
            </a:r>
            <a:r>
              <a:rPr lang="ru-RU" sz="1000" dirty="0"/>
              <a:t>, применяющие патентную систему за </a:t>
            </a:r>
            <a:r>
              <a:rPr lang="ru-RU" sz="1000" dirty="0" smtClean="0"/>
              <a:t>исключением </a:t>
            </a:r>
            <a:r>
              <a:rPr lang="ru-RU" sz="1000" dirty="0"/>
              <a:t>ИП на ПСН, для которых предусмотрено обязательное применение ККТ (отображены в колонке справа)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166813" y="2276872"/>
            <a:ext cx="2159854" cy="34778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Организации</a:t>
            </a:r>
            <a:r>
              <a:rPr lang="ru-RU" sz="1000" dirty="0"/>
              <a:t>, торгующие через автоматы </a:t>
            </a:r>
            <a:r>
              <a:rPr lang="ru-RU" sz="1000" dirty="0" smtClean="0"/>
              <a:t>(вендинг</a:t>
            </a:r>
            <a:r>
              <a:rPr lang="ru-RU" sz="1000" dirty="0"/>
              <a:t>) </a:t>
            </a:r>
            <a:endParaRPr lang="ru-RU" sz="1000" dirty="0" smtClean="0"/>
          </a:p>
          <a:p>
            <a:endParaRPr lang="ru-RU" sz="1000" dirty="0"/>
          </a:p>
          <a:p>
            <a:r>
              <a:rPr lang="ru-RU" sz="1000" dirty="0" smtClean="0"/>
              <a:t>ИП</a:t>
            </a:r>
            <a:r>
              <a:rPr lang="ru-RU" sz="1000" dirty="0"/>
              <a:t>, торгующие через автоматы (вендинг) и имеющие наемных сотрудников </a:t>
            </a:r>
            <a:endParaRPr lang="ru-RU" sz="1000" dirty="0" smtClean="0"/>
          </a:p>
          <a:p>
            <a:endParaRPr lang="ru-RU" sz="1000" dirty="0"/>
          </a:p>
          <a:p>
            <a:r>
              <a:rPr lang="ru-RU" sz="1000" dirty="0" smtClean="0"/>
              <a:t>Организации </a:t>
            </a:r>
            <a:r>
              <a:rPr lang="ru-RU" sz="1000" dirty="0"/>
              <a:t>и ИП, работающие в сфере общепита и имеющие наемных сотрудников </a:t>
            </a:r>
            <a:endParaRPr lang="ru-RU" sz="1000" dirty="0" smtClean="0"/>
          </a:p>
          <a:p>
            <a:endParaRPr lang="ru-RU" sz="1000" dirty="0"/>
          </a:p>
          <a:p>
            <a:r>
              <a:rPr lang="ru-RU" sz="1000" dirty="0" smtClean="0"/>
              <a:t>ИП</a:t>
            </a:r>
            <a:r>
              <a:rPr lang="ru-RU" sz="1000" dirty="0"/>
              <a:t>, имеющие наемных сотрудников и применяющие патентную систему в сферах торговли и общепита </a:t>
            </a:r>
            <a:endParaRPr lang="ru-RU" sz="1000" dirty="0" smtClean="0"/>
          </a:p>
          <a:p>
            <a:endParaRPr lang="ru-RU" sz="1000" dirty="0"/>
          </a:p>
          <a:p>
            <a:r>
              <a:rPr lang="ru-RU" sz="1000" dirty="0" smtClean="0"/>
              <a:t>ИП</a:t>
            </a:r>
            <a:r>
              <a:rPr lang="ru-RU" sz="1000" dirty="0"/>
              <a:t>, имеющие наемных сотрудников и применяющие ЕНВД </a:t>
            </a:r>
            <a:r>
              <a:rPr lang="ru-RU" sz="1000" dirty="0" smtClean="0"/>
              <a:t>в </a:t>
            </a:r>
            <a:r>
              <a:rPr lang="ru-RU" sz="1000" dirty="0"/>
              <a:t>сферах торговли и общепита </a:t>
            </a:r>
            <a:endParaRPr lang="ru-RU" sz="1000" dirty="0" smtClean="0"/>
          </a:p>
          <a:p>
            <a:endParaRPr lang="ru-RU" sz="1000" dirty="0" smtClean="0"/>
          </a:p>
          <a:p>
            <a:r>
              <a:rPr lang="ru-RU" sz="1000" dirty="0" smtClean="0"/>
              <a:t>Организации</a:t>
            </a:r>
            <a:r>
              <a:rPr lang="ru-RU" sz="1000" dirty="0"/>
              <a:t>, применяющие ЕНВД </a:t>
            </a:r>
            <a:r>
              <a:rPr lang="ru-RU" sz="1000" dirty="0" smtClean="0"/>
              <a:t> </a:t>
            </a:r>
            <a:r>
              <a:rPr lang="ru-RU" sz="1000" dirty="0"/>
              <a:t>в сфере торговли и общепита</a:t>
            </a:r>
          </a:p>
        </p:txBody>
      </p:sp>
      <p:cxnSp>
        <p:nvCxnSpPr>
          <p:cNvPr id="17" name="Соединительная линия уступом 16"/>
          <p:cNvCxnSpPr/>
          <p:nvPr/>
        </p:nvCxnSpPr>
        <p:spPr>
          <a:xfrm flipV="1">
            <a:off x="2519772" y="4773704"/>
            <a:ext cx="2988332" cy="1062017"/>
          </a:xfrm>
          <a:prstGeom prst="bentConnector3">
            <a:avLst>
              <a:gd name="adj1" fmla="val 9575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49241" y="6237312"/>
            <a:ext cx="59949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/>
              <a:t>Подробная информация о реформе касс на сайте ФНС России https</a:t>
            </a:r>
            <a:r>
              <a:rPr lang="ru-RU" sz="1000" b="1" dirty="0" smtClean="0"/>
              <a:t>://kkt-online.nalog.ru</a:t>
            </a:r>
            <a:r>
              <a:rPr lang="ru-RU" sz="1000" b="1" dirty="0"/>
              <a:t>/ </a:t>
            </a:r>
            <a:r>
              <a:rPr lang="ru-RU" sz="1000" b="1" dirty="0" smtClean="0"/>
              <a:t/>
            </a:r>
            <a:br>
              <a:rPr lang="ru-RU" sz="1000" b="1" dirty="0" smtClean="0"/>
            </a:br>
            <a:r>
              <a:rPr lang="ru-RU" sz="1000" b="1" dirty="0" smtClean="0"/>
              <a:t>Пройдите </a:t>
            </a:r>
            <a:r>
              <a:rPr lang="ru-RU" sz="1000" b="1" dirty="0"/>
              <a:t>онлайн-тест «Нужна ли мне касса?»</a:t>
            </a: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5508104" y="4449668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" name="Прямая соединительная линия 1024"/>
          <p:cNvCxnSpPr/>
          <p:nvPr/>
        </p:nvCxnSpPr>
        <p:spPr>
          <a:xfrm>
            <a:off x="5519657" y="4451513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2" name="TextBox 1031"/>
          <p:cNvSpPr txBox="1"/>
          <p:nvPr/>
        </p:nvSpPr>
        <p:spPr>
          <a:xfrm>
            <a:off x="6427040" y="5680898"/>
            <a:ext cx="260945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ИП, применяющие ЕНВД в сферах торговли и общепита и не имеющие наемных сотрудников </a:t>
            </a:r>
            <a:endParaRPr lang="ru-RU" sz="1000" dirty="0" smtClean="0"/>
          </a:p>
          <a:p>
            <a:endParaRPr lang="ru-RU" sz="1000" dirty="0" smtClean="0"/>
          </a:p>
          <a:p>
            <a:r>
              <a:rPr lang="ru-RU" sz="1000" dirty="0" smtClean="0"/>
              <a:t>Организации </a:t>
            </a:r>
            <a:r>
              <a:rPr lang="ru-RU" sz="1000" dirty="0"/>
              <a:t>и ИП, применяющие ЕНВД в прочих сферах деятельности на ЕНВД </a:t>
            </a:r>
          </a:p>
          <a:p>
            <a:endParaRPr lang="ru-RU" dirty="0"/>
          </a:p>
        </p:txBody>
      </p:sp>
      <p:sp>
        <p:nvSpPr>
          <p:cNvPr id="41" name="Пятиугольник 40"/>
          <p:cNvSpPr/>
          <p:nvPr/>
        </p:nvSpPr>
        <p:spPr>
          <a:xfrm>
            <a:off x="3419872" y="1196752"/>
            <a:ext cx="1944216" cy="43204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smtClean="0"/>
              <a:t>С 1 июля 2018 г.</a:t>
            </a:r>
            <a:endParaRPr lang="ru-RU" sz="1500" dirty="0"/>
          </a:p>
        </p:txBody>
      </p:sp>
      <p:sp>
        <p:nvSpPr>
          <p:cNvPr id="42" name="Пятиугольник 41"/>
          <p:cNvSpPr/>
          <p:nvPr/>
        </p:nvSpPr>
        <p:spPr>
          <a:xfrm>
            <a:off x="6372200" y="1171600"/>
            <a:ext cx="1944216" cy="43204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smtClean="0"/>
              <a:t>С 1 июля 2019 г.</a:t>
            </a:r>
            <a:endParaRPr lang="ru-RU" sz="1500" dirty="0"/>
          </a:p>
        </p:txBody>
      </p:sp>
      <p:cxnSp>
        <p:nvCxnSpPr>
          <p:cNvPr id="1037" name="Прямая соединительная линия 1036"/>
          <p:cNvCxnSpPr/>
          <p:nvPr/>
        </p:nvCxnSpPr>
        <p:spPr>
          <a:xfrm>
            <a:off x="5508104" y="5098176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8" name="TextBox 1037"/>
          <p:cNvSpPr txBox="1"/>
          <p:nvPr/>
        </p:nvSpPr>
        <p:spPr>
          <a:xfrm>
            <a:off x="5851921" y="4275673"/>
            <a:ext cx="1080120" cy="116955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000" i="1" dirty="0" smtClean="0"/>
              <a:t>-торговли</a:t>
            </a:r>
          </a:p>
          <a:p>
            <a:r>
              <a:rPr lang="ru-RU" sz="1000" i="1" dirty="0" smtClean="0"/>
              <a:t>-общепита </a:t>
            </a:r>
            <a:endParaRPr lang="ru-RU" sz="1000" i="1" dirty="0"/>
          </a:p>
          <a:p>
            <a:r>
              <a:rPr lang="ru-RU" sz="1000" i="1" dirty="0" smtClean="0"/>
              <a:t>-ремонта ТС</a:t>
            </a:r>
          </a:p>
          <a:p>
            <a:r>
              <a:rPr lang="ru-RU" sz="1000" i="1" dirty="0" smtClean="0"/>
              <a:t>- проката</a:t>
            </a:r>
          </a:p>
          <a:p>
            <a:r>
              <a:rPr lang="ru-RU" sz="1000" i="1" dirty="0" smtClean="0"/>
              <a:t>- перевозок</a:t>
            </a:r>
          </a:p>
          <a:p>
            <a:r>
              <a:rPr lang="ru-RU" sz="1000" i="1" dirty="0" smtClean="0"/>
              <a:t>- ветеринарных услуг</a:t>
            </a:r>
            <a:endParaRPr lang="ru-RU" sz="1000" dirty="0"/>
          </a:p>
        </p:txBody>
      </p:sp>
      <p:sp>
        <p:nvSpPr>
          <p:cNvPr id="1052" name="Правая круглая скобка 1051"/>
          <p:cNvSpPr/>
          <p:nvPr/>
        </p:nvSpPr>
        <p:spPr>
          <a:xfrm>
            <a:off x="6660232" y="4293096"/>
            <a:ext cx="72008" cy="315020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3" name="TextBox 1052"/>
          <p:cNvSpPr txBox="1"/>
          <p:nvPr/>
        </p:nvSpPr>
        <p:spPr>
          <a:xfrm>
            <a:off x="6840252" y="4206196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i="1" dirty="0" smtClean="0"/>
              <a:t>не </a:t>
            </a:r>
            <a:r>
              <a:rPr lang="ru-RU" sz="800" b="1" i="1" dirty="0"/>
              <a:t>имеющие наёмных работников</a:t>
            </a:r>
          </a:p>
        </p:txBody>
      </p:sp>
      <p:sp>
        <p:nvSpPr>
          <p:cNvPr id="1055" name="TextBox 1054"/>
          <p:cNvSpPr txBox="1"/>
          <p:nvPr/>
        </p:nvSpPr>
        <p:spPr>
          <a:xfrm>
            <a:off x="6353801" y="2276872"/>
            <a:ext cx="2610687" cy="193899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1000" dirty="0"/>
              <a:t>Организации и ИП, работающие в сфере услуг </a:t>
            </a:r>
            <a:endParaRPr lang="ru-RU" sz="1000" dirty="0" smtClean="0"/>
          </a:p>
          <a:p>
            <a:endParaRPr lang="ru-RU" sz="1000" dirty="0" smtClean="0"/>
          </a:p>
          <a:p>
            <a:r>
              <a:rPr lang="ru-RU" sz="1000" dirty="0" smtClean="0"/>
              <a:t>Организации </a:t>
            </a:r>
            <a:r>
              <a:rPr lang="ru-RU" sz="1000" dirty="0"/>
              <a:t>и ИП, работающие в сфере общепита и не имеющие наемных сотрудников </a:t>
            </a:r>
            <a:endParaRPr lang="ru-RU" sz="1000" dirty="0" smtClean="0"/>
          </a:p>
          <a:p>
            <a:endParaRPr lang="ru-RU" sz="1000" dirty="0" smtClean="0"/>
          </a:p>
          <a:p>
            <a:r>
              <a:rPr lang="ru-RU" sz="1000" dirty="0" smtClean="0"/>
              <a:t>ИП</a:t>
            </a:r>
            <a:r>
              <a:rPr lang="ru-RU" sz="1000" dirty="0"/>
              <a:t>, торгующие через автоматы (вендинг) и не имеющие наемных сотрудников </a:t>
            </a:r>
            <a:endParaRPr lang="ru-RU" sz="1000" dirty="0" smtClean="0"/>
          </a:p>
          <a:p>
            <a:endParaRPr lang="ru-RU" sz="1000" dirty="0"/>
          </a:p>
          <a:p>
            <a:r>
              <a:rPr lang="ru-RU" sz="1000" dirty="0" smtClean="0"/>
              <a:t>ИП</a:t>
            </a:r>
            <a:r>
              <a:rPr lang="ru-RU" sz="1000" dirty="0"/>
              <a:t>, применяющие патентную систему в следующих сферах: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524329" y="4255928"/>
            <a:ext cx="1512168" cy="147732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000" i="1" dirty="0" smtClean="0"/>
              <a:t>-услуги спорта</a:t>
            </a:r>
          </a:p>
          <a:p>
            <a:r>
              <a:rPr lang="ru-RU" sz="1000" i="1" dirty="0" smtClean="0"/>
              <a:t>-салонов красоты</a:t>
            </a:r>
            <a:endParaRPr lang="ru-RU" sz="1000" i="1" dirty="0"/>
          </a:p>
          <a:p>
            <a:r>
              <a:rPr lang="ru-RU" sz="1000" i="1" dirty="0" smtClean="0"/>
              <a:t>-ремонта приборов</a:t>
            </a:r>
          </a:p>
          <a:p>
            <a:r>
              <a:rPr lang="ru-RU" sz="1000" i="1" dirty="0" smtClean="0"/>
              <a:t>-медицины и фармакологии</a:t>
            </a:r>
          </a:p>
          <a:p>
            <a:r>
              <a:rPr lang="ru-RU" sz="1000" i="1" dirty="0" smtClean="0"/>
              <a:t>-охоты и рыбалки</a:t>
            </a:r>
          </a:p>
          <a:p>
            <a:r>
              <a:rPr lang="ru-RU" sz="1000" i="1" dirty="0" smtClean="0"/>
              <a:t>-производства молока</a:t>
            </a:r>
          </a:p>
          <a:p>
            <a:r>
              <a:rPr lang="ru-RU" sz="1000" i="1" dirty="0" smtClean="0"/>
              <a:t>-ремонта компьютеров</a:t>
            </a:r>
            <a:endParaRPr lang="ru-RU" sz="1000" dirty="0"/>
          </a:p>
        </p:txBody>
      </p:sp>
      <p:pic>
        <p:nvPicPr>
          <p:cNvPr id="33" name="Рисунок 32" descr="Вырезка экрана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0647" y="3246368"/>
            <a:ext cx="496393" cy="477779"/>
          </a:xfrm>
          <a:prstGeom prst="rect">
            <a:avLst/>
          </a:prstGeom>
        </p:spPr>
      </p:pic>
      <p:pic>
        <p:nvPicPr>
          <p:cNvPr id="35" name="Рисунок 34" descr="Вырезка экрана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3092" y="2276872"/>
            <a:ext cx="523948" cy="466790"/>
          </a:xfrm>
          <a:prstGeom prst="rect">
            <a:avLst/>
          </a:prstGeom>
        </p:spPr>
      </p:pic>
      <p:pic>
        <p:nvPicPr>
          <p:cNvPr id="36" name="Рисунок 35" descr="Вырезка экрана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2618" y="2778300"/>
            <a:ext cx="504896" cy="428685"/>
          </a:xfrm>
          <a:prstGeom prst="rect">
            <a:avLst/>
          </a:prstGeom>
        </p:spPr>
      </p:pic>
      <p:pic>
        <p:nvPicPr>
          <p:cNvPr id="37" name="Рисунок 36" descr="Вырезка экрана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6395" y="3765216"/>
            <a:ext cx="504896" cy="495369"/>
          </a:xfrm>
          <a:prstGeom prst="rect">
            <a:avLst/>
          </a:prstGeom>
        </p:spPr>
      </p:pic>
      <p:pic>
        <p:nvPicPr>
          <p:cNvPr id="39" name="Рисунок 38" descr="Вырезка экрана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2997" y="5938194"/>
            <a:ext cx="514422" cy="447738"/>
          </a:xfrm>
          <a:prstGeom prst="rect">
            <a:avLst/>
          </a:prstGeom>
        </p:spPr>
      </p:pic>
      <p:pic>
        <p:nvPicPr>
          <p:cNvPr id="40" name="Picture 1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3100" y="2546837"/>
            <a:ext cx="493713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Рисунок 42" descr="Вырезка экрана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745" y="3366731"/>
            <a:ext cx="514422" cy="514422"/>
          </a:xfrm>
          <a:prstGeom prst="rect">
            <a:avLst/>
          </a:prstGeom>
        </p:spPr>
      </p:pic>
      <p:pic>
        <p:nvPicPr>
          <p:cNvPr id="48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6749" y="4070849"/>
            <a:ext cx="506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" name="Picture 1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4050" y="4972302"/>
            <a:ext cx="512763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18038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297</Words>
  <Application>Microsoft Office PowerPoint</Application>
  <PresentationFormat>Экран (4:3)</PresentationFormat>
  <Paragraphs>51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ЕСЛИ ВЫ ТОРГУЕТЕ ИЛИ ОКАЗЫВАЕТЕ УСЛУГИ, НУЖНА ЛИ ВАМ ОНЛАЙН-ККТ? Обязанность применять онлайн-ККТ наступает: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ЕСЛИ ВЫ ТОРГУЕТЕ ИЛИ ОКАЗЫВАТЕ УСЛУГИ, НУЖНА ЛИ ВАМ ОНЛАЙН-ККТ? Обязанность применять онлайн-ККТ наступает:</dc:title>
  <dc:creator>Пискозубов Владимир Викторович</dc:creator>
  <cp:lastModifiedBy>Днепровская Наталья Сергеевна</cp:lastModifiedBy>
  <cp:revision>15</cp:revision>
  <dcterms:created xsi:type="dcterms:W3CDTF">2018-10-02T02:20:41Z</dcterms:created>
  <dcterms:modified xsi:type="dcterms:W3CDTF">2018-11-02T07:17:49Z</dcterms:modified>
</cp:coreProperties>
</file>