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268" r:id="rId4"/>
    <p:sldId id="258" r:id="rId5"/>
    <p:sldId id="260" r:id="rId6"/>
    <p:sldId id="266" r:id="rId7"/>
    <p:sldId id="261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4660"/>
  </p:normalViewPr>
  <p:slideViewPr>
    <p:cSldViewPr>
      <p:cViewPr varScale="1">
        <p:scale>
          <a:sx n="53" d="100"/>
          <a:sy n="53" d="100"/>
        </p:scale>
        <p:origin x="882" y="11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4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图片占位符 6"/>
          <p:cNvSpPr>
            <a:spLocks noGrp="1"/>
          </p:cNvSpPr>
          <p:nvPr>
            <p:ph type="pic" idx="13"/>
          </p:nvPr>
        </p:nvSpPr>
        <p:spPr>
          <a:xfrm>
            <a:off x="11108352" y="-8336"/>
            <a:ext cx="13283983" cy="137320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449643"/>
            <a:ext cx="21945600" cy="2485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2934906"/>
            <a:ext cx="21945600" cy="9582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90455" y="12501426"/>
            <a:ext cx="36857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cid:C4AB01BC-208D-452E-BF7A-D2040166234B-L0-001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JPG"/><Relationship Id="rId4" Type="http://schemas.openxmlformats.org/officeDocument/2006/relationships/image" Target="cid:7728F92E-C78B-427E-AB8D-367381BEECF1-L0-001" TargetMode="Externa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4.jpe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rawpixel-668346-unsplash.jpg" descr="rawpixel-668346-unsplash.jpg"/>
          <p:cNvPicPr>
            <a:picLocks noChangeAspect="1"/>
          </p:cNvPicPr>
          <p:nvPr/>
        </p:nvPicPr>
        <p:blipFill rotWithShape="1">
          <a:blip r:embed="rId2">
            <a:alphaModFix amt="56000"/>
            <a:extLst/>
          </a:blip>
          <a:srcRect l="11684" t="20334"/>
          <a:stretch/>
        </p:blipFill>
        <p:spPr>
          <a:xfrm flipH="1">
            <a:off x="-49360" y="-198784"/>
            <a:ext cx="24433362" cy="1548172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Увеличивайте ваши продажи вместе с Деловой средой и Сбербанком!"/>
          <p:cNvSpPr txBox="1"/>
          <p:nvPr/>
        </p:nvSpPr>
        <p:spPr>
          <a:xfrm>
            <a:off x="2194967" y="5417840"/>
            <a:ext cx="20103974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9600" b="1" spc="-192">
                <a:solidFill>
                  <a:srgbClr val="FFFFFF"/>
                </a:solidFill>
              </a:defRPr>
            </a:pPr>
            <a:r>
              <a:rPr lang="ru-RU" sz="9600" dirty="0"/>
              <a:t>Удаленная регистрация бизнеса</a:t>
            </a:r>
          </a:p>
          <a:p>
            <a:pPr algn="l">
              <a:lnSpc>
                <a:spcPct val="80000"/>
              </a:lnSpc>
              <a:defRPr sz="9600" b="1" spc="-192">
                <a:solidFill>
                  <a:srgbClr val="FFFFFF"/>
                </a:solidFill>
              </a:defRPr>
            </a:pPr>
            <a:r>
              <a:rPr lang="ru-RU" sz="9600" dirty="0"/>
              <a:t>и дистанционное открытие счета </a:t>
            </a:r>
          </a:p>
          <a:p>
            <a:pPr algn="l">
              <a:lnSpc>
                <a:spcPct val="80000"/>
              </a:lnSpc>
              <a:defRPr sz="9600" b="1" spc="-192">
                <a:solidFill>
                  <a:srgbClr val="FFFFFF"/>
                </a:solidFill>
              </a:defRPr>
            </a:pPr>
            <a:r>
              <a:rPr lang="ru-RU" sz="9600" dirty="0"/>
              <a:t>в</a:t>
            </a:r>
            <a:r>
              <a:rPr sz="9600" dirty="0"/>
              <a:t> </a:t>
            </a:r>
            <a:r>
              <a:rPr sz="9600" dirty="0" err="1"/>
              <a:t>Сбербанк</a:t>
            </a:r>
            <a:r>
              <a:rPr lang="ru-RU" sz="9600" dirty="0"/>
              <a:t>е</a:t>
            </a:r>
            <a:endParaRPr sz="9600" dirty="0"/>
          </a:p>
        </p:txBody>
      </p:sp>
      <p:pic>
        <p:nvPicPr>
          <p:cNvPr id="55" name="ДС.png" descr="ДС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5971" y="943097"/>
            <a:ext cx="3880778" cy="1282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СБ.png" descr="СБ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3409" y="1091293"/>
            <a:ext cx="5446058" cy="1055042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Линия"/>
          <p:cNvSpPr/>
          <p:nvPr/>
        </p:nvSpPr>
        <p:spPr>
          <a:xfrm flipV="1">
            <a:off x="6278955" y="943095"/>
            <a:ext cx="2" cy="1282722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721704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19264286" y="2674179"/>
            <a:ext cx="4558819" cy="4068653"/>
          </a:xfrm>
          <a:prstGeom prst="wedgeRoundRectCallout">
            <a:avLst>
              <a:gd name="adj1" fmla="val 3688"/>
              <a:gd name="adj2" fmla="val 72743"/>
              <a:gd name="adj3" fmla="val 1666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27018" r="48693" b="47182"/>
          <a:stretch/>
        </p:blipFill>
        <p:spPr bwMode="auto">
          <a:xfrm>
            <a:off x="1665112" y="3635054"/>
            <a:ext cx="41113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2" t="27691" r="6723" b="46680"/>
          <a:stretch/>
        </p:blipFill>
        <p:spPr bwMode="auto">
          <a:xfrm>
            <a:off x="20264152" y="7722096"/>
            <a:ext cx="309634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>
            <a:off x="1030760" y="305272"/>
            <a:ext cx="2217846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Путь будущего предпринимателя сейчас</a:t>
            </a:r>
            <a:endParaRPr sz="7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655496" y="2033464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cid:7728F92E-C78B-427E-AB8D-367381BEECF1-L0-001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27" y="6709192"/>
            <a:ext cx="3526165" cy="352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5265493" y="258604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182360" y="26713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9" descr="cid:C4AB01BC-208D-452E-BF7A-D2040166234B-L0-001"/>
          <p:cNvPicPr>
            <a:picLocks noChangeAspect="1" noChangeArrowheads="1"/>
          </p:cNvPicPr>
          <p:nvPr/>
        </p:nvPicPr>
        <p:blipFill>
          <a:blip r:embed="rId5" r:link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897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94" y="8697022"/>
            <a:ext cx="5212116" cy="52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7500" l="10000" r="93788">
                        <a14:foregroundMark x1="69242" y1="20227" x2="68788" y2="13182"/>
                        <a14:foregroundMark x1="74848" y1="29545" x2="75000" y2="21136"/>
                        <a14:foregroundMark x1="46970" y1="64773" x2="45606" y2="47273"/>
                        <a14:foregroundMark x1="52121" y1="52727" x2="52424" y2="46136"/>
                        <a14:foregroundMark x1="50000" y1="59545" x2="47273" y2="41364"/>
                        <a14:foregroundMark x1="36818" y1="73864" x2="54394" y2="49773"/>
                        <a14:foregroundMark x1="53636" y1="59318" x2="54848" y2="49318"/>
                        <a14:foregroundMark x1="50758" y1="24773" x2="52273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2848">
            <a:off x="13736629" y="3948636"/>
            <a:ext cx="6286500" cy="4191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t="929" r="6152" b="54492"/>
          <a:stretch/>
        </p:blipFill>
        <p:spPr>
          <a:xfrm>
            <a:off x="1665112" y="8611443"/>
            <a:ext cx="5100311" cy="414940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4"/>
          <a:stretch/>
        </p:blipFill>
        <p:spPr>
          <a:xfrm>
            <a:off x="11975253" y="1512505"/>
            <a:ext cx="3753768" cy="2363144"/>
          </a:xfrm>
          <a:prstGeom prst="rect">
            <a:avLst/>
          </a:prstGeom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2" r="33291" b="73659"/>
          <a:stretch/>
        </p:blipFill>
        <p:spPr bwMode="auto">
          <a:xfrm>
            <a:off x="1556026" y="1241376"/>
            <a:ext cx="2715094" cy="23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Скругленная соединительная линия 29"/>
          <p:cNvCxnSpPr/>
          <p:nvPr/>
        </p:nvCxnSpPr>
        <p:spPr>
          <a:xfrm flipV="1">
            <a:off x="4919192" y="2674180"/>
            <a:ext cx="7005148" cy="3680263"/>
          </a:xfrm>
          <a:prstGeom prst="curvedConnector3">
            <a:avLst>
              <a:gd name="adj1" fmla="val 20358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>
            <a:off x="4992065" y="6431254"/>
            <a:ext cx="7305520" cy="2316442"/>
          </a:xfrm>
          <a:prstGeom prst="curvedConnector3">
            <a:avLst>
              <a:gd name="adj1" fmla="val 36689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flipV="1">
            <a:off x="5037472" y="6018497"/>
            <a:ext cx="9546456" cy="335949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/>
          <p:nvPr/>
        </p:nvCxnSpPr>
        <p:spPr>
          <a:xfrm>
            <a:off x="4973450" y="6413085"/>
            <a:ext cx="8859072" cy="5340234"/>
          </a:xfrm>
          <a:prstGeom prst="curvedConnector3">
            <a:avLst>
              <a:gd name="adj1" fmla="val 25701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21034504">
            <a:off x="5856846" y="1909063"/>
            <a:ext cx="689749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 нотариус и </a:t>
            </a:r>
          </a:p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много ошибок</a:t>
            </a:r>
            <a:endParaRPr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21442395">
            <a:off x="5256314" y="4186217"/>
            <a:ext cx="10494111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 купить ЭЦП и </a:t>
            </a:r>
          </a:p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отправить через сайт ИФНС</a:t>
            </a:r>
            <a:endParaRPr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9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930999">
            <a:off x="7118531" y="7230239"/>
            <a:ext cx="5756946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оформить через нотариуса</a:t>
            </a:r>
            <a:endParaRPr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0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837983">
            <a:off x="7134883" y="10098659"/>
            <a:ext cx="732513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+ проезд до ИФНС</a:t>
            </a:r>
          </a:p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но без консультации</a:t>
            </a:r>
            <a:endParaRPr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1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959944">
            <a:off x="19219324" y="3721278"/>
            <a:ext cx="4648744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долго или дорого?</a:t>
            </a:r>
            <a:endParaRPr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96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Группа 2047"/>
          <p:cNvGrpSpPr/>
          <p:nvPr/>
        </p:nvGrpSpPr>
        <p:grpSpPr>
          <a:xfrm>
            <a:off x="7873849" y="7346480"/>
            <a:ext cx="3986914" cy="3492109"/>
            <a:chOff x="606680" y="425042"/>
            <a:chExt cx="6712943" cy="547182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07" b="31795"/>
            <a:stretch/>
          </p:blipFill>
          <p:spPr>
            <a:xfrm rot="21393327">
              <a:off x="1862816" y="1554943"/>
              <a:ext cx="2296081" cy="343425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993" b="96006" l="10000" r="90000">
                          <a14:backgroundMark x1="40930" y1="38231" x2="40581" y2="65050"/>
                          <a14:backgroundMark x1="25000" y1="39515" x2="28953" y2="73752"/>
                          <a14:backgroundMark x1="27442" y1="39087" x2="37558" y2="713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80" y="425042"/>
              <a:ext cx="6712943" cy="5471829"/>
            </a:xfrm>
            <a:prstGeom prst="rect">
              <a:avLst/>
            </a:prstGeom>
          </p:spPr>
        </p:pic>
      </p:grpSp>
      <p:pic>
        <p:nvPicPr>
          <p:cNvPr id="2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74" b="73318"/>
          <a:stretch/>
        </p:blipFill>
        <p:spPr bwMode="auto">
          <a:xfrm>
            <a:off x="19847496" y="1515860"/>
            <a:ext cx="4110982" cy="509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" t="27018" r="48693" b="47182"/>
          <a:stretch/>
        </p:blipFill>
        <p:spPr bwMode="auto">
          <a:xfrm>
            <a:off x="1239924" y="8154144"/>
            <a:ext cx="41113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>
            <a:off x="1030760" y="305272"/>
            <a:ext cx="2217846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Новый путь – «одно окно»</a:t>
            </a:r>
            <a:endParaRPr sz="72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7655496" y="2033464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5265493" y="258604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3182360" y="26713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2" r="33291" b="73659"/>
          <a:stretch/>
        </p:blipFill>
        <p:spPr bwMode="auto">
          <a:xfrm>
            <a:off x="1123245" y="5803547"/>
            <a:ext cx="2715094" cy="231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18646770">
            <a:off x="3782809" y="4248275"/>
            <a:ext cx="633174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6400" spc="-128">
                <a:solidFill>
                  <a:srgbClr val="47BA3A"/>
                </a:solidFill>
              </a:defRPr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1. Обратиться к партнеру</a:t>
            </a:r>
            <a:endParaRPr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21246934">
            <a:off x="18341961" y="7416764"/>
            <a:ext cx="5254279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5 дней на регистрацию своего бизнеса и открытие счета в банке</a:t>
            </a:r>
            <a:endParaRPr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 rot="20727406">
            <a:off x="4330368" y="9681806"/>
            <a:ext cx="14561389" cy="2016205"/>
          </a:xfrm>
          <a:prstGeom prst="stripedRightArrow">
            <a:avLst>
              <a:gd name="adj1" fmla="val 33817"/>
              <a:gd name="adj2" fmla="val 59487"/>
            </a:avLst>
          </a:prstGeom>
          <a:solidFill>
            <a:srgbClr val="92D050"/>
          </a:solidFill>
          <a:ln w="25400" cap="flat">
            <a:solidFill>
              <a:srgbClr val="92D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7000" y1="34500" x2="47000" y2="3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77" t="25369" r="24194" b="26436"/>
          <a:stretch/>
        </p:blipFill>
        <p:spPr>
          <a:xfrm>
            <a:off x="5238397" y="7557584"/>
            <a:ext cx="2993163" cy="3567454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1402618" y="6116712"/>
            <a:ext cx="3309662" cy="3837632"/>
            <a:chOff x="7695938" y="6008920"/>
            <a:chExt cx="3309662" cy="3837632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567" b="959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938" y="6008920"/>
              <a:ext cx="3309662" cy="3837632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500" b="97500" l="10000" r="93788">
                          <a14:foregroundMark x1="69242" y1="20227" x2="68788" y2="13182"/>
                          <a14:foregroundMark x1="74848" y1="29545" x2="75000" y2="21136"/>
                          <a14:foregroundMark x1="46970" y1="64773" x2="45606" y2="47273"/>
                          <a14:foregroundMark x1="52121" y1="52727" x2="52424" y2="46136"/>
                          <a14:foregroundMark x1="50000" y1="59545" x2="47273" y2="41364"/>
                          <a14:foregroundMark x1="36818" y1="73864" x2="54394" y2="49773"/>
                          <a14:foregroundMark x1="53636" y1="59318" x2="54848" y2="49318"/>
                          <a14:foregroundMark x1="50758" y1="24773" x2="52273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20058">
              <a:off x="8116271" y="7098992"/>
              <a:ext cx="1986555" cy="1324370"/>
            </a:xfrm>
            <a:prstGeom prst="rect">
              <a:avLst/>
            </a:prstGeom>
          </p:spPr>
        </p:pic>
      </p:grpSp>
      <p:sp>
        <p:nvSpPr>
          <p:cNvPr id="53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18601671">
            <a:off x="6866981" y="3183662"/>
            <a:ext cx="5972445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4400" spc="-128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2. </a:t>
            </a:r>
            <a:r>
              <a:rPr lang="ru-RU" dirty="0" smtClean="0"/>
              <a:t>Партнер формирует заявления </a:t>
            </a:r>
            <a:r>
              <a:rPr lang="ru-RU" dirty="0"/>
              <a:t>на регистрацию ИП/ООО и выбор СНО</a:t>
            </a:r>
            <a:endParaRPr dirty="0"/>
          </a:p>
        </p:txBody>
      </p:sp>
      <p:sp>
        <p:nvSpPr>
          <p:cNvPr id="54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18540258">
            <a:off x="11698028" y="2388295"/>
            <a:ext cx="4126959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4400" spc="-128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3. На смартфоне отправить документы в ИФНС</a:t>
            </a:r>
            <a:endParaRPr dirty="0"/>
          </a:p>
        </p:txBody>
      </p:sp>
      <p:sp>
        <p:nvSpPr>
          <p:cNvPr id="55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18481358">
            <a:off x="15104751" y="2217135"/>
            <a:ext cx="3847618" cy="2811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6400" spc="-128">
                <a:solidFill>
                  <a:srgbClr val="47BA3A"/>
                </a:solidFill>
              </a:defRPr>
            </a:pPr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4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. На смартфоне открыть счет для бизнеса в Сбербанке </a:t>
            </a:r>
            <a:endParaRPr sz="4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050" name="Группа 2049"/>
          <p:cNvGrpSpPr/>
          <p:nvPr/>
        </p:nvGrpSpPr>
        <p:grpSpPr>
          <a:xfrm>
            <a:off x="14263638" y="5396632"/>
            <a:ext cx="3309662" cy="3837632"/>
            <a:chOff x="14263638" y="5396632"/>
            <a:chExt cx="3309662" cy="3837632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567" b="9599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3638" y="5396632"/>
              <a:ext cx="3309662" cy="3837632"/>
            </a:xfrm>
            <a:prstGeom prst="rect">
              <a:avLst/>
            </a:prstGeom>
          </p:spPr>
        </p:pic>
        <p:pic>
          <p:nvPicPr>
            <p:cNvPr id="56" name="Picture 61" descr="59053_norma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72320" y="6366379"/>
              <a:ext cx="1279781" cy="119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 rot="269135">
            <a:off x="11847759" y="11334833"/>
            <a:ext cx="6331749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6400" spc="-128">
                <a:solidFill>
                  <a:srgbClr val="47BA3A"/>
                </a:solidFill>
              </a:defRPr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Затраты на регистрацию </a:t>
            </a:r>
          </a:p>
          <a:p>
            <a:pPr algn="l">
              <a:defRPr sz="6400" spc="-128">
                <a:solidFill>
                  <a:srgbClr val="47BA3A"/>
                </a:solidFill>
              </a:defRPr>
            </a:pPr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на себя берет банк</a:t>
            </a:r>
            <a:endParaRPr sz="4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253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>
            <a:off x="1030760" y="305272"/>
            <a:ext cx="2217846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Что сделать для создания «Единого окна» в районах области?</a:t>
            </a:r>
            <a:endParaRPr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452895"/>
              </p:ext>
            </p:extLst>
          </p:nvPr>
        </p:nvGraphicFramePr>
        <p:xfrm>
          <a:off x="382687" y="1529409"/>
          <a:ext cx="23474608" cy="11792693"/>
        </p:xfrm>
        <a:graphic>
          <a:graphicData uri="http://schemas.openxmlformats.org/drawingml/2006/table">
            <a:tbl>
              <a:tblPr firstRow="1" bandRow="1">
                <a:tableStyleId>{2708684C-4D16-4618-839F-0558EEFCDFE6}</a:tableStyleId>
              </a:tblPr>
              <a:tblGrid>
                <a:gridCol w="7752192">
                  <a:extLst>
                    <a:ext uri="{9D8B030D-6E8A-4147-A177-3AD203B41FA5}">
                      <a16:colId xmlns:a16="http://schemas.microsoft.com/office/drawing/2014/main" val="1715640694"/>
                    </a:ext>
                  </a:extLst>
                </a:gridCol>
                <a:gridCol w="7752192">
                  <a:extLst>
                    <a:ext uri="{9D8B030D-6E8A-4147-A177-3AD203B41FA5}">
                      <a16:colId xmlns:a16="http://schemas.microsoft.com/office/drawing/2014/main" val="211214317"/>
                    </a:ext>
                  </a:extLst>
                </a:gridCol>
                <a:gridCol w="7970224">
                  <a:extLst>
                    <a:ext uri="{9D8B030D-6E8A-4147-A177-3AD203B41FA5}">
                      <a16:colId xmlns:a16="http://schemas.microsoft.com/office/drawing/2014/main" val="2528076198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Администрация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ПАО Сбербанк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Партнер</a:t>
                      </a:r>
                      <a:endParaRPr lang="ru-RU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392097"/>
                  </a:ext>
                </a:extLst>
              </a:tr>
              <a:tr h="157251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1. Определить </a:t>
                      </a:r>
                      <a:r>
                        <a:rPr lang="ru-RU" sz="2400" b="1" u="sng" dirty="0" smtClean="0"/>
                        <a:t>партнера </a:t>
                      </a:r>
                      <a:r>
                        <a:rPr lang="ru-RU" sz="2400" dirty="0" smtClean="0"/>
                        <a:t>(бухгалтерская/юридическая</a:t>
                      </a:r>
                      <a:r>
                        <a:rPr lang="ru-RU" sz="2400" baseline="0" dirty="0" smtClean="0"/>
                        <a:t> компания или ИП, институт поддержки предпринимательства)</a:t>
                      </a:r>
                      <a:r>
                        <a:rPr lang="ru-RU" sz="2400" dirty="0" smtClean="0"/>
                        <a:t>,</a:t>
                      </a:r>
                      <a:r>
                        <a:rPr lang="ru-RU" sz="2400" baseline="0" dirty="0" smtClean="0"/>
                        <a:t> рекомендуемого от администрации к выполнению функции «Единое окно»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30930"/>
                  </a:ext>
                </a:extLst>
              </a:tr>
              <a:tr h="2046557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2. В срок до 15.02.2020 направить контактные данные такого партнера ответственному сотруднику ПАО Сбербанк:</a:t>
                      </a:r>
                    </a:p>
                    <a:p>
                      <a:pPr algn="l"/>
                      <a:r>
                        <a:rPr lang="ru-RU" sz="2400" b="1" i="1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Ямилова</a:t>
                      </a:r>
                      <a:r>
                        <a:rPr lang="ru-RU" sz="2400" b="1" i="1" u="sng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Мария</a:t>
                      </a:r>
                      <a:endParaRPr lang="ru-RU" sz="2400" b="1" i="1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ru-RU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территориальный менеджер по работе с партнерами, Читинского отделения Байкальского банка ПАО Сбербанк</a:t>
                      </a:r>
                    </a:p>
                    <a:p>
                      <a:pPr algn="l"/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тел. +7(964) 474-54-45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67115"/>
                  </a:ext>
                </a:extLst>
              </a:tr>
              <a:tr h="1308680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Helvetica Light"/>
                          <a:ea typeface="Helvetica Light"/>
                          <a:cs typeface="Helvetica Light"/>
                          <a:sym typeface="Helvetica"/>
                        </a:rPr>
                        <a:t>3. В срок до 19.02.2020 провести с  потенциальным партнером коммуникацию по шагам, необходимым для подключения к сервису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84204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4.В</a:t>
                      </a:r>
                      <a:r>
                        <a:rPr lang="ru-RU" sz="2400" baseline="0" dirty="0" smtClean="0"/>
                        <a:t> срок до 24.02.2020 </a:t>
                      </a:r>
                      <a:r>
                        <a:rPr lang="ru-RU" sz="2400" b="1" i="1" baseline="0" dirty="0" smtClean="0"/>
                        <a:t>направить в банк </a:t>
                      </a:r>
                      <a:r>
                        <a:rPr lang="ru-RU" sz="2400" baseline="0" dirty="0" smtClean="0"/>
                        <a:t>сканы необходимых правоустанавливающих документов для подключения к сервису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02128"/>
                  </a:ext>
                </a:extLst>
              </a:tr>
              <a:tr h="1296144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5.</a:t>
                      </a:r>
                      <a:r>
                        <a:rPr lang="ru-RU" sz="2400" baseline="0" dirty="0" smtClean="0"/>
                        <a:t> В срок до 01.03.2020 </a:t>
                      </a:r>
                      <a:r>
                        <a:rPr lang="ru-RU" sz="2400" b="1" i="1" baseline="0" dirty="0" smtClean="0"/>
                        <a:t>подключить</a:t>
                      </a:r>
                      <a:r>
                        <a:rPr lang="ru-RU" sz="2400" baseline="0" dirty="0" smtClean="0"/>
                        <a:t> партнера к сервису и </a:t>
                      </a:r>
                      <a:r>
                        <a:rPr lang="ru-RU" sz="2400" b="1" i="1" baseline="0" dirty="0" smtClean="0"/>
                        <a:t>провести необходимое обучение </a:t>
                      </a:r>
                      <a:r>
                        <a:rPr lang="ru-RU" sz="2400" baseline="0" dirty="0" smtClean="0"/>
                        <a:t>по использованию сервиса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537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6.</a:t>
                      </a:r>
                      <a:r>
                        <a:rPr lang="ru-RU" sz="2400" b="0" baseline="0" dirty="0" smtClean="0"/>
                        <a:t> Регулярно </a:t>
                      </a:r>
                      <a:r>
                        <a:rPr lang="ru-RU" sz="2400" b="1" i="1" baseline="0" dirty="0" smtClean="0"/>
                        <a:t>оказывать услугу </a:t>
                      </a:r>
                      <a:r>
                        <a:rPr lang="ru-RU" sz="2400" b="0" baseline="0" dirty="0" smtClean="0"/>
                        <a:t>по регистрации ИП/ООО </a:t>
                      </a:r>
                      <a:r>
                        <a:rPr lang="ru-RU" sz="2400" b="1" i="1" baseline="0" dirty="0" smtClean="0"/>
                        <a:t>за вознаграждение </a:t>
                      </a:r>
                      <a:r>
                        <a:rPr lang="ru-RU" sz="2400" b="0" baseline="0" dirty="0" smtClean="0"/>
                        <a:t>от ПАО Сбербанк</a:t>
                      </a:r>
                      <a:endParaRPr lang="ru-RU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679315"/>
                  </a:ext>
                </a:extLst>
              </a:tr>
              <a:tr h="1303501"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7. Ежеквартально</a:t>
                      </a:r>
                      <a:r>
                        <a:rPr lang="ru-RU" sz="2400" baseline="0" dirty="0" smtClean="0"/>
                        <a:t> направлять в адрес администрации/МЭР ЗК статистику по количеству зарегистрированных с помощью сервиса ИП/ООО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59304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creencapture-form-dasreda-ru-rko-2018-10-15-14_30_47.jpg" descr="screencapture-form-dasreda-ru-rko-2018-10-15-14_30_47.jpg"/>
          <p:cNvPicPr>
            <a:picLocks noChangeAspect="1"/>
          </p:cNvPicPr>
          <p:nvPr/>
        </p:nvPicPr>
        <p:blipFill rotWithShape="1">
          <a:blip r:embed="rId2">
            <a:extLst/>
          </a:blip>
          <a:srcRect l="13552" t="43354" r="13552" b="52863"/>
          <a:stretch/>
        </p:blipFill>
        <p:spPr>
          <a:xfrm>
            <a:off x="8879632" y="11250488"/>
            <a:ext cx="13837690" cy="2053087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Пример тарифов"/>
          <p:cNvSpPr txBox="1"/>
          <p:nvPr/>
        </p:nvSpPr>
        <p:spPr>
          <a:xfrm>
            <a:off x="958752" y="4134038"/>
            <a:ext cx="5616624" cy="4922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90000"/>
              </a:lnSpc>
              <a:defRPr sz="8000" b="1" spc="-159">
                <a:solidFill>
                  <a:srgbClr val="535353"/>
                </a:solidFill>
              </a:defRPr>
            </a:lvl1pPr>
          </a:lstStyle>
          <a:p>
            <a:r>
              <a:rPr lang="ru-RU" sz="7200" dirty="0" smtClean="0"/>
              <a:t>Т</a:t>
            </a:r>
            <a:r>
              <a:rPr sz="7200" dirty="0" err="1" smtClean="0"/>
              <a:t>ариф</a:t>
            </a:r>
            <a:r>
              <a:rPr lang="ru-RU" sz="7200" dirty="0" smtClean="0"/>
              <a:t>ы </a:t>
            </a:r>
          </a:p>
          <a:p>
            <a:r>
              <a:rPr lang="ru-RU" sz="6000" dirty="0" smtClean="0"/>
              <a:t>ПАО Сбербанк </a:t>
            </a:r>
          </a:p>
          <a:p>
            <a:r>
              <a:rPr lang="ru-RU" sz="7200" dirty="0" smtClean="0"/>
              <a:t>на ведение счета ИП/ООО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41" y="674325"/>
            <a:ext cx="17267204" cy="10576163"/>
          </a:xfrm>
          <a:prstGeom prst="rect">
            <a:avLst/>
          </a:prstGeom>
        </p:spPr>
      </p:pic>
      <p:sp>
        <p:nvSpPr>
          <p:cNvPr id="86" name="Закругленный прямоугольник"/>
          <p:cNvSpPr/>
          <p:nvPr/>
        </p:nvSpPr>
        <p:spPr>
          <a:xfrm>
            <a:off x="7079432" y="1817440"/>
            <a:ext cx="2664296" cy="1512168"/>
          </a:xfrm>
          <a:prstGeom prst="roundRect">
            <a:avLst>
              <a:gd name="adj" fmla="val 15000"/>
            </a:avLst>
          </a:prstGeom>
          <a:ln w="76200">
            <a:solidFill>
              <a:schemeClr val="accent5"/>
            </a:solidFill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8" r="6978" b="16881"/>
          <a:stretch/>
        </p:blipFill>
        <p:spPr>
          <a:xfrm>
            <a:off x="2686944" y="2825552"/>
            <a:ext cx="14016397" cy="9716939"/>
          </a:xfrm>
          <a:prstGeom prst="rect">
            <a:avLst/>
          </a:prstGeom>
        </p:spPr>
      </p:pic>
      <p:sp>
        <p:nvSpPr>
          <p:cNvPr id="3" name="Воспользуйтесь сервисом Регистрации бизнеса и дистанционного открытия счёта от Деловой среды и Сбербанка"/>
          <p:cNvSpPr txBox="1"/>
          <p:nvPr/>
        </p:nvSpPr>
        <p:spPr>
          <a:xfrm>
            <a:off x="1030760" y="305272"/>
            <a:ext cx="2217846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Сервис 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Регистрации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Б</a:t>
            </a:r>
            <a:r>
              <a:rPr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изнеса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Д</a:t>
            </a:r>
            <a:r>
              <a:rPr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истанционного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О</a:t>
            </a:r>
            <a:r>
              <a:rPr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ткрытия</a:t>
            </a:r>
            <a:r>
              <a:rPr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С</a:t>
            </a:r>
            <a:r>
              <a:rPr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чёта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defRPr sz="6400" spc="-128">
                <a:solidFill>
                  <a:srgbClr val="47BA3A"/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в рамках Постановления Правительства РФ</a:t>
            </a:r>
            <a:endParaRPr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607379"/>
              </p:ext>
            </p:extLst>
          </p:nvPr>
        </p:nvGraphicFramePr>
        <p:xfrm>
          <a:off x="18672720" y="10098360"/>
          <a:ext cx="3261695" cy="275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showAsIcon="1" r:id="rId4" imgW="914400" imgH="771480" progId="AcroExch.Document.DC">
                  <p:embed/>
                </p:oleObj>
              </mc:Choice>
              <mc:Fallback>
                <p:oleObj name="Acrobat Document" showAsIcon="1" r:id="rId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72720" y="10098360"/>
                        <a:ext cx="3261695" cy="275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6293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Откройте свое дело прямо сейчас!"/>
          <p:cNvSpPr txBox="1"/>
          <p:nvPr/>
        </p:nvSpPr>
        <p:spPr>
          <a:xfrm>
            <a:off x="886744" y="1164347"/>
            <a:ext cx="2239395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15000" b="1" spc="-300">
                <a:solidFill>
                  <a:srgbClr val="47BA3A"/>
                </a:solidFill>
              </a:defRPr>
            </a:lvl1pPr>
          </a:lstStyle>
          <a:p>
            <a:r>
              <a:rPr lang="ru-RU" dirty="0" smtClean="0"/>
              <a:t>Регистрация </a:t>
            </a:r>
          </a:p>
          <a:p>
            <a:r>
              <a:rPr lang="ru-RU" dirty="0" smtClean="0"/>
              <a:t>своего дела это просто</a:t>
            </a:r>
            <a:r>
              <a:rPr dirty="0" smtClean="0"/>
              <a:t>!</a:t>
            </a:r>
            <a:endParaRPr dirty="0"/>
          </a:p>
        </p:txBody>
      </p:sp>
      <p:pic>
        <p:nvPicPr>
          <p:cNvPr id="89" name="DS.png" descr="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110" y="10248129"/>
            <a:ext cx="5696473" cy="4026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Сбер.png" descr="Сбер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2040" y="11713824"/>
            <a:ext cx="3457057" cy="109530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ткройте свое дело прямо сейчас!"/>
          <p:cNvSpPr txBox="1"/>
          <p:nvPr/>
        </p:nvSpPr>
        <p:spPr>
          <a:xfrm>
            <a:off x="5660422" y="6731482"/>
            <a:ext cx="17620273" cy="606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15000" b="1" spc="-300">
                <a:solidFill>
                  <a:srgbClr val="47BA3A"/>
                </a:solidFill>
              </a:defRPr>
            </a:lvl1pPr>
          </a:lstStyle>
          <a:p>
            <a:pPr algn="r"/>
            <a:r>
              <a:rPr lang="ru-RU" sz="66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Поддержку по технологии обеспечивает</a:t>
            </a:r>
          </a:p>
          <a:p>
            <a:pPr algn="r"/>
            <a:r>
              <a:rPr lang="ru-RU" sz="8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Ямилова Мария</a:t>
            </a:r>
          </a:p>
          <a:p>
            <a:pPr algn="r"/>
            <a:r>
              <a:rPr lang="ru-RU" sz="66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территориальный менеджер по работе с партнерами</a:t>
            </a:r>
          </a:p>
          <a:p>
            <a:pPr algn="r"/>
            <a:r>
              <a:rPr lang="ru-RU" sz="66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Читинского отделения Байкальского банка</a:t>
            </a:r>
          </a:p>
          <a:p>
            <a:pPr algn="r"/>
            <a:r>
              <a:rPr lang="ru-RU" sz="66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ПАО Сбербанк</a:t>
            </a:r>
          </a:p>
          <a:p>
            <a:pPr algn="r"/>
            <a:r>
              <a:rPr lang="ru-RU" sz="66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тел. </a:t>
            </a:r>
            <a:r>
              <a:rPr lang="ru-RU" sz="6600" b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+7(964) </a:t>
            </a:r>
            <a:r>
              <a:rPr lang="ru-RU" sz="6600" b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474-54-45</a:t>
            </a:r>
          </a:p>
          <a:p>
            <a:pPr algn="r"/>
            <a:endParaRPr lang="ru-RU" sz="6600" b="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23271</TotalTime>
  <Words>312</Words>
  <Application>Microsoft Office PowerPoint</Application>
  <PresentationFormat>Произвольный</PresentationFormat>
  <Paragraphs>47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Helvetica</vt:lpstr>
      <vt:lpstr>Helvetica Light</vt:lpstr>
      <vt:lpstr>Helvetica Neue</vt:lpstr>
      <vt:lpstr>Helvetica Neue Light</vt:lpstr>
      <vt:lpstr>White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Сушков Станислав Владимирович</dc:creator>
  <cp:lastModifiedBy>Прохоренко Елена Сергеевна</cp:lastModifiedBy>
  <cp:revision>59</cp:revision>
  <dcterms:modified xsi:type="dcterms:W3CDTF">2020-01-29T05:31:48Z</dcterms:modified>
</cp:coreProperties>
</file>