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69" r:id="rId4"/>
    <p:sldId id="270" r:id="rId5"/>
    <p:sldId id="263" r:id="rId6"/>
    <p:sldId id="259" r:id="rId7"/>
    <p:sldId id="261" r:id="rId8"/>
    <p:sldId id="258" r:id="rId9"/>
    <p:sldId id="262" r:id="rId10"/>
    <p:sldId id="264" r:id="rId11"/>
    <p:sldId id="265" r:id="rId12"/>
    <p:sldId id="274" r:id="rId13"/>
    <p:sldId id="266" r:id="rId14"/>
    <p:sldId id="268" r:id="rId15"/>
    <p:sldId id="267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36A02-E635-4839-A7B2-DF045AE203E6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E0143-BF90-4B64-B5A4-ECAAF2B62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СПОРТ ТУРИЗМ\Быть в форме\For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451" y="5013177"/>
            <a:ext cx="6461659" cy="864096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237311"/>
            <a:ext cx="6400800" cy="6139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СПОРТ ТУРИЗМ\Быть в форме\Forma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5875"/>
            <a:ext cx="9164638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051050" y="188913"/>
            <a:ext cx="6842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979613" y="1628775"/>
            <a:ext cx="6934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107950" y="6615113"/>
            <a:ext cx="172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chemeClr val="bg2">
                    <a:lumMod val="90000"/>
                  </a:schemeClr>
                </a:solidFill>
                <a:latin typeface="Bell MT" pitchFamily="18" charset="0"/>
              </a:rPr>
              <a:t>ProPowerPoint.Ru</a:t>
            </a:r>
            <a:endParaRPr lang="ru-RU" sz="1400" dirty="0" smtClean="0">
              <a:solidFill>
                <a:schemeClr val="bg2">
                  <a:lumMod val="90000"/>
                </a:schemeClr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4708/124668868.2/0_713e1_1d38a808_XL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podruzhki.ru/data/group/photo/f_4f0adb35e316d_imag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anoz.cl/wp-content/uploads/2012/10/Ejercicio-Tercera-Edad.jpg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png"/><Relationship Id="rId4" Type="http://schemas.openxmlformats.org/officeDocument/2006/relationships/hyperlink" Target="http://goldenhands.info/images/2(78).jpg" TargetMode="Externa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4708/124668868.2/0_713e1_1d38a808_XL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podruzhki.ru/data/group/photo/f_4f0adb35e316d_imag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anoz.cl/wp-content/uploads/2012/10/Ejercicio-Tercera-Edad.jpg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png"/><Relationship Id="rId4" Type="http://schemas.openxmlformats.org/officeDocument/2006/relationships/hyperlink" Target="http://goldenhands.info/images/2(78).jpg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school45sport.ucoz.ru/nizkij_start-fot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hyperlink" Target="http://img.happy-giraffe.ru/thumbs/650x650/12678/8e7c8f6af65302105d951694d278b30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school45sport.ucoz.ru/nizkij_start-fot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hyperlink" Target="http://img.happy-giraffe.ru/thumbs/650x650/12678/8e7c8f6af65302105d951694d278b304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school45sport.ucoz.ru/nizkij_start-fot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hyperlink" Target="http://img.happy-giraffe.ru/thumbs/650x650/12678/8e7c8f6af65302105d951694d278b304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school45sport.ucoz.ru/nizkij_start-fot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hyperlink" Target="http://img.happy-giraffe.ru/thumbs/650x650/12678/8e7c8f6af65302105d951694d278b304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hyperlink" Target="http://www.lawofattraction.ru/_fr/5/5553275.jpg" TargetMode="External"/><Relationship Id="rId18" Type="http://schemas.openxmlformats.org/officeDocument/2006/relationships/image" Target="NULL"/><Relationship Id="rId3" Type="http://schemas.openxmlformats.org/officeDocument/2006/relationships/hyperlink" Target="http://img.happy-giraffe.ru/thumbs/650x650/12678/8e7c8f6af65302105d951694d278b304.jpg" TargetMode="External"/><Relationship Id="rId7" Type="http://schemas.openxmlformats.org/officeDocument/2006/relationships/hyperlink" Target="http://freenews.am/uploads/post_images/opozdanie6001338383144.jpg" TargetMode="External"/><Relationship Id="rId12" Type="http://schemas.openxmlformats.org/officeDocument/2006/relationships/image" Target="../media/image8.jpeg"/><Relationship Id="rId17" Type="http://schemas.openxmlformats.org/officeDocument/2006/relationships/hyperlink" Target="http://mediasubs.ru/group/uploads/se/sekretyi-bogatogo-doma/image2/jhlNGNjZG.jpg" TargetMode="External"/><Relationship Id="rId2" Type="http://schemas.openxmlformats.org/officeDocument/2006/relationships/image" Target="NUL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hyperlink" Target="http://prv1.lori-images.net/zhenschina-sazhaet-luk-sevok-na-zelen-0002442321-preview.jpg" TargetMode="External"/><Relationship Id="rId5" Type="http://schemas.openxmlformats.org/officeDocument/2006/relationships/hyperlink" Target="http://school45sport.ucoz.ru/nizkij_start-foto.jpg" TargetMode="External"/><Relationship Id="rId15" Type="http://schemas.openxmlformats.org/officeDocument/2006/relationships/hyperlink" Target="http://podruzhki.ru/data/group/photo/f_4f0adb35e316d_image.jpg" TargetMode="Externa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hyperlink" Target="http://kolyan.net/uploads/posts/2010-09/1284013418_podborka_85.jpg" TargetMode="External"/><Relationship Id="rId1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.happy-giraffe.ru/thumbs/650x650/12678/8e7c8f6af65302105d951694d278b304.jpg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hyperlink" Target="http://school45sport.ucoz.ru/nizkij_start-foto.jpg" TargetMode="Externa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071538" y="5143512"/>
            <a:ext cx="8072462" cy="8636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О разработке Всероссийского физкультурно-спортивного комплекса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Заместитель министра спорта России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Сергей Васильевич Шелпаков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14" descr="http://podruzhki.ru/data/group/photo/f_4f0adb35e316d_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556" t="10317" r="5472" b="6976"/>
          <a:stretch>
            <a:fillRect/>
          </a:stretch>
        </p:blipFill>
        <p:spPr bwMode="auto">
          <a:xfrm>
            <a:off x="142844" y="285728"/>
            <a:ext cx="2740620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http://goldenhands.info/images/2(78)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10544"/>
          <a:stretch>
            <a:fillRect/>
          </a:stretch>
        </p:blipFill>
        <p:spPr bwMode="auto">
          <a:xfrm>
            <a:off x="142844" y="2786058"/>
            <a:ext cx="2780552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9" name="Picture 7" descr="http://www.amanoz.cl/wp-content/uploads/2012/10/Ejercicio-Tercera-Ed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9451"/>
          <a:stretch>
            <a:fillRect/>
          </a:stretch>
        </p:blipFill>
        <p:spPr bwMode="auto">
          <a:xfrm>
            <a:off x="6286512" y="214290"/>
            <a:ext cx="2719372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1" name="Picture 9" descr="http://img-fotki.yandex.ru/get/4708/124668868.2/0_713e1_1d38a808_XL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5625" r="-1" b="28374"/>
          <a:stretch>
            <a:fillRect/>
          </a:stretch>
        </p:blipFill>
        <p:spPr bwMode="auto">
          <a:xfrm>
            <a:off x="6286512" y="2786058"/>
            <a:ext cx="271464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C:\Users\Slava\Desktop\Minstm proz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44" y="5143512"/>
            <a:ext cx="10001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Испытания (тесты) Комплекса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428736"/>
            <a:ext cx="6770705" cy="4968875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Челночный бег 3х10 м.</a:t>
            </a:r>
          </a:p>
          <a:p>
            <a:pPr marL="457200" lvl="0" indent="-457200">
              <a:buFont typeface="+mj-lt"/>
              <a:buAutoNum type="arabicPeriod"/>
            </a:pPr>
            <a:endParaRPr lang="ru-RU" sz="1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Бег 30, 60, 100 м.</a:t>
            </a:r>
          </a:p>
          <a:p>
            <a:pPr marL="457200" lvl="0" indent="-457200">
              <a:buFont typeface="+mj-lt"/>
              <a:buAutoNum type="arabicPeriod"/>
            </a:pPr>
            <a:endParaRPr lang="ru-RU" sz="1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Бег 1000; 1500; 2000; 2500; 3000 м.</a:t>
            </a:r>
          </a:p>
          <a:p>
            <a:pPr marL="457200" lvl="0" indent="-457200">
              <a:buFont typeface="+mj-lt"/>
              <a:buAutoNum type="arabicPeriod"/>
            </a:pPr>
            <a:endParaRPr lang="ru-RU" sz="1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Прыжок в длину с места, тройной прыжок в длину с места и прыжок в длину с разбега</a:t>
            </a:r>
          </a:p>
          <a:p>
            <a:pPr marL="457200" lvl="0" indent="-457200">
              <a:buFont typeface="+mj-lt"/>
              <a:buAutoNum type="arabicPeriod"/>
            </a:pPr>
            <a:endParaRPr lang="ru-RU" sz="1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Подтягивания на низкой (из виса лежа) и высокой (из виса) перекладинах, рывок гири, сгибание и разгибание рук в упоре лежа, поднимание туловища из положения лежа на спине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Испытания (тесты) Комплекса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214422"/>
            <a:ext cx="6770705" cy="4968875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ru-RU" sz="2400" b="1" dirty="0" smtClean="0"/>
              <a:t>Наклон вперед из положения стоя на полу или гимнастической скамье</a:t>
            </a:r>
          </a:p>
          <a:p>
            <a:pPr marL="457200" lvl="0" indent="-457200">
              <a:buFont typeface="+mj-lt"/>
              <a:buAutoNum type="arabicPeriod" startAt="6"/>
            </a:pPr>
            <a:endParaRPr lang="ru-RU" sz="8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b="1" dirty="0" smtClean="0"/>
              <a:t>Метание спортивного снаряда в цель и на дальность</a:t>
            </a:r>
          </a:p>
          <a:p>
            <a:pPr marL="457200" lvl="0" indent="-457200">
              <a:buFont typeface="+mj-lt"/>
              <a:buAutoNum type="arabicPeriod" startAt="6"/>
            </a:pPr>
            <a:endParaRPr lang="ru-RU" sz="8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b="1" dirty="0" smtClean="0"/>
              <a:t>Плавание 10, 15, 25, 50 м.</a:t>
            </a:r>
          </a:p>
          <a:p>
            <a:pPr marL="457200" lvl="0" indent="-457200">
              <a:buFont typeface="+mj-lt"/>
              <a:buAutoNum type="arabicPeriod" startAt="6"/>
            </a:pPr>
            <a:endParaRPr lang="ru-RU" sz="8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b="1" dirty="0" smtClean="0"/>
              <a:t>Бег на лыжах, либо кросс по пересеченной местности 1, 2, 3, 5, 10 км.</a:t>
            </a:r>
          </a:p>
          <a:p>
            <a:pPr marL="457200" lvl="0" indent="-457200">
              <a:buFont typeface="+mj-lt"/>
              <a:buAutoNum type="arabicPeriod" startAt="6"/>
            </a:pPr>
            <a:endParaRPr lang="ru-RU" sz="8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b="1" dirty="0" smtClean="0"/>
              <a:t>Стрельба из пневматической винтовки или электронного оружия из положения сидя и положения стоя</a:t>
            </a:r>
          </a:p>
          <a:p>
            <a:pPr marL="457200" lvl="0" indent="-457200">
              <a:buFont typeface="+mj-lt"/>
              <a:buAutoNum type="arabicPeriod" startAt="6"/>
            </a:pPr>
            <a:endParaRPr lang="ru-RU" sz="8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400" b="1" dirty="0" smtClean="0"/>
              <a:t>Турпоход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Новые испытания (тесты) Комплекса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214422"/>
            <a:ext cx="6770705" cy="49688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Стрельба из пневматической и электронной винтовки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Тройной прыжок с места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Прыжок в длину с места 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Тестирование гибкости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Поднимание туловища из положения лежа на спине за 1 минуту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Сгибание и разгибание рук в упоре лежа для мальчиков, юношей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Рывок гири 16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Примеры мотивации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357298"/>
            <a:ext cx="6770705" cy="4968875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Разработка системы награждения на всех уровнях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Создание полноценного бренда и линии атрибутики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Материальное стимулирование, льготы при посещении объектов спорта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/>
          </a:p>
          <a:p>
            <a:pPr lvl="0">
              <a:buFont typeface="Wingdings" pitchFamily="2" charset="2"/>
              <a:buChar char="ü"/>
            </a:pPr>
            <a:endParaRPr lang="ru-RU" sz="8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Дополнительные дни к отпуску, премии по месту работы (по решению работодателя)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Организация мастер-классов с участием звезд спорта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Система мер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071546"/>
            <a:ext cx="6770705" cy="53578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Подготовить проект указа Президента РФ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Внести поправки в законодательную базу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Подготовить межведомственный план по сопровождению Комплекса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Предусмотреть отражение результатов Комплекса в аттестации обучающихся, при проведении мониторинга эффективности образовательных организаций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Создать условия для внедрения Комплекса на предприятиях</a:t>
            </a:r>
          </a:p>
          <a:p>
            <a:pPr lvl="0">
              <a:buFont typeface="Wingdings" pitchFamily="2" charset="2"/>
              <a:buChar char="ü"/>
            </a:pPr>
            <a:endParaRPr lang="ru-RU" sz="800" b="1" dirty="0" smtClean="0"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Обеспечить подготовку, переподготовку и повышение квалификации кадров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Этапы внедрения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214422"/>
            <a:ext cx="6770705" cy="51117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smtClean="0"/>
              <a:t>Первый (организационно-экспериментальный) </a:t>
            </a:r>
            <a:r>
              <a:rPr lang="ru-RU" sz="2300" dirty="0" smtClean="0"/>
              <a:t>– 08.2013 – 12.2014</a:t>
            </a:r>
          </a:p>
          <a:p>
            <a:pPr>
              <a:buNone/>
            </a:pPr>
            <a:r>
              <a:rPr lang="ru-RU" sz="2300" dirty="0" smtClean="0"/>
              <a:t>– проведение эксперимента в ряде субъектов Российской Федерации, доработка проекта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2300" b="1" dirty="0" smtClean="0"/>
              <a:t>Второй (</a:t>
            </a:r>
            <a:r>
              <a:rPr lang="ru-RU" sz="2300" b="1" dirty="0" err="1" smtClean="0"/>
              <a:t>апробационный</a:t>
            </a:r>
            <a:r>
              <a:rPr lang="ru-RU" sz="2300" b="1" dirty="0" smtClean="0"/>
              <a:t>) </a:t>
            </a:r>
            <a:r>
              <a:rPr lang="ru-RU" sz="2300" dirty="0" smtClean="0"/>
              <a:t>– 09.2014 – 08.2015</a:t>
            </a:r>
          </a:p>
          <a:p>
            <a:pPr>
              <a:buNone/>
            </a:pPr>
            <a:r>
              <a:rPr lang="ru-RU" sz="2300" dirty="0" smtClean="0"/>
              <a:t> – внедрение Комплекса в образовательных организациях и трудовых коллективах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2300" b="1" dirty="0" smtClean="0"/>
              <a:t>Третий (внедренческий) </a:t>
            </a:r>
            <a:r>
              <a:rPr lang="ru-RU" sz="2300" dirty="0" smtClean="0"/>
              <a:t>– 09.2015 – 12.2016 </a:t>
            </a:r>
          </a:p>
          <a:p>
            <a:pPr>
              <a:buNone/>
            </a:pPr>
            <a:r>
              <a:rPr lang="ru-RU" sz="2300" dirty="0" smtClean="0"/>
              <a:t>– внедрение Комплекса во всех образовательных организациях</a:t>
            </a:r>
          </a:p>
          <a:p>
            <a:pPr>
              <a:buNone/>
            </a:pPr>
            <a:endParaRPr lang="ru-RU" sz="400" dirty="0" smtClean="0"/>
          </a:p>
          <a:p>
            <a:pPr>
              <a:buNone/>
            </a:pPr>
            <a:r>
              <a:rPr lang="ru-RU" sz="2300" b="1" dirty="0" smtClean="0"/>
              <a:t>Четвертый (реализационный) </a:t>
            </a:r>
            <a:r>
              <a:rPr lang="ru-RU" sz="2300" dirty="0" smtClean="0"/>
              <a:t>– с 01.2017</a:t>
            </a:r>
          </a:p>
          <a:p>
            <a:pPr>
              <a:buNone/>
            </a:pPr>
            <a:r>
              <a:rPr lang="ru-RU" sz="2300" dirty="0" smtClean="0"/>
              <a:t>– внедрение Комплекса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Перспектива к 2020 году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214422"/>
            <a:ext cx="6770705" cy="53578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Доля граждан, выполнивших нормативы и награжденных знаками Комплекса </a:t>
            </a:r>
            <a:r>
              <a:rPr lang="ru-RU" sz="2400" b="1" dirty="0" smtClean="0">
                <a:sym typeface="Symbol"/>
              </a:rPr>
              <a:t> </a:t>
            </a:r>
            <a:r>
              <a:rPr lang="ru-RU" sz="2400" b="1" dirty="0" smtClean="0"/>
              <a:t>20%</a:t>
            </a:r>
          </a:p>
          <a:p>
            <a:pPr lvl="0">
              <a:buFont typeface="Wingdings" pitchFamily="2" charset="2"/>
              <a:buChar char="ü"/>
            </a:pPr>
            <a:endParaRPr lang="ru-RU" sz="4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Доля граждан, занимающихся физической культурой и спортом по месту трудовой деятельности </a:t>
            </a:r>
            <a:r>
              <a:rPr lang="ru-RU" sz="2400" b="1" dirty="0" smtClean="0">
                <a:sym typeface="Symbol"/>
              </a:rPr>
              <a:t> </a:t>
            </a:r>
            <a:r>
              <a:rPr lang="ru-RU" sz="2400" b="1" dirty="0" smtClean="0"/>
              <a:t>25%</a:t>
            </a:r>
          </a:p>
          <a:p>
            <a:pPr lvl="0">
              <a:buFont typeface="Wingdings" pitchFamily="2" charset="2"/>
              <a:buChar char="ü"/>
            </a:pPr>
            <a:endParaRPr lang="ru-RU" sz="4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Доля учащихся и студентов, занимающихся физической культурой и спортом</a:t>
            </a:r>
            <a:r>
              <a:rPr lang="ru-RU" sz="2400" b="1" dirty="0" smtClean="0">
                <a:sym typeface="Symbol"/>
              </a:rPr>
              <a:t>  </a:t>
            </a:r>
            <a:r>
              <a:rPr lang="ru-RU" sz="2400" b="1" dirty="0" smtClean="0"/>
              <a:t>80%</a:t>
            </a:r>
          </a:p>
          <a:p>
            <a:pPr lvl="0">
              <a:buFont typeface="Wingdings" pitchFamily="2" charset="2"/>
              <a:buChar char="ü"/>
            </a:pPr>
            <a:endParaRPr lang="ru-RU" sz="4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Доля лиц с ограниченными возможностями здоровья и инвалидов, занимающихся физической культурой и спортом </a:t>
            </a:r>
            <a:r>
              <a:rPr lang="ru-RU" sz="2400" b="1" dirty="0" smtClean="0">
                <a:sym typeface="Symbol"/>
              </a:rPr>
              <a:t></a:t>
            </a:r>
            <a:r>
              <a:rPr lang="ru-RU" sz="2400" b="1" dirty="0" smtClean="0"/>
              <a:t> 20%</a:t>
            </a:r>
          </a:p>
          <a:p>
            <a:pPr lvl="0">
              <a:buFont typeface="Wingdings" pitchFamily="2" charset="2"/>
              <a:buChar char="ü"/>
            </a:pPr>
            <a:endParaRPr lang="ru-RU" sz="4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/>
              <a:t>Доля образовательных учреждений, имеющих студенческие спортивные клубы </a:t>
            </a:r>
            <a:r>
              <a:rPr lang="ru-RU" sz="2400" b="1" dirty="0" smtClean="0">
                <a:sym typeface="Symbol"/>
              </a:rPr>
              <a:t> </a:t>
            </a:r>
            <a:r>
              <a:rPr lang="ru-RU" sz="2400" b="1" dirty="0" smtClean="0"/>
              <a:t>60%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071538" y="5143512"/>
            <a:ext cx="8072462" cy="8636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Благодарю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Заместитель министра спорта России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Сергей Васильевич Шелпаков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14" descr="http://podruzhki.ru/data/group/photo/f_4f0adb35e316d_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556" t="10317" r="5472" b="6976"/>
          <a:stretch>
            <a:fillRect/>
          </a:stretch>
        </p:blipFill>
        <p:spPr bwMode="auto">
          <a:xfrm>
            <a:off x="142844" y="285728"/>
            <a:ext cx="2740620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http://goldenhands.info/images/2(78)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10544"/>
          <a:stretch>
            <a:fillRect/>
          </a:stretch>
        </p:blipFill>
        <p:spPr bwMode="auto">
          <a:xfrm>
            <a:off x="142844" y="2786058"/>
            <a:ext cx="2780552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9" name="Picture 7" descr="http://www.amanoz.cl/wp-content/uploads/2012/10/Ejercicio-Tercera-Ed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9451"/>
          <a:stretch>
            <a:fillRect/>
          </a:stretch>
        </p:blipFill>
        <p:spPr bwMode="auto">
          <a:xfrm>
            <a:off x="6286512" y="214290"/>
            <a:ext cx="2719372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1" name="Picture 9" descr="http://img-fotki.yandex.ru/get/4708/124668868.2/0_713e1_1d38a808_XL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5625" r="-1" b="28374"/>
          <a:stretch>
            <a:fillRect/>
          </a:stretch>
        </p:blipFill>
        <p:spPr bwMode="auto">
          <a:xfrm>
            <a:off x="6286512" y="2786058"/>
            <a:ext cx="271464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C:\Users\Slava\Desktop\Minstm proz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44" y="5143512"/>
            <a:ext cx="10001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000232" y="1071546"/>
            <a:ext cx="6991368" cy="5786454"/>
          </a:xfrm>
        </p:spPr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Введение третьего урока по предмету «Физическая культура»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Создание и организация деятельности школьных и студенческих спортивных клубов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Проведение Всероссийских физкультурно-спортивных мероприятий среди обучающихся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Проведение Всероссийского смотра-конкурса на лучшую постановку массовой физкультурно-спортивной работы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Организация деятельности Межведомственной комиссии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Реализация Системы мер, направленных на развитие детско-юношеского спорта по месту жительства и учебы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 smtClean="0">
                <a:cs typeface="Times New Roman" pitchFamily="18" charset="0"/>
              </a:rPr>
              <a:t>В федеральном законе №329-ФЗ «О физической культуре и спорте в Российской Федерации» закреплены понятия «школьный и студенческий спорт»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Меры по развитию</a:t>
            </a:r>
            <a:endParaRPr lang="ru-RU" sz="2400" b="1" dirty="0"/>
          </a:p>
        </p:txBody>
      </p:sp>
      <p:pic>
        <p:nvPicPr>
          <p:cNvPr id="8" name="Picture 2" descr="http://school45sport.ucoz.ru/nizkij_start-f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7" descr="http://img.happy-giraffe.ru/thumbs/650x650/12678/8e7c8f6af65302105d951694d278b3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08" y="1857364"/>
            <a:ext cx="6643734" cy="47863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600" b="1" dirty="0" smtClean="0"/>
              <a:t>«Разработать и представить на рассмотрение Совета при Президенте Российской Федерации по развитию физической культуры и спорта Всероссийский физкультурно-спортивный комплекс – программную и нормативную основу физического воспитания граждан, предусматривающую требования к их физической подготовленности и соответствующие нормативы с учетом групп здоровья»</a:t>
            </a:r>
            <a:endParaRPr lang="ru-RU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285728"/>
            <a:ext cx="5786478" cy="13280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Поручение Президента Российской Федерации от 4 апреля 2013 года </a:t>
            </a:r>
          </a:p>
          <a:p>
            <a:pPr algn="ctr"/>
            <a:r>
              <a:rPr lang="ru-RU" sz="2400" b="1" dirty="0" smtClean="0"/>
              <a:t>Пр-756, п. 1а</a:t>
            </a:r>
            <a:endParaRPr lang="ru-RU" sz="2400" b="1" dirty="0"/>
          </a:p>
        </p:txBody>
      </p:sp>
      <p:pic>
        <p:nvPicPr>
          <p:cNvPr id="8" name="Picture 2" descr="http://school45sport.ucoz.ru/nizkij_start-f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7" descr="http://img.happy-giraffe.ru/thumbs/650x650/12678/8e7c8f6af65302105d951694d278b3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08" y="1214422"/>
            <a:ext cx="6848492" cy="550070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3700" b="1" dirty="0" err="1" smtClean="0">
                <a:cs typeface="Times New Roman" pitchFamily="18" charset="0"/>
              </a:rPr>
              <a:t>Минспорт</a:t>
            </a:r>
            <a:r>
              <a:rPr lang="ru-RU" sz="3700" b="1" dirty="0" smtClean="0">
                <a:cs typeface="Times New Roman" pitchFamily="18" charset="0"/>
              </a:rPr>
              <a:t>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err="1" smtClean="0">
                <a:cs typeface="Times New Roman" pitchFamily="18" charset="0"/>
              </a:rPr>
              <a:t>Минобрнауки</a:t>
            </a:r>
            <a:r>
              <a:rPr lang="ru-RU" sz="3700" b="1" dirty="0" smtClean="0">
                <a:cs typeface="Times New Roman" pitchFamily="18" charset="0"/>
              </a:rPr>
              <a:t>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Минобороны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МВД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МЧС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Минздрав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Минтруд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Минкультуры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err="1" smtClean="0">
                <a:cs typeface="Times New Roman" pitchFamily="18" charset="0"/>
              </a:rPr>
              <a:t>Минкомсвязь</a:t>
            </a:r>
            <a:r>
              <a:rPr lang="ru-RU" sz="3700" b="1" dirty="0" smtClean="0">
                <a:cs typeface="Times New Roman" pitchFamily="18" charset="0"/>
              </a:rPr>
              <a:t> России 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ВФСО «Динамо», ДОСААФ, ОКР и др. 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Субъекты РФ</a:t>
            </a:r>
          </a:p>
          <a:p>
            <a:pPr>
              <a:buFont typeface="Wingdings" pitchFamily="2" charset="2"/>
              <a:buChar char="ü"/>
            </a:pPr>
            <a:r>
              <a:rPr lang="ru-RU" sz="3700" b="1" dirty="0" smtClean="0">
                <a:cs typeface="Times New Roman" pitchFamily="18" charset="0"/>
              </a:rPr>
              <a:t>Муниципальные образования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Участники процесса разработки</a:t>
            </a:r>
            <a:endParaRPr lang="ru-RU" sz="2400" b="1" dirty="0"/>
          </a:p>
        </p:txBody>
      </p:sp>
      <p:pic>
        <p:nvPicPr>
          <p:cNvPr id="8" name="Picture 2" descr="http://school45sport.ucoz.ru/nizkij_start-f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7" descr="http://img.happy-giraffe.ru/thumbs/650x650/12678/8e7c8f6af65302105d951694d278b3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08" y="1554162"/>
            <a:ext cx="6848492" cy="480379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Исследование ВНИИФК на базе 11 федеральных экспериментальных площадках 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Опыт работы по апробации в </a:t>
            </a:r>
            <a:r>
              <a:rPr lang="ru-RU" sz="2800" b="1" dirty="0" smtClean="0"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еспублике Мордовия, Свердловской, Ярославской, Кемеровской областях, городе Москве и других регионов страны. 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Научно обоснованные виды испытаний (тестов) и нормативов комплекса ГТО от 1985 года - основы современного тестирования во многих зарубежных странах и в СНГ.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Основа Комплекса</a:t>
            </a:r>
            <a:endParaRPr lang="ru-RU" sz="2400" b="1" dirty="0"/>
          </a:p>
        </p:txBody>
      </p:sp>
      <p:pic>
        <p:nvPicPr>
          <p:cNvPr id="8" name="Picture 2" descr="http://school45sport.ucoz.ru/nizkij_start-f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7" descr="http://img.happy-giraffe.ru/thumbs/650x650/12678/8e7c8f6af65302105d951694d278b3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0274" t="18750" r="16340" b="624"/>
          <a:stretch>
            <a:fillRect/>
          </a:stretch>
        </p:blipFill>
        <p:spPr bwMode="auto">
          <a:xfrm>
            <a:off x="0" y="5286412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TextBox 30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Комплекса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57422" y="1214422"/>
            <a:ext cx="3000396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Нормативно-тестирующая часть</a:t>
            </a:r>
            <a:endParaRPr lang="ru-RU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929322" y="1285860"/>
            <a:ext cx="2786082" cy="8172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Спортивная часть</a:t>
            </a:r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000760" y="2643182"/>
            <a:ext cx="2786082" cy="37137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Разрядные требований для различных видов многоборий </a:t>
            </a:r>
            <a:r>
              <a:rPr lang="ru-RU" sz="2000" b="1" dirty="0" err="1" smtClean="0"/>
              <a:t>полиатлона</a:t>
            </a:r>
            <a:r>
              <a:rPr lang="ru-RU" sz="2000" b="1" dirty="0" smtClean="0"/>
              <a:t> и других видов спорта, входящих в ЕВСК (в том числе национальные и этнические)</a:t>
            </a:r>
          </a:p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3108" y="2571744"/>
            <a:ext cx="3571900" cy="41151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Блок нормативных требований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Блок видов испытаний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dirty="0" smtClean="0"/>
              <a:t>Оценка уровня общего физкультурного образования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Рекомендации к недельным двигательным режимам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dirty="0" smtClean="0"/>
              <a:t>Оценка овладения прикладными умениями и навыками</a:t>
            </a:r>
          </a:p>
        </p:txBody>
      </p:sp>
      <p:sp>
        <p:nvSpPr>
          <p:cNvPr id="36" name="Стрелка вниз 35"/>
          <p:cNvSpPr/>
          <p:nvPr/>
        </p:nvSpPr>
        <p:spPr>
          <a:xfrm>
            <a:off x="6929454" y="2143116"/>
            <a:ext cx="864096" cy="50405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3428992" y="2143116"/>
            <a:ext cx="864096" cy="43261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Ступени Комплекса</a:t>
            </a:r>
            <a:endParaRPr lang="ru-RU" sz="2400" b="1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285984" y="1643050"/>
            <a:ext cx="6605926" cy="5000660"/>
          </a:xfrm>
          <a:prstGeom prst="round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«Играй и двигайся» (6-8 лет)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«Стартуют все» (9-10 лет)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«Смелые и ловкие» (11-12 лет)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«Олимпийские надежды» (13-15 лет)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«Сила и грация» (16-17 лет)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«Физическое совершенство» (18-29 лет)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«Радость в движении»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(30-39 лет)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«Здоровое долголетие» (40-55 лет и старше)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Зачем это нужно обществу?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Быстрота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Сила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Выносливость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Гибкость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Координация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Прикладные навыки</a:t>
            </a:r>
            <a:endParaRPr lang="ru-RU" b="1" dirty="0"/>
          </a:p>
        </p:txBody>
      </p:sp>
      <p:pic>
        <p:nvPicPr>
          <p:cNvPr id="10" name="Picture 6" descr="http://freenews.am/uploads/post_images/opozdanie600133838314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r="42307" b="6249"/>
          <a:stretch>
            <a:fillRect/>
          </a:stretch>
        </p:blipFill>
        <p:spPr bwMode="auto">
          <a:xfrm>
            <a:off x="7215206" y="1000108"/>
            <a:ext cx="1537703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4" descr="http://kolyan.net/uploads/posts/2010-09/1284013418_podborka_85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32364" t="25424" r="14165" b="4660"/>
          <a:stretch>
            <a:fillRect/>
          </a:stretch>
        </p:blipFill>
        <p:spPr bwMode="auto">
          <a:xfrm>
            <a:off x="5357818" y="1428736"/>
            <a:ext cx="1727500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8" descr="http://prv1.lori-images.net/zhenschina-sazhaet-luk-sevok-na-zelen-0002442321-preview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7679" t="5625" r="12969" b="9999"/>
          <a:stretch>
            <a:fillRect/>
          </a:stretch>
        </p:blipFill>
        <p:spPr bwMode="auto">
          <a:xfrm>
            <a:off x="7072330" y="2786058"/>
            <a:ext cx="1357322" cy="1970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0" descr="http://www.lawofattraction.ru/_fr/5/5553275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72066" y="4429132"/>
            <a:ext cx="1825364" cy="13573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4" descr="http://podruzhki.ru/data/group/photo/f_4f0adb35e316d_image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4471" t="10317" r="5472" b="6976"/>
          <a:stretch>
            <a:fillRect/>
          </a:stretch>
        </p:blipFill>
        <p:spPr bwMode="auto">
          <a:xfrm>
            <a:off x="6858016" y="5072074"/>
            <a:ext cx="2078196" cy="1428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2" descr="http://mediasubs.ru/group/uploads/se/sekretyi-bogatogo-doma/image2/jhlNGNjZG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714876" y="3143248"/>
            <a:ext cx="1597574" cy="12144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578" t="16875" r="66602" b="11377"/>
          <a:stretch>
            <a:fillRect/>
          </a:stretch>
        </p:blipFill>
        <p:spPr bwMode="auto">
          <a:xfrm>
            <a:off x="0" y="0"/>
            <a:ext cx="1890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img.happy-giraffe.ru/thumbs/650x650/12678/8e7c8f6af65302105d951694d278b3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74" t="18750" r="16340" b="624"/>
          <a:stretch>
            <a:fillRect/>
          </a:stretch>
        </p:blipFill>
        <p:spPr bwMode="auto">
          <a:xfrm>
            <a:off x="0" y="5214950"/>
            <a:ext cx="1910523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ttp://school45sport.ucoz.ru/nizkij_start-fot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15785"/>
          <a:stretch>
            <a:fillRect/>
          </a:stretch>
        </p:blipFill>
        <p:spPr bwMode="auto">
          <a:xfrm>
            <a:off x="1" y="1643050"/>
            <a:ext cx="192879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578647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Нововведения</a:t>
            </a:r>
            <a:endParaRPr lang="ru-RU" sz="2400" b="1" dirty="0"/>
          </a:p>
        </p:txBody>
      </p:sp>
      <p:sp>
        <p:nvSpPr>
          <p:cNvPr id="9" name="Содержимое 35"/>
          <p:cNvSpPr>
            <a:spLocks noGrp="1"/>
          </p:cNvSpPr>
          <p:nvPr>
            <p:ph idx="1"/>
          </p:nvPr>
        </p:nvSpPr>
        <p:spPr>
          <a:xfrm>
            <a:off x="2143108" y="1428736"/>
            <a:ext cx="6770705" cy="4968875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Сформулированы задачи Комплекса</a:t>
            </a:r>
          </a:p>
          <a:p>
            <a:pPr lvl="0"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Скорректировано содержание структуры Комплекса </a:t>
            </a:r>
          </a:p>
          <a:p>
            <a:pPr lvl="0"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Внесено подразделение видов испытаний на «обязательные» и «виды по выбору»</a:t>
            </a:r>
          </a:p>
          <a:p>
            <a:pPr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Включены в перечень испытаний национальные и этнические виды спорта </a:t>
            </a:r>
          </a:p>
          <a:p>
            <a:pPr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Введена вариативность испытаний </a:t>
            </a:r>
          </a:p>
          <a:p>
            <a:pPr lvl="0"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Включены новые разделы</a:t>
            </a:r>
          </a:p>
          <a:p>
            <a:pPr lvl="0"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Введены инструменты стимулирования спортсменов к выполнению нормативов Комплекса</a:t>
            </a:r>
          </a:p>
          <a:p>
            <a:pPr lvl="0">
              <a:buFont typeface="Wingdings" pitchFamily="2" charset="2"/>
              <a:buChar char="ü"/>
            </a:pPr>
            <a:r>
              <a:rPr lang="ru-RU" sz="2300" b="1" dirty="0" smtClean="0">
                <a:cs typeface="Times New Roman" pitchFamily="18" charset="0"/>
              </a:rPr>
              <a:t>Введены новые испытания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</Words>
  <PresentationFormat>Экран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Forma</vt:lpstr>
      <vt:lpstr>О разработке Всероссийского физкультурно-спортивного комплекса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разработке Всероссийского физкультурно-спортивного комплекса</dc:title>
  <dc:creator>user</dc:creator>
  <cp:lastModifiedBy>user</cp:lastModifiedBy>
  <cp:revision>1</cp:revision>
  <dcterms:modified xsi:type="dcterms:W3CDTF">2013-06-24T04:09:44Z</dcterms:modified>
</cp:coreProperties>
</file>