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8"/>
  </p:notesMasterIdLst>
  <p:sldIdLst>
    <p:sldId id="354" r:id="rId2"/>
    <p:sldId id="479" r:id="rId3"/>
    <p:sldId id="481" r:id="rId4"/>
    <p:sldId id="493" r:id="rId5"/>
    <p:sldId id="495" r:id="rId6"/>
    <p:sldId id="475" r:id="rId7"/>
    <p:sldId id="494" r:id="rId8"/>
    <p:sldId id="476" r:id="rId9"/>
    <p:sldId id="496" r:id="rId10"/>
    <p:sldId id="497" r:id="rId11"/>
    <p:sldId id="498" r:id="rId12"/>
    <p:sldId id="477" r:id="rId13"/>
    <p:sldId id="499" r:id="rId14"/>
    <p:sldId id="500" r:id="rId15"/>
    <p:sldId id="501" r:id="rId16"/>
    <p:sldId id="502" r:id="rId17"/>
    <p:sldId id="474" r:id="rId18"/>
    <p:sldId id="504" r:id="rId19"/>
    <p:sldId id="505" r:id="rId20"/>
    <p:sldId id="508" r:id="rId21"/>
    <p:sldId id="509" r:id="rId22"/>
    <p:sldId id="513" r:id="rId23"/>
    <p:sldId id="516" r:id="rId24"/>
    <p:sldId id="514" r:id="rId25"/>
    <p:sldId id="515" r:id="rId26"/>
    <p:sldId id="469" r:id="rId27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9FF"/>
    <a:srgbClr val="C5F6C5"/>
    <a:srgbClr val="FF7C80"/>
    <a:srgbClr val="E817EA"/>
    <a:srgbClr val="C4D6EC"/>
    <a:srgbClr val="7C4D50"/>
    <a:srgbClr val="2C86DA"/>
    <a:srgbClr val="8FD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92701" autoAdjust="0"/>
  </p:normalViewPr>
  <p:slideViewPr>
    <p:cSldViewPr>
      <p:cViewPr>
        <p:scale>
          <a:sx n="100" d="100"/>
          <a:sy n="100" d="100"/>
        </p:scale>
        <p:origin x="-1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89263-88F7-497F-99BB-DB15295400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CF8E74-8F5E-4566-BB1D-58F21E177942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Общие положения</a:t>
          </a:r>
          <a:endParaRPr lang="ru-RU" b="1" dirty="0">
            <a:solidFill>
              <a:srgbClr val="FFC000"/>
            </a:solidFill>
          </a:endParaRPr>
        </a:p>
      </dgm:t>
    </dgm:pt>
    <dgm:pt modelId="{84E702E2-88AD-4090-ACB0-05CFA35E4D8E}" type="parTrans" cxnId="{DF3C2D71-D05C-453D-A9EF-4779036ACBA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F87D0D5-B913-43B6-B610-525A8F3077A5}" type="sibTrans" cxnId="{DF3C2D71-D05C-453D-A9EF-4779036ACBA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499AE49-D8A6-4C40-A817-C86DFC209E8C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II. </a:t>
          </a:r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Требования к обеспечению безопасности значимых объектов в ходе их создания, эксплуатации и вывода из эксплуатации значимых объектов</a:t>
          </a:r>
          <a:endParaRPr lang="ru-RU" b="1" dirty="0">
            <a:solidFill>
              <a:srgbClr val="FFC000"/>
            </a:solidFill>
          </a:endParaRPr>
        </a:p>
      </dgm:t>
    </dgm:pt>
    <dgm:pt modelId="{556B628F-30E0-491F-B19B-F5B2E57BC4D1}" type="parTrans" cxnId="{8A68AD5D-3FA8-4318-B109-C22676193E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8192B2F-F0F8-46D5-BBAD-389019F298C4}" type="sibTrans" cxnId="{8A68AD5D-3FA8-4318-B109-C22676193E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9AE7500-8565-4CD4-9772-EB577DD67F6E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III. </a:t>
          </a:r>
          <a:r>
            <a:rPr lang="ru-RU" b="1" dirty="0" smtClean="0">
              <a:solidFill>
                <a:srgbClr val="FFC000"/>
              </a:solidFill>
            </a:rPr>
            <a:t>Требования к организационным и техническим мерам,</a:t>
          </a:r>
          <a:r>
            <a:rPr lang="en-US" b="1" dirty="0" smtClean="0">
              <a:solidFill>
                <a:srgbClr val="FFC000"/>
              </a:solidFill>
            </a:rPr>
            <a:t> </a:t>
          </a:r>
          <a:r>
            <a:rPr lang="ru-RU" b="1" dirty="0" smtClean="0">
              <a:solidFill>
                <a:srgbClr val="FFC000"/>
              </a:solidFill>
            </a:rPr>
            <a:t>принимаемым для  обеспечения безопасности значимых объектов</a:t>
          </a:r>
          <a:endParaRPr lang="ru-RU" b="1" dirty="0">
            <a:solidFill>
              <a:srgbClr val="FFC000"/>
            </a:solidFill>
          </a:endParaRPr>
        </a:p>
      </dgm:t>
    </dgm:pt>
    <dgm:pt modelId="{C4F932AD-2F22-4337-AA7B-1EE4DDF612B3}" type="parTrans" cxnId="{BFD386CB-3EF5-4664-9571-F5DCC62EB0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9C35164-52CB-4CBB-B972-F4F5CBC6C69C}" type="sibTrans" cxnId="{BFD386CB-3EF5-4664-9571-F5DCC62EB0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E623511-1BF8-41B9-8D9E-49F5DC31F5FE}">
      <dgm:prSet phldrT="[Текст]"/>
      <dgm:spPr/>
      <dgm:t>
        <a:bodyPr/>
        <a:lstStyle/>
        <a:p>
          <a:r>
            <a:rPr lang="ru-RU" b="1" dirty="0" smtClean="0"/>
            <a:t>Приложение</a:t>
          </a:r>
          <a:r>
            <a:rPr lang="en-US" b="1" dirty="0" smtClean="0"/>
            <a:t>.  </a:t>
          </a:r>
          <a:r>
            <a:rPr lang="ru-RU" b="1" dirty="0" smtClean="0">
              <a:solidFill>
                <a:srgbClr val="FFC000"/>
              </a:solidFill>
            </a:rPr>
            <a:t>Состав мер по обеспечению безопасности и их базовые наборы для соответствующей категории значимого объекта критической информационной инфраструктуры</a:t>
          </a:r>
          <a:endParaRPr lang="ru-RU" b="1" dirty="0">
            <a:solidFill>
              <a:srgbClr val="FFC000"/>
            </a:solidFill>
          </a:endParaRPr>
        </a:p>
      </dgm:t>
    </dgm:pt>
    <dgm:pt modelId="{D2E63052-0327-467D-A688-ABFB45A1CFD5}" type="parTrans" cxnId="{9CD0EB07-41E2-4450-A31B-1D75B1F21D8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4176C4D-CC96-432D-97B9-E776D1431353}" type="sibTrans" cxnId="{9CD0EB07-41E2-4450-A31B-1D75B1F21D8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CE63D8D-1FE7-4995-8DE4-2EA2765BEF25}" type="pres">
      <dgm:prSet presAssocID="{5E389263-88F7-497F-99BB-DB15295400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9614A7-AC3B-45A0-B7B3-4D01DB6AF537}" type="pres">
      <dgm:prSet presAssocID="{85CF8E74-8F5E-4566-BB1D-58F21E177942}" presName="parentText" presStyleLbl="node1" presStyleIdx="0" presStyleCnt="4" custScaleY="79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B7136-4B5F-47EF-8066-D838DC36648B}" type="pres">
      <dgm:prSet presAssocID="{DF87D0D5-B913-43B6-B610-525A8F3077A5}" presName="spacer" presStyleCnt="0"/>
      <dgm:spPr/>
      <dgm:t>
        <a:bodyPr/>
        <a:lstStyle/>
        <a:p>
          <a:endParaRPr lang="ru-RU"/>
        </a:p>
      </dgm:t>
    </dgm:pt>
    <dgm:pt modelId="{0904F9C5-4D28-4837-AE6E-C3823846EA62}" type="pres">
      <dgm:prSet presAssocID="{2499AE49-D8A6-4C40-A817-C86DFC209E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C673D-E4B1-4E1F-94BB-A811F610B993}" type="pres">
      <dgm:prSet presAssocID="{E8192B2F-F0F8-46D5-BBAD-389019F298C4}" presName="spacer" presStyleCnt="0"/>
      <dgm:spPr/>
      <dgm:t>
        <a:bodyPr/>
        <a:lstStyle/>
        <a:p>
          <a:endParaRPr lang="ru-RU"/>
        </a:p>
      </dgm:t>
    </dgm:pt>
    <dgm:pt modelId="{6D93753B-BD44-49E6-8153-32DA791EBE7F}" type="pres">
      <dgm:prSet presAssocID="{C9AE7500-8565-4CD4-9772-EB577DD67F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062F5-6EC6-4AD5-8E37-9DAFEEFE1D73}" type="pres">
      <dgm:prSet presAssocID="{59C35164-52CB-4CBB-B972-F4F5CBC6C69C}" presName="spacer" presStyleCnt="0"/>
      <dgm:spPr/>
      <dgm:t>
        <a:bodyPr/>
        <a:lstStyle/>
        <a:p>
          <a:endParaRPr lang="ru-RU"/>
        </a:p>
      </dgm:t>
    </dgm:pt>
    <dgm:pt modelId="{2908A82F-6936-4649-BFF9-CC299F8CA0FA}" type="pres">
      <dgm:prSet presAssocID="{4E623511-1BF8-41B9-8D9E-49F5DC31F5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C54B4-69A7-4C16-88AF-6CD6476AFB73}" type="presOf" srcId="{C9AE7500-8565-4CD4-9772-EB577DD67F6E}" destId="{6D93753B-BD44-49E6-8153-32DA791EBE7F}" srcOrd="0" destOrd="0" presId="urn:microsoft.com/office/officeart/2005/8/layout/vList2"/>
    <dgm:cxn modelId="{CEB6621E-779B-453D-9A8E-4B5D9D92DBBC}" type="presOf" srcId="{2499AE49-D8A6-4C40-A817-C86DFC209E8C}" destId="{0904F9C5-4D28-4837-AE6E-C3823846EA62}" srcOrd="0" destOrd="0" presId="urn:microsoft.com/office/officeart/2005/8/layout/vList2"/>
    <dgm:cxn modelId="{10A51BA0-E9E8-4478-889E-2EBDCFAFD00D}" type="presOf" srcId="{5E389263-88F7-497F-99BB-DB152954004B}" destId="{1CE63D8D-1FE7-4995-8DE4-2EA2765BEF25}" srcOrd="0" destOrd="0" presId="urn:microsoft.com/office/officeart/2005/8/layout/vList2"/>
    <dgm:cxn modelId="{8A68AD5D-3FA8-4318-B109-C22676193E6B}" srcId="{5E389263-88F7-497F-99BB-DB152954004B}" destId="{2499AE49-D8A6-4C40-A817-C86DFC209E8C}" srcOrd="1" destOrd="0" parTransId="{556B628F-30E0-491F-B19B-F5B2E57BC4D1}" sibTransId="{E8192B2F-F0F8-46D5-BBAD-389019F298C4}"/>
    <dgm:cxn modelId="{022C99D9-51EC-4CA2-B5D5-788F1E6A17C8}" type="presOf" srcId="{4E623511-1BF8-41B9-8D9E-49F5DC31F5FE}" destId="{2908A82F-6936-4649-BFF9-CC299F8CA0FA}" srcOrd="0" destOrd="0" presId="urn:microsoft.com/office/officeart/2005/8/layout/vList2"/>
    <dgm:cxn modelId="{BFD386CB-3EF5-4664-9571-F5DCC62EB06B}" srcId="{5E389263-88F7-497F-99BB-DB152954004B}" destId="{C9AE7500-8565-4CD4-9772-EB577DD67F6E}" srcOrd="2" destOrd="0" parTransId="{C4F932AD-2F22-4337-AA7B-1EE4DDF612B3}" sibTransId="{59C35164-52CB-4CBB-B972-F4F5CBC6C69C}"/>
    <dgm:cxn modelId="{9CD0EB07-41E2-4450-A31B-1D75B1F21D8F}" srcId="{5E389263-88F7-497F-99BB-DB152954004B}" destId="{4E623511-1BF8-41B9-8D9E-49F5DC31F5FE}" srcOrd="3" destOrd="0" parTransId="{D2E63052-0327-467D-A688-ABFB45A1CFD5}" sibTransId="{14176C4D-CC96-432D-97B9-E776D1431353}"/>
    <dgm:cxn modelId="{DF3C2D71-D05C-453D-A9EF-4779036ACBA9}" srcId="{5E389263-88F7-497F-99BB-DB152954004B}" destId="{85CF8E74-8F5E-4566-BB1D-58F21E177942}" srcOrd="0" destOrd="0" parTransId="{84E702E2-88AD-4090-ACB0-05CFA35E4D8E}" sibTransId="{DF87D0D5-B913-43B6-B610-525A8F3077A5}"/>
    <dgm:cxn modelId="{3C10AC96-FD1E-4B31-A268-C2626E63EC2A}" type="presOf" srcId="{85CF8E74-8F5E-4566-BB1D-58F21E177942}" destId="{419614A7-AC3B-45A0-B7B3-4D01DB6AF537}" srcOrd="0" destOrd="0" presId="urn:microsoft.com/office/officeart/2005/8/layout/vList2"/>
    <dgm:cxn modelId="{B0929A77-9BD9-4037-AC69-722140C9F173}" type="presParOf" srcId="{1CE63D8D-1FE7-4995-8DE4-2EA2765BEF25}" destId="{419614A7-AC3B-45A0-B7B3-4D01DB6AF537}" srcOrd="0" destOrd="0" presId="urn:microsoft.com/office/officeart/2005/8/layout/vList2"/>
    <dgm:cxn modelId="{5AE2CB45-1EBA-4676-A96B-AAD850A23704}" type="presParOf" srcId="{1CE63D8D-1FE7-4995-8DE4-2EA2765BEF25}" destId="{35CB7136-4B5F-47EF-8066-D838DC36648B}" srcOrd="1" destOrd="0" presId="urn:microsoft.com/office/officeart/2005/8/layout/vList2"/>
    <dgm:cxn modelId="{8119B6D6-299C-4128-BCB0-DB97D77D0D73}" type="presParOf" srcId="{1CE63D8D-1FE7-4995-8DE4-2EA2765BEF25}" destId="{0904F9C5-4D28-4837-AE6E-C3823846EA62}" srcOrd="2" destOrd="0" presId="urn:microsoft.com/office/officeart/2005/8/layout/vList2"/>
    <dgm:cxn modelId="{25512FDC-5AFC-49FE-9B3A-92E6B1E2BA04}" type="presParOf" srcId="{1CE63D8D-1FE7-4995-8DE4-2EA2765BEF25}" destId="{3B2C673D-E4B1-4E1F-94BB-A811F610B993}" srcOrd="3" destOrd="0" presId="urn:microsoft.com/office/officeart/2005/8/layout/vList2"/>
    <dgm:cxn modelId="{38744E1D-5704-427F-8943-F5FC2A3AC6C2}" type="presParOf" srcId="{1CE63D8D-1FE7-4995-8DE4-2EA2765BEF25}" destId="{6D93753B-BD44-49E6-8153-32DA791EBE7F}" srcOrd="4" destOrd="0" presId="urn:microsoft.com/office/officeart/2005/8/layout/vList2"/>
    <dgm:cxn modelId="{9734C286-343B-4038-89F7-5A66830D90DE}" type="presParOf" srcId="{1CE63D8D-1FE7-4995-8DE4-2EA2765BEF25}" destId="{198062F5-6EC6-4AD5-8E37-9DAFEEFE1D73}" srcOrd="5" destOrd="0" presId="urn:microsoft.com/office/officeart/2005/8/layout/vList2"/>
    <dgm:cxn modelId="{7065E486-AD7A-4419-8F76-D0110041A92A}" type="presParOf" srcId="{1CE63D8D-1FE7-4995-8DE4-2EA2765BEF25}" destId="{2908A82F-6936-4649-BFF9-CC299F8CA0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58B65-D372-413F-A318-350E0686824B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56F70EC1-AE2C-4BC5-822E-7811A961C870}">
      <dgm:prSet phldrT="[Текст]" custT="1"/>
      <dgm:spPr/>
      <dgm:t>
        <a:bodyPr/>
        <a:lstStyle/>
        <a:p>
          <a:r>
            <a:rPr lang="ru-RU" sz="1800" b="1" dirty="0" smtClean="0"/>
            <a:t>Предварительные испытания</a:t>
          </a:r>
          <a:endParaRPr lang="ru-RU" sz="1800" b="1" dirty="0"/>
        </a:p>
      </dgm:t>
    </dgm:pt>
    <dgm:pt modelId="{726E8607-E9E6-49B0-B463-9BC083F8D0AD}" type="parTrans" cxnId="{7AF4694B-4B68-4F4C-84D7-26765474572B}">
      <dgm:prSet/>
      <dgm:spPr/>
      <dgm:t>
        <a:bodyPr/>
        <a:lstStyle/>
        <a:p>
          <a:endParaRPr lang="ru-RU"/>
        </a:p>
      </dgm:t>
    </dgm:pt>
    <dgm:pt modelId="{1BEF9C92-98A0-4AE4-9256-4E0D70AF1153}" type="sibTrans" cxnId="{7AF4694B-4B68-4F4C-84D7-26765474572B}">
      <dgm:prSet/>
      <dgm:spPr/>
      <dgm:t>
        <a:bodyPr/>
        <a:lstStyle/>
        <a:p>
          <a:endParaRPr lang="ru-RU"/>
        </a:p>
      </dgm:t>
    </dgm:pt>
    <dgm:pt modelId="{1A8BEFA9-7A48-42E6-9E11-0CF88F066909}">
      <dgm:prSet phldrT="[Текст]" custT="1"/>
      <dgm:spPr/>
      <dgm:t>
        <a:bodyPr/>
        <a:lstStyle/>
        <a:p>
          <a:r>
            <a:rPr lang="ru-RU" sz="1600" dirty="0" smtClean="0"/>
            <a:t>Программа и методика предварительных испытаний</a:t>
          </a:r>
          <a:endParaRPr lang="ru-RU" sz="1600" dirty="0"/>
        </a:p>
      </dgm:t>
    </dgm:pt>
    <dgm:pt modelId="{D365029D-0608-44BC-949A-1D629CE51C9C}" type="parTrans" cxnId="{6B14301F-6DC7-4B13-B185-E6B632A040C2}">
      <dgm:prSet/>
      <dgm:spPr/>
      <dgm:t>
        <a:bodyPr/>
        <a:lstStyle/>
        <a:p>
          <a:endParaRPr lang="ru-RU"/>
        </a:p>
      </dgm:t>
    </dgm:pt>
    <dgm:pt modelId="{D02C83D9-E366-46AC-96CC-F77A13D43413}" type="sibTrans" cxnId="{6B14301F-6DC7-4B13-B185-E6B632A040C2}">
      <dgm:prSet/>
      <dgm:spPr/>
      <dgm:t>
        <a:bodyPr/>
        <a:lstStyle/>
        <a:p>
          <a:endParaRPr lang="ru-RU"/>
        </a:p>
      </dgm:t>
    </dgm:pt>
    <dgm:pt modelId="{35F4B072-BF7A-4241-9609-CF5DD43E2B58}">
      <dgm:prSet phldrT="[Текст]" custT="1"/>
      <dgm:spPr/>
      <dgm:t>
        <a:bodyPr/>
        <a:lstStyle/>
        <a:p>
          <a:pPr algn="l">
            <a:tabLst>
              <a:tab pos="180975" algn="l"/>
            </a:tabLst>
          </a:pPr>
          <a:r>
            <a:rPr lang="ru-RU" sz="1300" dirty="0" smtClean="0"/>
            <a:t>1. Проверка работоспособности 	подсистемы безопасности.</a:t>
          </a:r>
        </a:p>
        <a:p>
          <a:pPr marL="180975" indent="-180975" algn="l">
            <a:tabLst>
              <a:tab pos="180975" algn="l"/>
            </a:tabLst>
          </a:pPr>
          <a:r>
            <a:rPr lang="ru-RU" sz="1300" dirty="0" smtClean="0"/>
            <a:t>2. Оценка влияния подсистемы безопасности на функционирование </a:t>
          </a:r>
          <a:r>
            <a:rPr lang="ru-RU" sz="1300" dirty="0" err="1" smtClean="0"/>
            <a:t>ЗнО</a:t>
          </a:r>
          <a:r>
            <a:rPr lang="ru-RU" sz="1300" dirty="0" smtClean="0"/>
            <a:t> в проектных режимах его работы</a:t>
          </a:r>
          <a:endParaRPr lang="ru-RU" sz="1300" dirty="0"/>
        </a:p>
      </dgm:t>
    </dgm:pt>
    <dgm:pt modelId="{A02F7154-4C3F-4870-8443-01DC98ADDBC5}" type="parTrans" cxnId="{51467595-711C-40DC-B762-F61D5E06D758}">
      <dgm:prSet/>
      <dgm:spPr/>
      <dgm:t>
        <a:bodyPr/>
        <a:lstStyle/>
        <a:p>
          <a:endParaRPr lang="ru-RU"/>
        </a:p>
      </dgm:t>
    </dgm:pt>
    <dgm:pt modelId="{B2DFA9EC-BEB6-415E-AB1F-70908AF33E94}" type="sibTrans" cxnId="{51467595-711C-40DC-B762-F61D5E06D758}">
      <dgm:prSet/>
      <dgm:spPr/>
      <dgm:t>
        <a:bodyPr/>
        <a:lstStyle/>
        <a:p>
          <a:endParaRPr lang="ru-RU"/>
        </a:p>
      </dgm:t>
    </dgm:pt>
    <dgm:pt modelId="{76EAB2A3-2C54-4B1E-AED9-C5989E3AA048}" type="pres">
      <dgm:prSet presAssocID="{F9F58B65-D372-413F-A318-350E0686824B}" presName="CompostProcess" presStyleCnt="0">
        <dgm:presLayoutVars>
          <dgm:dir/>
          <dgm:resizeHandles val="exact"/>
        </dgm:presLayoutVars>
      </dgm:prSet>
      <dgm:spPr/>
    </dgm:pt>
    <dgm:pt modelId="{39A3492E-9C89-496C-BF70-0DC044E969C5}" type="pres">
      <dgm:prSet presAssocID="{F9F58B65-D372-413F-A318-350E0686824B}" presName="arrow" presStyleLbl="bgShp" presStyleIdx="0" presStyleCnt="1" custScaleX="117647" custLinFactNeighborX="-511" custLinFactNeighborY="1506"/>
      <dgm:spPr/>
    </dgm:pt>
    <dgm:pt modelId="{8639A000-BB41-4431-A10B-8DE81A6631E4}" type="pres">
      <dgm:prSet presAssocID="{F9F58B65-D372-413F-A318-350E0686824B}" presName="linearProcess" presStyleCnt="0"/>
      <dgm:spPr/>
    </dgm:pt>
    <dgm:pt modelId="{668A1663-CD29-4759-BEC3-E9474F4090A0}" type="pres">
      <dgm:prSet presAssocID="{56F70EC1-AE2C-4BC5-822E-7811A961C870}" presName="textNode" presStyleLbl="node1" presStyleIdx="0" presStyleCnt="3" custScaleY="11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92D5-1FCB-4BCB-8751-17FBEDB38C83}" type="pres">
      <dgm:prSet presAssocID="{1BEF9C92-98A0-4AE4-9256-4E0D70AF1153}" presName="sibTrans" presStyleCnt="0"/>
      <dgm:spPr/>
    </dgm:pt>
    <dgm:pt modelId="{C842D224-CD9D-4E8E-BE05-826E00006847}" type="pres">
      <dgm:prSet presAssocID="{1A8BEFA9-7A48-42E6-9E11-0CF88F066909}" presName="textNode" presStyleLbl="node1" presStyleIdx="1" presStyleCnt="3" custScaleX="112267" custScaleY="11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0A94E-33CD-4E7F-9C94-05C02B3DF64F}" type="pres">
      <dgm:prSet presAssocID="{D02C83D9-E366-46AC-96CC-F77A13D43413}" presName="sibTrans" presStyleCnt="0"/>
      <dgm:spPr/>
    </dgm:pt>
    <dgm:pt modelId="{2EB57FB1-D846-4867-AD12-0F2D593FAD6E}" type="pres">
      <dgm:prSet presAssocID="{35F4B072-BF7A-4241-9609-CF5DD43E2B58}" presName="textNode" presStyleLbl="node1" presStyleIdx="2" presStyleCnt="3" custScaleX="149633" custScaleY="11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C0B7B-7AEB-442C-8CE0-4AC7136E5A52}" type="presOf" srcId="{35F4B072-BF7A-4241-9609-CF5DD43E2B58}" destId="{2EB57FB1-D846-4867-AD12-0F2D593FAD6E}" srcOrd="0" destOrd="0" presId="urn:microsoft.com/office/officeart/2005/8/layout/hProcess9"/>
    <dgm:cxn modelId="{51467595-711C-40DC-B762-F61D5E06D758}" srcId="{F9F58B65-D372-413F-A318-350E0686824B}" destId="{35F4B072-BF7A-4241-9609-CF5DD43E2B58}" srcOrd="2" destOrd="0" parTransId="{A02F7154-4C3F-4870-8443-01DC98ADDBC5}" sibTransId="{B2DFA9EC-BEB6-415E-AB1F-70908AF33E94}"/>
    <dgm:cxn modelId="{DA3AA898-C1CE-41AF-B105-5A231EE241E0}" type="presOf" srcId="{F9F58B65-D372-413F-A318-350E0686824B}" destId="{76EAB2A3-2C54-4B1E-AED9-C5989E3AA048}" srcOrd="0" destOrd="0" presId="urn:microsoft.com/office/officeart/2005/8/layout/hProcess9"/>
    <dgm:cxn modelId="{9D4C2080-CCF9-4460-95F3-E9A8A82CCA19}" type="presOf" srcId="{1A8BEFA9-7A48-42E6-9E11-0CF88F066909}" destId="{C842D224-CD9D-4E8E-BE05-826E00006847}" srcOrd="0" destOrd="0" presId="urn:microsoft.com/office/officeart/2005/8/layout/hProcess9"/>
    <dgm:cxn modelId="{121D1E9F-9375-40DD-95A9-597D73997C1A}" type="presOf" srcId="{56F70EC1-AE2C-4BC5-822E-7811A961C870}" destId="{668A1663-CD29-4759-BEC3-E9474F4090A0}" srcOrd="0" destOrd="0" presId="urn:microsoft.com/office/officeart/2005/8/layout/hProcess9"/>
    <dgm:cxn modelId="{6B14301F-6DC7-4B13-B185-E6B632A040C2}" srcId="{F9F58B65-D372-413F-A318-350E0686824B}" destId="{1A8BEFA9-7A48-42E6-9E11-0CF88F066909}" srcOrd="1" destOrd="0" parTransId="{D365029D-0608-44BC-949A-1D629CE51C9C}" sibTransId="{D02C83D9-E366-46AC-96CC-F77A13D43413}"/>
    <dgm:cxn modelId="{7AF4694B-4B68-4F4C-84D7-26765474572B}" srcId="{F9F58B65-D372-413F-A318-350E0686824B}" destId="{56F70EC1-AE2C-4BC5-822E-7811A961C870}" srcOrd="0" destOrd="0" parTransId="{726E8607-E9E6-49B0-B463-9BC083F8D0AD}" sibTransId="{1BEF9C92-98A0-4AE4-9256-4E0D70AF1153}"/>
    <dgm:cxn modelId="{C2F5C31B-D402-4B13-9833-11916B792F62}" type="presParOf" srcId="{76EAB2A3-2C54-4B1E-AED9-C5989E3AA048}" destId="{39A3492E-9C89-496C-BF70-0DC044E969C5}" srcOrd="0" destOrd="0" presId="urn:microsoft.com/office/officeart/2005/8/layout/hProcess9"/>
    <dgm:cxn modelId="{7CCCCA5B-0939-41CB-98F3-EB8C7A9FCB9F}" type="presParOf" srcId="{76EAB2A3-2C54-4B1E-AED9-C5989E3AA048}" destId="{8639A000-BB41-4431-A10B-8DE81A6631E4}" srcOrd="1" destOrd="0" presId="urn:microsoft.com/office/officeart/2005/8/layout/hProcess9"/>
    <dgm:cxn modelId="{9CDDD297-E96F-4259-A325-DD6AAE09F4FC}" type="presParOf" srcId="{8639A000-BB41-4431-A10B-8DE81A6631E4}" destId="{668A1663-CD29-4759-BEC3-E9474F4090A0}" srcOrd="0" destOrd="0" presId="urn:microsoft.com/office/officeart/2005/8/layout/hProcess9"/>
    <dgm:cxn modelId="{BF3EFA63-6902-45D3-82E1-AF3DAC323514}" type="presParOf" srcId="{8639A000-BB41-4431-A10B-8DE81A6631E4}" destId="{BBA592D5-1FCB-4BCB-8751-17FBEDB38C83}" srcOrd="1" destOrd="0" presId="urn:microsoft.com/office/officeart/2005/8/layout/hProcess9"/>
    <dgm:cxn modelId="{CE25BAFF-C326-4870-8AE3-F2ED72114BCC}" type="presParOf" srcId="{8639A000-BB41-4431-A10B-8DE81A6631E4}" destId="{C842D224-CD9D-4E8E-BE05-826E00006847}" srcOrd="2" destOrd="0" presId="urn:microsoft.com/office/officeart/2005/8/layout/hProcess9"/>
    <dgm:cxn modelId="{422286FF-72C3-4056-9FAB-F1EFB4D9FD2C}" type="presParOf" srcId="{8639A000-BB41-4431-A10B-8DE81A6631E4}" destId="{64B0A94E-33CD-4E7F-9C94-05C02B3DF64F}" srcOrd="3" destOrd="0" presId="urn:microsoft.com/office/officeart/2005/8/layout/hProcess9"/>
    <dgm:cxn modelId="{348B58F8-C2C0-447C-9572-9FC4435E4653}" type="presParOf" srcId="{8639A000-BB41-4431-A10B-8DE81A6631E4}" destId="{2EB57FB1-D846-4867-AD12-0F2D593FAD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F58B65-D372-413F-A318-350E0686824B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56F70EC1-AE2C-4BC5-822E-7811A961C870}">
      <dgm:prSet phldrT="[Текст]" custT="1"/>
      <dgm:spPr/>
      <dgm:t>
        <a:bodyPr/>
        <a:lstStyle/>
        <a:p>
          <a:r>
            <a:rPr lang="ru-RU" sz="1800" b="1" dirty="0" smtClean="0"/>
            <a:t>Опытная эксплуатация</a:t>
          </a:r>
          <a:endParaRPr lang="ru-RU" sz="1800" b="1" dirty="0"/>
        </a:p>
      </dgm:t>
    </dgm:pt>
    <dgm:pt modelId="{726E8607-E9E6-49B0-B463-9BC083F8D0AD}" type="parTrans" cxnId="{7AF4694B-4B68-4F4C-84D7-26765474572B}">
      <dgm:prSet/>
      <dgm:spPr/>
      <dgm:t>
        <a:bodyPr/>
        <a:lstStyle/>
        <a:p>
          <a:endParaRPr lang="ru-RU"/>
        </a:p>
      </dgm:t>
    </dgm:pt>
    <dgm:pt modelId="{1BEF9C92-98A0-4AE4-9256-4E0D70AF1153}" type="sibTrans" cxnId="{7AF4694B-4B68-4F4C-84D7-26765474572B}">
      <dgm:prSet/>
      <dgm:spPr/>
      <dgm:t>
        <a:bodyPr/>
        <a:lstStyle/>
        <a:p>
          <a:endParaRPr lang="ru-RU"/>
        </a:p>
      </dgm:t>
    </dgm:pt>
    <dgm:pt modelId="{1A8BEFA9-7A48-42E6-9E11-0CF88F066909}">
      <dgm:prSet phldrT="[Текст]" custT="1"/>
      <dgm:spPr/>
      <dgm:t>
        <a:bodyPr/>
        <a:lstStyle/>
        <a:p>
          <a:r>
            <a:rPr lang="ru-RU" sz="1600" dirty="0" smtClean="0"/>
            <a:t>Программа и методика опытной эксплуатации</a:t>
          </a:r>
          <a:endParaRPr lang="ru-RU" sz="1600" dirty="0"/>
        </a:p>
      </dgm:t>
    </dgm:pt>
    <dgm:pt modelId="{D365029D-0608-44BC-949A-1D629CE51C9C}" type="parTrans" cxnId="{6B14301F-6DC7-4B13-B185-E6B632A040C2}">
      <dgm:prSet/>
      <dgm:spPr/>
      <dgm:t>
        <a:bodyPr/>
        <a:lstStyle/>
        <a:p>
          <a:endParaRPr lang="ru-RU"/>
        </a:p>
      </dgm:t>
    </dgm:pt>
    <dgm:pt modelId="{D02C83D9-E366-46AC-96CC-F77A13D43413}" type="sibTrans" cxnId="{6B14301F-6DC7-4B13-B185-E6B632A040C2}">
      <dgm:prSet/>
      <dgm:spPr/>
      <dgm:t>
        <a:bodyPr/>
        <a:lstStyle/>
        <a:p>
          <a:endParaRPr lang="ru-RU"/>
        </a:p>
      </dgm:t>
    </dgm:pt>
    <dgm:pt modelId="{35F4B072-BF7A-4241-9609-CF5DD43E2B58}">
      <dgm:prSet phldrT="[Текст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tabLst>
              <a:tab pos="180975" algn="l"/>
            </a:tabLst>
          </a:pPr>
          <a:r>
            <a:rPr lang="ru-RU" sz="1300" dirty="0" smtClean="0"/>
            <a:t>1. Проверка функционирования 	подсистемы безопасности </a:t>
          </a:r>
          <a:r>
            <a:rPr lang="ru-RU" sz="1300" dirty="0" err="1" smtClean="0"/>
            <a:t>ЗнО</a:t>
          </a:r>
          <a:r>
            <a:rPr lang="ru-RU" sz="1300" dirty="0" smtClean="0"/>
            <a:t>.</a:t>
          </a:r>
        </a:p>
        <a:p>
          <a:pPr marL="0" indent="0" algn="l">
            <a:lnSpc>
              <a:spcPct val="100000"/>
            </a:lnSpc>
            <a:spcAft>
              <a:spcPts val="0"/>
            </a:spcAft>
            <a:tabLst>
              <a:tab pos="180975" algn="l"/>
            </a:tabLst>
          </a:pPr>
          <a:r>
            <a:rPr lang="ru-RU" sz="1300" dirty="0" smtClean="0"/>
            <a:t>2. Реализация организационных и 	технических   мер.</a:t>
          </a:r>
        </a:p>
        <a:p>
          <a:pPr marL="180975" indent="-180975" algn="l">
            <a:lnSpc>
              <a:spcPct val="100000"/>
            </a:lnSpc>
            <a:spcAft>
              <a:spcPts val="0"/>
            </a:spcAft>
            <a:tabLst>
              <a:tab pos="180975" algn="l"/>
            </a:tabLst>
          </a:pPr>
          <a:r>
            <a:rPr lang="ru-RU" sz="1300" dirty="0" smtClean="0"/>
            <a:t>3. Необходимых знаний и умений пользователей и администраторов</a:t>
          </a:r>
          <a:endParaRPr lang="ru-RU" sz="1300" dirty="0"/>
        </a:p>
      </dgm:t>
    </dgm:pt>
    <dgm:pt modelId="{A02F7154-4C3F-4870-8443-01DC98ADDBC5}" type="parTrans" cxnId="{51467595-711C-40DC-B762-F61D5E06D758}">
      <dgm:prSet/>
      <dgm:spPr/>
      <dgm:t>
        <a:bodyPr/>
        <a:lstStyle/>
        <a:p>
          <a:endParaRPr lang="ru-RU"/>
        </a:p>
      </dgm:t>
    </dgm:pt>
    <dgm:pt modelId="{B2DFA9EC-BEB6-415E-AB1F-70908AF33E94}" type="sibTrans" cxnId="{51467595-711C-40DC-B762-F61D5E06D758}">
      <dgm:prSet/>
      <dgm:spPr/>
      <dgm:t>
        <a:bodyPr/>
        <a:lstStyle/>
        <a:p>
          <a:endParaRPr lang="ru-RU"/>
        </a:p>
      </dgm:t>
    </dgm:pt>
    <dgm:pt modelId="{76EAB2A3-2C54-4B1E-AED9-C5989E3AA048}" type="pres">
      <dgm:prSet presAssocID="{F9F58B65-D372-413F-A318-350E0686824B}" presName="CompostProcess" presStyleCnt="0">
        <dgm:presLayoutVars>
          <dgm:dir/>
          <dgm:resizeHandles val="exact"/>
        </dgm:presLayoutVars>
      </dgm:prSet>
      <dgm:spPr/>
    </dgm:pt>
    <dgm:pt modelId="{39A3492E-9C89-496C-BF70-0DC044E969C5}" type="pres">
      <dgm:prSet presAssocID="{F9F58B65-D372-413F-A318-350E0686824B}" presName="arrow" presStyleLbl="bgShp" presStyleIdx="0" presStyleCnt="1" custScaleX="117647"/>
      <dgm:spPr/>
    </dgm:pt>
    <dgm:pt modelId="{8639A000-BB41-4431-A10B-8DE81A6631E4}" type="pres">
      <dgm:prSet presAssocID="{F9F58B65-D372-413F-A318-350E0686824B}" presName="linearProcess" presStyleCnt="0"/>
      <dgm:spPr/>
    </dgm:pt>
    <dgm:pt modelId="{668A1663-CD29-4759-BEC3-E9474F4090A0}" type="pres">
      <dgm:prSet presAssocID="{56F70EC1-AE2C-4BC5-822E-7811A961C870}" presName="textNode" presStyleLbl="node1" presStyleIdx="0" presStyleCnt="3" custScaleX="83381" custScaleY="117670" custLinFactNeighborX="33404" custLinFactNeighborY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92D5-1FCB-4BCB-8751-17FBEDB38C83}" type="pres">
      <dgm:prSet presAssocID="{1BEF9C92-98A0-4AE4-9256-4E0D70AF1153}" presName="sibTrans" presStyleCnt="0"/>
      <dgm:spPr/>
    </dgm:pt>
    <dgm:pt modelId="{C842D224-CD9D-4E8E-BE05-826E00006847}" type="pres">
      <dgm:prSet presAssocID="{1A8BEFA9-7A48-42E6-9E11-0CF88F066909}" presName="textNode" presStyleLbl="node1" presStyleIdx="1" presStyleCnt="3" custScaleX="87472" custScaleY="117670" custLinFactNeighborX="32110" custLinFactNeighborY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0A94E-33CD-4E7F-9C94-05C02B3DF64F}" type="pres">
      <dgm:prSet presAssocID="{D02C83D9-E366-46AC-96CC-F77A13D43413}" presName="sibTrans" presStyleCnt="0"/>
      <dgm:spPr/>
    </dgm:pt>
    <dgm:pt modelId="{2EB57FB1-D846-4867-AD12-0F2D593FAD6E}" type="pres">
      <dgm:prSet presAssocID="{35F4B072-BF7A-4241-9609-CF5DD43E2B58}" presName="textNode" presStyleLbl="node1" presStyleIdx="2" presStyleCnt="3" custScaleX="116285" custScaleY="117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1BCE4C-2A82-4B6F-9EA9-E12752013A60}" type="presOf" srcId="{1A8BEFA9-7A48-42E6-9E11-0CF88F066909}" destId="{C842D224-CD9D-4E8E-BE05-826E00006847}" srcOrd="0" destOrd="0" presId="urn:microsoft.com/office/officeart/2005/8/layout/hProcess9"/>
    <dgm:cxn modelId="{51467595-711C-40DC-B762-F61D5E06D758}" srcId="{F9F58B65-D372-413F-A318-350E0686824B}" destId="{35F4B072-BF7A-4241-9609-CF5DD43E2B58}" srcOrd="2" destOrd="0" parTransId="{A02F7154-4C3F-4870-8443-01DC98ADDBC5}" sibTransId="{B2DFA9EC-BEB6-415E-AB1F-70908AF33E94}"/>
    <dgm:cxn modelId="{62B2CBB8-808C-4665-8B75-87A5F06EFCDE}" type="presOf" srcId="{35F4B072-BF7A-4241-9609-CF5DD43E2B58}" destId="{2EB57FB1-D846-4867-AD12-0F2D593FAD6E}" srcOrd="0" destOrd="0" presId="urn:microsoft.com/office/officeart/2005/8/layout/hProcess9"/>
    <dgm:cxn modelId="{32756AF4-D5A0-489E-AD2E-F37EFC85233E}" type="presOf" srcId="{56F70EC1-AE2C-4BC5-822E-7811A961C870}" destId="{668A1663-CD29-4759-BEC3-E9474F4090A0}" srcOrd="0" destOrd="0" presId="urn:microsoft.com/office/officeart/2005/8/layout/hProcess9"/>
    <dgm:cxn modelId="{EDC1353A-7031-4A7D-8491-96CA665B7FC3}" type="presOf" srcId="{F9F58B65-D372-413F-A318-350E0686824B}" destId="{76EAB2A3-2C54-4B1E-AED9-C5989E3AA048}" srcOrd="0" destOrd="0" presId="urn:microsoft.com/office/officeart/2005/8/layout/hProcess9"/>
    <dgm:cxn modelId="{6B14301F-6DC7-4B13-B185-E6B632A040C2}" srcId="{F9F58B65-D372-413F-A318-350E0686824B}" destId="{1A8BEFA9-7A48-42E6-9E11-0CF88F066909}" srcOrd="1" destOrd="0" parTransId="{D365029D-0608-44BC-949A-1D629CE51C9C}" sibTransId="{D02C83D9-E366-46AC-96CC-F77A13D43413}"/>
    <dgm:cxn modelId="{7AF4694B-4B68-4F4C-84D7-26765474572B}" srcId="{F9F58B65-D372-413F-A318-350E0686824B}" destId="{56F70EC1-AE2C-4BC5-822E-7811A961C870}" srcOrd="0" destOrd="0" parTransId="{726E8607-E9E6-49B0-B463-9BC083F8D0AD}" sibTransId="{1BEF9C92-98A0-4AE4-9256-4E0D70AF1153}"/>
    <dgm:cxn modelId="{7EF4BF80-7E81-4328-9641-DAA408E1D6D0}" type="presParOf" srcId="{76EAB2A3-2C54-4B1E-AED9-C5989E3AA048}" destId="{39A3492E-9C89-496C-BF70-0DC044E969C5}" srcOrd="0" destOrd="0" presId="urn:microsoft.com/office/officeart/2005/8/layout/hProcess9"/>
    <dgm:cxn modelId="{965207F4-9E48-4D4A-B744-2DF79B834288}" type="presParOf" srcId="{76EAB2A3-2C54-4B1E-AED9-C5989E3AA048}" destId="{8639A000-BB41-4431-A10B-8DE81A6631E4}" srcOrd="1" destOrd="0" presId="urn:microsoft.com/office/officeart/2005/8/layout/hProcess9"/>
    <dgm:cxn modelId="{354581E5-924E-4C74-A97F-0F0DE34B7546}" type="presParOf" srcId="{8639A000-BB41-4431-A10B-8DE81A6631E4}" destId="{668A1663-CD29-4759-BEC3-E9474F4090A0}" srcOrd="0" destOrd="0" presId="urn:microsoft.com/office/officeart/2005/8/layout/hProcess9"/>
    <dgm:cxn modelId="{6EA340E6-207E-4647-9ED6-6810C31DDCF2}" type="presParOf" srcId="{8639A000-BB41-4431-A10B-8DE81A6631E4}" destId="{BBA592D5-1FCB-4BCB-8751-17FBEDB38C83}" srcOrd="1" destOrd="0" presId="urn:microsoft.com/office/officeart/2005/8/layout/hProcess9"/>
    <dgm:cxn modelId="{FE77EC43-DCB0-4BCF-9F2C-E64AB9C0E3DA}" type="presParOf" srcId="{8639A000-BB41-4431-A10B-8DE81A6631E4}" destId="{C842D224-CD9D-4E8E-BE05-826E00006847}" srcOrd="2" destOrd="0" presId="urn:microsoft.com/office/officeart/2005/8/layout/hProcess9"/>
    <dgm:cxn modelId="{B96E1129-F0FE-43DB-A17A-0B53E37AD3AF}" type="presParOf" srcId="{8639A000-BB41-4431-A10B-8DE81A6631E4}" destId="{64B0A94E-33CD-4E7F-9C94-05C02B3DF64F}" srcOrd="3" destOrd="0" presId="urn:microsoft.com/office/officeart/2005/8/layout/hProcess9"/>
    <dgm:cxn modelId="{62F90FB1-D834-4BA6-BFC4-6E98173273B5}" type="presParOf" srcId="{8639A000-BB41-4431-A10B-8DE81A6631E4}" destId="{2EB57FB1-D846-4867-AD12-0F2D593FAD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F58B65-D372-413F-A318-350E0686824B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56F70EC1-AE2C-4BC5-822E-7811A961C87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Анализ уязвимостей</a:t>
          </a:r>
          <a:endParaRPr lang="ru-RU" sz="1800" b="1" dirty="0"/>
        </a:p>
      </dgm:t>
    </dgm:pt>
    <dgm:pt modelId="{726E8607-E9E6-49B0-B463-9BC083F8D0AD}" type="parTrans" cxnId="{7AF4694B-4B68-4F4C-84D7-26765474572B}">
      <dgm:prSet/>
      <dgm:spPr/>
      <dgm:t>
        <a:bodyPr/>
        <a:lstStyle/>
        <a:p>
          <a:endParaRPr lang="ru-RU"/>
        </a:p>
      </dgm:t>
    </dgm:pt>
    <dgm:pt modelId="{1BEF9C92-98A0-4AE4-9256-4E0D70AF1153}" type="sibTrans" cxnId="{7AF4694B-4B68-4F4C-84D7-26765474572B}">
      <dgm:prSet/>
      <dgm:spPr/>
      <dgm:t>
        <a:bodyPr/>
        <a:lstStyle/>
        <a:p>
          <a:endParaRPr lang="ru-RU"/>
        </a:p>
      </dgm:t>
    </dgm:pt>
    <dgm:pt modelId="{1A8BEFA9-7A48-42E6-9E11-0CF88F066909}">
      <dgm:prSet phldrT="[Текст]" custT="1"/>
      <dgm:spPr/>
      <dgm:t>
        <a:bodyPr/>
        <a:lstStyle/>
        <a:p>
          <a:r>
            <a:rPr lang="ru-RU" sz="1600" dirty="0" smtClean="0"/>
            <a:t>Уязвимости кода, конфигурации и архитектуры значимого объекта</a:t>
          </a:r>
          <a:endParaRPr lang="ru-RU" sz="1600" dirty="0"/>
        </a:p>
      </dgm:t>
    </dgm:pt>
    <dgm:pt modelId="{D365029D-0608-44BC-949A-1D629CE51C9C}" type="parTrans" cxnId="{6B14301F-6DC7-4B13-B185-E6B632A040C2}">
      <dgm:prSet/>
      <dgm:spPr/>
      <dgm:t>
        <a:bodyPr/>
        <a:lstStyle/>
        <a:p>
          <a:endParaRPr lang="ru-RU"/>
        </a:p>
      </dgm:t>
    </dgm:pt>
    <dgm:pt modelId="{D02C83D9-E366-46AC-96CC-F77A13D43413}" type="sibTrans" cxnId="{6B14301F-6DC7-4B13-B185-E6B632A040C2}">
      <dgm:prSet/>
      <dgm:spPr/>
      <dgm:t>
        <a:bodyPr/>
        <a:lstStyle/>
        <a:p>
          <a:endParaRPr lang="ru-RU"/>
        </a:p>
      </dgm:t>
    </dgm:pt>
    <dgm:pt modelId="{35F4B072-BF7A-4241-9609-CF5DD43E2B58}">
      <dgm:prSet phldrT="[Текст]" custT="1"/>
      <dgm:spPr/>
      <dgm:t>
        <a:bodyPr/>
        <a:lstStyle/>
        <a:p>
          <a:pPr algn="l"/>
          <a:r>
            <a:rPr lang="ru-RU" sz="1300" dirty="0" smtClean="0"/>
            <a:t>Подтверждение отсутствия уязвимостей, содержащихся в банке данных угроз безопасности ФСТЭК России </a:t>
          </a:r>
          <a:endParaRPr lang="ru-RU" sz="1300" dirty="0"/>
        </a:p>
      </dgm:t>
    </dgm:pt>
    <dgm:pt modelId="{A02F7154-4C3F-4870-8443-01DC98ADDBC5}" type="parTrans" cxnId="{51467595-711C-40DC-B762-F61D5E06D758}">
      <dgm:prSet/>
      <dgm:spPr/>
      <dgm:t>
        <a:bodyPr/>
        <a:lstStyle/>
        <a:p>
          <a:endParaRPr lang="ru-RU"/>
        </a:p>
      </dgm:t>
    </dgm:pt>
    <dgm:pt modelId="{B2DFA9EC-BEB6-415E-AB1F-70908AF33E94}" type="sibTrans" cxnId="{51467595-711C-40DC-B762-F61D5E06D758}">
      <dgm:prSet/>
      <dgm:spPr/>
      <dgm:t>
        <a:bodyPr/>
        <a:lstStyle/>
        <a:p>
          <a:endParaRPr lang="ru-RU"/>
        </a:p>
      </dgm:t>
    </dgm:pt>
    <dgm:pt modelId="{76EAB2A3-2C54-4B1E-AED9-C5989E3AA048}" type="pres">
      <dgm:prSet presAssocID="{F9F58B65-D372-413F-A318-350E0686824B}" presName="CompostProcess" presStyleCnt="0">
        <dgm:presLayoutVars>
          <dgm:dir/>
          <dgm:resizeHandles val="exact"/>
        </dgm:presLayoutVars>
      </dgm:prSet>
      <dgm:spPr/>
    </dgm:pt>
    <dgm:pt modelId="{39A3492E-9C89-496C-BF70-0DC044E969C5}" type="pres">
      <dgm:prSet presAssocID="{F9F58B65-D372-413F-A318-350E0686824B}" presName="arrow" presStyleLbl="bgShp" presStyleIdx="0" presStyleCnt="1" custScaleX="117647"/>
      <dgm:spPr/>
    </dgm:pt>
    <dgm:pt modelId="{8639A000-BB41-4431-A10B-8DE81A6631E4}" type="pres">
      <dgm:prSet presAssocID="{F9F58B65-D372-413F-A318-350E0686824B}" presName="linearProcess" presStyleCnt="0"/>
      <dgm:spPr/>
    </dgm:pt>
    <dgm:pt modelId="{668A1663-CD29-4759-BEC3-E9474F4090A0}" type="pres">
      <dgm:prSet presAssocID="{56F70EC1-AE2C-4BC5-822E-7811A961C870}" presName="textNode" presStyleLbl="node1" presStyleIdx="0" presStyleCnt="3" custScaleX="105039" custScaleY="119150" custLinFactNeighborX="32404" custLinFactNeighborY="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92D5-1FCB-4BCB-8751-17FBEDB38C83}" type="pres">
      <dgm:prSet presAssocID="{1BEF9C92-98A0-4AE4-9256-4E0D70AF1153}" presName="sibTrans" presStyleCnt="0"/>
      <dgm:spPr/>
    </dgm:pt>
    <dgm:pt modelId="{C842D224-CD9D-4E8E-BE05-826E00006847}" type="pres">
      <dgm:prSet presAssocID="{1A8BEFA9-7A48-42E6-9E11-0CF88F066909}" presName="textNode" presStyleLbl="node1" presStyleIdx="1" presStyleCnt="3" custScaleX="110217" custScaleY="118104" custLinFactNeighborX="12070" custLinFactNeighborY="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0A94E-33CD-4E7F-9C94-05C02B3DF64F}" type="pres">
      <dgm:prSet presAssocID="{D02C83D9-E366-46AC-96CC-F77A13D43413}" presName="sibTrans" presStyleCnt="0"/>
      <dgm:spPr/>
    </dgm:pt>
    <dgm:pt modelId="{2EB57FB1-D846-4867-AD12-0F2D593FAD6E}" type="pres">
      <dgm:prSet presAssocID="{35F4B072-BF7A-4241-9609-CF5DD43E2B58}" presName="textNode" presStyleLbl="node1" presStyleIdx="2" presStyleCnt="3" custScaleX="138370" custScaleY="11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6BDB84-C5AF-4CFD-8D39-BD6979AD22A8}" type="presOf" srcId="{35F4B072-BF7A-4241-9609-CF5DD43E2B58}" destId="{2EB57FB1-D846-4867-AD12-0F2D593FAD6E}" srcOrd="0" destOrd="0" presId="urn:microsoft.com/office/officeart/2005/8/layout/hProcess9"/>
    <dgm:cxn modelId="{51467595-711C-40DC-B762-F61D5E06D758}" srcId="{F9F58B65-D372-413F-A318-350E0686824B}" destId="{35F4B072-BF7A-4241-9609-CF5DD43E2B58}" srcOrd="2" destOrd="0" parTransId="{A02F7154-4C3F-4870-8443-01DC98ADDBC5}" sibTransId="{B2DFA9EC-BEB6-415E-AB1F-70908AF33E94}"/>
    <dgm:cxn modelId="{5122D7BA-F297-43D8-86F1-45468A0554A0}" type="presOf" srcId="{F9F58B65-D372-413F-A318-350E0686824B}" destId="{76EAB2A3-2C54-4B1E-AED9-C5989E3AA048}" srcOrd="0" destOrd="0" presId="urn:microsoft.com/office/officeart/2005/8/layout/hProcess9"/>
    <dgm:cxn modelId="{D1BD9972-205A-4CD6-BBDE-A8DC6F554E57}" type="presOf" srcId="{1A8BEFA9-7A48-42E6-9E11-0CF88F066909}" destId="{C842D224-CD9D-4E8E-BE05-826E00006847}" srcOrd="0" destOrd="0" presId="urn:microsoft.com/office/officeart/2005/8/layout/hProcess9"/>
    <dgm:cxn modelId="{8ECE446F-22C7-4584-955C-728F8348D5B2}" type="presOf" srcId="{56F70EC1-AE2C-4BC5-822E-7811A961C870}" destId="{668A1663-CD29-4759-BEC3-E9474F4090A0}" srcOrd="0" destOrd="0" presId="urn:microsoft.com/office/officeart/2005/8/layout/hProcess9"/>
    <dgm:cxn modelId="{6B14301F-6DC7-4B13-B185-E6B632A040C2}" srcId="{F9F58B65-D372-413F-A318-350E0686824B}" destId="{1A8BEFA9-7A48-42E6-9E11-0CF88F066909}" srcOrd="1" destOrd="0" parTransId="{D365029D-0608-44BC-949A-1D629CE51C9C}" sibTransId="{D02C83D9-E366-46AC-96CC-F77A13D43413}"/>
    <dgm:cxn modelId="{7AF4694B-4B68-4F4C-84D7-26765474572B}" srcId="{F9F58B65-D372-413F-A318-350E0686824B}" destId="{56F70EC1-AE2C-4BC5-822E-7811A961C870}" srcOrd="0" destOrd="0" parTransId="{726E8607-E9E6-49B0-B463-9BC083F8D0AD}" sibTransId="{1BEF9C92-98A0-4AE4-9256-4E0D70AF1153}"/>
    <dgm:cxn modelId="{73B273AB-AFA9-4508-BA67-8295DC8932AB}" type="presParOf" srcId="{76EAB2A3-2C54-4B1E-AED9-C5989E3AA048}" destId="{39A3492E-9C89-496C-BF70-0DC044E969C5}" srcOrd="0" destOrd="0" presId="urn:microsoft.com/office/officeart/2005/8/layout/hProcess9"/>
    <dgm:cxn modelId="{98C2DCD0-D174-4198-B433-84785D91DAF0}" type="presParOf" srcId="{76EAB2A3-2C54-4B1E-AED9-C5989E3AA048}" destId="{8639A000-BB41-4431-A10B-8DE81A6631E4}" srcOrd="1" destOrd="0" presId="urn:microsoft.com/office/officeart/2005/8/layout/hProcess9"/>
    <dgm:cxn modelId="{8281ED76-39E6-4E30-8C77-7AD53EDD2124}" type="presParOf" srcId="{8639A000-BB41-4431-A10B-8DE81A6631E4}" destId="{668A1663-CD29-4759-BEC3-E9474F4090A0}" srcOrd="0" destOrd="0" presId="urn:microsoft.com/office/officeart/2005/8/layout/hProcess9"/>
    <dgm:cxn modelId="{27CB1965-A2C4-4133-8028-CB86D496A872}" type="presParOf" srcId="{8639A000-BB41-4431-A10B-8DE81A6631E4}" destId="{BBA592D5-1FCB-4BCB-8751-17FBEDB38C83}" srcOrd="1" destOrd="0" presId="urn:microsoft.com/office/officeart/2005/8/layout/hProcess9"/>
    <dgm:cxn modelId="{D99C0751-87DB-4E81-B9D2-C3AABC86783D}" type="presParOf" srcId="{8639A000-BB41-4431-A10B-8DE81A6631E4}" destId="{C842D224-CD9D-4E8E-BE05-826E00006847}" srcOrd="2" destOrd="0" presId="urn:microsoft.com/office/officeart/2005/8/layout/hProcess9"/>
    <dgm:cxn modelId="{BD295F14-7483-4C30-AAAA-0469E2BC52D6}" type="presParOf" srcId="{8639A000-BB41-4431-A10B-8DE81A6631E4}" destId="{64B0A94E-33CD-4E7F-9C94-05C02B3DF64F}" srcOrd="3" destOrd="0" presId="urn:microsoft.com/office/officeart/2005/8/layout/hProcess9"/>
    <dgm:cxn modelId="{D6A1DBFA-E7F0-4694-915B-CD2F747F3D3E}" type="presParOf" srcId="{8639A000-BB41-4431-A10B-8DE81A6631E4}" destId="{2EB57FB1-D846-4867-AD12-0F2D593FAD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F58B65-D372-413F-A318-350E0686824B}" type="doc">
      <dgm:prSet loTypeId="urn:microsoft.com/office/officeart/2005/8/layout/hProcess9" loCatId="process" qsTypeId="urn:microsoft.com/office/officeart/2005/8/quickstyle/simple4" qsCatId="simple" csTypeId="urn:microsoft.com/office/officeart/2005/8/colors/accent3_5" csCatId="accent3" phldr="1"/>
      <dgm:spPr/>
    </dgm:pt>
    <dgm:pt modelId="{35F4B072-BF7A-4241-9609-CF5DD43E2B58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Акт приемки значимого объекта в эксплуатацию</a:t>
          </a:r>
          <a:endParaRPr lang="ru-RU" sz="1600" b="1" dirty="0"/>
        </a:p>
      </dgm:t>
    </dgm:pt>
    <dgm:pt modelId="{B2DFA9EC-BEB6-415E-AB1F-70908AF33E94}" type="sibTrans" cxnId="{51467595-711C-40DC-B762-F61D5E06D758}">
      <dgm:prSet/>
      <dgm:spPr/>
      <dgm:t>
        <a:bodyPr/>
        <a:lstStyle/>
        <a:p>
          <a:endParaRPr lang="ru-RU"/>
        </a:p>
      </dgm:t>
    </dgm:pt>
    <dgm:pt modelId="{A02F7154-4C3F-4870-8443-01DC98ADDBC5}" type="parTrans" cxnId="{51467595-711C-40DC-B762-F61D5E06D758}">
      <dgm:prSet/>
      <dgm:spPr/>
      <dgm:t>
        <a:bodyPr/>
        <a:lstStyle/>
        <a:p>
          <a:endParaRPr lang="ru-RU"/>
        </a:p>
      </dgm:t>
    </dgm:pt>
    <dgm:pt modelId="{56F70EC1-AE2C-4BC5-822E-7811A961C870}">
      <dgm:prSet phldrT="[Текст]" custT="1"/>
      <dgm:spPr/>
      <dgm:t>
        <a:bodyPr/>
        <a:lstStyle/>
        <a:p>
          <a:r>
            <a:rPr lang="ru-RU" sz="1600" b="1" dirty="0" smtClean="0"/>
            <a:t>Приемочные испытания </a:t>
          </a:r>
          <a:endParaRPr lang="ru-RU" sz="1600" b="1" dirty="0"/>
        </a:p>
      </dgm:t>
    </dgm:pt>
    <dgm:pt modelId="{1BEF9C92-98A0-4AE4-9256-4E0D70AF1153}" type="sibTrans" cxnId="{7AF4694B-4B68-4F4C-84D7-26765474572B}">
      <dgm:prSet/>
      <dgm:spPr/>
      <dgm:t>
        <a:bodyPr/>
        <a:lstStyle/>
        <a:p>
          <a:endParaRPr lang="ru-RU"/>
        </a:p>
      </dgm:t>
    </dgm:pt>
    <dgm:pt modelId="{726E8607-E9E6-49B0-B463-9BC083F8D0AD}" type="parTrans" cxnId="{7AF4694B-4B68-4F4C-84D7-26765474572B}">
      <dgm:prSet/>
      <dgm:spPr/>
      <dgm:t>
        <a:bodyPr/>
        <a:lstStyle/>
        <a:p>
          <a:endParaRPr lang="ru-RU"/>
        </a:p>
      </dgm:t>
    </dgm:pt>
    <dgm:pt modelId="{1A8BEFA9-7A48-42E6-9E11-0CF88F066909}">
      <dgm:prSet phldrT="[Текст]" custT="1"/>
      <dgm:spPr/>
      <dgm:t>
        <a:bodyPr/>
        <a:lstStyle/>
        <a:p>
          <a:r>
            <a:rPr lang="ru-RU" sz="1600" b="1" dirty="0" smtClean="0"/>
            <a:t>Программа и методика приемочных испытаний</a:t>
          </a:r>
          <a:endParaRPr lang="ru-RU" sz="1600" b="1" dirty="0"/>
        </a:p>
      </dgm:t>
    </dgm:pt>
    <dgm:pt modelId="{D02C83D9-E366-46AC-96CC-F77A13D43413}" type="sibTrans" cxnId="{6B14301F-6DC7-4B13-B185-E6B632A040C2}">
      <dgm:prSet/>
      <dgm:spPr/>
      <dgm:t>
        <a:bodyPr/>
        <a:lstStyle/>
        <a:p>
          <a:endParaRPr lang="ru-RU"/>
        </a:p>
      </dgm:t>
    </dgm:pt>
    <dgm:pt modelId="{D365029D-0608-44BC-949A-1D629CE51C9C}" type="parTrans" cxnId="{6B14301F-6DC7-4B13-B185-E6B632A040C2}">
      <dgm:prSet/>
      <dgm:spPr/>
      <dgm:t>
        <a:bodyPr/>
        <a:lstStyle/>
        <a:p>
          <a:endParaRPr lang="ru-RU"/>
        </a:p>
      </dgm:t>
    </dgm:pt>
    <dgm:pt modelId="{FB089FAE-94B0-4711-8886-B9FAD510C202}">
      <dgm:prSet phldrT="[Текст]"/>
      <dgm:spPr/>
      <dgm:t>
        <a:bodyPr/>
        <a:lstStyle/>
        <a:p>
          <a:r>
            <a:rPr lang="ru-RU" b="1" dirty="0" smtClean="0"/>
            <a:t>Ввод в действие</a:t>
          </a:r>
          <a:endParaRPr lang="ru-RU" b="1" dirty="0"/>
        </a:p>
      </dgm:t>
    </dgm:pt>
    <dgm:pt modelId="{2AC2959A-8793-42E8-88B3-41D98062ABE5}" type="parTrans" cxnId="{8D57B08B-2BCE-451A-B9C7-FD387E42F4C0}">
      <dgm:prSet/>
      <dgm:spPr/>
      <dgm:t>
        <a:bodyPr/>
        <a:lstStyle/>
        <a:p>
          <a:endParaRPr lang="ru-RU"/>
        </a:p>
      </dgm:t>
    </dgm:pt>
    <dgm:pt modelId="{106450A6-ABA6-412D-A0EB-0E7FD3E9AFE9}" type="sibTrans" cxnId="{8D57B08B-2BCE-451A-B9C7-FD387E42F4C0}">
      <dgm:prSet/>
      <dgm:spPr/>
      <dgm:t>
        <a:bodyPr/>
        <a:lstStyle/>
        <a:p>
          <a:endParaRPr lang="ru-RU"/>
        </a:p>
      </dgm:t>
    </dgm:pt>
    <dgm:pt modelId="{76EAB2A3-2C54-4B1E-AED9-C5989E3AA048}" type="pres">
      <dgm:prSet presAssocID="{F9F58B65-D372-413F-A318-350E0686824B}" presName="CompostProcess" presStyleCnt="0">
        <dgm:presLayoutVars>
          <dgm:dir/>
          <dgm:resizeHandles val="exact"/>
        </dgm:presLayoutVars>
      </dgm:prSet>
      <dgm:spPr/>
    </dgm:pt>
    <dgm:pt modelId="{39A3492E-9C89-496C-BF70-0DC044E969C5}" type="pres">
      <dgm:prSet presAssocID="{F9F58B65-D372-413F-A318-350E0686824B}" presName="arrow" presStyleLbl="bgShp" presStyleIdx="0" presStyleCnt="1"/>
      <dgm:spPr/>
    </dgm:pt>
    <dgm:pt modelId="{8639A000-BB41-4431-A10B-8DE81A6631E4}" type="pres">
      <dgm:prSet presAssocID="{F9F58B65-D372-413F-A318-350E0686824B}" presName="linearProcess" presStyleCnt="0"/>
      <dgm:spPr/>
    </dgm:pt>
    <dgm:pt modelId="{668A1663-CD29-4759-BEC3-E9474F4090A0}" type="pres">
      <dgm:prSet presAssocID="{56F70EC1-AE2C-4BC5-822E-7811A961C87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92D5-1FCB-4BCB-8751-17FBEDB38C83}" type="pres">
      <dgm:prSet presAssocID="{1BEF9C92-98A0-4AE4-9256-4E0D70AF1153}" presName="sibTrans" presStyleCnt="0"/>
      <dgm:spPr/>
    </dgm:pt>
    <dgm:pt modelId="{C842D224-CD9D-4E8E-BE05-826E00006847}" type="pres">
      <dgm:prSet presAssocID="{1A8BEFA9-7A48-42E6-9E11-0CF88F06690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0A94E-33CD-4E7F-9C94-05C02B3DF64F}" type="pres">
      <dgm:prSet presAssocID="{D02C83D9-E366-46AC-96CC-F77A13D43413}" presName="sibTrans" presStyleCnt="0"/>
      <dgm:spPr/>
    </dgm:pt>
    <dgm:pt modelId="{2EB57FB1-D846-4867-AD12-0F2D593FAD6E}" type="pres">
      <dgm:prSet presAssocID="{35F4B072-BF7A-4241-9609-CF5DD43E2B58}" presName="textNode" presStyleLbl="node1" presStyleIdx="2" presStyleCnt="4" custScaleX="8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B03FF-A595-49E5-962A-2D44F8BEBEC9}" type="pres">
      <dgm:prSet presAssocID="{B2DFA9EC-BEB6-415E-AB1F-70908AF33E94}" presName="sibTrans" presStyleCnt="0"/>
      <dgm:spPr/>
    </dgm:pt>
    <dgm:pt modelId="{CC025773-4F4A-4311-879D-B3003DC9683B}" type="pres">
      <dgm:prSet presAssocID="{FB089FAE-94B0-4711-8886-B9FAD510C202}" presName="textNode" presStyleLbl="node1" presStyleIdx="3" presStyleCnt="4" custScaleX="8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4301F-6DC7-4B13-B185-E6B632A040C2}" srcId="{F9F58B65-D372-413F-A318-350E0686824B}" destId="{1A8BEFA9-7A48-42E6-9E11-0CF88F066909}" srcOrd="1" destOrd="0" parTransId="{D365029D-0608-44BC-949A-1D629CE51C9C}" sibTransId="{D02C83D9-E366-46AC-96CC-F77A13D43413}"/>
    <dgm:cxn modelId="{51467595-711C-40DC-B762-F61D5E06D758}" srcId="{F9F58B65-D372-413F-A318-350E0686824B}" destId="{35F4B072-BF7A-4241-9609-CF5DD43E2B58}" srcOrd="2" destOrd="0" parTransId="{A02F7154-4C3F-4870-8443-01DC98ADDBC5}" sibTransId="{B2DFA9EC-BEB6-415E-AB1F-70908AF33E94}"/>
    <dgm:cxn modelId="{64B5C514-0C87-4455-9897-06B9642E0CCD}" type="presOf" srcId="{56F70EC1-AE2C-4BC5-822E-7811A961C870}" destId="{668A1663-CD29-4759-BEC3-E9474F4090A0}" srcOrd="0" destOrd="0" presId="urn:microsoft.com/office/officeart/2005/8/layout/hProcess9"/>
    <dgm:cxn modelId="{F6675AD6-4C2A-4F64-82E4-DA91EF0B5EB6}" type="presOf" srcId="{F9F58B65-D372-413F-A318-350E0686824B}" destId="{76EAB2A3-2C54-4B1E-AED9-C5989E3AA048}" srcOrd="0" destOrd="0" presId="urn:microsoft.com/office/officeart/2005/8/layout/hProcess9"/>
    <dgm:cxn modelId="{ADE2315B-82BE-4CEF-B94C-469346F0DD81}" type="presOf" srcId="{1A8BEFA9-7A48-42E6-9E11-0CF88F066909}" destId="{C842D224-CD9D-4E8E-BE05-826E00006847}" srcOrd="0" destOrd="0" presId="urn:microsoft.com/office/officeart/2005/8/layout/hProcess9"/>
    <dgm:cxn modelId="{086FCC91-DCDB-4A50-919E-8A635839F0AE}" type="presOf" srcId="{FB089FAE-94B0-4711-8886-B9FAD510C202}" destId="{CC025773-4F4A-4311-879D-B3003DC9683B}" srcOrd="0" destOrd="0" presId="urn:microsoft.com/office/officeart/2005/8/layout/hProcess9"/>
    <dgm:cxn modelId="{8BA69DC0-5CB6-4C83-AA5C-59FC5B8074A8}" type="presOf" srcId="{35F4B072-BF7A-4241-9609-CF5DD43E2B58}" destId="{2EB57FB1-D846-4867-AD12-0F2D593FAD6E}" srcOrd="0" destOrd="0" presId="urn:microsoft.com/office/officeart/2005/8/layout/hProcess9"/>
    <dgm:cxn modelId="{7AF4694B-4B68-4F4C-84D7-26765474572B}" srcId="{F9F58B65-D372-413F-A318-350E0686824B}" destId="{56F70EC1-AE2C-4BC5-822E-7811A961C870}" srcOrd="0" destOrd="0" parTransId="{726E8607-E9E6-49B0-B463-9BC083F8D0AD}" sibTransId="{1BEF9C92-98A0-4AE4-9256-4E0D70AF1153}"/>
    <dgm:cxn modelId="{8D57B08B-2BCE-451A-B9C7-FD387E42F4C0}" srcId="{F9F58B65-D372-413F-A318-350E0686824B}" destId="{FB089FAE-94B0-4711-8886-B9FAD510C202}" srcOrd="3" destOrd="0" parTransId="{2AC2959A-8793-42E8-88B3-41D98062ABE5}" sibTransId="{106450A6-ABA6-412D-A0EB-0E7FD3E9AFE9}"/>
    <dgm:cxn modelId="{4E1303D1-0679-4649-A4DA-5A6FBAAD78EC}" type="presParOf" srcId="{76EAB2A3-2C54-4B1E-AED9-C5989E3AA048}" destId="{39A3492E-9C89-496C-BF70-0DC044E969C5}" srcOrd="0" destOrd="0" presId="urn:microsoft.com/office/officeart/2005/8/layout/hProcess9"/>
    <dgm:cxn modelId="{CCABE4AE-B250-48AE-A300-1B68191446EF}" type="presParOf" srcId="{76EAB2A3-2C54-4B1E-AED9-C5989E3AA048}" destId="{8639A000-BB41-4431-A10B-8DE81A6631E4}" srcOrd="1" destOrd="0" presId="urn:microsoft.com/office/officeart/2005/8/layout/hProcess9"/>
    <dgm:cxn modelId="{82200F01-3328-4F7C-9CCF-B31E60978DD6}" type="presParOf" srcId="{8639A000-BB41-4431-A10B-8DE81A6631E4}" destId="{668A1663-CD29-4759-BEC3-E9474F4090A0}" srcOrd="0" destOrd="0" presId="urn:microsoft.com/office/officeart/2005/8/layout/hProcess9"/>
    <dgm:cxn modelId="{378CCEBE-B425-47BF-A9D4-59053A432DD4}" type="presParOf" srcId="{8639A000-BB41-4431-A10B-8DE81A6631E4}" destId="{BBA592D5-1FCB-4BCB-8751-17FBEDB38C83}" srcOrd="1" destOrd="0" presId="urn:microsoft.com/office/officeart/2005/8/layout/hProcess9"/>
    <dgm:cxn modelId="{DB7D89DD-E2C2-4AC3-BA92-8352C8D92290}" type="presParOf" srcId="{8639A000-BB41-4431-A10B-8DE81A6631E4}" destId="{C842D224-CD9D-4E8E-BE05-826E00006847}" srcOrd="2" destOrd="0" presId="urn:microsoft.com/office/officeart/2005/8/layout/hProcess9"/>
    <dgm:cxn modelId="{79BE6EDB-E90B-4BAE-B8D2-F528D394022C}" type="presParOf" srcId="{8639A000-BB41-4431-A10B-8DE81A6631E4}" destId="{64B0A94E-33CD-4E7F-9C94-05C02B3DF64F}" srcOrd="3" destOrd="0" presId="urn:microsoft.com/office/officeart/2005/8/layout/hProcess9"/>
    <dgm:cxn modelId="{9DE44F1E-493F-4CF2-982E-3B49DE285639}" type="presParOf" srcId="{8639A000-BB41-4431-A10B-8DE81A6631E4}" destId="{2EB57FB1-D846-4867-AD12-0F2D593FAD6E}" srcOrd="4" destOrd="0" presId="urn:microsoft.com/office/officeart/2005/8/layout/hProcess9"/>
    <dgm:cxn modelId="{7328590D-670D-4A00-AFDF-75804762631F}" type="presParOf" srcId="{8639A000-BB41-4431-A10B-8DE81A6631E4}" destId="{076B03FF-A595-49E5-962A-2D44F8BEBEC9}" srcOrd="5" destOrd="0" presId="urn:microsoft.com/office/officeart/2005/8/layout/hProcess9"/>
    <dgm:cxn modelId="{0F637FA2-045B-4493-9A3C-2E1C73BCF3A8}" type="presParOf" srcId="{8639A000-BB41-4431-A10B-8DE81A6631E4}" destId="{CC025773-4F4A-4311-879D-B3003DC9683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D198FC-F272-464D-92AB-9531104229FD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7F1167A-7257-4DE4-9946-8B663B5EADFE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</a:t>
          </a:r>
          <a:endParaRPr lang="ru-RU" dirty="0">
            <a:solidFill>
              <a:schemeClr val="tx1"/>
            </a:solidFill>
          </a:endParaRPr>
        </a:p>
      </dgm:t>
    </dgm:pt>
    <dgm:pt modelId="{453D2FA0-3151-41A7-8801-920B6C1E9A00}" type="parTrans" cxnId="{CEEDFAB7-C1F4-4B8D-80C7-886C4745F698}">
      <dgm:prSet/>
      <dgm:spPr/>
      <dgm:t>
        <a:bodyPr/>
        <a:lstStyle/>
        <a:p>
          <a:endParaRPr lang="ru-RU"/>
        </a:p>
      </dgm:t>
    </dgm:pt>
    <dgm:pt modelId="{F1449F68-2AFF-4389-9A7C-6247A82F795F}" type="sibTrans" cxnId="{CEEDFAB7-C1F4-4B8D-80C7-886C4745F698}">
      <dgm:prSet/>
      <dgm:spPr/>
      <dgm:t>
        <a:bodyPr/>
        <a:lstStyle/>
        <a:p>
          <a:endParaRPr lang="ru-RU"/>
        </a:p>
      </dgm:t>
    </dgm:pt>
    <dgm:pt modelId="{8E68F66B-F526-409C-B532-245E40BC6EC9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</a:t>
          </a:r>
          <a:endParaRPr lang="ru-RU" dirty="0">
            <a:solidFill>
              <a:schemeClr val="tx1"/>
            </a:solidFill>
          </a:endParaRPr>
        </a:p>
      </dgm:t>
    </dgm:pt>
    <dgm:pt modelId="{B692FAC1-99E9-4382-876A-C34CBA822AC2}" type="parTrans" cxnId="{1DA71F4F-E9DE-4E2D-B5B3-9234A0C0B881}">
      <dgm:prSet/>
      <dgm:spPr/>
      <dgm:t>
        <a:bodyPr/>
        <a:lstStyle/>
        <a:p>
          <a:endParaRPr lang="ru-RU"/>
        </a:p>
      </dgm:t>
    </dgm:pt>
    <dgm:pt modelId="{78FE1F87-84F1-44E6-8BE9-940F82486058}" type="sibTrans" cxnId="{1DA71F4F-E9DE-4E2D-B5B3-9234A0C0B881}">
      <dgm:prSet/>
      <dgm:spPr/>
      <dgm:t>
        <a:bodyPr/>
        <a:lstStyle/>
        <a:p>
          <a:endParaRPr lang="ru-RU"/>
        </a:p>
      </dgm:t>
    </dgm:pt>
    <dgm:pt modelId="{62E2312C-773B-4E53-A006-28999142590D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</a:t>
          </a:r>
          <a:endParaRPr lang="ru-RU" dirty="0">
            <a:solidFill>
              <a:schemeClr val="tx1"/>
            </a:solidFill>
          </a:endParaRPr>
        </a:p>
      </dgm:t>
    </dgm:pt>
    <dgm:pt modelId="{859BDD08-6211-411F-A6D2-CF948368E42B}" type="parTrans" cxnId="{C0989514-47EB-4394-A046-05DE81532EE8}">
      <dgm:prSet/>
      <dgm:spPr/>
      <dgm:t>
        <a:bodyPr/>
        <a:lstStyle/>
        <a:p>
          <a:endParaRPr lang="ru-RU"/>
        </a:p>
      </dgm:t>
    </dgm:pt>
    <dgm:pt modelId="{ACB10A98-B069-4DD6-A6C8-59788BF7BD3B}" type="sibTrans" cxnId="{C0989514-47EB-4394-A046-05DE81532EE8}">
      <dgm:prSet/>
      <dgm:spPr/>
      <dgm:t>
        <a:bodyPr/>
        <a:lstStyle/>
        <a:p>
          <a:endParaRPr lang="ru-RU"/>
        </a:p>
      </dgm:t>
    </dgm:pt>
    <dgm:pt modelId="{C454267D-14B4-4F8F-A584-64C66294C312}" type="pres">
      <dgm:prSet presAssocID="{A8D198FC-F272-464D-92AB-9531104229F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2A2D5C-1EA7-4D7C-9C22-13952C4DFF78}" type="pres">
      <dgm:prSet presAssocID="{07F1167A-7257-4DE4-9946-8B663B5EADFE}" presName="horFlow" presStyleCnt="0"/>
      <dgm:spPr/>
    </dgm:pt>
    <dgm:pt modelId="{42984468-0E81-463C-B852-96E33B1AFB1B}" type="pres">
      <dgm:prSet presAssocID="{07F1167A-7257-4DE4-9946-8B663B5EADFE}" presName="bigChev" presStyleLbl="node1" presStyleIdx="0" presStyleCnt="3"/>
      <dgm:spPr/>
      <dgm:t>
        <a:bodyPr/>
        <a:lstStyle/>
        <a:p>
          <a:endParaRPr lang="ru-RU"/>
        </a:p>
      </dgm:t>
    </dgm:pt>
    <dgm:pt modelId="{32495F81-A92D-47E8-8075-714B97CFAA10}" type="pres">
      <dgm:prSet presAssocID="{07F1167A-7257-4DE4-9946-8B663B5EADFE}" presName="vSp" presStyleCnt="0"/>
      <dgm:spPr/>
    </dgm:pt>
    <dgm:pt modelId="{89A83592-AB0D-4B7F-9F85-71F00EF40E0F}" type="pres">
      <dgm:prSet presAssocID="{8E68F66B-F526-409C-B532-245E40BC6EC9}" presName="horFlow" presStyleCnt="0"/>
      <dgm:spPr/>
    </dgm:pt>
    <dgm:pt modelId="{53B4C280-E5A7-4EA0-B541-217AAB290053}" type="pres">
      <dgm:prSet presAssocID="{8E68F66B-F526-409C-B532-245E40BC6EC9}" presName="bigChev" presStyleLbl="node1" presStyleIdx="1" presStyleCnt="3"/>
      <dgm:spPr/>
      <dgm:t>
        <a:bodyPr/>
        <a:lstStyle/>
        <a:p>
          <a:endParaRPr lang="ru-RU"/>
        </a:p>
      </dgm:t>
    </dgm:pt>
    <dgm:pt modelId="{F6039422-F9BF-440C-8E1E-18B22424EAAE}" type="pres">
      <dgm:prSet presAssocID="{8E68F66B-F526-409C-B532-245E40BC6EC9}" presName="vSp" presStyleCnt="0"/>
      <dgm:spPr/>
    </dgm:pt>
    <dgm:pt modelId="{A3C9C2D0-D569-4C40-B096-65782ACD88CB}" type="pres">
      <dgm:prSet presAssocID="{62E2312C-773B-4E53-A006-28999142590D}" presName="horFlow" presStyleCnt="0"/>
      <dgm:spPr/>
    </dgm:pt>
    <dgm:pt modelId="{5262C90E-58DF-42BA-A979-C1D8001B5FA5}" type="pres">
      <dgm:prSet presAssocID="{62E2312C-773B-4E53-A006-28999142590D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DF342A15-EAE1-4B68-BA87-CD5CC45B608F}" type="presOf" srcId="{A8D198FC-F272-464D-92AB-9531104229FD}" destId="{C454267D-14B4-4F8F-A584-64C66294C312}" srcOrd="0" destOrd="0" presId="urn:microsoft.com/office/officeart/2005/8/layout/lProcess3"/>
    <dgm:cxn modelId="{1DA71F4F-E9DE-4E2D-B5B3-9234A0C0B881}" srcId="{A8D198FC-F272-464D-92AB-9531104229FD}" destId="{8E68F66B-F526-409C-B532-245E40BC6EC9}" srcOrd="1" destOrd="0" parTransId="{B692FAC1-99E9-4382-876A-C34CBA822AC2}" sibTransId="{78FE1F87-84F1-44E6-8BE9-940F82486058}"/>
    <dgm:cxn modelId="{C0989514-47EB-4394-A046-05DE81532EE8}" srcId="{A8D198FC-F272-464D-92AB-9531104229FD}" destId="{62E2312C-773B-4E53-A006-28999142590D}" srcOrd="2" destOrd="0" parTransId="{859BDD08-6211-411F-A6D2-CF948368E42B}" sibTransId="{ACB10A98-B069-4DD6-A6C8-59788BF7BD3B}"/>
    <dgm:cxn modelId="{82682F0A-68E3-43D4-BE84-A94CB3508BF1}" type="presOf" srcId="{07F1167A-7257-4DE4-9946-8B663B5EADFE}" destId="{42984468-0E81-463C-B852-96E33B1AFB1B}" srcOrd="0" destOrd="0" presId="urn:microsoft.com/office/officeart/2005/8/layout/lProcess3"/>
    <dgm:cxn modelId="{CEEDFAB7-C1F4-4B8D-80C7-886C4745F698}" srcId="{A8D198FC-F272-464D-92AB-9531104229FD}" destId="{07F1167A-7257-4DE4-9946-8B663B5EADFE}" srcOrd="0" destOrd="0" parTransId="{453D2FA0-3151-41A7-8801-920B6C1E9A00}" sibTransId="{F1449F68-2AFF-4389-9A7C-6247A82F795F}"/>
    <dgm:cxn modelId="{10377A9A-6EEE-4C2F-B531-2AC3B75544D5}" type="presOf" srcId="{62E2312C-773B-4E53-A006-28999142590D}" destId="{5262C90E-58DF-42BA-A979-C1D8001B5FA5}" srcOrd="0" destOrd="0" presId="urn:microsoft.com/office/officeart/2005/8/layout/lProcess3"/>
    <dgm:cxn modelId="{04EABDAA-39F7-4178-A9F1-45CAEF91ACB6}" type="presOf" srcId="{8E68F66B-F526-409C-B532-245E40BC6EC9}" destId="{53B4C280-E5A7-4EA0-B541-217AAB290053}" srcOrd="0" destOrd="0" presId="urn:microsoft.com/office/officeart/2005/8/layout/lProcess3"/>
    <dgm:cxn modelId="{A99E325D-E989-4404-AC7B-C07B4D6BC919}" type="presParOf" srcId="{C454267D-14B4-4F8F-A584-64C66294C312}" destId="{3A2A2D5C-1EA7-4D7C-9C22-13952C4DFF78}" srcOrd="0" destOrd="0" presId="urn:microsoft.com/office/officeart/2005/8/layout/lProcess3"/>
    <dgm:cxn modelId="{0FBF4C39-1FB6-4353-B000-D6B1941CB109}" type="presParOf" srcId="{3A2A2D5C-1EA7-4D7C-9C22-13952C4DFF78}" destId="{42984468-0E81-463C-B852-96E33B1AFB1B}" srcOrd="0" destOrd="0" presId="urn:microsoft.com/office/officeart/2005/8/layout/lProcess3"/>
    <dgm:cxn modelId="{875E96FA-57D8-4632-AC47-E7191A8A1686}" type="presParOf" srcId="{C454267D-14B4-4F8F-A584-64C66294C312}" destId="{32495F81-A92D-47E8-8075-714B97CFAA10}" srcOrd="1" destOrd="0" presId="urn:microsoft.com/office/officeart/2005/8/layout/lProcess3"/>
    <dgm:cxn modelId="{C1F00AD8-D9E2-4CA5-AAD0-1E812E60C667}" type="presParOf" srcId="{C454267D-14B4-4F8F-A584-64C66294C312}" destId="{89A83592-AB0D-4B7F-9F85-71F00EF40E0F}" srcOrd="2" destOrd="0" presId="urn:microsoft.com/office/officeart/2005/8/layout/lProcess3"/>
    <dgm:cxn modelId="{9F3D63F2-8454-4B01-B50C-C614343D895C}" type="presParOf" srcId="{89A83592-AB0D-4B7F-9F85-71F00EF40E0F}" destId="{53B4C280-E5A7-4EA0-B541-217AAB290053}" srcOrd="0" destOrd="0" presId="urn:microsoft.com/office/officeart/2005/8/layout/lProcess3"/>
    <dgm:cxn modelId="{C07DCF6E-BA8E-4A1B-9720-5C99D566A84D}" type="presParOf" srcId="{C454267D-14B4-4F8F-A584-64C66294C312}" destId="{F6039422-F9BF-440C-8E1E-18B22424EAAE}" srcOrd="3" destOrd="0" presId="urn:microsoft.com/office/officeart/2005/8/layout/lProcess3"/>
    <dgm:cxn modelId="{303EBA6C-43B8-4BB6-A9AE-8C8D99C22CBA}" type="presParOf" srcId="{C454267D-14B4-4F8F-A584-64C66294C312}" destId="{A3C9C2D0-D569-4C40-B096-65782ACD88CB}" srcOrd="4" destOrd="0" presId="urn:microsoft.com/office/officeart/2005/8/layout/lProcess3"/>
    <dgm:cxn modelId="{976B13C6-3C34-40A4-ADF7-104FA3E8A329}" type="presParOf" srcId="{A3C9C2D0-D569-4C40-B096-65782ACD88CB}" destId="{5262C90E-58DF-42BA-A979-C1D8001B5FA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D198FC-F272-464D-92AB-9531104229FD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7F1167A-7257-4DE4-9946-8B663B5EADFE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4</a:t>
          </a:r>
          <a:endParaRPr lang="ru-RU" dirty="0">
            <a:solidFill>
              <a:srgbClr val="C00000"/>
            </a:solidFill>
          </a:endParaRPr>
        </a:p>
      </dgm:t>
    </dgm:pt>
    <dgm:pt modelId="{453D2FA0-3151-41A7-8801-920B6C1E9A00}" type="parTrans" cxnId="{CEEDFAB7-C1F4-4B8D-80C7-886C4745F698}">
      <dgm:prSet/>
      <dgm:spPr/>
      <dgm:t>
        <a:bodyPr/>
        <a:lstStyle/>
        <a:p>
          <a:endParaRPr lang="ru-RU"/>
        </a:p>
      </dgm:t>
    </dgm:pt>
    <dgm:pt modelId="{F1449F68-2AFF-4389-9A7C-6247A82F795F}" type="sibTrans" cxnId="{CEEDFAB7-C1F4-4B8D-80C7-886C4745F698}">
      <dgm:prSet/>
      <dgm:spPr/>
      <dgm:t>
        <a:bodyPr/>
        <a:lstStyle/>
        <a:p>
          <a:endParaRPr lang="ru-RU"/>
        </a:p>
      </dgm:t>
    </dgm:pt>
    <dgm:pt modelId="{8E68F66B-F526-409C-B532-245E40BC6EC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5</a:t>
          </a:r>
          <a:endParaRPr lang="ru-RU" dirty="0">
            <a:solidFill>
              <a:srgbClr val="C00000"/>
            </a:solidFill>
          </a:endParaRPr>
        </a:p>
      </dgm:t>
    </dgm:pt>
    <dgm:pt modelId="{B692FAC1-99E9-4382-876A-C34CBA822AC2}" type="parTrans" cxnId="{1DA71F4F-E9DE-4E2D-B5B3-9234A0C0B881}">
      <dgm:prSet/>
      <dgm:spPr/>
      <dgm:t>
        <a:bodyPr/>
        <a:lstStyle/>
        <a:p>
          <a:endParaRPr lang="ru-RU"/>
        </a:p>
      </dgm:t>
    </dgm:pt>
    <dgm:pt modelId="{78FE1F87-84F1-44E6-8BE9-940F82486058}" type="sibTrans" cxnId="{1DA71F4F-E9DE-4E2D-B5B3-9234A0C0B881}">
      <dgm:prSet/>
      <dgm:spPr/>
      <dgm:t>
        <a:bodyPr/>
        <a:lstStyle/>
        <a:p>
          <a:endParaRPr lang="ru-RU"/>
        </a:p>
      </dgm:t>
    </dgm:pt>
    <dgm:pt modelId="{62E2312C-773B-4E53-A006-28999142590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6</a:t>
          </a:r>
          <a:endParaRPr lang="ru-RU" dirty="0">
            <a:solidFill>
              <a:srgbClr val="C00000"/>
            </a:solidFill>
          </a:endParaRPr>
        </a:p>
      </dgm:t>
    </dgm:pt>
    <dgm:pt modelId="{859BDD08-6211-411F-A6D2-CF948368E42B}" type="parTrans" cxnId="{C0989514-47EB-4394-A046-05DE81532EE8}">
      <dgm:prSet/>
      <dgm:spPr/>
      <dgm:t>
        <a:bodyPr/>
        <a:lstStyle/>
        <a:p>
          <a:endParaRPr lang="ru-RU"/>
        </a:p>
      </dgm:t>
    </dgm:pt>
    <dgm:pt modelId="{ACB10A98-B069-4DD6-A6C8-59788BF7BD3B}" type="sibTrans" cxnId="{C0989514-47EB-4394-A046-05DE81532EE8}">
      <dgm:prSet/>
      <dgm:spPr/>
      <dgm:t>
        <a:bodyPr/>
        <a:lstStyle/>
        <a:p>
          <a:endParaRPr lang="ru-RU"/>
        </a:p>
      </dgm:t>
    </dgm:pt>
    <dgm:pt modelId="{C454267D-14B4-4F8F-A584-64C66294C312}" type="pres">
      <dgm:prSet presAssocID="{A8D198FC-F272-464D-92AB-9531104229F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2A2D5C-1EA7-4D7C-9C22-13952C4DFF78}" type="pres">
      <dgm:prSet presAssocID="{07F1167A-7257-4DE4-9946-8B663B5EADFE}" presName="horFlow" presStyleCnt="0"/>
      <dgm:spPr/>
      <dgm:t>
        <a:bodyPr/>
        <a:lstStyle/>
        <a:p>
          <a:endParaRPr lang="ru-RU"/>
        </a:p>
      </dgm:t>
    </dgm:pt>
    <dgm:pt modelId="{42984468-0E81-463C-B852-96E33B1AFB1B}" type="pres">
      <dgm:prSet presAssocID="{07F1167A-7257-4DE4-9946-8B663B5EADFE}" presName="bigChev" presStyleLbl="node1" presStyleIdx="0" presStyleCnt="3"/>
      <dgm:spPr/>
      <dgm:t>
        <a:bodyPr/>
        <a:lstStyle/>
        <a:p>
          <a:endParaRPr lang="ru-RU"/>
        </a:p>
      </dgm:t>
    </dgm:pt>
    <dgm:pt modelId="{32495F81-A92D-47E8-8075-714B97CFAA10}" type="pres">
      <dgm:prSet presAssocID="{07F1167A-7257-4DE4-9946-8B663B5EADFE}" presName="vSp" presStyleCnt="0"/>
      <dgm:spPr/>
      <dgm:t>
        <a:bodyPr/>
        <a:lstStyle/>
        <a:p>
          <a:endParaRPr lang="ru-RU"/>
        </a:p>
      </dgm:t>
    </dgm:pt>
    <dgm:pt modelId="{89A83592-AB0D-4B7F-9F85-71F00EF40E0F}" type="pres">
      <dgm:prSet presAssocID="{8E68F66B-F526-409C-B532-245E40BC6EC9}" presName="horFlow" presStyleCnt="0"/>
      <dgm:spPr/>
      <dgm:t>
        <a:bodyPr/>
        <a:lstStyle/>
        <a:p>
          <a:endParaRPr lang="ru-RU"/>
        </a:p>
      </dgm:t>
    </dgm:pt>
    <dgm:pt modelId="{53B4C280-E5A7-4EA0-B541-217AAB290053}" type="pres">
      <dgm:prSet presAssocID="{8E68F66B-F526-409C-B532-245E40BC6EC9}" presName="bigChev" presStyleLbl="node1" presStyleIdx="1" presStyleCnt="3"/>
      <dgm:spPr/>
      <dgm:t>
        <a:bodyPr/>
        <a:lstStyle/>
        <a:p>
          <a:endParaRPr lang="ru-RU"/>
        </a:p>
      </dgm:t>
    </dgm:pt>
    <dgm:pt modelId="{F6039422-F9BF-440C-8E1E-18B22424EAAE}" type="pres">
      <dgm:prSet presAssocID="{8E68F66B-F526-409C-B532-245E40BC6EC9}" presName="vSp" presStyleCnt="0"/>
      <dgm:spPr/>
      <dgm:t>
        <a:bodyPr/>
        <a:lstStyle/>
        <a:p>
          <a:endParaRPr lang="ru-RU"/>
        </a:p>
      </dgm:t>
    </dgm:pt>
    <dgm:pt modelId="{A3C9C2D0-D569-4C40-B096-65782ACD88CB}" type="pres">
      <dgm:prSet presAssocID="{62E2312C-773B-4E53-A006-28999142590D}" presName="horFlow" presStyleCnt="0"/>
      <dgm:spPr/>
      <dgm:t>
        <a:bodyPr/>
        <a:lstStyle/>
        <a:p>
          <a:endParaRPr lang="ru-RU"/>
        </a:p>
      </dgm:t>
    </dgm:pt>
    <dgm:pt modelId="{5262C90E-58DF-42BA-A979-C1D8001B5FA5}" type="pres">
      <dgm:prSet presAssocID="{62E2312C-773B-4E53-A006-28999142590D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BDE6D84D-8476-42EF-9F1D-356A1E87C3FE}" type="presOf" srcId="{07F1167A-7257-4DE4-9946-8B663B5EADFE}" destId="{42984468-0E81-463C-B852-96E33B1AFB1B}" srcOrd="0" destOrd="0" presId="urn:microsoft.com/office/officeart/2005/8/layout/lProcess3"/>
    <dgm:cxn modelId="{2C5BF378-4AFA-4016-9885-24D25DBAF1A5}" type="presOf" srcId="{62E2312C-773B-4E53-A006-28999142590D}" destId="{5262C90E-58DF-42BA-A979-C1D8001B5FA5}" srcOrd="0" destOrd="0" presId="urn:microsoft.com/office/officeart/2005/8/layout/lProcess3"/>
    <dgm:cxn modelId="{7E83A77A-75A1-4791-BC8A-694DB8CA5C56}" type="presOf" srcId="{A8D198FC-F272-464D-92AB-9531104229FD}" destId="{C454267D-14B4-4F8F-A584-64C66294C312}" srcOrd="0" destOrd="0" presId="urn:microsoft.com/office/officeart/2005/8/layout/lProcess3"/>
    <dgm:cxn modelId="{1DA71F4F-E9DE-4E2D-B5B3-9234A0C0B881}" srcId="{A8D198FC-F272-464D-92AB-9531104229FD}" destId="{8E68F66B-F526-409C-B532-245E40BC6EC9}" srcOrd="1" destOrd="0" parTransId="{B692FAC1-99E9-4382-876A-C34CBA822AC2}" sibTransId="{78FE1F87-84F1-44E6-8BE9-940F82486058}"/>
    <dgm:cxn modelId="{C0989514-47EB-4394-A046-05DE81532EE8}" srcId="{A8D198FC-F272-464D-92AB-9531104229FD}" destId="{62E2312C-773B-4E53-A006-28999142590D}" srcOrd="2" destOrd="0" parTransId="{859BDD08-6211-411F-A6D2-CF948368E42B}" sibTransId="{ACB10A98-B069-4DD6-A6C8-59788BF7BD3B}"/>
    <dgm:cxn modelId="{CEEDFAB7-C1F4-4B8D-80C7-886C4745F698}" srcId="{A8D198FC-F272-464D-92AB-9531104229FD}" destId="{07F1167A-7257-4DE4-9946-8B663B5EADFE}" srcOrd="0" destOrd="0" parTransId="{453D2FA0-3151-41A7-8801-920B6C1E9A00}" sibTransId="{F1449F68-2AFF-4389-9A7C-6247A82F795F}"/>
    <dgm:cxn modelId="{917A607E-0CFD-4A5C-8E01-D122C7E15C33}" type="presOf" srcId="{8E68F66B-F526-409C-B532-245E40BC6EC9}" destId="{53B4C280-E5A7-4EA0-B541-217AAB290053}" srcOrd="0" destOrd="0" presId="urn:microsoft.com/office/officeart/2005/8/layout/lProcess3"/>
    <dgm:cxn modelId="{4A04FE4E-13AC-417F-9229-0DC28FFC1672}" type="presParOf" srcId="{C454267D-14B4-4F8F-A584-64C66294C312}" destId="{3A2A2D5C-1EA7-4D7C-9C22-13952C4DFF78}" srcOrd="0" destOrd="0" presId="urn:microsoft.com/office/officeart/2005/8/layout/lProcess3"/>
    <dgm:cxn modelId="{6247EE99-E1AB-4959-9247-29C237419591}" type="presParOf" srcId="{3A2A2D5C-1EA7-4D7C-9C22-13952C4DFF78}" destId="{42984468-0E81-463C-B852-96E33B1AFB1B}" srcOrd="0" destOrd="0" presId="urn:microsoft.com/office/officeart/2005/8/layout/lProcess3"/>
    <dgm:cxn modelId="{88279318-575B-4F63-800E-87B0E097F762}" type="presParOf" srcId="{C454267D-14B4-4F8F-A584-64C66294C312}" destId="{32495F81-A92D-47E8-8075-714B97CFAA10}" srcOrd="1" destOrd="0" presId="urn:microsoft.com/office/officeart/2005/8/layout/lProcess3"/>
    <dgm:cxn modelId="{EFDF5C61-0C3E-4710-8AB6-24FF7A93DFF2}" type="presParOf" srcId="{C454267D-14B4-4F8F-A584-64C66294C312}" destId="{89A83592-AB0D-4B7F-9F85-71F00EF40E0F}" srcOrd="2" destOrd="0" presId="urn:microsoft.com/office/officeart/2005/8/layout/lProcess3"/>
    <dgm:cxn modelId="{91A3D012-6CA6-422B-9E71-9C8B732D3FB9}" type="presParOf" srcId="{89A83592-AB0D-4B7F-9F85-71F00EF40E0F}" destId="{53B4C280-E5A7-4EA0-B541-217AAB290053}" srcOrd="0" destOrd="0" presId="urn:microsoft.com/office/officeart/2005/8/layout/lProcess3"/>
    <dgm:cxn modelId="{3B07E50D-B749-47D7-A1AF-0E289B0386BF}" type="presParOf" srcId="{C454267D-14B4-4F8F-A584-64C66294C312}" destId="{F6039422-F9BF-440C-8E1E-18B22424EAAE}" srcOrd="3" destOrd="0" presId="urn:microsoft.com/office/officeart/2005/8/layout/lProcess3"/>
    <dgm:cxn modelId="{734E30DC-93FD-4ADA-AD7E-28F4FC16D778}" type="presParOf" srcId="{C454267D-14B4-4F8F-A584-64C66294C312}" destId="{A3C9C2D0-D569-4C40-B096-65782ACD88CB}" srcOrd="4" destOrd="0" presId="urn:microsoft.com/office/officeart/2005/8/layout/lProcess3"/>
    <dgm:cxn modelId="{393BE9B4-E7AC-4700-9919-8A18BF11AF3A}" type="presParOf" srcId="{A3C9C2D0-D569-4C40-B096-65782ACD88CB}" destId="{5262C90E-58DF-42BA-A979-C1D8001B5FA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614A7-AC3B-45A0-B7B3-4D01DB6AF537}">
      <dsp:nvSpPr>
        <dsp:cNvPr id="0" name=""/>
        <dsp:cNvSpPr/>
      </dsp:nvSpPr>
      <dsp:spPr>
        <a:xfrm>
          <a:off x="0" y="25815"/>
          <a:ext cx="5328591" cy="906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Общие положения</a:t>
          </a:r>
          <a:endParaRPr lang="ru-RU" sz="1700" b="1" kern="1200" dirty="0">
            <a:solidFill>
              <a:srgbClr val="FFC000"/>
            </a:solidFill>
          </a:endParaRPr>
        </a:p>
      </dsp:txBody>
      <dsp:txXfrm>
        <a:off x="44275" y="70090"/>
        <a:ext cx="5240041" cy="818418"/>
      </dsp:txXfrm>
    </dsp:sp>
    <dsp:sp modelId="{0904F9C5-4D28-4837-AE6E-C3823846EA62}">
      <dsp:nvSpPr>
        <dsp:cNvPr id="0" name=""/>
        <dsp:cNvSpPr/>
      </dsp:nvSpPr>
      <dsp:spPr>
        <a:xfrm>
          <a:off x="0" y="981743"/>
          <a:ext cx="5328591" cy="1143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II. </a:t>
          </a:r>
          <a:r>
            <a:rPr lang="ru-RU" sz="17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Требования к обеспечению безопасности значимых объектов в ходе их создания, эксплуатации и вывода из эксплуатации значимых объектов</a:t>
          </a:r>
          <a:endParaRPr lang="ru-RU" sz="1700" b="1" kern="1200" dirty="0">
            <a:solidFill>
              <a:srgbClr val="FFC000"/>
            </a:solidFill>
          </a:endParaRPr>
        </a:p>
      </dsp:txBody>
      <dsp:txXfrm>
        <a:off x="55830" y="1037573"/>
        <a:ext cx="5216931" cy="1032015"/>
      </dsp:txXfrm>
    </dsp:sp>
    <dsp:sp modelId="{6D93753B-BD44-49E6-8153-32DA791EBE7F}">
      <dsp:nvSpPr>
        <dsp:cNvPr id="0" name=""/>
        <dsp:cNvSpPr/>
      </dsp:nvSpPr>
      <dsp:spPr>
        <a:xfrm>
          <a:off x="0" y="2174378"/>
          <a:ext cx="5328591" cy="1143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III. </a:t>
          </a:r>
          <a:r>
            <a:rPr lang="ru-RU" sz="1700" b="1" kern="1200" dirty="0" smtClean="0">
              <a:solidFill>
                <a:srgbClr val="FFC000"/>
              </a:solidFill>
            </a:rPr>
            <a:t>Требования к организационным и техническим мерам,</a:t>
          </a:r>
          <a:r>
            <a:rPr lang="en-US" sz="1700" b="1" kern="1200" dirty="0" smtClean="0">
              <a:solidFill>
                <a:srgbClr val="FFC000"/>
              </a:solidFill>
            </a:rPr>
            <a:t> </a:t>
          </a:r>
          <a:r>
            <a:rPr lang="ru-RU" sz="1700" b="1" kern="1200" dirty="0" smtClean="0">
              <a:solidFill>
                <a:srgbClr val="FFC000"/>
              </a:solidFill>
            </a:rPr>
            <a:t>принимаемым для  обеспечения безопасности значимых объектов</a:t>
          </a:r>
          <a:endParaRPr lang="ru-RU" sz="1700" b="1" kern="1200" dirty="0">
            <a:solidFill>
              <a:srgbClr val="FFC000"/>
            </a:solidFill>
          </a:endParaRPr>
        </a:p>
      </dsp:txBody>
      <dsp:txXfrm>
        <a:off x="55830" y="2230208"/>
        <a:ext cx="5216931" cy="1032015"/>
      </dsp:txXfrm>
    </dsp:sp>
    <dsp:sp modelId="{2908A82F-6936-4649-BFF9-CC299F8CA0FA}">
      <dsp:nvSpPr>
        <dsp:cNvPr id="0" name=""/>
        <dsp:cNvSpPr/>
      </dsp:nvSpPr>
      <dsp:spPr>
        <a:xfrm>
          <a:off x="0" y="3367013"/>
          <a:ext cx="5328591" cy="1143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Приложение</a:t>
          </a:r>
          <a:r>
            <a:rPr lang="en-US" sz="1700" b="1" kern="1200" dirty="0" smtClean="0"/>
            <a:t>.  </a:t>
          </a:r>
          <a:r>
            <a:rPr lang="ru-RU" sz="1700" b="1" kern="1200" dirty="0" smtClean="0">
              <a:solidFill>
                <a:srgbClr val="FFC000"/>
              </a:solidFill>
            </a:rPr>
            <a:t>Состав мер по обеспечению безопасности и их базовые наборы для соответствующей категории значимого объекта критической информационной инфраструктуры</a:t>
          </a:r>
          <a:endParaRPr lang="ru-RU" sz="1700" b="1" kern="1200" dirty="0">
            <a:solidFill>
              <a:srgbClr val="FFC000"/>
            </a:solidFill>
          </a:endParaRPr>
        </a:p>
      </dsp:txBody>
      <dsp:txXfrm>
        <a:off x="55830" y="3422843"/>
        <a:ext cx="5216931" cy="1032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84468-0E81-463C-B852-96E33B1AFB1B}">
      <dsp:nvSpPr>
        <dsp:cNvPr id="0" name=""/>
        <dsp:cNvSpPr/>
      </dsp:nvSpPr>
      <dsp:spPr>
        <a:xfrm>
          <a:off x="101165" y="1125"/>
          <a:ext cx="2001778" cy="800711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tx1"/>
              </a:solidFill>
            </a:rPr>
            <a:t>1</a:t>
          </a:r>
          <a:endParaRPr lang="ru-RU" sz="5500" kern="1200" dirty="0">
            <a:solidFill>
              <a:schemeClr val="tx1"/>
            </a:solidFill>
          </a:endParaRPr>
        </a:p>
      </dsp:txBody>
      <dsp:txXfrm>
        <a:off x="501521" y="1125"/>
        <a:ext cx="1201067" cy="800711"/>
      </dsp:txXfrm>
    </dsp:sp>
    <dsp:sp modelId="{53B4C280-E5A7-4EA0-B541-217AAB290053}">
      <dsp:nvSpPr>
        <dsp:cNvPr id="0" name=""/>
        <dsp:cNvSpPr/>
      </dsp:nvSpPr>
      <dsp:spPr>
        <a:xfrm>
          <a:off x="101165" y="913936"/>
          <a:ext cx="2001778" cy="800711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tx1"/>
              </a:solidFill>
            </a:rPr>
            <a:t>2</a:t>
          </a:r>
          <a:endParaRPr lang="ru-RU" sz="5500" kern="1200" dirty="0">
            <a:solidFill>
              <a:schemeClr val="tx1"/>
            </a:solidFill>
          </a:endParaRPr>
        </a:p>
      </dsp:txBody>
      <dsp:txXfrm>
        <a:off x="501521" y="913936"/>
        <a:ext cx="1201067" cy="800711"/>
      </dsp:txXfrm>
    </dsp:sp>
    <dsp:sp modelId="{5262C90E-58DF-42BA-A979-C1D8001B5FA5}">
      <dsp:nvSpPr>
        <dsp:cNvPr id="0" name=""/>
        <dsp:cNvSpPr/>
      </dsp:nvSpPr>
      <dsp:spPr>
        <a:xfrm>
          <a:off x="101165" y="1826747"/>
          <a:ext cx="2001778" cy="800711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tx1"/>
              </a:solidFill>
            </a:rPr>
            <a:t>3</a:t>
          </a:r>
          <a:endParaRPr lang="ru-RU" sz="5500" kern="1200" dirty="0">
            <a:solidFill>
              <a:schemeClr val="tx1"/>
            </a:solidFill>
          </a:endParaRPr>
        </a:p>
      </dsp:txBody>
      <dsp:txXfrm>
        <a:off x="501521" y="1826747"/>
        <a:ext cx="1201067" cy="8007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84468-0E81-463C-B852-96E33B1AFB1B}">
      <dsp:nvSpPr>
        <dsp:cNvPr id="0" name=""/>
        <dsp:cNvSpPr/>
      </dsp:nvSpPr>
      <dsp:spPr>
        <a:xfrm>
          <a:off x="101165" y="1125"/>
          <a:ext cx="2001778" cy="80071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C00000"/>
              </a:solidFill>
            </a:rPr>
            <a:t>4</a:t>
          </a:r>
          <a:endParaRPr lang="ru-RU" sz="5500" kern="1200" dirty="0">
            <a:solidFill>
              <a:srgbClr val="C00000"/>
            </a:solidFill>
          </a:endParaRPr>
        </a:p>
      </dsp:txBody>
      <dsp:txXfrm>
        <a:off x="501521" y="1125"/>
        <a:ext cx="1201067" cy="800711"/>
      </dsp:txXfrm>
    </dsp:sp>
    <dsp:sp modelId="{53B4C280-E5A7-4EA0-B541-217AAB290053}">
      <dsp:nvSpPr>
        <dsp:cNvPr id="0" name=""/>
        <dsp:cNvSpPr/>
      </dsp:nvSpPr>
      <dsp:spPr>
        <a:xfrm>
          <a:off x="101165" y="913936"/>
          <a:ext cx="2001778" cy="800711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C00000"/>
              </a:solidFill>
            </a:rPr>
            <a:t>5</a:t>
          </a:r>
          <a:endParaRPr lang="ru-RU" sz="5500" kern="1200" dirty="0">
            <a:solidFill>
              <a:srgbClr val="C00000"/>
            </a:solidFill>
          </a:endParaRPr>
        </a:p>
      </dsp:txBody>
      <dsp:txXfrm>
        <a:off x="501521" y="913936"/>
        <a:ext cx="1201067" cy="800711"/>
      </dsp:txXfrm>
    </dsp:sp>
    <dsp:sp modelId="{5262C90E-58DF-42BA-A979-C1D8001B5FA5}">
      <dsp:nvSpPr>
        <dsp:cNvPr id="0" name=""/>
        <dsp:cNvSpPr/>
      </dsp:nvSpPr>
      <dsp:spPr>
        <a:xfrm>
          <a:off x="101165" y="1826747"/>
          <a:ext cx="2001778" cy="800711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C00000"/>
              </a:solidFill>
            </a:rPr>
            <a:t>6</a:t>
          </a:r>
          <a:endParaRPr lang="ru-RU" sz="5500" kern="1200" dirty="0">
            <a:solidFill>
              <a:srgbClr val="C00000"/>
            </a:solidFill>
          </a:endParaRPr>
        </a:p>
      </dsp:txBody>
      <dsp:txXfrm>
        <a:off x="501521" y="1826747"/>
        <a:ext cx="1201067" cy="800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1F45B3-1139-4788-8867-6601222B4A7F}" type="datetimeFigureOut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1C949DB-C1D2-4B87-B29F-8B8C0EA68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566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 eaLnBrk="1" hangingPunct="1"/>
            <a:fld id="{27C5C673-CAA8-4D9D-815A-822ADF13D4EF}" type="slidenum">
              <a:rPr lang="ru-RU" altLang="ru-RU" sz="1200"/>
              <a:pPr algn="r" eaLnBrk="1" hangingPunct="1"/>
              <a:t>1</a:t>
            </a:fld>
            <a:endParaRPr lang="ru-RU" altLang="ru-R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753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949DB-C1D2-4B87-B29F-8B8C0EA6870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03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949DB-C1D2-4B87-B29F-8B8C0EA6870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89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949DB-C1D2-4B87-B29F-8B8C0EA6870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069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949DB-C1D2-4B87-B29F-8B8C0EA6870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835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949DB-C1D2-4B87-B29F-8B8C0EA6870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30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949DB-C1D2-4B87-B29F-8B8C0EA68708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586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949DB-C1D2-4B87-B29F-8B8C0EA68708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23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 eaLnBrk="1" hangingPunct="1"/>
            <a:fld id="{9C5D089C-BD41-433E-B1A8-0FE5BD23BE52}" type="slidenum">
              <a:rPr lang="ru-RU" altLang="ru-RU" sz="1200"/>
              <a:pPr algn="r" eaLnBrk="1" hangingPunct="1"/>
              <a:t>26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1679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DEE7-DF29-48A8-B201-08F7CB591AC7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62B0-6CFB-4A32-AE3F-33403FA4B0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CAD1-1448-4705-B887-CEB4FEC2287E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437A-5B9B-48EE-AF77-8E21DC964E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DA93-9513-44FB-8E73-8254473067C3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C90F-3764-429E-80DC-5BF78BE70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33338" y="500063"/>
            <a:ext cx="9072562" cy="6218237"/>
            <a:chOff x="33932" y="500042"/>
            <a:chExt cx="9072000" cy="6217916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142844" y="6357958"/>
            <a:ext cx="318914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972" name="Image" r:id="rId3" imgW="2931934" imgH="3309854" progId="">
                    <p:embed/>
                  </p:oleObj>
                </mc:Choice>
                <mc:Fallback>
                  <p:oleObj name="Image" r:id="rId3" imgW="2931934" imgH="3309854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44" y="6357958"/>
                          <a:ext cx="318914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33932" y="6251257"/>
              <a:ext cx="9072000" cy="3651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0770" y="687357"/>
              <a:ext cx="8640227" cy="5400396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 w="3175" cap="rnd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28596" y="6377875"/>
              <a:ext cx="30043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+mn-cs"/>
                </a:rPr>
                <a:t>ГНИИИ ПТЗИ</a:t>
              </a:r>
              <a:r>
                <a:rPr lang="en-US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+mn-cs"/>
                </a:rPr>
                <a:t> </a:t>
              </a:r>
              <a:r>
                <a:rPr lang="ru-RU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+mn-cs"/>
                </a:rPr>
                <a:t>ФСТЭК России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932" y="500042"/>
              <a:ext cx="9072000" cy="365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 bwMode="auto">
          <a:xfrm>
            <a:off x="214282" y="298945"/>
            <a:ext cx="6112571" cy="215444"/>
          </a:xfrm>
          <a:prstGeom prst="rect">
            <a:avLst/>
          </a:prstGeom>
        </p:spPr>
        <p:txBody>
          <a:bodyPr t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Задача №6 - Защита компьютерных систем банковской и кредитно-финансовой сферы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14282" y="600060"/>
            <a:ext cx="8643998" cy="471486"/>
          </a:xfrm>
        </p:spPr>
        <p:txBody>
          <a:bodyPr/>
          <a:lstStyle>
            <a:lvl1pPr algn="ctr">
              <a:defRPr sz="2400">
                <a:ln>
                  <a:solidFill>
                    <a:srgbClr val="8C8D87"/>
                  </a:solidFill>
                </a:ln>
                <a:solidFill>
                  <a:srgbClr val="FF9933"/>
                </a:solidFill>
                <a:latin typeface="Bookman Old Style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796088" y="6459538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8D4EA1-6DEC-49C5-B660-7A6176B38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71FB-8F39-4CD9-9D8E-209531EFD982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9BD8-C381-4779-AF24-51E2A05B58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1_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635BA-BEBD-44E1-BFD5-5D8B2E27E0C4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6923-CD4E-47EB-A4D7-37727205D4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198439"/>
            <a:ext cx="5878286" cy="8141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6571" y="1143000"/>
            <a:ext cx="5878286" cy="1563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6571" y="2815546"/>
            <a:ext cx="5878286" cy="1563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F88E4E-6D5D-4FE8-98D2-39C2DC01D0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D3A8-E87A-4CB5-9D07-6E61E38D0C00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5851-8155-4A80-B62E-7A05C7356F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CD89-48A9-4043-BD19-56FFDA315A9A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A79B-8E71-467A-85C3-FF1DBF84AC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CBBB-5E54-4CB1-BE82-F3CA8A611467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8AC6-494F-4FA8-9AC8-1B59FA5C2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2386-7AEB-4BB0-9664-0DAE9EDB5A76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DBBD-3E93-4A3A-A2F0-54512A82BC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A9C5-1830-412C-BE1B-7B27C460A39A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A8B6-54D0-4BF9-89A9-E60977A67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757D-5A59-4807-9A36-F7EDEEAEC359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F6F2-3243-460F-9E30-3D789DE5B4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9721-293E-4D38-BAD8-331F431A11BA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80DE-F3A6-426E-9122-932C93BD89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709-EBF4-4F9A-8DCE-918E6AFF9FCF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2B34-2C31-4B8C-8D96-1C9CE3390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3CE509-15D7-415D-B9AF-B81F1C542B4A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BA606CE-6DA1-4769-8082-B77F677C8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92" r:id="rId12"/>
    <p:sldLayoutId id="2147484289" r:id="rId13"/>
    <p:sldLayoutId id="2147484290" r:id="rId14"/>
    <p:sldLayoutId id="214748429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8.png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microsoft.com/office/2007/relationships/hdphoto" Target="../media/hdphoto1.wdp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0" y="2276475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latin typeface="+mn-lt"/>
              </a:rPr>
              <a:t>Требования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sz="2800" b="1" dirty="0">
                <a:latin typeface="+mn-lt"/>
              </a:rPr>
              <a:t>по обеспечению </a:t>
            </a:r>
            <a:r>
              <a:rPr lang="ru-RU" altLang="ru-RU" sz="2800" b="1" dirty="0" smtClean="0">
                <a:latin typeface="+mn-lt"/>
              </a:rPr>
              <a:t>безопасности</a:t>
            </a:r>
            <a:br>
              <a:rPr lang="ru-RU" altLang="ru-RU" sz="2800" b="1" dirty="0" smtClean="0">
                <a:latin typeface="+mn-lt"/>
              </a:rPr>
            </a:br>
            <a:r>
              <a:rPr lang="ru-RU" altLang="ru-RU" sz="2800" b="1" dirty="0" smtClean="0">
                <a:latin typeface="+mn-lt"/>
              </a:rPr>
              <a:t>значимых </a:t>
            </a:r>
            <a:r>
              <a:rPr lang="ru-RU" altLang="ru-RU" sz="2800" b="1" dirty="0">
                <a:latin typeface="+mn-lt"/>
              </a:rPr>
              <a:t>объектов </a:t>
            </a:r>
            <a:r>
              <a:rPr lang="ru-RU" altLang="ru-RU" sz="2800" b="1" dirty="0" smtClean="0">
                <a:latin typeface="+mn-lt"/>
              </a:rPr>
              <a:t>критической</a:t>
            </a:r>
            <a:br>
              <a:rPr lang="ru-RU" altLang="ru-RU" sz="2800" b="1" dirty="0" smtClean="0">
                <a:latin typeface="+mn-lt"/>
              </a:rPr>
            </a:br>
            <a:r>
              <a:rPr lang="ru-RU" altLang="ru-RU" sz="2800" b="1" dirty="0" smtClean="0">
                <a:latin typeface="+mn-lt"/>
              </a:rPr>
              <a:t>информационной инфраструктуры</a:t>
            </a:r>
            <a:br>
              <a:rPr lang="ru-RU" altLang="ru-RU" sz="2800" b="1" dirty="0" smtClean="0">
                <a:latin typeface="+mn-lt"/>
              </a:rPr>
            </a:br>
            <a:r>
              <a:rPr lang="ru-RU" altLang="ru-RU" sz="2800" b="1" dirty="0" smtClean="0">
                <a:latin typeface="+mn-lt"/>
              </a:rPr>
              <a:t>Российской </a:t>
            </a:r>
            <a:r>
              <a:rPr lang="ru-RU" altLang="ru-RU" sz="2800" b="1" dirty="0">
                <a:latin typeface="+mn-lt"/>
              </a:rPr>
              <a:t>Федерации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1043607" y="4941168"/>
            <a:ext cx="705678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Управление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ФСТЭК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России по Сибирскому федеральному округу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ПРИЩЕНКО Александр Вальтемарович 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7412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387" y="260648"/>
            <a:ext cx="11652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6776"/>
            <a:ext cx="8352928" cy="144388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РАЗРАБОТКА ОРГАНИЗАЦИОННЫХ И ТЕХНИЧЕСКИХ МЕР 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ПО ОБЕСПЕЧЕНИЮ БЕЗОПАСНОСТИ ЗНАЧИМОГО ОБЪЕКТА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10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083" y="908720"/>
            <a:ext cx="3667987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РАЗРАБОТКА ОРГАНИЗАЦИОННЫХ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ТЕХНИЧЕСКИХ МЕР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6117" y="1808820"/>
            <a:ext cx="295232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угроз </a:t>
            </a:r>
          </a:p>
          <a:p>
            <a:pPr algn="ctr"/>
            <a:r>
              <a:rPr lang="ru-RU" dirty="0" smtClean="0"/>
              <a:t>безопасности информации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6117" y="2609292"/>
            <a:ext cx="2948953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Проектирование подсистемы безопасности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25814" y="1628800"/>
            <a:ext cx="0" cy="2139456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6057" y="2140300"/>
            <a:ext cx="54006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6057" y="2933328"/>
            <a:ext cx="56080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трелка влево 59"/>
          <p:cNvSpPr/>
          <p:nvPr/>
        </p:nvSpPr>
        <p:spPr>
          <a:xfrm rot="10800000">
            <a:off x="4427984" y="2523973"/>
            <a:ext cx="504056" cy="815588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6117" y="3415236"/>
            <a:ext cx="2948953" cy="7973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рабочей (эксплуатационной) документации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36057" y="3758932"/>
            <a:ext cx="56080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5117252" y="980728"/>
            <a:ext cx="3878046" cy="40217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Определение субъектов доступа и объектов доступа 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17251" y="1400942"/>
            <a:ext cx="3878049" cy="4370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Определение </a:t>
            </a:r>
            <a:r>
              <a:rPr lang="ru-RU" sz="1400" dirty="0"/>
              <a:t>политики управления доступом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17251" y="2241931"/>
            <a:ext cx="3878049" cy="44727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Определение видов </a:t>
            </a:r>
            <a:r>
              <a:rPr lang="ru-RU" sz="1400" dirty="0"/>
              <a:t>и </a:t>
            </a:r>
            <a:r>
              <a:rPr lang="ru-RU" sz="1400" dirty="0" smtClean="0"/>
              <a:t>типов </a:t>
            </a:r>
            <a:r>
              <a:rPr lang="ru-RU" sz="1400" dirty="0"/>
              <a:t>средств защиты информации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17252" y="1838010"/>
            <a:ext cx="3878047" cy="40392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Обоснование организационных </a:t>
            </a:r>
            <a:r>
              <a:rPr lang="ru-RU" sz="1400" dirty="0"/>
              <a:t>и </a:t>
            </a:r>
            <a:r>
              <a:rPr lang="ru-RU" sz="1400" dirty="0" smtClean="0"/>
              <a:t>технических мер</a:t>
            </a:r>
            <a:endParaRPr lang="ru-RU" sz="1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17251" y="2702456"/>
            <a:ext cx="3878049" cy="42108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Осуществление выбора СЗИ и их разработка с учетом категории значимости 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117251" y="3123538"/>
            <a:ext cx="3878047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Разработка архитектуры подсистемы безопасности  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117251" y="3544856"/>
            <a:ext cx="3878049" cy="61467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Определение требований </a:t>
            </a:r>
            <a:r>
              <a:rPr lang="ru-RU" sz="1400" dirty="0"/>
              <a:t>к параметрам настройки программных и </a:t>
            </a:r>
            <a:r>
              <a:rPr lang="ru-RU" sz="1400" dirty="0" smtClean="0"/>
              <a:t>ПАС</a:t>
            </a:r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17251" y="4186038"/>
            <a:ext cx="3878047" cy="7416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Определение мер по обеспечению безопасности при взаимодействии </a:t>
            </a:r>
            <a:r>
              <a:rPr lang="ru-RU" sz="1400" dirty="0" err="1" smtClean="0"/>
              <a:t>ЗнО</a:t>
            </a:r>
            <a:r>
              <a:rPr lang="ru-RU" sz="1400" dirty="0" smtClean="0"/>
              <a:t> с иными объектами КИИ, ИС, АСУ или ИТС </a:t>
            </a:r>
            <a:endParaRPr lang="ru-RU" sz="1400" dirty="0"/>
          </a:p>
        </p:txBody>
      </p:sp>
      <p:sp>
        <p:nvSpPr>
          <p:cNvPr id="32" name="Загнутый угол 31"/>
          <p:cNvSpPr/>
          <p:nvPr/>
        </p:nvSpPr>
        <p:spPr>
          <a:xfrm>
            <a:off x="5337325" y="5435602"/>
            <a:ext cx="3518008" cy="1188651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значимый объект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(подсистема безопасности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значимого объекта)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 влево 39"/>
          <p:cNvSpPr/>
          <p:nvPr/>
        </p:nvSpPr>
        <p:spPr>
          <a:xfrm rot="16200000">
            <a:off x="6859852" y="4378830"/>
            <a:ext cx="392845" cy="159592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лево 40"/>
          <p:cNvSpPr/>
          <p:nvPr/>
        </p:nvSpPr>
        <p:spPr>
          <a:xfrm rot="18585618">
            <a:off x="4545776" y="3991285"/>
            <a:ext cx="348290" cy="978895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083" y="4342150"/>
            <a:ext cx="3878047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Макетирование подсистемы безопасности</a:t>
            </a:r>
            <a:endParaRPr lang="ru-RU" sz="1400" dirty="0"/>
          </a:p>
        </p:txBody>
      </p:sp>
      <p:grpSp>
        <p:nvGrpSpPr>
          <p:cNvPr id="43" name="Группа 5"/>
          <p:cNvGrpSpPr/>
          <p:nvPr/>
        </p:nvGrpSpPr>
        <p:grpSpPr>
          <a:xfrm>
            <a:off x="525814" y="4737110"/>
            <a:ext cx="3499257" cy="1887143"/>
            <a:chOff x="85474" y="683096"/>
            <a:chExt cx="8807006" cy="6058272"/>
          </a:xfrm>
        </p:grpSpPr>
        <p:pic>
          <p:nvPicPr>
            <p:cNvPr id="44" name="Picture 6" descr="http://fb-vostok.ru/wp-content/uploads/networ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4" y="683096"/>
              <a:ext cx="8807006" cy="605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802263" y="2925457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90614" y="129476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23389" y="4824189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02362" y="526580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53731" y="5750146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20665" y="5304011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81418" y="488780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8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/>
          <p:nvPr/>
        </p:nvCxnSpPr>
        <p:spPr>
          <a:xfrm>
            <a:off x="517007" y="3758932"/>
            <a:ext cx="742625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388"/>
            <a:ext cx="8734195" cy="288776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РАЗРАБОТКА ОРГАНИЗАЦИОННЫХ И ТЕХНИЧЕСКИХ МЕР 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ПО ОБЕСПЕЧЕНИЮ БЕЗОПАСНОСТИ ЗНАЧИМОГО ОБЪЕКТА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11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083" y="908720"/>
            <a:ext cx="3692101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РАЗРАБОТКА ОРГАНИЗАЦИОННЫХ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ТЕХНИЧЕСКИХ МЕР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6117" y="1808820"/>
            <a:ext cx="295232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угроз </a:t>
            </a:r>
          </a:p>
          <a:p>
            <a:pPr algn="ctr"/>
            <a:r>
              <a:rPr lang="ru-RU" dirty="0" smtClean="0"/>
              <a:t>безопасности информации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2743" y="2609292"/>
            <a:ext cx="295232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Проектирование подсистемы безопасности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36057" y="1619476"/>
            <a:ext cx="0" cy="2139456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6057" y="2140300"/>
            <a:ext cx="54006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3" idx="1"/>
          </p:cNvCxnSpPr>
          <p:nvPr/>
        </p:nvCxnSpPr>
        <p:spPr>
          <a:xfrm>
            <a:off x="536057" y="2933328"/>
            <a:ext cx="536686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096857" y="3415236"/>
            <a:ext cx="2952328" cy="7973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рабочей (эксплуатационной) документации</a:t>
            </a:r>
            <a:endParaRPr lang="ru-RU" dirty="0"/>
          </a:p>
        </p:txBody>
      </p:sp>
      <p:sp>
        <p:nvSpPr>
          <p:cNvPr id="32" name="Загнутый угол 31"/>
          <p:cNvSpPr/>
          <p:nvPr/>
        </p:nvSpPr>
        <p:spPr>
          <a:xfrm>
            <a:off x="5652119" y="836711"/>
            <a:ext cx="2950311" cy="2922221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документация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 влево 39"/>
          <p:cNvSpPr/>
          <p:nvPr/>
        </p:nvSpPr>
        <p:spPr>
          <a:xfrm rot="19469817">
            <a:off x="4622206" y="2536612"/>
            <a:ext cx="542245" cy="128936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109720" y="5042981"/>
            <a:ext cx="3861148" cy="71943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Порядок и параметры настройки программных и ПАС,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средств защиты информации</a:t>
            </a:r>
            <a:endParaRPr lang="ru-RU" sz="1400" dirty="0"/>
          </a:p>
        </p:txBody>
      </p:sp>
      <p:grpSp>
        <p:nvGrpSpPr>
          <p:cNvPr id="43" name="Группа 5"/>
          <p:cNvGrpSpPr/>
          <p:nvPr/>
        </p:nvGrpSpPr>
        <p:grpSpPr>
          <a:xfrm>
            <a:off x="262010" y="4169931"/>
            <a:ext cx="4631318" cy="2688069"/>
            <a:chOff x="85474" y="683096"/>
            <a:chExt cx="8807006" cy="6058272"/>
          </a:xfrm>
        </p:grpSpPr>
        <p:pic>
          <p:nvPicPr>
            <p:cNvPr id="44" name="Picture 6" descr="http://fb-vostok.ru/wp-content/uploads/network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4" y="683096"/>
              <a:ext cx="8807006" cy="605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802263" y="2925457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90614" y="129476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23389" y="4824189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02362" y="526580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53731" y="5750146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20665" y="5304011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81418" y="488780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5109718" y="5902241"/>
            <a:ext cx="3861149" cy="66616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Правила </a:t>
            </a:r>
            <a:r>
              <a:rPr lang="ru-RU" sz="1400" dirty="0"/>
              <a:t>эксплуатации </a:t>
            </a:r>
            <a:r>
              <a:rPr lang="ru-RU" sz="1400" dirty="0" smtClean="0"/>
              <a:t>программных и ПАС, </a:t>
            </a:r>
          </a:p>
          <a:p>
            <a:pPr algn="ctr"/>
            <a:r>
              <a:rPr lang="ru-RU" sz="1400" dirty="0" smtClean="0"/>
              <a:t>в </a:t>
            </a:r>
            <a:r>
              <a:rPr lang="ru-RU" sz="1400" dirty="0" err="1" smtClean="0"/>
              <a:t>т.ч</a:t>
            </a:r>
            <a:r>
              <a:rPr lang="ru-RU" sz="1400" dirty="0"/>
              <a:t>. средств защиты информации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109719" y="4250197"/>
            <a:ext cx="3861149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Описание архитектуры </a:t>
            </a:r>
            <a:r>
              <a:rPr lang="ru-RU" sz="1400" dirty="0"/>
              <a:t>подсистемы безопасности значимого объекта</a:t>
            </a:r>
          </a:p>
        </p:txBody>
      </p:sp>
      <p:sp>
        <p:nvSpPr>
          <p:cNvPr id="39" name="Загнутый угол 38"/>
          <p:cNvSpPr/>
          <p:nvPr/>
        </p:nvSpPr>
        <p:spPr>
          <a:xfrm>
            <a:off x="5804519" y="1052735"/>
            <a:ext cx="2950311" cy="2858597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документация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Загнутый угол 51"/>
          <p:cNvSpPr/>
          <p:nvPr/>
        </p:nvSpPr>
        <p:spPr>
          <a:xfrm>
            <a:off x="5956919" y="1268759"/>
            <a:ext cx="2950311" cy="2794973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документация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ТЗ на создание значимого объекта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ЧТЗ на создание подсистемы безопасности значимого объекта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лево 27"/>
          <p:cNvSpPr/>
          <p:nvPr/>
        </p:nvSpPr>
        <p:spPr>
          <a:xfrm rot="13173885">
            <a:off x="4339744" y="3805535"/>
            <a:ext cx="498415" cy="978895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207" y="212708"/>
            <a:ext cx="8856985" cy="35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algn="ctr" defTabSz="913965">
              <a:lnSpc>
                <a:spcPct val="80000"/>
              </a:lnSpc>
              <a:buClr>
                <a:schemeClr val="hlink"/>
              </a:buClr>
              <a:buSzPct val="60000"/>
            </a:pPr>
            <a:r>
              <a:rPr lang="ru-RU" sz="2100" b="1" dirty="0" smtClean="0">
                <a:solidFill>
                  <a:srgbClr val="C00000"/>
                </a:solidFill>
                <a:latin typeface="+mj-lt"/>
              </a:rPr>
              <a:t>ЭТАПЫ РЕАЛИЗАЦИИ ТРЕБОВАНИЙ БЕЗОПАСНОСТИ КИИ</a:t>
            </a:r>
            <a:endParaRPr lang="ru-RU" sz="2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2811" y="908720"/>
            <a:ext cx="8293779" cy="546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14350" indent="-514350" defTabSz="913965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Установление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требований к обеспечению безопасности значимого объекта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Разработка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</a:t>
            </a: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Внедрение </a:t>
            </a:r>
            <a:r>
              <a:rPr lang="ru-RU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объекта и ввод его в </a:t>
            </a: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действие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в ходе его </a:t>
            </a: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при выводе его из </a:t>
            </a: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  <a:endParaRPr lang="ru-RU" sz="24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12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 стрелкой 30"/>
          <p:cNvCxnSpPr/>
          <p:nvPr/>
        </p:nvCxnSpPr>
        <p:spPr>
          <a:xfrm flipV="1">
            <a:off x="1366872" y="3578725"/>
            <a:ext cx="720618" cy="1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6776"/>
            <a:ext cx="8754743" cy="495920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ВНЕДРЕНИЕ ОРГАНИЗАЦИОННЫХ И ТЕХНИЧЕСКИХ МЕР 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ПО ОБЕСПЕЧЕНИЮ БЕЗОПАСНОСТИ ЗНАЧИМОГО ОБЪЕКТА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13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8482" y="908720"/>
            <a:ext cx="5807774" cy="7276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ВНЕДРЕНИЕ ОРГАНИЗАЦИОННЫХ И ТЕХНИЧЕСКИХ МЕР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77946" y="1737993"/>
            <a:ext cx="4998310" cy="68289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Установка </a:t>
            </a:r>
            <a:r>
              <a:rPr lang="ru-RU" dirty="0"/>
              <a:t>и </a:t>
            </a:r>
            <a:r>
              <a:rPr lang="ru-RU" dirty="0" smtClean="0"/>
              <a:t>настройка </a:t>
            </a:r>
            <a:r>
              <a:rPr lang="ru-RU" dirty="0"/>
              <a:t>средств </a:t>
            </a:r>
            <a:r>
              <a:rPr lang="ru-RU" dirty="0" smtClean="0"/>
              <a:t>защиты информации, настройка программных и ПАС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77946" y="2491543"/>
            <a:ext cx="4998311" cy="6815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организационно-распорядительных документов </a:t>
            </a:r>
            <a:r>
              <a:rPr lang="ru-RU" dirty="0"/>
              <a:t>по безопасности значимого объекта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343377" y="1640091"/>
            <a:ext cx="12298" cy="455566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366872" y="2138229"/>
            <a:ext cx="507916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382784" y="2832337"/>
            <a:ext cx="495162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877946" y="3946984"/>
            <a:ext cx="4998311" cy="7061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Предварительные </a:t>
            </a:r>
            <a:r>
              <a:rPr lang="ru-RU" dirty="0"/>
              <a:t>испытания значимого </a:t>
            </a:r>
            <a:r>
              <a:rPr lang="ru-RU" dirty="0" smtClean="0"/>
              <a:t>объекта и его подсистемы безопасности 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313988" y="4365104"/>
            <a:ext cx="56080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877947" y="4737559"/>
            <a:ext cx="4998310" cy="6144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Опытная эксплуатация </a:t>
            </a:r>
            <a:r>
              <a:rPr lang="ru-RU" dirty="0"/>
              <a:t>значимого объекта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его подсистемы безопасности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77946" y="5417953"/>
            <a:ext cx="4998312" cy="34466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уязвимостей значимого объекта 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355675" y="5044761"/>
            <a:ext cx="522272" cy="1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877947" y="5877272"/>
            <a:ext cx="4998312" cy="6369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Приемочные </a:t>
            </a:r>
            <a:r>
              <a:rPr lang="ru-RU" dirty="0"/>
              <a:t>испытания значимого объекта </a:t>
            </a:r>
            <a:endParaRPr lang="ru-RU" dirty="0" smtClean="0"/>
          </a:p>
          <a:p>
            <a:pPr algn="ctr"/>
            <a:r>
              <a:rPr lang="ru-RU" dirty="0" smtClean="0"/>
              <a:t>и его подсистемы безопасности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1313988" y="6195759"/>
            <a:ext cx="56080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877946" y="3217080"/>
            <a:ext cx="4998310" cy="6815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Внедрение организационных мер по обеспечению </a:t>
            </a:r>
            <a:r>
              <a:rPr lang="ru-RU" dirty="0"/>
              <a:t>безопасности значимого объекта</a:t>
            </a:r>
          </a:p>
        </p:txBody>
      </p:sp>
      <p:cxnSp>
        <p:nvCxnSpPr>
          <p:cNvPr id="28" name="Прямая со стрелкой 27"/>
          <p:cNvCxnSpPr>
            <a:endCxn id="30" idx="1"/>
          </p:cNvCxnSpPr>
          <p:nvPr/>
        </p:nvCxnSpPr>
        <p:spPr>
          <a:xfrm>
            <a:off x="1331079" y="5590284"/>
            <a:ext cx="546867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5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 стрелкой 31"/>
          <p:cNvCxnSpPr/>
          <p:nvPr/>
        </p:nvCxnSpPr>
        <p:spPr>
          <a:xfrm>
            <a:off x="495575" y="5736458"/>
            <a:ext cx="620041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3558" y="5208186"/>
            <a:ext cx="632058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83558" y="4616602"/>
            <a:ext cx="776074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388"/>
            <a:ext cx="8754743" cy="712316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ВНЕДРЕНИЕ ОРГАНИЗАЦИОННЫХ И ТЕХНИЧЕСКИХ МЕР 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ПО ОБЕСПЕЧЕНИЮ БЕЗОПАСНОСТИ ЗНАЧИМОГО ОБЪЕКТА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14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929544"/>
            <a:ext cx="4968552" cy="7276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ВНЕДРЕНИЕ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ОРГАНИЗАЦИОННЫХ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 ТЕХНИЧЕСКИХ МЕР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6764" y="1843976"/>
            <a:ext cx="4141300" cy="108096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Установка </a:t>
            </a:r>
            <a:r>
              <a:rPr lang="ru-RU" b="1" dirty="0"/>
              <a:t>и </a:t>
            </a:r>
            <a:r>
              <a:rPr lang="ru-RU" b="1" dirty="0" smtClean="0"/>
              <a:t>настройка </a:t>
            </a:r>
            <a:r>
              <a:rPr lang="ru-RU" b="1" dirty="0"/>
              <a:t>средств </a:t>
            </a:r>
            <a:r>
              <a:rPr lang="ru-RU" b="1" dirty="0" smtClean="0"/>
              <a:t>защиты информации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1618" y="3212976"/>
            <a:ext cx="4156446" cy="98598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Разработка организационно-распорядительных документов </a:t>
            </a:r>
            <a:r>
              <a:rPr lang="ru-RU" b="1" dirty="0"/>
              <a:t>по безопасности значимого объекта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83558" y="1649354"/>
            <a:ext cx="24034" cy="466163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83558" y="2383536"/>
            <a:ext cx="54006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6704" y="3705967"/>
            <a:ext cx="56080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003113" y="4310284"/>
            <a:ext cx="4313907" cy="5588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Предварительные </a:t>
            </a:r>
            <a:r>
              <a:rPr lang="ru-RU" dirty="0"/>
              <a:t>испытания значимого объекта </a:t>
            </a:r>
            <a:r>
              <a:rPr lang="ru-RU" dirty="0" smtClean="0"/>
              <a:t>и его подсистемы безопасности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54687" y="6306883"/>
            <a:ext cx="56080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005236" y="4928524"/>
            <a:ext cx="4311784" cy="516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Опытная эксплуатация </a:t>
            </a:r>
            <a:r>
              <a:rPr lang="ru-RU" dirty="0"/>
              <a:t>значимого объекта и его подсистемы безопасности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07681" y="5523637"/>
            <a:ext cx="4309339" cy="4256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уязвимостей значимого объекта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54578" y="1657196"/>
            <a:ext cx="2999390" cy="14117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Ограничения </a:t>
            </a:r>
            <a:r>
              <a:rPr lang="ru-RU" dirty="0"/>
              <a:t>на эксплуатацию средств защиты </a:t>
            </a:r>
            <a:r>
              <a:rPr lang="ru-RU" dirty="0" smtClean="0"/>
              <a:t>информации</a:t>
            </a:r>
          </a:p>
          <a:p>
            <a:pPr algn="ctr"/>
            <a:r>
              <a:rPr lang="ru-RU" sz="1300" dirty="0" smtClean="0"/>
              <a:t>(в случае их наличия в Эксплуатационной документации)</a:t>
            </a:r>
            <a:endParaRPr lang="ru-RU" sz="13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317020" y="2136282"/>
            <a:ext cx="360040" cy="59151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317021" y="3410210"/>
            <a:ext cx="360040" cy="59151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5859777" y="3212976"/>
            <a:ext cx="2950311" cy="3110244"/>
          </a:xfrm>
          <a:prstGeom prst="foldedCorner">
            <a:avLst/>
          </a:prstGeom>
          <a:solidFill>
            <a:srgbClr val="FFFFFF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документация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нутый угол 23"/>
          <p:cNvSpPr/>
          <p:nvPr/>
        </p:nvSpPr>
        <p:spPr>
          <a:xfrm>
            <a:off x="6003657" y="3382766"/>
            <a:ext cx="2950311" cy="3110244"/>
          </a:xfrm>
          <a:prstGeom prst="foldedCorner">
            <a:avLst/>
          </a:prstGeom>
          <a:solidFill>
            <a:srgbClr val="FFFFFF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документация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6156177" y="3573016"/>
            <a:ext cx="2880319" cy="3054336"/>
          </a:xfrm>
          <a:prstGeom prst="foldedCorner">
            <a:avLst/>
          </a:prstGeom>
          <a:solidFill>
            <a:srgbClr val="FFFFFF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правила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процедуры реализации отдельных организационных и (или) технических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правила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работы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работников значимых объектов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действия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объектов при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нештатных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 в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вызванных компьютерными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инцидентами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03112" y="6021288"/>
            <a:ext cx="4324550" cy="60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Приемочные </a:t>
            </a:r>
            <a:r>
              <a:rPr lang="ru-RU" dirty="0" smtClean="0">
                <a:solidFill>
                  <a:schemeClr val="dk1"/>
                </a:solidFill>
              </a:rPr>
              <a:t>испытания </a:t>
            </a:r>
          </a:p>
          <a:p>
            <a:pPr algn="ctr"/>
            <a:r>
              <a:rPr lang="ru-RU" dirty="0" smtClean="0"/>
              <a:t>значимого объекта и ввод его в действие</a:t>
            </a:r>
            <a:endParaRPr lang="ru-RU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>
          <a:xfrm>
            <a:off x="207225" y="5949280"/>
            <a:ext cx="631775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388"/>
            <a:ext cx="8754743" cy="640308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ВНЕДРЕНИЕ ОРГАНИЗАЦИОННЫХ И ТЕХНИЧЕСКИХ МЕР 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ПО ОБЕСПЕЧЕНИЮ БЕЗОПАСНОСТИ ЗНАЧИМОГО ОБЪЕКТА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15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250" y="764704"/>
            <a:ext cx="5208838" cy="7276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ВНЕДРЕНИЕ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ОРГАНИЗАЦИОННЫХ 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ТЕХНИЧЕСКИХ МЕР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38087" y="1492356"/>
            <a:ext cx="25450" cy="448025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8955" y="2276872"/>
            <a:ext cx="560045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55192559"/>
              </p:ext>
            </p:extLst>
          </p:nvPr>
        </p:nvGraphicFramePr>
        <p:xfrm>
          <a:off x="523112" y="1053207"/>
          <a:ext cx="8286975" cy="237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648080972"/>
              </p:ext>
            </p:extLst>
          </p:nvPr>
        </p:nvGraphicFramePr>
        <p:xfrm>
          <a:off x="558976" y="2852936"/>
          <a:ext cx="8251111" cy="244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2013557655"/>
              </p:ext>
            </p:extLst>
          </p:nvPr>
        </p:nvGraphicFramePr>
        <p:xfrm>
          <a:off x="523111" y="4833392"/>
          <a:ext cx="8225353" cy="234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32" name="Прямая со стрелкой 31"/>
          <p:cNvCxnSpPr>
            <a:endCxn id="26" idx="1"/>
          </p:cNvCxnSpPr>
          <p:nvPr/>
        </p:nvCxnSpPr>
        <p:spPr>
          <a:xfrm flipV="1">
            <a:off x="263537" y="4076836"/>
            <a:ext cx="295439" cy="236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1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7406"/>
            <a:ext cx="8754743" cy="207516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ВНЕДРЕНИЕ ОРГАНИЗАЦИОННЫХ И ТЕХНИЧЕСКИХ МЕР 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ПО ОБЕСПЕЧЕНИЮ БЕЗОПАСНОСТИ ЗНАЧИМОГО ОБЪЕКТА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16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251" y="764704"/>
            <a:ext cx="3528392" cy="7276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ВНЕДРЕНИЕ ОРГАНИЗАЦИОННЫХ И ТЕХНИЧЕСКИХ МЕР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1495" y="1500064"/>
            <a:ext cx="0" cy="128086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86997" y="2780928"/>
            <a:ext cx="502615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34368967"/>
              </p:ext>
            </p:extLst>
          </p:nvPr>
        </p:nvGraphicFramePr>
        <p:xfrm>
          <a:off x="975918" y="1628800"/>
          <a:ext cx="7633591" cy="237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83567" y="3501008"/>
            <a:ext cx="2376265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dirty="0" smtClean="0"/>
              <a:t>Модель угроз безопасности информации 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9166" y="3992903"/>
            <a:ext cx="2508698" cy="6120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dirty="0" smtClean="0"/>
              <a:t>Акт категорирования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6868" y="4365104"/>
            <a:ext cx="2640998" cy="6162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dirty="0" smtClean="0"/>
              <a:t>ТЗ (ЧТЗ) и Эксплуатационная документация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89754" y="4869160"/>
            <a:ext cx="2705781" cy="6270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dirty="0" smtClean="0"/>
              <a:t>Организационно-распорядительные документы безопасности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35618" y="5418652"/>
            <a:ext cx="2704334" cy="631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dirty="0" smtClean="0"/>
              <a:t>Результаты анализа уязвимостей </a:t>
            </a:r>
            <a:r>
              <a:rPr lang="ru-RU" sz="1400" dirty="0" err="1" smtClean="0"/>
              <a:t>ЗнО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63288" y="5949280"/>
            <a:ext cx="2692688" cy="6914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Материалы предварительных испытаний и опытной эксплуатации</a:t>
            </a:r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307218" y="3302986"/>
            <a:ext cx="1296144" cy="19802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83967" y="3738069"/>
            <a:ext cx="1584176" cy="113109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Аттестат соответствия</a:t>
            </a:r>
          </a:p>
          <a:p>
            <a:pPr algn="ctr"/>
            <a:r>
              <a:rPr lang="ru-RU" sz="1300" dirty="0" smtClean="0"/>
              <a:t>(если ГИС и в иных случаях)</a:t>
            </a:r>
            <a:endParaRPr lang="ru-RU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335916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6776"/>
            <a:ext cx="8604448" cy="35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algn="ctr" defTabSz="913965">
              <a:lnSpc>
                <a:spcPct val="80000"/>
              </a:lnSpc>
              <a:buClr>
                <a:schemeClr val="hlink"/>
              </a:buClr>
              <a:buSzPct val="60000"/>
            </a:pPr>
            <a:r>
              <a:rPr lang="ru-RU" sz="2100" b="1" dirty="0" smtClean="0">
                <a:solidFill>
                  <a:srgbClr val="C00000"/>
                </a:solidFill>
                <a:latin typeface="+mj-lt"/>
              </a:rPr>
              <a:t>ЭТАПЫ РЕАЛИЗАЦИИ ТРЕБОВАНИЙ БЕЗОПАСНОСТИ КИИ</a:t>
            </a:r>
            <a:endParaRPr lang="ru-RU" sz="2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9901" y="696553"/>
            <a:ext cx="8293779" cy="546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Установление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требований к обеспечению безопасности значимого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Разработка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Внедрение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объекта и ввод его в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действие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в ходе его </a:t>
            </a: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при выводе его из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  <a:endParaRPr lang="ru-RU" sz="240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17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1164"/>
            <a:ext cx="8754743" cy="207516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ОБЕСПЕЧЕНИЕ БЕЗОПАСНОСТИ ЗНАЧИМОГО ОБЪЕКТА 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В ХОДЕ ЕГО ЭКСПЛУАТАЦИИ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18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8482" y="823527"/>
            <a:ext cx="7175924" cy="7276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ОБЕСПЕЧЕНИЕ БЕЗОПАСНОСТИ В ХОДЕ ЕГО ЭКСПЛУАТАЦИИ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91880" y="1698237"/>
            <a:ext cx="6352528" cy="4786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Планирование </a:t>
            </a:r>
            <a:r>
              <a:rPr lang="ru-RU" b="1" dirty="0"/>
              <a:t>мероприятий по обеспечению безопасности </a:t>
            </a:r>
            <a:r>
              <a:rPr lang="ru-RU" dirty="0"/>
              <a:t>значимого объекта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92442" y="2280434"/>
            <a:ext cx="6351966" cy="61050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</a:t>
            </a:r>
            <a:r>
              <a:rPr lang="ru-RU" dirty="0"/>
              <a:t>угроз безопасности информации в значимом объекте и </a:t>
            </a:r>
            <a:r>
              <a:rPr lang="ru-RU" dirty="0" smtClean="0"/>
              <a:t>последствий </a:t>
            </a:r>
            <a:r>
              <a:rPr lang="ru-RU" dirty="0"/>
              <a:t>от их реализации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340213" y="1575118"/>
            <a:ext cx="34160" cy="495507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356796" y="1937554"/>
            <a:ext cx="535083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3" idx="1"/>
          </p:cNvCxnSpPr>
          <p:nvPr/>
        </p:nvCxnSpPr>
        <p:spPr>
          <a:xfrm flipV="1">
            <a:off x="1356796" y="2585685"/>
            <a:ext cx="535646" cy="502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917301" y="3009664"/>
            <a:ext cx="6327107" cy="5691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</a:t>
            </a:r>
            <a:r>
              <a:rPr lang="ru-RU" dirty="0"/>
              <a:t>(администрирование) подсистемой безопасности значимого объекта</a:t>
            </a:r>
          </a:p>
        </p:txBody>
      </p:sp>
      <p:cxnSp>
        <p:nvCxnSpPr>
          <p:cNvPr id="27" name="Прямая со стрелкой 26"/>
          <p:cNvCxnSpPr>
            <a:endCxn id="18" idx="1"/>
          </p:cNvCxnSpPr>
          <p:nvPr/>
        </p:nvCxnSpPr>
        <p:spPr>
          <a:xfrm>
            <a:off x="1344498" y="5951277"/>
            <a:ext cx="572802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892440" y="3682466"/>
            <a:ext cx="6351968" cy="6486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</a:t>
            </a:r>
            <a:r>
              <a:rPr lang="ru-RU" dirty="0"/>
              <a:t>конфигурацией значимого объекта и его подсистемой безопасности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92440" y="4421253"/>
            <a:ext cx="6351968" cy="49165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Реагирование </a:t>
            </a:r>
            <a:r>
              <a:rPr lang="ru-RU" dirty="0"/>
              <a:t>на компьютерные инциденты в ходе эксплуатации значимого объекта</a:t>
            </a:r>
          </a:p>
        </p:txBody>
      </p:sp>
      <p:cxnSp>
        <p:nvCxnSpPr>
          <p:cNvPr id="31" name="Прямая со стрелкой 30"/>
          <p:cNvCxnSpPr>
            <a:endCxn id="25" idx="1"/>
          </p:cNvCxnSpPr>
          <p:nvPr/>
        </p:nvCxnSpPr>
        <p:spPr>
          <a:xfrm flipV="1">
            <a:off x="1334934" y="3294214"/>
            <a:ext cx="582367" cy="2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891879" y="5008881"/>
            <a:ext cx="6352529" cy="59009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Обеспечение </a:t>
            </a:r>
            <a:r>
              <a:rPr lang="ru-RU" b="1" dirty="0"/>
              <a:t>действий в нештатных </a:t>
            </a:r>
            <a:r>
              <a:rPr lang="ru-RU" b="1" dirty="0" smtClean="0"/>
              <a:t>ситуациях </a:t>
            </a:r>
            <a:r>
              <a:rPr lang="ru-RU" dirty="0"/>
              <a:t>в ходе эксплуатации значимого объекта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1313044" y="6513335"/>
            <a:ext cx="672226" cy="5606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917300" y="5699249"/>
            <a:ext cx="6327107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Информирование </a:t>
            </a:r>
            <a:r>
              <a:rPr lang="ru-RU" dirty="0"/>
              <a:t>и обучение персонала значимого объекта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92440" y="6310439"/>
            <a:ext cx="6351967" cy="4282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Контроль </a:t>
            </a:r>
            <a:r>
              <a:rPr lang="ru-RU" b="1" dirty="0"/>
              <a:t>за обеспечением </a:t>
            </a:r>
            <a:r>
              <a:rPr lang="ru-RU" b="1" dirty="0" smtClean="0"/>
              <a:t>безопасности </a:t>
            </a:r>
            <a:r>
              <a:rPr lang="ru-RU" dirty="0"/>
              <a:t>значимого объекта</a:t>
            </a:r>
          </a:p>
        </p:txBody>
      </p:sp>
      <p:cxnSp>
        <p:nvCxnSpPr>
          <p:cNvPr id="24" name="Прямая со стрелкой 23"/>
          <p:cNvCxnSpPr>
            <a:endCxn id="29" idx="1"/>
          </p:cNvCxnSpPr>
          <p:nvPr/>
        </p:nvCxnSpPr>
        <p:spPr>
          <a:xfrm>
            <a:off x="1356795" y="4006781"/>
            <a:ext cx="535645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356087" y="4663768"/>
            <a:ext cx="535792" cy="3312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35" idx="1"/>
          </p:cNvCxnSpPr>
          <p:nvPr/>
        </p:nvCxnSpPr>
        <p:spPr>
          <a:xfrm flipV="1">
            <a:off x="1367662" y="5303931"/>
            <a:ext cx="524217" cy="2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>
            <a:off x="198267" y="6019632"/>
            <a:ext cx="610665" cy="3312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1164"/>
            <a:ext cx="8754743" cy="135508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ОБЕСПЕЧЕНИЕ БЕЗОПАСНОСТИ ЗНАЧИМОГО ОБЪЕКТА 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В ХОДЕ ЕГО ЭКСПЛУАТАЦИИ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19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823527"/>
            <a:ext cx="4392488" cy="5570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ОБЕСПЕЧЕНИЕ БЕЗОПАСНОСТИ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ХОДЕ ЭКСПЛУАТАЦИИ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5065" y="1604778"/>
            <a:ext cx="4049707" cy="108269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Планирование </a:t>
            </a:r>
            <a:r>
              <a:rPr lang="ru-RU" b="1" dirty="0"/>
              <a:t>мероприятий по обеспечению безопасности значимого объекта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90637" y="1380540"/>
            <a:ext cx="17080" cy="467081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484885" y="3446542"/>
            <a:ext cx="4051540" cy="11681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Обеспечение </a:t>
            </a:r>
            <a:r>
              <a:rPr lang="ru-RU" b="1" dirty="0"/>
              <a:t>действий в нештатных (непредвиденных) ситуациях в ходе эксплуатации значимого объекта</a:t>
            </a:r>
          </a:p>
        </p:txBody>
      </p:sp>
      <p:cxnSp>
        <p:nvCxnSpPr>
          <p:cNvPr id="41" name="Прямая со стрелкой 40"/>
          <p:cNvCxnSpPr>
            <a:endCxn id="11" idx="1"/>
          </p:cNvCxnSpPr>
          <p:nvPr/>
        </p:nvCxnSpPr>
        <p:spPr>
          <a:xfrm>
            <a:off x="190637" y="2146124"/>
            <a:ext cx="284428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84885" y="5464274"/>
            <a:ext cx="4049707" cy="11140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Контроль </a:t>
            </a:r>
            <a:r>
              <a:rPr lang="ru-RU" b="1" dirty="0"/>
              <a:t>за обеспечением уровня безопасности значимого объекта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16130" y="4107121"/>
            <a:ext cx="258935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746269" y="1357092"/>
            <a:ext cx="4261064" cy="487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Определение </a:t>
            </a:r>
            <a:r>
              <a:rPr lang="ru-RU" sz="1200" dirty="0"/>
              <a:t>лиц, ответственных за планирование и контроль мероприятий по обеспечению безопасности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46269" y="1844824"/>
            <a:ext cx="4260689" cy="449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dk1"/>
                </a:solidFill>
              </a:rPr>
              <a:t>Разработка, утверждение и актуализация плана </a:t>
            </a:r>
            <a:r>
              <a:rPr lang="ru-RU" sz="1200" dirty="0" smtClean="0">
                <a:solidFill>
                  <a:schemeClr val="dk1"/>
                </a:solidFill>
              </a:rPr>
              <a:t>мероприятий по обеспечению безопасности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46270" y="2293974"/>
            <a:ext cx="4260688" cy="5570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Определение порядка к</a:t>
            </a:r>
            <a:r>
              <a:rPr lang="ru-RU" sz="1200" dirty="0" smtClean="0">
                <a:solidFill>
                  <a:schemeClr val="dk1"/>
                </a:solidFill>
              </a:rPr>
              <a:t>онтроля </a:t>
            </a:r>
            <a:r>
              <a:rPr lang="ru-RU" sz="1200" dirty="0">
                <a:solidFill>
                  <a:schemeClr val="dk1"/>
                </a:solidFill>
              </a:rPr>
              <a:t>выполнения мероприятий по обеспечению </a:t>
            </a:r>
            <a:r>
              <a:rPr lang="ru-RU" sz="1200" dirty="0" smtClean="0">
                <a:solidFill>
                  <a:schemeClr val="dk1"/>
                </a:solidFill>
              </a:rPr>
              <a:t>безопасности, </a:t>
            </a:r>
            <a:r>
              <a:rPr lang="ru-RU" sz="1200" dirty="0">
                <a:solidFill>
                  <a:schemeClr val="dk1"/>
                </a:solidFill>
              </a:rPr>
              <a:t>предусмотренных </a:t>
            </a:r>
            <a:endParaRPr lang="ru-RU" sz="1200" dirty="0" smtClean="0">
              <a:solidFill>
                <a:schemeClr val="dk1"/>
              </a:solidFill>
            </a:endParaRPr>
          </a:p>
          <a:p>
            <a:pPr algn="ctr"/>
            <a:r>
              <a:rPr lang="ru-RU" sz="1200" dirty="0" smtClean="0">
                <a:solidFill>
                  <a:schemeClr val="dk1"/>
                </a:solidFill>
              </a:rPr>
              <a:t>утвержденным </a:t>
            </a:r>
            <a:r>
              <a:rPr lang="ru-RU" sz="1200" dirty="0">
                <a:solidFill>
                  <a:schemeClr val="dk1"/>
                </a:solidFill>
              </a:rPr>
              <a:t>планом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46270" y="2915898"/>
            <a:ext cx="4260688" cy="296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Планирование </a:t>
            </a:r>
            <a:r>
              <a:rPr lang="ru-RU" sz="1200" dirty="0" smtClean="0"/>
              <a:t>мероприятий по обеспечению безопасности 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746270" y="3211948"/>
            <a:ext cx="4260688" cy="3808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dk1"/>
                </a:solidFill>
              </a:rPr>
              <a:t>Обучение и отработка действий персонала </a:t>
            </a:r>
            <a:r>
              <a:rPr lang="ru-RU" sz="1200" dirty="0" smtClean="0">
                <a:solidFill>
                  <a:schemeClr val="dk1"/>
                </a:solidFill>
              </a:rPr>
              <a:t>в случае возникновения нештатных ситуаций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46270" y="3592774"/>
            <a:ext cx="4260688" cy="437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dk1"/>
                </a:solidFill>
              </a:rPr>
              <a:t>Создание альтернативных мест </a:t>
            </a:r>
            <a:r>
              <a:rPr lang="ru-RU" sz="1200" dirty="0" smtClean="0">
                <a:solidFill>
                  <a:schemeClr val="dk1"/>
                </a:solidFill>
              </a:rPr>
              <a:t>хранения и обработки информации на случай возникновения нештатных ситуаций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46270" y="4030624"/>
            <a:ext cx="4261058" cy="399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dk1"/>
                </a:solidFill>
              </a:rPr>
              <a:t>Резервирование программных </a:t>
            </a:r>
            <a:r>
              <a:rPr lang="ru-RU" sz="1200" dirty="0" smtClean="0">
                <a:solidFill>
                  <a:schemeClr val="dk1"/>
                </a:solidFill>
              </a:rPr>
              <a:t>и ПАС, в </a:t>
            </a:r>
            <a:r>
              <a:rPr lang="ru-RU" sz="1200" dirty="0" err="1" smtClean="0">
                <a:solidFill>
                  <a:schemeClr val="dk1"/>
                </a:solidFill>
              </a:rPr>
              <a:t>т.ч</a:t>
            </a:r>
            <a:r>
              <a:rPr lang="ru-RU" sz="1200" dirty="0" smtClean="0">
                <a:solidFill>
                  <a:schemeClr val="dk1"/>
                </a:solidFill>
              </a:rPr>
              <a:t>. СЗИ, </a:t>
            </a:r>
          </a:p>
          <a:p>
            <a:pPr algn="ctr"/>
            <a:r>
              <a:rPr lang="ru-RU" sz="1200" dirty="0" smtClean="0">
                <a:solidFill>
                  <a:schemeClr val="dk1"/>
                </a:solidFill>
              </a:rPr>
              <a:t>каналов связи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46270" y="4405175"/>
            <a:ext cx="4260688" cy="44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dk1"/>
                </a:solidFill>
              </a:rPr>
              <a:t>Обеспечение возможности восстановления значимого </a:t>
            </a:r>
            <a:r>
              <a:rPr lang="ru-RU" sz="1200" dirty="0" smtClean="0">
                <a:solidFill>
                  <a:schemeClr val="dk1"/>
                </a:solidFill>
              </a:rPr>
              <a:t>объекта и (или) его компонентов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46270" y="5421322"/>
            <a:ext cx="4260688" cy="3043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Контроль (анализ) защищенности значимого объекта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46271" y="5725694"/>
            <a:ext cx="4260688" cy="295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Анализ и оценка функционирования </a:t>
            </a:r>
            <a:r>
              <a:rPr lang="ru-RU" sz="1200" dirty="0" err="1" smtClean="0"/>
              <a:t>ЗнО</a:t>
            </a:r>
            <a:r>
              <a:rPr lang="ru-RU" sz="1200" dirty="0" smtClean="0"/>
              <a:t> и его подсистемы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46270" y="6021288"/>
            <a:ext cx="4260688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Документирование процедур и результатов </a:t>
            </a:r>
            <a:r>
              <a:rPr lang="ru-RU" sz="1200" dirty="0" smtClean="0"/>
              <a:t>контроля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746270" y="6309320"/>
            <a:ext cx="4260688" cy="441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Принятие решения по результатам контроля о необходимости доработки (модернизации) его подсистемы безопасности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46269" y="4847474"/>
            <a:ext cx="4260690" cy="44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dk1"/>
                </a:solidFill>
              </a:rPr>
              <a:t>Определение порядка анализа возникших нештатных ситуаций и принятия мер по недопущению их возникновения</a:t>
            </a:r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4" name="Заголовок 1"/>
          <p:cNvSpPr txBox="1">
            <a:spLocks/>
          </p:cNvSpPr>
          <p:nvPr/>
        </p:nvSpPr>
        <p:spPr bwMode="auto">
          <a:xfrm>
            <a:off x="366174" y="16992"/>
            <a:ext cx="8229600" cy="71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1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ТРЕБОВАНИЯ ПО ОБЕСПЕЧЕНИЮ БЕЗОПАСНОСТИ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ЗНАЧИМЫХ ОБЪЕКТОВ КИИ </a:t>
            </a:r>
            <a:endParaRPr lang="ru-RU" sz="21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568" y="2132855"/>
            <a:ext cx="3131840" cy="45365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76325" algn="ctr"/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6325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УТВЕРЖДЕНЫ </a:t>
            </a:r>
          </a:p>
          <a:p>
            <a:pPr marL="1076325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приказом ФСТЭК России</a:t>
            </a:r>
          </a:p>
          <a:p>
            <a:pPr marL="1076325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25 декабря 2017 г. № 239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6325" algn="ctr"/>
            <a:endParaRPr lang="en-US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6325" algn="ctr"/>
            <a:endParaRPr lang="en-US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6325" algn="ctr"/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6325" algn="ctr"/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6325" algn="ctr"/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6325" algn="ctr"/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обеспечению безопасности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значимых объектов критической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информационной инфраструктуры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70696" y="3008873"/>
            <a:ext cx="928762" cy="1137671"/>
            <a:chOff x="1270696" y="3008873"/>
            <a:chExt cx="928762" cy="113767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270696" y="3008873"/>
              <a:ext cx="928762" cy="1137671"/>
              <a:chOff x="4446" y="38"/>
              <a:chExt cx="1019" cy="1127"/>
            </a:xfrm>
          </p:grpSpPr>
          <p:sp>
            <p:nvSpPr>
              <p:cNvPr id="39940" name="Text Box 4"/>
              <p:cNvSpPr txBox="1">
                <a:spLocks noChangeArrowheads="1"/>
              </p:cNvSpPr>
              <p:nvPr/>
            </p:nvSpPr>
            <p:spPr bwMode="auto">
              <a:xfrm>
                <a:off x="4502" y="126"/>
                <a:ext cx="909" cy="86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4841" y="1075"/>
                <a:ext cx="228" cy="90"/>
                <a:chOff x="4841" y="1075"/>
                <a:chExt cx="228" cy="90"/>
              </a:xfrm>
            </p:grpSpPr>
            <p:sp>
              <p:nvSpPr>
                <p:cNvPr id="39942" name="AutoShape 6"/>
                <p:cNvSpPr>
                  <a:spLocks noChangeArrowheads="1"/>
                </p:cNvSpPr>
                <p:nvPr/>
              </p:nvSpPr>
              <p:spPr bwMode="auto">
                <a:xfrm flipH="1">
                  <a:off x="4955" y="1075"/>
                  <a:ext cx="113" cy="89"/>
                </a:xfrm>
                <a:custGeom>
                  <a:avLst/>
                  <a:gdLst>
                    <a:gd name="G0" fmla="sin 10800 17694720"/>
                    <a:gd name="G1" fmla="+- G0 10800 0"/>
                    <a:gd name="G2" fmla="cos 10800 17694720"/>
                    <a:gd name="G3" fmla="+- G2 10800 0"/>
                    <a:gd name="G4" fmla="sin 10800 0"/>
                    <a:gd name="G5" fmla="+- G4 10800 0"/>
                    <a:gd name="G6" fmla="cos 10800 0"/>
                    <a:gd name="G7" fmla="+- G6 10800 0"/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10799 w 21600"/>
                    <a:gd name="T13" fmla="*/ 0 h 21600"/>
                    <a:gd name="T14" fmla="*/ 21599 w 21600"/>
                    <a:gd name="T15" fmla="*/ 1079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 stroke="0">
                      <a:moveTo>
                        <a:pt x="10799" y="0"/>
                      </a:moveTo>
                      <a:cubicBezTo>
                        <a:pt x="10799" y="0"/>
                        <a:pt x="10799" y="-1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lnTo>
                        <a:pt x="10800" y="10800"/>
                      </a:lnTo>
                      <a:close/>
                    </a:path>
                    <a:path w="21600" h="21600">
                      <a:moveTo>
                        <a:pt x="10799" y="0"/>
                      </a:moveTo>
                      <a:cubicBezTo>
                        <a:pt x="10799" y="0"/>
                        <a:pt x="10799" y="-1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</a:path>
                  </a:pathLst>
                </a:cu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9943" name="AutoShape 7"/>
                <p:cNvSpPr>
                  <a:spLocks noChangeArrowheads="1"/>
                </p:cNvSpPr>
                <p:nvPr/>
              </p:nvSpPr>
              <p:spPr bwMode="auto">
                <a:xfrm>
                  <a:off x="4841" y="1075"/>
                  <a:ext cx="115" cy="89"/>
                </a:xfrm>
                <a:custGeom>
                  <a:avLst/>
                  <a:gdLst>
                    <a:gd name="G0" fmla="sin 10800 17694720"/>
                    <a:gd name="G1" fmla="+- G0 10800 0"/>
                    <a:gd name="G2" fmla="cos 10800 17694720"/>
                    <a:gd name="G3" fmla="+- G2 10800 0"/>
                    <a:gd name="G4" fmla="sin 10800 0"/>
                    <a:gd name="G5" fmla="+- G4 10800 0"/>
                    <a:gd name="G6" fmla="cos 10800 0"/>
                    <a:gd name="G7" fmla="+- G6 10800 0"/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10799 w 21600"/>
                    <a:gd name="T13" fmla="*/ 0 h 21600"/>
                    <a:gd name="T14" fmla="*/ 21599 w 21600"/>
                    <a:gd name="T15" fmla="*/ 1079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 stroke="0">
                      <a:moveTo>
                        <a:pt x="10799" y="0"/>
                      </a:moveTo>
                      <a:cubicBezTo>
                        <a:pt x="10799" y="0"/>
                        <a:pt x="10799" y="-1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lnTo>
                        <a:pt x="10800" y="10800"/>
                      </a:lnTo>
                      <a:close/>
                    </a:path>
                    <a:path w="21600" h="21600">
                      <a:moveTo>
                        <a:pt x="10799" y="0"/>
                      </a:moveTo>
                      <a:cubicBezTo>
                        <a:pt x="10799" y="0"/>
                        <a:pt x="10799" y="-1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</a:path>
                  </a:pathLst>
                </a:cu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39944" name="AutoShape 8"/>
              <p:cNvSpPr>
                <a:spLocks noChangeArrowheads="1"/>
              </p:cNvSpPr>
              <p:nvPr/>
            </p:nvSpPr>
            <p:spPr bwMode="auto">
              <a:xfrm flipH="1" flipV="1">
                <a:off x="4446" y="804"/>
                <a:ext cx="339" cy="26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45" name="AutoShape 9"/>
              <p:cNvSpPr>
                <a:spLocks noChangeArrowheads="1"/>
              </p:cNvSpPr>
              <p:nvPr/>
            </p:nvSpPr>
            <p:spPr bwMode="auto">
              <a:xfrm flipV="1">
                <a:off x="5126" y="804"/>
                <a:ext cx="339" cy="26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4446" y="38"/>
                <a:ext cx="101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47" name="Line 11"/>
              <p:cNvSpPr>
                <a:spLocks noChangeShapeType="1"/>
              </p:cNvSpPr>
              <p:nvPr/>
            </p:nvSpPr>
            <p:spPr bwMode="auto">
              <a:xfrm>
                <a:off x="4446" y="38"/>
                <a:ext cx="0" cy="94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48" name="Line 12"/>
              <p:cNvSpPr>
                <a:spLocks noChangeShapeType="1"/>
              </p:cNvSpPr>
              <p:nvPr/>
            </p:nvSpPr>
            <p:spPr bwMode="auto">
              <a:xfrm>
                <a:off x="5465" y="38"/>
                <a:ext cx="0" cy="90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49" name="Line 13"/>
              <p:cNvSpPr>
                <a:spLocks noChangeShapeType="1"/>
              </p:cNvSpPr>
              <p:nvPr/>
            </p:nvSpPr>
            <p:spPr bwMode="auto">
              <a:xfrm>
                <a:off x="4615" y="1076"/>
                <a:ext cx="283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50" name="Line 14"/>
              <p:cNvSpPr>
                <a:spLocks noChangeShapeType="1"/>
              </p:cNvSpPr>
              <p:nvPr/>
            </p:nvSpPr>
            <p:spPr bwMode="auto">
              <a:xfrm>
                <a:off x="5012" y="1076"/>
                <a:ext cx="283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pic>
          <p:nvPicPr>
            <p:cNvPr id="3995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0877" y="3106791"/>
              <a:ext cx="818477" cy="8499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4" name="Овал 23"/>
          <p:cNvSpPr/>
          <p:nvPr/>
        </p:nvSpPr>
        <p:spPr>
          <a:xfrm>
            <a:off x="8604448" y="43731"/>
            <a:ext cx="452437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 smtClean="0">
                <a:latin typeface="Arial Black" pitchFamily="34" charset="0"/>
              </a:rPr>
              <a:t>2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40" name="Вертикальный свиток 39"/>
          <p:cNvSpPr/>
          <p:nvPr/>
        </p:nvSpPr>
        <p:spPr>
          <a:xfrm>
            <a:off x="56902" y="722243"/>
            <a:ext cx="8999983" cy="1266597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июля 2017 г. № 187-ФЗ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безопасности критической информационной инфраструктуры Российской Федерации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ступил в силу с 1 января 2018 г.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547753279"/>
              </p:ext>
            </p:extLst>
          </p:nvPr>
        </p:nvGraphicFramePr>
        <p:xfrm>
          <a:off x="3635896" y="2108340"/>
          <a:ext cx="53285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3297554" y="3846818"/>
            <a:ext cx="288032" cy="91360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0131" y="5517232"/>
            <a:ext cx="2955862" cy="1042431"/>
          </a:xfrm>
          <a:prstGeom prst="rect">
            <a:avLst/>
          </a:prstGeom>
          <a:noFill/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-10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-1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</a:t>
            </a:r>
            <a:r>
              <a:rPr kumimoji="0" lang="en-US" sz="900" b="0" i="0" u="none" strike="noStrike" kern="0" cap="none" spc="-1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0" u="none" strike="noStrike" kern="0" cap="none" spc="-1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ЮСТИЦИИ РОССИЙСКОЙ ФЕДЕРАЦИИ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1" i="0" u="none" strike="noStrike" kern="0" cap="none" spc="-10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 А Р Е Г И С Т Р И Р О В А Н 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1" i="0" u="none" strike="noStrike" kern="0" cap="none" spc="-10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Регистрационный № </a:t>
            </a:r>
            <a:r>
              <a:rPr lang="ru-RU" sz="1200" u="sng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u="sng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50524</a:t>
            </a:r>
            <a:endParaRPr kumimoji="0" lang="ru-RU" sz="900" b="0" i="1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</a:t>
            </a:r>
            <a:r>
              <a:rPr kumimoji="0" lang="ru-RU" sz="9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kumimoji="0" lang="ru-RU" sz="900" b="0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</a:t>
            </a:r>
            <a:r>
              <a:rPr kumimoji="0" lang="ru-RU" sz="9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</a:t>
            </a:r>
            <a:r>
              <a:rPr kumimoji="0" lang="ru-RU" sz="900" b="0" i="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марта</a:t>
            </a:r>
            <a:r>
              <a:rPr kumimoji="0" lang="ru-RU" sz="900" b="0" i="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</a:t>
            </a:r>
            <a:r>
              <a:rPr kumimoji="0" lang="ru-RU" sz="9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 г.</a:t>
            </a:r>
            <a:endParaRPr kumimoji="0" lang="ru-RU" sz="9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37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1303"/>
            <a:ext cx="8595626" cy="5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algn="ctr" defTabSz="913965">
              <a:lnSpc>
                <a:spcPct val="80000"/>
              </a:lnSpc>
              <a:buClr>
                <a:schemeClr val="hlink"/>
              </a:buClr>
              <a:buSzPct val="60000"/>
            </a:pPr>
            <a:r>
              <a:rPr lang="ru-RU" sz="2100" b="1" dirty="0" smtClean="0">
                <a:solidFill>
                  <a:srgbClr val="C00000"/>
                </a:solidFill>
                <a:latin typeface="+mj-lt"/>
              </a:rPr>
              <a:t>ЭТАПЫ РЕАЛИЗАЦИИ ТРЕБОВАНИЙ БЕЗОПАСНОСТИ КИИ</a:t>
            </a:r>
            <a:endParaRPr lang="ru-RU" sz="2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9901" y="696553"/>
            <a:ext cx="8293779" cy="546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Установление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требований к обеспечению безопасности значимого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Разработка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Внедрение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объекта и ввод его в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действие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в ходе его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при выводе его из </a:t>
            </a: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  <a:endParaRPr lang="ru-RU" sz="24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20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>
            <a:off x="515740" y="5099803"/>
            <a:ext cx="589066" cy="115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1164"/>
            <a:ext cx="8754743" cy="207516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ОБЕСПЕЧЕНИЕ БЕЗОПАСНОСТИ ЗНАЧИМОГО ОБЪЕКТА 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ПРИ ВЫВОДЕ ЕГО ИЗ ЭКСПЛУАТАЦИИ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21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188094"/>
            <a:ext cx="4326566" cy="8772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ОБЕСПЕЧЕНИЕ БЕЗОПАСНОСТИ ЗНАЧИМОГО ОБЪЕКТА ПРИ ВЫВОДЕ ЕГО ИЗ ЭКСПЛУАТАЦИИ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26550" y="2086310"/>
            <a:ext cx="47162" cy="3035579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905678" y="2492897"/>
            <a:ext cx="3672408" cy="127542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Архивирование </a:t>
            </a:r>
            <a:r>
              <a:rPr lang="ru-RU" b="1" dirty="0"/>
              <a:t>информации, содержащейся в значимом </a:t>
            </a:r>
            <a:r>
              <a:rPr lang="ru-RU" b="1" dirty="0" smtClean="0"/>
              <a:t>объекте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05678" y="4005064"/>
            <a:ext cx="3672408" cy="25607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Уничтожение </a:t>
            </a:r>
            <a:r>
              <a:rPr lang="ru-RU" b="1" dirty="0"/>
              <a:t>(стирание) данных и остаточной информации с машинных носителей информации и (или) уничтожение машинных носителей </a:t>
            </a:r>
            <a:r>
              <a:rPr lang="ru-RU" b="1" dirty="0" smtClean="0"/>
              <a:t>информации.</a:t>
            </a:r>
          </a:p>
          <a:p>
            <a:pPr algn="ctr"/>
            <a:r>
              <a:rPr lang="ru-RU" b="1" dirty="0" smtClean="0"/>
              <a:t>Уничтожение данных об архитектуре и конфигурации </a:t>
            </a:r>
            <a:endParaRPr lang="ru-RU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89120" y="2492897"/>
            <a:ext cx="3420967" cy="12754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Дальнейшее использование информации в </a:t>
            </a:r>
            <a:r>
              <a:rPr lang="ru-RU" dirty="0"/>
              <a:t>деятельности </a:t>
            </a:r>
            <a:r>
              <a:rPr lang="ru-RU" dirty="0" smtClean="0"/>
              <a:t>субъекта КИИ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39552" y="3147560"/>
            <a:ext cx="366126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399804" y="4221088"/>
            <a:ext cx="3420968" cy="21286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dirty="0" smtClean="0"/>
              <a:t>Передача машинного носителя информации другому пользователю</a:t>
            </a:r>
          </a:p>
          <a:p>
            <a:pPr marL="171450" indent="-171450">
              <a:buFont typeface="Wingdings" pitchFamily="2" charset="2"/>
              <a:buChar char="Ø"/>
              <a:tabLst>
                <a:tab pos="180975" algn="l"/>
              </a:tabLst>
            </a:pPr>
            <a:endParaRPr lang="ru-RU" sz="800" dirty="0" smtClean="0"/>
          </a:p>
          <a:p>
            <a:pPr marL="285750" indent="-2857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dirty="0" smtClean="0"/>
              <a:t>Ремонт, техническое обслуживание или дальнейшее уничтожение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841506" y="277057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841506" y="4925397"/>
            <a:ext cx="360040" cy="72008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196850"/>
            <a:ext cx="858361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79525">
              <a:lnSpc>
                <a:spcPct val="80000"/>
              </a:lnSpc>
              <a:buClr>
                <a:schemeClr val="hlink"/>
              </a:buClr>
              <a:buSzPct val="60000"/>
            </a:pPr>
            <a:r>
              <a:rPr lang="ru-RU" altLang="ru-RU" sz="2100" b="1" dirty="0" smtClean="0">
                <a:solidFill>
                  <a:srgbClr val="C00000"/>
                </a:solidFill>
              </a:rPr>
              <a:t>СОСТАВ МЕР ПО ОБЕСПЕЧЕНИЮ БЕЗОПАСНОСТИ </a:t>
            </a:r>
          </a:p>
          <a:p>
            <a:pPr algn="ctr" defTabSz="1279525">
              <a:lnSpc>
                <a:spcPct val="80000"/>
              </a:lnSpc>
              <a:buClr>
                <a:schemeClr val="hlink"/>
              </a:buClr>
              <a:buSzPct val="60000"/>
            </a:pPr>
            <a:r>
              <a:rPr lang="ru-RU" altLang="ru-RU" sz="2100" b="1" dirty="0" smtClean="0">
                <a:solidFill>
                  <a:srgbClr val="C00000"/>
                </a:solidFill>
              </a:rPr>
              <a:t>ДЛЯ ЗНАЧИМОГО ОБЪЕКТА</a:t>
            </a:r>
            <a:endParaRPr lang="ru-RU" altLang="ru-RU" sz="21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583613" y="52388"/>
            <a:ext cx="452437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 smtClean="0">
                <a:latin typeface="Arial Black" pitchFamily="34" charset="0"/>
              </a:rPr>
              <a:t>22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059" y="1082802"/>
            <a:ext cx="4189650" cy="34187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Идентификация </a:t>
            </a:r>
            <a:r>
              <a:rPr lang="ru-RU" sz="1400" dirty="0">
                <a:latin typeface="+mj-lt"/>
              </a:rPr>
              <a:t>и </a:t>
            </a:r>
            <a:r>
              <a:rPr lang="ru-RU" sz="1400" dirty="0" smtClean="0">
                <a:latin typeface="+mj-lt"/>
              </a:rPr>
              <a:t>аутентификация</a:t>
            </a:r>
            <a:endParaRPr lang="ru-RU" sz="1400" dirty="0"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053" y="4040629"/>
            <a:ext cx="4189651" cy="4004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Обеспечение </a:t>
            </a:r>
            <a:r>
              <a:rPr lang="ru-RU" sz="1400" dirty="0">
                <a:latin typeface="+mj-lt"/>
              </a:rPr>
              <a:t>доступности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052" y="3617337"/>
            <a:ext cx="4189651" cy="4232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Обеспечение </a:t>
            </a:r>
            <a:r>
              <a:rPr lang="ru-RU" sz="1400" dirty="0">
                <a:latin typeface="+mj-lt"/>
              </a:rPr>
              <a:t>целостности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063" y="1424672"/>
            <a:ext cx="4189649" cy="3264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Управление доступом</a:t>
            </a:r>
            <a:endParaRPr lang="ru-RU" sz="1400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051" y="1751118"/>
            <a:ext cx="4189651" cy="34625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Ограничение </a:t>
            </a:r>
            <a:r>
              <a:rPr lang="ru-RU" sz="1400" dirty="0">
                <a:latin typeface="+mj-lt"/>
              </a:rPr>
              <a:t>программной среды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059" y="2089848"/>
            <a:ext cx="4189651" cy="322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Защита </a:t>
            </a:r>
            <a:r>
              <a:rPr lang="ru-RU" sz="1400" dirty="0">
                <a:latin typeface="+mj-lt"/>
              </a:rPr>
              <a:t>машинных </a:t>
            </a:r>
            <a:r>
              <a:rPr lang="ru-RU" sz="1400" dirty="0" smtClean="0">
                <a:latin typeface="+mj-lt"/>
              </a:rPr>
              <a:t>носителей </a:t>
            </a:r>
            <a:r>
              <a:rPr lang="ru-RU" sz="1400" dirty="0">
                <a:latin typeface="+mj-lt"/>
              </a:rPr>
              <a:t>информации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3061" y="2740304"/>
            <a:ext cx="4189651" cy="3283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Антивирусная защита</a:t>
            </a:r>
            <a:endParaRPr lang="ru-RU" sz="1400" dirty="0"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3052" y="3082263"/>
            <a:ext cx="4189650" cy="535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Предотвращение </a:t>
            </a:r>
            <a:r>
              <a:rPr lang="ru-RU" sz="1400" dirty="0">
                <a:latin typeface="+mj-lt"/>
              </a:rPr>
              <a:t>вторжений </a:t>
            </a:r>
            <a:endParaRPr lang="ru-RU" sz="1400" dirty="0" smtClean="0">
              <a:latin typeface="+mj-lt"/>
            </a:endParaRPr>
          </a:p>
          <a:p>
            <a:pPr algn="ctr"/>
            <a:r>
              <a:rPr lang="ru-RU" sz="1400" dirty="0" smtClean="0">
                <a:latin typeface="+mj-lt"/>
              </a:rPr>
              <a:t>(</a:t>
            </a:r>
            <a:r>
              <a:rPr lang="ru-RU" sz="1400" dirty="0">
                <a:latin typeface="+mj-lt"/>
              </a:rPr>
              <a:t>компьютерных атак)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820025" y="1844824"/>
            <a:ext cx="4219820" cy="6000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latin typeface="+mj-lt"/>
              </a:rPr>
              <a:t>Управление </a:t>
            </a:r>
            <a:r>
              <a:rPr lang="ru-RU" sz="1400" dirty="0">
                <a:latin typeface="+mj-lt"/>
              </a:rPr>
              <a:t>конфигурацией </a:t>
            </a:r>
            <a:endParaRPr lang="ru-RU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4820024" y="1082801"/>
            <a:ext cx="4207523" cy="7620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Планирование мероприятий по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обеспечению безопасности 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3055" y="4441089"/>
            <a:ext cx="4189649" cy="3329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Защита </a:t>
            </a:r>
            <a:r>
              <a:rPr lang="ru-RU" sz="1400" dirty="0">
                <a:latin typeface="+mj-lt"/>
              </a:rPr>
              <a:t>технических средств и систем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3061" y="4775343"/>
            <a:ext cx="4189641" cy="7113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Защита </a:t>
            </a:r>
            <a:r>
              <a:rPr lang="ru-RU" sz="1400" dirty="0">
                <a:latin typeface="+mj-lt"/>
              </a:rPr>
              <a:t>информационной (автоматизированной) системы (сети) и ее компонентов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4820025" y="2465638"/>
            <a:ext cx="4219820" cy="603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latin typeface="+mj-lt"/>
              </a:rPr>
              <a:t>Управление</a:t>
            </a:r>
            <a:r>
              <a:rPr lang="ru-RU" sz="2400" dirty="0" smtClean="0"/>
              <a:t> </a:t>
            </a:r>
            <a:r>
              <a:rPr lang="ru-RU" sz="1400" dirty="0">
                <a:latin typeface="+mj-lt"/>
              </a:rPr>
              <a:t>обновлениями программного </a:t>
            </a:r>
            <a:endParaRPr lang="ru-RU" sz="1400" dirty="0" smtClean="0">
              <a:latin typeface="+mj-lt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latin typeface="+mj-lt"/>
              </a:rPr>
              <a:t>обеспечения</a:t>
            </a:r>
            <a:endParaRPr lang="ru-RU" sz="1400" dirty="0">
              <a:latin typeface="+mj-lt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4807727" y="3082264"/>
            <a:ext cx="4219820" cy="6537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Реагирование на инциденты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информационной  безопасности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4820025" y="3749846"/>
            <a:ext cx="4221441" cy="8577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latin typeface="+mj-lt"/>
              </a:rPr>
              <a:t>Обеспечение </a:t>
            </a:r>
            <a:r>
              <a:rPr lang="ru-RU" sz="1400" dirty="0">
                <a:latin typeface="+mj-lt"/>
              </a:rPr>
              <a:t>действий в нештатных </a:t>
            </a:r>
            <a:endParaRPr lang="ru-RU" sz="1400" dirty="0" smtClean="0">
              <a:latin typeface="+mj-lt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latin typeface="+mj-lt"/>
              </a:rPr>
              <a:t>ситуациях</a:t>
            </a:r>
            <a:endParaRPr lang="ru-RU" sz="1400" dirty="0">
              <a:latin typeface="+mj-lt"/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4820025" y="4607588"/>
            <a:ext cx="4219820" cy="87910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Информирование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и обучение персонала 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49881" y="5733256"/>
            <a:ext cx="8794489" cy="864096"/>
          </a:xfrm>
          <a:prstGeom prst="wedgeRectCallout">
            <a:avLst>
              <a:gd name="adj1" fmla="val 14970"/>
              <a:gd name="adj2" fmla="val -466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Состав </a:t>
            </a:r>
            <a:r>
              <a:rPr lang="ru-RU" sz="1600" b="1" dirty="0" smtClean="0"/>
              <a:t>мер </a:t>
            </a:r>
            <a:r>
              <a:rPr lang="ru-RU" sz="1600" dirty="0" smtClean="0"/>
              <a:t>по обеспечению безопасности для значимых объектов соответствующей категории значимости </a:t>
            </a:r>
            <a:r>
              <a:rPr lang="ru-RU" sz="1600" b="1" dirty="0" smtClean="0"/>
              <a:t>приведен </a:t>
            </a:r>
            <a:r>
              <a:rPr lang="ru-RU" sz="1600" b="1" dirty="0"/>
              <a:t>в П</a:t>
            </a:r>
            <a:r>
              <a:rPr lang="ru-RU" sz="1600" b="1" dirty="0" smtClean="0"/>
              <a:t>риложении к настоящим Требованиям</a:t>
            </a:r>
          </a:p>
          <a:p>
            <a:pPr algn="ctr"/>
            <a:r>
              <a:rPr lang="ru-RU" sz="1600" dirty="0" smtClean="0"/>
              <a:t>(всего 152 меры по 17 разделам)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3058" y="2411908"/>
            <a:ext cx="4189651" cy="3283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Аудит безопасности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36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>
            <a:off x="708354" y="5454580"/>
            <a:ext cx="347838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1164"/>
            <a:ext cx="8754743" cy="135508"/>
          </a:xfrm>
        </p:spPr>
        <p:txBody>
          <a:bodyPr/>
          <a:lstStyle/>
          <a:p>
            <a:pPr defTabSz="1279525">
              <a:lnSpc>
                <a:spcPct val="8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100" b="1" dirty="0" smtClean="0">
                <a:solidFill>
                  <a:srgbClr val="C00000"/>
                </a:solidFill>
              </a:rPr>
              <a:t>СОСТАВ </a:t>
            </a:r>
            <a:r>
              <a:rPr lang="ru-RU" altLang="ru-RU" sz="2100" b="1" dirty="0">
                <a:solidFill>
                  <a:srgbClr val="C00000"/>
                </a:solidFill>
              </a:rPr>
              <a:t>МЕР ПО ОБЕСПЕЧЕНИЮ БЕЗОПАСНОСТИ </a:t>
            </a:r>
            <a:br>
              <a:rPr lang="ru-RU" altLang="ru-RU" sz="2100" b="1" dirty="0">
                <a:solidFill>
                  <a:srgbClr val="C00000"/>
                </a:solidFill>
              </a:rPr>
            </a:br>
            <a:r>
              <a:rPr lang="ru-RU" altLang="ru-RU" sz="2100" b="1" dirty="0">
                <a:solidFill>
                  <a:srgbClr val="C00000"/>
                </a:solidFill>
              </a:rPr>
              <a:t>ДЛЯ ЗНАЧИМОГО ОБЪЕКТА</a:t>
            </a:r>
            <a:br>
              <a:rPr lang="ru-RU" altLang="ru-RU" sz="2100" b="1" dirty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/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23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599" y="908721"/>
            <a:ext cx="7524785" cy="782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ВЫБОР МЕР ПО ОБЕСПЕЧЕНИЮ БЕЗОПАСНОСТИ ЗНАЧИМОГО ОБЪЕКТА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ВКЛЮЧАЕТ:</a:t>
            </a:r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1988840"/>
            <a:ext cx="698477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Определение базового набора мер по обеспечению безопасности значимого объекта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5096" y="1691283"/>
            <a:ext cx="0" cy="376329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056192" y="3356992"/>
            <a:ext cx="6984776" cy="10081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Адаптацию базового набора </a:t>
            </a:r>
            <a:r>
              <a:rPr lang="ru-RU" b="1" dirty="0"/>
              <a:t>мер по обеспечению безопасности значимого объекта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35097" y="2371680"/>
            <a:ext cx="321095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033364" y="4581128"/>
            <a:ext cx="6984776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Дополнение адаптированного набора </a:t>
            </a:r>
            <a:r>
              <a:rPr lang="ru-RU" b="1" dirty="0"/>
              <a:t>мер по обеспечению безопасности значимого </a:t>
            </a:r>
            <a:r>
              <a:rPr lang="ru-RU" b="1" dirty="0" smtClean="0"/>
              <a:t>объекта мерами, установленными иными нормативными правовыми актами в области обеспечения безопасности КИИ Российской Федерации и защиты информации </a:t>
            </a:r>
            <a:endParaRPr lang="ru-RU" b="1" dirty="0"/>
          </a:p>
        </p:txBody>
      </p:sp>
      <p:cxnSp>
        <p:nvCxnSpPr>
          <p:cNvPr id="28" name="Прямая со стрелкой 27"/>
          <p:cNvCxnSpPr>
            <a:endCxn id="35" idx="1"/>
          </p:cNvCxnSpPr>
          <p:nvPr/>
        </p:nvCxnSpPr>
        <p:spPr>
          <a:xfrm>
            <a:off x="747680" y="3861049"/>
            <a:ext cx="308512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277"/>
            <a:ext cx="8789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79525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800" b="1" dirty="0" smtClean="0">
              <a:solidFill>
                <a:srgbClr val="C00000"/>
              </a:solidFill>
              <a:latin typeface="+mj-lt"/>
              <a:cs typeface="+mn-cs"/>
            </a:endParaRPr>
          </a:p>
          <a:p>
            <a:pPr algn="ctr" defTabSz="1279525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altLang="ru-RU" sz="2100" b="1" dirty="0" smtClean="0">
                <a:solidFill>
                  <a:srgbClr val="C00000"/>
                </a:solidFill>
                <a:latin typeface="+mj-lt"/>
                <a:cs typeface="+mn-cs"/>
              </a:rPr>
              <a:t>СООТВЕТСТВИЕ КАТЕГОРИИ И КЛАССА </a:t>
            </a:r>
          </a:p>
          <a:p>
            <a:pPr algn="ctr" defTabSz="1279525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altLang="ru-RU" sz="2100" b="1" dirty="0" smtClean="0">
                <a:solidFill>
                  <a:srgbClr val="C00000"/>
                </a:solidFill>
                <a:latin typeface="+mj-lt"/>
                <a:cs typeface="+mn-cs"/>
              </a:rPr>
              <a:t>СРЕДСТВА ЗАЩИТЫ ИНФОРМАЦИИ</a:t>
            </a:r>
            <a:endParaRPr lang="ru-RU" altLang="ru-RU" sz="2100" b="1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583613" y="52388"/>
            <a:ext cx="452437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 smtClean="0">
                <a:latin typeface="Arial Black" pitchFamily="34" charset="0"/>
              </a:rPr>
              <a:t>24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7" name="Рисунок 6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2364" y="2583428"/>
            <a:ext cx="1011995" cy="87812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763688" y="3040358"/>
            <a:ext cx="54007" cy="308746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2" idx="3"/>
          </p:cNvCxnSpPr>
          <p:nvPr/>
        </p:nvCxnSpPr>
        <p:spPr>
          <a:xfrm>
            <a:off x="1305056" y="2470489"/>
            <a:ext cx="266139" cy="112939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905407" y="1827862"/>
            <a:ext cx="0" cy="290191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databas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073" y="2264671"/>
            <a:ext cx="900713" cy="781566"/>
          </a:xfrm>
          <a:prstGeom prst="rect">
            <a:avLst/>
          </a:prstGeom>
        </p:spPr>
      </p:pic>
      <p:pic>
        <p:nvPicPr>
          <p:cNvPr id="12" name="Рисунок 11" descr="web-serv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07" y="2079343"/>
            <a:ext cx="901549" cy="782292"/>
          </a:xfrm>
          <a:prstGeom prst="rect">
            <a:avLst/>
          </a:prstGeom>
        </p:spPr>
      </p:pic>
      <p:pic>
        <p:nvPicPr>
          <p:cNvPr id="13" name="Рисунок 12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6374" y="1657304"/>
            <a:ext cx="994023" cy="862534"/>
          </a:xfrm>
          <a:prstGeom prst="rect">
            <a:avLst/>
          </a:prstGeom>
        </p:spPr>
      </p:pic>
      <p:pic>
        <p:nvPicPr>
          <p:cNvPr id="14" name="Picture 6" descr="http://tiscom.ru/sites/default/files/server-poweredge-t310-overview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0" y="3356992"/>
            <a:ext cx="1533548" cy="7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331640" y="1325237"/>
            <a:ext cx="926977" cy="702515"/>
            <a:chOff x="3851921" y="1856647"/>
            <a:chExt cx="1114560" cy="778317"/>
          </a:xfrm>
        </p:grpSpPr>
        <p:pic>
          <p:nvPicPr>
            <p:cNvPr id="17" name="Рисунок 16" descr="1283471973856274709my computer-hi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4341" y="1856647"/>
              <a:ext cx="472140" cy="408402"/>
            </a:xfrm>
            <a:prstGeom prst="rect">
              <a:avLst/>
            </a:prstGeom>
          </p:spPr>
        </p:pic>
        <p:pic>
          <p:nvPicPr>
            <p:cNvPr id="18" name="Рисунок 17" descr="1283471973856274709my computer-hi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2228" y="2005104"/>
              <a:ext cx="472140" cy="408402"/>
            </a:xfrm>
            <a:prstGeom prst="rect">
              <a:avLst/>
            </a:prstGeom>
          </p:spPr>
        </p:pic>
        <p:pic>
          <p:nvPicPr>
            <p:cNvPr id="19" name="Рисунок 18" descr="1283471973856274709my computer-hi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1921" y="2136668"/>
              <a:ext cx="576064" cy="498296"/>
            </a:xfrm>
            <a:prstGeom prst="rect">
              <a:avLst/>
            </a:prstGeom>
          </p:spPr>
        </p:pic>
      </p:grpSp>
      <p:cxnSp>
        <p:nvCxnSpPr>
          <p:cNvPr id="20" name="Прямая со стрелкой 19"/>
          <p:cNvCxnSpPr/>
          <p:nvPr/>
        </p:nvCxnSpPr>
        <p:spPr>
          <a:xfrm flipV="1">
            <a:off x="2210147" y="2288917"/>
            <a:ext cx="215278" cy="148244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259605" y="2798532"/>
            <a:ext cx="224163" cy="177706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51520" y="1325237"/>
            <a:ext cx="3172839" cy="3471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70330" y="4105685"/>
            <a:ext cx="295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Информационная </a:t>
            </a:r>
          </a:p>
          <a:p>
            <a:pPr algn="ctr"/>
            <a:r>
              <a:rPr lang="ru-RU" sz="1600" b="1" dirty="0" smtClean="0">
                <a:latin typeface="+mj-lt"/>
              </a:rPr>
              <a:t>система</a:t>
            </a:r>
            <a:endParaRPr lang="ru-RU" sz="1600" b="1" dirty="0">
              <a:latin typeface="+mj-lt"/>
            </a:endParaRPr>
          </a:p>
        </p:txBody>
      </p: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2473613400"/>
              </p:ext>
            </p:extLst>
          </p:nvPr>
        </p:nvGraphicFramePr>
        <p:xfrm>
          <a:off x="3779912" y="1325237"/>
          <a:ext cx="2204109" cy="262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828691" y="4077973"/>
            <a:ext cx="2016224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Категория</a:t>
            </a:r>
            <a:endParaRPr lang="ru-RU" sz="16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78048" y="4111660"/>
            <a:ext cx="2631486" cy="584775"/>
          </a:xfrm>
          <a:prstGeom prst="rect">
            <a:avLst/>
          </a:prstGeom>
          <a:ln>
            <a:solidFill>
              <a:srgbClr val="A2E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+mj-lt"/>
              </a:rPr>
              <a:t>Класс защиты средства защиты информации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3590221540"/>
              </p:ext>
            </p:extLst>
          </p:nvPr>
        </p:nvGraphicFramePr>
        <p:xfrm>
          <a:off x="6516216" y="1353166"/>
          <a:ext cx="2204109" cy="262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8" name="Стрелка вниз 57"/>
          <p:cNvSpPr/>
          <p:nvPr/>
        </p:nvSpPr>
        <p:spPr>
          <a:xfrm>
            <a:off x="4138300" y="4581128"/>
            <a:ext cx="1397007" cy="41094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51520" y="5095738"/>
            <a:ext cx="8658014" cy="15809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+mj-lt"/>
              </a:rPr>
              <a:t>Во всех категориях значимых объектов –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применяются средства вычислительной техники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не ниже 5 класса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ru-RU" sz="1700" b="1" dirty="0" smtClean="0">
                <a:solidFill>
                  <a:srgbClr val="FFFF00"/>
                </a:solidFill>
                <a:latin typeface="+mj-lt"/>
              </a:rPr>
              <a:t>При этом в значимых объектах 1 и 2 категорий</a:t>
            </a:r>
            <a:r>
              <a:rPr lang="ru-RU" sz="1700" b="1" dirty="0" smtClean="0">
                <a:solidFill>
                  <a:schemeClr val="bg1"/>
                </a:solidFill>
                <a:latin typeface="+mj-lt"/>
              </a:rPr>
              <a:t> –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п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рименяются сертифицированные СЗИ, прошедшие проверку не ниже чем по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4 уровню контроля отсутствия недекларированных возможностей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8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>
            <a:off x="708354" y="5454580"/>
            <a:ext cx="347838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1164"/>
            <a:ext cx="8754743" cy="13550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ОБЕСПЕЧЕНИЕ БЕЗОПАСНОСТИ ЗНАЧИМОГО ОБЪЕКТА 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24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599" y="823527"/>
            <a:ext cx="7524785" cy="5570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ЗНАЧИМОМ ОБЪЕКТЕ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НЕ ДОПУСКАЕТСЯ</a:t>
            </a:r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1594112"/>
            <a:ext cx="6984776" cy="1474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Наличие удаленного доступа непосредственно (напрямую) к программным и программно-аппаратным средствам, в </a:t>
            </a:r>
            <a:r>
              <a:rPr lang="ru-RU" b="1" dirty="0" err="1" smtClean="0"/>
              <a:t>т.ч</a:t>
            </a:r>
            <a:r>
              <a:rPr lang="ru-RU" b="1" dirty="0" smtClean="0"/>
              <a:t>. средствам защиты информации, для обновления или управления со стороны лиц, не являющихся работниками субъекта КИИ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5096" y="1412776"/>
            <a:ext cx="0" cy="404180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043608" y="3212976"/>
            <a:ext cx="6984776" cy="12961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Наличие локального бесконтрольного </a:t>
            </a:r>
            <a:r>
              <a:rPr lang="ru-RU" b="1" dirty="0"/>
              <a:t>доступа к программным и программно-аппаратным средствам, в </a:t>
            </a:r>
            <a:r>
              <a:rPr lang="ru-RU" b="1" dirty="0" err="1"/>
              <a:t>т.ч</a:t>
            </a:r>
            <a:r>
              <a:rPr lang="ru-RU" b="1" dirty="0"/>
              <a:t>. средствам защиты информации</a:t>
            </a:r>
            <a:r>
              <a:rPr lang="ru-RU" b="1" dirty="0" smtClean="0"/>
              <a:t>, для обновления или управления со стороны лиц, </a:t>
            </a:r>
            <a:r>
              <a:rPr lang="ru-RU" b="1" dirty="0"/>
              <a:t>не являющихся работниками субъекта КИИ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35097" y="2371680"/>
            <a:ext cx="321095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043608" y="4653136"/>
            <a:ext cx="6984776" cy="13982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Передача информации, в </a:t>
            </a:r>
            <a:r>
              <a:rPr lang="ru-RU" b="1" dirty="0" err="1" smtClean="0"/>
              <a:t>т.ч</a:t>
            </a:r>
            <a:r>
              <a:rPr lang="ru-RU" b="1" dirty="0" smtClean="0"/>
              <a:t>. </a:t>
            </a:r>
            <a:r>
              <a:rPr lang="ru-RU" b="1" dirty="0"/>
              <a:t>т</a:t>
            </a:r>
            <a:r>
              <a:rPr lang="ru-RU" b="1" dirty="0" smtClean="0"/>
              <a:t>ехнологической информации, разработчику (производителю) программных и программно-аппаратных средств, в </a:t>
            </a:r>
            <a:r>
              <a:rPr lang="ru-RU" b="1" dirty="0" err="1" smtClean="0"/>
              <a:t>т.ч</a:t>
            </a:r>
            <a:r>
              <a:rPr lang="ru-RU" b="1" dirty="0" smtClean="0"/>
              <a:t>. средств защиты информации, или иным лицам без контроля со стороны субъекта КИИ </a:t>
            </a:r>
            <a:endParaRPr lang="ru-RU" b="1" dirty="0"/>
          </a:p>
        </p:txBody>
      </p:sp>
      <p:cxnSp>
        <p:nvCxnSpPr>
          <p:cNvPr id="28" name="Прямая со стрелкой 27"/>
          <p:cNvCxnSpPr>
            <a:endCxn id="35" idx="1"/>
          </p:cNvCxnSpPr>
          <p:nvPr/>
        </p:nvCxnSpPr>
        <p:spPr>
          <a:xfrm>
            <a:off x="735096" y="3861047"/>
            <a:ext cx="308512" cy="1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0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7" y="260648"/>
            <a:ext cx="11652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01986" y="2852936"/>
            <a:ext cx="6552728" cy="180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 b="1" dirty="0" smtClean="0">
                <a:latin typeface="+mn-lt"/>
              </a:rPr>
              <a:t>Спасибо за внимание!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400" dirty="0" smtClean="0">
                <a:latin typeface="+mn-lt"/>
              </a:rPr>
              <a:t>(383) 203-54-13</a:t>
            </a:r>
            <a:endParaRPr lang="ru-RU" altLang="ru-RU" sz="3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5509657" y="1567204"/>
            <a:ext cx="3320453" cy="987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Государственные </a:t>
            </a:r>
          </a:p>
          <a:p>
            <a:pPr algn="ctr"/>
            <a:r>
              <a:rPr lang="ru-RU" b="1" dirty="0" smtClean="0"/>
              <a:t>органы</a:t>
            </a:r>
            <a:endParaRPr lang="ru-RU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512478" y="5380823"/>
            <a:ext cx="3320452" cy="11860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dk1"/>
                </a:solidFill>
              </a:rPr>
              <a:t>Российские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dk1"/>
                </a:solidFill>
              </a:rPr>
              <a:t>индивидуальные предприниматели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12478" y="4055404"/>
            <a:ext cx="3320454" cy="11135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dk1"/>
                </a:solidFill>
              </a:rPr>
              <a:t>Российские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dk1"/>
                </a:solidFill>
              </a:rPr>
              <a:t>юридические лица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09657" y="2779701"/>
            <a:ext cx="3320452" cy="1078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Государственные учреждения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68" y="0"/>
            <a:ext cx="8229600" cy="706090"/>
          </a:xfrm>
        </p:spPr>
        <p:txBody>
          <a:bodyPr/>
          <a:lstStyle/>
          <a:p>
            <a:r>
              <a:rPr lang="en-US" sz="2100" b="1" dirty="0" smtClean="0">
                <a:solidFill>
                  <a:srgbClr val="C00000"/>
                </a:solidFill>
              </a:rPr>
              <a:t>I. </a:t>
            </a:r>
            <a:r>
              <a:rPr lang="ru-RU" sz="2100" b="1" dirty="0" smtClean="0">
                <a:solidFill>
                  <a:srgbClr val="C00000"/>
                </a:solidFill>
              </a:rPr>
              <a:t>ОБЩИЕ ПОЛОЖЕНИЯ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006" y="2060848"/>
            <a:ext cx="3169572" cy="1127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dk1"/>
                </a:solidFill>
              </a:rPr>
              <a:t>Информационные </a:t>
            </a:r>
            <a:endParaRPr lang="ru-RU" b="1" dirty="0" smtClean="0">
              <a:solidFill>
                <a:schemeClr val="dk1"/>
              </a:solidFill>
            </a:endParaRPr>
          </a:p>
          <a:p>
            <a:pPr algn="ctr"/>
            <a:r>
              <a:rPr lang="ru-RU" b="1" dirty="0" smtClean="0">
                <a:solidFill>
                  <a:schemeClr val="dk1"/>
                </a:solidFill>
              </a:rPr>
              <a:t>системы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006" y="3542763"/>
            <a:ext cx="3198866" cy="12587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Автоматизированные </a:t>
            </a:r>
            <a:r>
              <a:rPr lang="ru-RU" b="1" dirty="0"/>
              <a:t>системы управления</a:t>
            </a:r>
          </a:p>
          <a:p>
            <a:pPr algn="ctr"/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006" y="5085184"/>
            <a:ext cx="3198866" cy="1223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Информационно-телекоммуникационные сети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101" y="717108"/>
            <a:ext cx="3440788" cy="59522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6472" y="717109"/>
            <a:ext cx="249404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Значимые объекты КИИ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4247" y="717108"/>
            <a:ext cx="3596914" cy="59522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02" y="1667483"/>
            <a:ext cx="3128424" cy="4136891"/>
          </a:xfrm>
          <a:prstGeom prst="rect">
            <a:avLst/>
          </a:prstGeom>
          <a:effectLst>
            <a:glow rad="546100">
              <a:schemeClr val="bg1">
                <a:alpha val="96000"/>
              </a:schemeClr>
            </a:glow>
          </a:effectLst>
        </p:spPr>
      </p:pic>
      <p:grpSp>
        <p:nvGrpSpPr>
          <p:cNvPr id="13" name="Группа 66"/>
          <p:cNvGrpSpPr/>
          <p:nvPr/>
        </p:nvGrpSpPr>
        <p:grpSpPr>
          <a:xfrm>
            <a:off x="3275856" y="2215905"/>
            <a:ext cx="2520280" cy="3227492"/>
            <a:chOff x="3272230" y="858583"/>
            <a:chExt cx="2520280" cy="3227492"/>
          </a:xfrm>
        </p:grpSpPr>
        <p:grpSp>
          <p:nvGrpSpPr>
            <p:cNvPr id="14" name="Группа 1"/>
            <p:cNvGrpSpPr/>
            <p:nvPr/>
          </p:nvGrpSpPr>
          <p:grpSpPr>
            <a:xfrm>
              <a:off x="3629590" y="2542417"/>
              <a:ext cx="2020107" cy="1543658"/>
              <a:chOff x="2141311" y="1706910"/>
              <a:chExt cx="4707609" cy="4371546"/>
            </a:xfrm>
          </p:grpSpPr>
          <p:pic>
            <p:nvPicPr>
              <p:cNvPr id="28" name="Рисунок 27" descr="serve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71332">
                <a:off x="5192212" y="4653075"/>
                <a:ext cx="1296144" cy="1296145"/>
              </a:xfrm>
              <a:prstGeom prst="rect">
                <a:avLst/>
              </a:prstGeom>
            </p:spPr>
          </p:pic>
          <p:pic>
            <p:nvPicPr>
              <p:cNvPr id="29" name="Рисунок 28" descr="databas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86138" y="3335246"/>
                <a:ext cx="1206771" cy="1206772"/>
              </a:xfrm>
              <a:prstGeom prst="rect">
                <a:avLst/>
              </a:prstGeom>
            </p:spPr>
          </p:pic>
          <p:pic>
            <p:nvPicPr>
              <p:cNvPr id="30" name="Рисунок 29" descr="web-server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41311" y="2522805"/>
                <a:ext cx="1184409" cy="1184408"/>
              </a:xfrm>
              <a:prstGeom prst="rect">
                <a:avLst/>
              </a:prstGeom>
            </p:spPr>
          </p:pic>
          <p:pic>
            <p:nvPicPr>
              <p:cNvPr id="31" name="Рисунок 30" descr="serve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48216" y="2684894"/>
                <a:ext cx="1300704" cy="1300702"/>
              </a:xfrm>
              <a:prstGeom prst="rect">
                <a:avLst/>
              </a:prstGeom>
            </p:spPr>
          </p:pic>
          <p:pic>
            <p:nvPicPr>
              <p:cNvPr id="32" name="Picture 6" descr="http://tiscom.ru/sites/default/files/server-poweredge-t310-overview12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2267" y="4867683"/>
                <a:ext cx="2146763" cy="1210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3" name="Прямая со стрелкой 32"/>
              <p:cNvCxnSpPr/>
              <p:nvPr/>
            </p:nvCxnSpPr>
            <p:spPr>
              <a:xfrm flipH="1">
                <a:off x="5078517" y="3297255"/>
                <a:ext cx="541621" cy="3801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H="1" flipV="1">
                <a:off x="5029654" y="4376236"/>
                <a:ext cx="389222" cy="3315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H="1">
                <a:off x="3432309" y="4416226"/>
                <a:ext cx="541621" cy="3801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>
                <a:off x="3518311" y="2924944"/>
                <a:ext cx="593918" cy="3797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Группа 11"/>
              <p:cNvGrpSpPr/>
              <p:nvPr/>
            </p:nvGrpSpPr>
            <p:grpSpPr>
              <a:xfrm>
                <a:off x="3812543" y="1706910"/>
                <a:ext cx="1583151" cy="815896"/>
                <a:chOff x="3872966" y="2323612"/>
                <a:chExt cx="1021019" cy="524656"/>
              </a:xfrm>
            </p:grpSpPr>
            <p:pic>
              <p:nvPicPr>
                <p:cNvPr id="39" name="Рисунок 38" descr="1283471973856274709my computer-hi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4421845" y="2439866"/>
                  <a:ext cx="472140" cy="408402"/>
                </a:xfrm>
                <a:prstGeom prst="rect">
                  <a:avLst/>
                </a:prstGeom>
              </p:spPr>
            </p:pic>
            <p:pic>
              <p:nvPicPr>
                <p:cNvPr id="40" name="Рисунок 39" descr="1283471973856274709my computer-hi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971432" y="2413506"/>
                  <a:ext cx="472140" cy="408402"/>
                </a:xfrm>
                <a:prstGeom prst="rect">
                  <a:avLst/>
                </a:prstGeom>
              </p:spPr>
            </p:pic>
            <p:pic>
              <p:nvPicPr>
                <p:cNvPr id="41" name="Рисунок 40" descr="1283471973856274709my computer-hi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872966" y="2323612"/>
                  <a:ext cx="576064" cy="498297"/>
                </a:xfrm>
                <a:prstGeom prst="rect">
                  <a:avLst/>
                </a:prstGeom>
              </p:spPr>
            </p:pic>
          </p:grpSp>
          <p:cxnSp>
            <p:nvCxnSpPr>
              <p:cNvPr id="38" name="Прямая со стрелкой 37"/>
              <p:cNvCxnSpPr/>
              <p:nvPr/>
            </p:nvCxnSpPr>
            <p:spPr>
              <a:xfrm flipV="1">
                <a:off x="4626813" y="2617281"/>
                <a:ext cx="0" cy="6499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272230" y="858583"/>
              <a:ext cx="25202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r>
                <a:rPr lang="ru-RU" b="1" dirty="0" smtClean="0"/>
                <a:t>Обеспечение </a:t>
              </a:r>
              <a:r>
                <a:rPr lang="ru-RU" b="1" dirty="0"/>
                <a:t>устойчивого функционирования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при </a:t>
              </a:r>
              <a:r>
                <a:rPr lang="ru-RU" b="1" dirty="0"/>
                <a:t>проведении</a:t>
              </a:r>
            </a:p>
            <a:p>
              <a:pPr algn="ctr"/>
              <a:r>
                <a:rPr lang="ru-RU" b="1" dirty="0" smtClean="0"/>
                <a:t>компьютерных </a:t>
              </a:r>
              <a:r>
                <a:rPr lang="ru-RU" b="1" dirty="0"/>
                <a:t>атак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084169" y="764704"/>
            <a:ext cx="21590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СУБЪЕКТЫ 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3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96472" y="1458186"/>
            <a:ext cx="2494045" cy="416793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Статья 7 </a:t>
            </a:r>
          </a:p>
          <a:p>
            <a:pPr algn="ctr"/>
            <a:r>
              <a:rPr lang="ru-RU" sz="1300" dirty="0" smtClean="0"/>
              <a:t>Федерального закона № 187-ФЗ</a:t>
            </a:r>
            <a:endParaRPr lang="ru-RU" sz="13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45919" y="3429000"/>
            <a:ext cx="8953673" cy="158417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399" y="5141946"/>
            <a:ext cx="8953673" cy="159942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919" y="2005206"/>
            <a:ext cx="8953673" cy="135765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919" y="476672"/>
            <a:ext cx="8990577" cy="145536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59" y="-24773"/>
            <a:ext cx="8229600" cy="562074"/>
          </a:xfrm>
        </p:spPr>
        <p:txBody>
          <a:bodyPr/>
          <a:lstStyle/>
          <a:p>
            <a:r>
              <a:rPr lang="ru-RU" sz="2100" b="1" dirty="0" smtClean="0">
                <a:solidFill>
                  <a:srgbClr val="C00000"/>
                </a:solidFill>
              </a:rPr>
              <a:t>ОСОБЕННОСТИ РЕАЛИЗАЦИИ ТРЕБОВАНИЙ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4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987" y="603552"/>
            <a:ext cx="3074608" cy="12565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Обеспечение безопасности значимых объектов, </a:t>
            </a:r>
            <a:r>
              <a:rPr lang="ru-RU" sz="1600" dirty="0"/>
              <a:t>в которых обрабатывается информация</a:t>
            </a:r>
            <a:r>
              <a:rPr lang="ru-RU" sz="1600"/>
              <a:t>, </a:t>
            </a:r>
            <a:r>
              <a:rPr lang="ru-RU" sz="1600" u="sng" smtClean="0"/>
              <a:t>составляющая государственную </a:t>
            </a:r>
            <a:r>
              <a:rPr lang="ru-RU" sz="1600" u="sng" dirty="0"/>
              <a:t>тайну</a:t>
            </a:r>
          </a:p>
        </p:txBody>
      </p:sp>
      <p:sp>
        <p:nvSpPr>
          <p:cNvPr id="9" name="Нашивка 8"/>
          <p:cNvSpPr/>
          <p:nvPr/>
        </p:nvSpPr>
        <p:spPr>
          <a:xfrm>
            <a:off x="3275044" y="2291182"/>
            <a:ext cx="792088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3434" y="2054255"/>
            <a:ext cx="2036507" cy="458200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Требования</a:t>
            </a:r>
          </a:p>
          <a:p>
            <a:pPr algn="ctr"/>
            <a:r>
              <a:rPr lang="ru-RU" sz="2000" b="1" dirty="0"/>
              <a:t>по обеспечению безопасности значимых </a:t>
            </a:r>
            <a:r>
              <a:rPr lang="ru-RU" sz="2000" b="1" dirty="0" smtClean="0"/>
              <a:t>объектов</a:t>
            </a:r>
            <a:endParaRPr lang="ru-RU" sz="2000" b="1" dirty="0"/>
          </a:p>
        </p:txBody>
      </p:sp>
      <p:sp>
        <p:nvSpPr>
          <p:cNvPr id="11" name="Плюс 10"/>
          <p:cNvSpPr/>
          <p:nvPr/>
        </p:nvSpPr>
        <p:spPr>
          <a:xfrm>
            <a:off x="5939751" y="3879050"/>
            <a:ext cx="648072" cy="684076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5804" y="603552"/>
            <a:ext cx="2401883" cy="12565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Законодательство РФ </a:t>
            </a:r>
          </a:p>
          <a:p>
            <a:pPr algn="ctr"/>
            <a:r>
              <a:rPr lang="ru-RU" dirty="0" smtClean="0"/>
              <a:t>о государственной </a:t>
            </a:r>
            <a:r>
              <a:rPr lang="ru-RU" dirty="0"/>
              <a:t>тайне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3987" y="2111102"/>
            <a:ext cx="3096343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Обеспечение безопасности значимых объектов, являющихся </a:t>
            </a:r>
            <a:r>
              <a:rPr lang="ru-RU" sz="1600" u="sng" dirty="0" smtClean="0"/>
              <a:t>государственными </a:t>
            </a:r>
            <a:r>
              <a:rPr lang="ru-RU" sz="1600" u="sng" dirty="0"/>
              <a:t>информационными системами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3286269" y="835801"/>
            <a:ext cx="792088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260990" y="3825044"/>
            <a:ext cx="792088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80825" y="2111222"/>
            <a:ext cx="2426862" cy="1152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Приказ </a:t>
            </a:r>
            <a:r>
              <a:rPr lang="ru-RU" dirty="0" smtClean="0">
                <a:solidFill>
                  <a:schemeClr val="dk1"/>
                </a:solidFill>
              </a:rPr>
              <a:t>ФСТЭК </a:t>
            </a:r>
            <a:r>
              <a:rPr lang="ru-RU" dirty="0">
                <a:solidFill>
                  <a:schemeClr val="dk1"/>
                </a:solidFill>
              </a:rPr>
              <a:t>России от 11 февраля 2013 г. № 17 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3987" y="3491812"/>
            <a:ext cx="3096344" cy="14212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Обеспечение безопасности значимых объектов, являющихся  </a:t>
            </a:r>
            <a:r>
              <a:rPr lang="ru-RU" sz="1600" u="sng" dirty="0"/>
              <a:t>информационными </a:t>
            </a:r>
            <a:r>
              <a:rPr lang="ru-RU" sz="1600" u="sng" dirty="0" smtClean="0"/>
              <a:t>системами персональных данных</a:t>
            </a:r>
            <a:endParaRPr lang="ru-RU" sz="1600" u="sng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05804" y="3491812"/>
            <a:ext cx="2401884" cy="1421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Постановление Правительства РФ </a:t>
            </a:r>
          </a:p>
          <a:p>
            <a:pPr algn="ctr"/>
            <a:r>
              <a:rPr lang="ru-RU" dirty="0">
                <a:solidFill>
                  <a:schemeClr val="dk1"/>
                </a:solidFill>
              </a:rPr>
              <a:t>от 1 ноября 2012 г. </a:t>
            </a:r>
          </a:p>
          <a:p>
            <a:pPr algn="ctr"/>
            <a:r>
              <a:rPr lang="ru-RU" dirty="0">
                <a:solidFill>
                  <a:schemeClr val="dk1"/>
                </a:solidFill>
              </a:rPr>
              <a:t>№ 1119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3987" y="5214965"/>
            <a:ext cx="3096343" cy="14212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Обеспечения </a:t>
            </a:r>
            <a:r>
              <a:rPr lang="ru-RU" sz="1600" dirty="0"/>
              <a:t>безопасности значимых объектов, являющихся </a:t>
            </a:r>
            <a:r>
              <a:rPr lang="ru-RU" sz="1600" u="sng" dirty="0"/>
              <a:t>информационно-телекоммуникационными сетями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90596" y="5229199"/>
            <a:ext cx="2401884" cy="14070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Нормативные правовые акты Минкомсвязи России</a:t>
            </a:r>
          </a:p>
        </p:txBody>
      </p:sp>
      <p:sp>
        <p:nvSpPr>
          <p:cNvPr id="25" name="Нашивка 24"/>
          <p:cNvSpPr/>
          <p:nvPr/>
        </p:nvSpPr>
        <p:spPr>
          <a:xfrm>
            <a:off x="3260990" y="5529569"/>
            <a:ext cx="792088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541207" y="824019"/>
            <a:ext cx="792088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5662047" y="808312"/>
            <a:ext cx="792088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235569" y="158892"/>
            <a:ext cx="8208912" cy="32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09" tIns="34205" rIns="68409" bIns="34205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2100" b="1" dirty="0">
                <a:solidFill>
                  <a:srgbClr val="C00000"/>
                </a:solidFill>
              </a:rPr>
              <a:t>РЕАЛИЗАЦИЯ ТРЕБОВАНИЙ</a:t>
            </a:r>
            <a:endParaRPr lang="ru-RU" altLang="ru-RU" sz="21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5</a:t>
            </a:r>
            <a:endParaRPr lang="ru-RU" sz="1400" dirty="0">
              <a:latin typeface="Arial Black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11082" y="581498"/>
            <a:ext cx="8928991" cy="5868453"/>
            <a:chOff x="179512" y="1268760"/>
            <a:chExt cx="8856983" cy="2877499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79512" y="1268760"/>
              <a:ext cx="8856983" cy="2877499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1279525">
                <a:lnSpc>
                  <a:spcPct val="90000"/>
                </a:lnSpc>
                <a:defRPr/>
              </a:pPr>
              <a:r>
                <a:rPr lang="ru-RU" sz="2200" b="1" dirty="0">
                  <a:solidFill>
                    <a:srgbClr val="C00000"/>
                  </a:solidFill>
                </a:rPr>
                <a:t>Приказ ФСТЭК России от 25 декабря 2017 г. № </a:t>
              </a:r>
              <a:r>
                <a:rPr lang="ru-RU" sz="2200" b="1" dirty="0" smtClean="0">
                  <a:solidFill>
                    <a:srgbClr val="C00000"/>
                  </a:solidFill>
                </a:rPr>
                <a:t>239</a:t>
              </a:r>
              <a:endParaRPr lang="ru-RU" sz="2200" b="1" dirty="0">
                <a:solidFill>
                  <a:srgbClr val="C00000"/>
                </a:solidFill>
              </a:endParaRPr>
            </a:p>
            <a:p>
              <a:pPr algn="ctr" defTabSz="1279525">
                <a:lnSpc>
                  <a:spcPct val="90000"/>
                </a:lnSpc>
                <a:defRPr/>
              </a:pPr>
              <a:endParaRPr lang="ru-RU" sz="2000" b="1" dirty="0" smtClean="0">
                <a:solidFill>
                  <a:srgbClr val="C00000"/>
                </a:solidFill>
              </a:endParaRPr>
            </a:p>
            <a:p>
              <a:pPr algn="ctr" defTabSz="1279525">
                <a:lnSpc>
                  <a:spcPct val="90000"/>
                </a:lnSpc>
                <a:defRPr/>
              </a:pPr>
              <a:endParaRPr lang="ru-RU" sz="1200" b="0" dirty="0"/>
            </a:p>
            <a:p>
              <a:pPr algn="ctr" defTabSz="1279525">
                <a:lnSpc>
                  <a:spcPct val="90000"/>
                </a:lnSpc>
                <a:defRPr/>
              </a:pPr>
              <a:endParaRPr lang="ru-RU" sz="1200" b="0" dirty="0"/>
            </a:p>
            <a:p>
              <a:pPr algn="ctr" defTabSz="1279525">
                <a:lnSpc>
                  <a:spcPct val="90000"/>
                </a:lnSpc>
                <a:defRPr/>
              </a:pPr>
              <a:endParaRPr lang="ru-RU" sz="1200" b="0" dirty="0"/>
            </a:p>
            <a:p>
              <a:pPr algn="ctr" defTabSz="1279525">
                <a:lnSpc>
                  <a:spcPct val="90000"/>
                </a:lnSpc>
                <a:defRPr/>
              </a:pPr>
              <a:endParaRPr lang="ru-RU" sz="1200" b="0" dirty="0"/>
            </a:p>
            <a:p>
              <a:pPr algn="ctr" defTabSz="1279525">
                <a:lnSpc>
                  <a:spcPct val="90000"/>
                </a:lnSpc>
                <a:defRPr/>
              </a:pPr>
              <a:endParaRPr lang="ru-RU" sz="1200" dirty="0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29466" y="1635037"/>
              <a:ext cx="8564176" cy="53397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>
                <a:lnSpc>
                  <a:spcPct val="90000"/>
                </a:lnSpc>
                <a:defRPr/>
              </a:pPr>
              <a:endParaRPr lang="ru-RU" sz="12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 defTabSz="1279525">
                <a:lnSpc>
                  <a:spcPct val="90000"/>
                </a:lnSpc>
                <a:defRPr/>
              </a:pPr>
              <a:r>
                <a:rPr lang="ru-RU" sz="17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ТРЕБОВАНИЯ ПО ОБЕСПЕЧЕНИЮ БЕЗОПАСНОСТИ ЗНАЧИМЫХ ОБЪЕКТОВ </a:t>
              </a:r>
            </a:p>
            <a:p>
              <a:pPr algn="ctr" defTabSz="1279525">
                <a:lnSpc>
                  <a:spcPct val="90000"/>
                </a:lnSpc>
                <a:defRPr/>
              </a:pPr>
              <a:r>
                <a:rPr lang="ru-RU" sz="17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КРИТИЧЕСКОЙ ИНФОРМАЦИОННОЙ ИНФРАСТРУКТУРЫ</a:t>
              </a:r>
              <a:br>
                <a:rPr lang="ru-RU" sz="17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</a:br>
              <a:r>
                <a:rPr lang="ru-RU" sz="17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РОССИЙСКОЙ ФЕДЕРАЦИИ</a:t>
              </a:r>
              <a:endParaRPr lang="ru-RU" sz="17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210135" y="2593533"/>
              <a:ext cx="1294861" cy="8774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defTabSz="1279525">
                <a:lnSpc>
                  <a:spcPct val="90000"/>
                </a:lnSpc>
                <a:defRPr/>
              </a:pPr>
              <a:r>
                <a:rPr lang="ru-RU" sz="115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Установление </a:t>
              </a:r>
              <a:r>
                <a:rPr lang="ru-RU" sz="115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требований к  </a:t>
              </a:r>
              <a:r>
                <a:rPr lang="ru-RU" sz="115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обеспечению безопасности значимого объекта</a:t>
              </a:r>
              <a:endParaRPr lang="ru-RU" sz="1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8"/>
            <p:cNvSpPr>
              <a:spLocks noChangeArrowheads="1"/>
            </p:cNvSpPr>
            <p:nvPr/>
          </p:nvSpPr>
          <p:spPr bwMode="auto">
            <a:xfrm>
              <a:off x="1556548" y="2592064"/>
              <a:ext cx="1242275" cy="8774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79525">
                <a:lnSpc>
                  <a:spcPct val="90000"/>
                </a:lnSpc>
                <a:defRPr/>
              </a:pPr>
              <a:r>
                <a:rPr lang="ru-RU" sz="115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Разработка </a:t>
              </a:r>
              <a:r>
                <a:rPr lang="ru-RU" sz="115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организацион-ных</a:t>
              </a:r>
              <a:r>
                <a:rPr lang="ru-RU" sz="115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и технических мер по обеспечению безопасности значимого объекта </a:t>
              </a:r>
              <a:endParaRPr lang="ru-RU" sz="1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2851404" y="2594236"/>
              <a:ext cx="1169201" cy="8774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79525">
                <a:lnSpc>
                  <a:spcPct val="90000"/>
                </a:lnSpc>
                <a:defRPr/>
              </a:pPr>
              <a:endParaRPr lang="ru-RU" sz="1150" dirty="0" smtClean="0">
                <a:solidFill>
                  <a:srgbClr val="000000"/>
                </a:solidFill>
                <a:latin typeface="+mn-lt"/>
              </a:endParaRPr>
            </a:p>
            <a:p>
              <a:pPr algn="ctr" defTabSz="1279525">
                <a:lnSpc>
                  <a:spcPct val="90000"/>
                </a:lnSpc>
                <a:defRPr/>
              </a:pPr>
              <a:r>
                <a:rPr lang="ru-RU" sz="1150" dirty="0" smtClean="0">
                  <a:solidFill>
                    <a:srgbClr val="000000"/>
                  </a:solidFill>
                  <a:latin typeface="+mn-lt"/>
                </a:rPr>
                <a:t>Внедрение </a:t>
              </a:r>
              <a:r>
                <a:rPr lang="ru-RU" sz="1150" dirty="0" err="1" smtClean="0">
                  <a:solidFill>
                    <a:srgbClr val="000000"/>
                  </a:solidFill>
                  <a:latin typeface="+mn-lt"/>
                </a:rPr>
                <a:t>организацион-ных</a:t>
              </a:r>
              <a:r>
                <a:rPr lang="ru-RU" sz="115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ru-RU" sz="1150" dirty="0">
                  <a:solidFill>
                    <a:srgbClr val="000000"/>
                  </a:solidFill>
                  <a:latin typeface="+mn-lt"/>
                </a:rPr>
                <a:t>и технических мер </a:t>
              </a:r>
              <a:r>
                <a:rPr lang="ru-RU" sz="1150" dirty="0" smtClean="0">
                  <a:solidFill>
                    <a:srgbClr val="000000"/>
                  </a:solidFill>
                  <a:latin typeface="+mn-lt"/>
                </a:rPr>
                <a:t>по </a:t>
              </a:r>
              <a:r>
                <a:rPr lang="ru-RU" sz="115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обеспечению безопасности </a:t>
              </a:r>
              <a:r>
                <a:rPr lang="ru-RU" sz="115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значимого объекта</a:t>
              </a: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4093681" y="2595574"/>
              <a:ext cx="1332351" cy="8774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defTabSz="1279525">
                <a:lnSpc>
                  <a:spcPct val="90000"/>
                </a:lnSpc>
                <a:defRPr/>
              </a:pPr>
              <a:r>
                <a:rPr lang="ru-RU" sz="1100" b="0" dirty="0" smtClean="0">
                  <a:solidFill>
                    <a:srgbClr val="000000"/>
                  </a:solidFill>
                  <a:latin typeface="+mn-lt"/>
                </a:rPr>
                <a:t>Ввод </a:t>
              </a:r>
              <a:r>
                <a:rPr lang="ru-RU" sz="1100" b="0" dirty="0">
                  <a:solidFill>
                    <a:srgbClr val="000000"/>
                  </a:solidFill>
                  <a:latin typeface="+mn-lt"/>
                </a:rPr>
                <a:t>в </a:t>
              </a:r>
              <a:r>
                <a:rPr lang="ru-RU" sz="1100" b="0" dirty="0" smtClean="0">
                  <a:solidFill>
                    <a:srgbClr val="000000"/>
                  </a:solidFill>
                  <a:latin typeface="+mn-lt"/>
                </a:rPr>
                <a:t>действие </a:t>
              </a:r>
              <a:r>
                <a:rPr lang="ru-RU" sz="11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значимого объекта</a:t>
              </a:r>
              <a:r>
                <a:rPr lang="ru-RU" sz="1100" b="0" dirty="0" smtClean="0">
                  <a:solidFill>
                    <a:srgbClr val="000000"/>
                  </a:solidFill>
                  <a:latin typeface="+mn-lt"/>
                </a:rPr>
                <a:t> </a:t>
              </a:r>
              <a:endParaRPr lang="ru-RU" sz="1100" b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5471750" y="2591305"/>
              <a:ext cx="1201984" cy="8774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anchor="ctr" anchorCtr="1"/>
            <a:lstStyle/>
            <a:p>
              <a:pPr algn="ctr" defTabSz="1279525">
                <a:lnSpc>
                  <a:spcPct val="90000"/>
                </a:lnSpc>
                <a:defRPr/>
              </a:pPr>
              <a:r>
                <a:rPr lang="ru-RU" sz="115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Обеспечение </a:t>
              </a:r>
              <a:r>
                <a:rPr lang="ru-RU" sz="115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безопасности значимого объекта </a:t>
              </a:r>
            </a:p>
            <a:p>
              <a:pPr algn="ctr" defTabSz="1279525">
                <a:lnSpc>
                  <a:spcPct val="90000"/>
                </a:lnSpc>
                <a:defRPr/>
              </a:pPr>
              <a:r>
                <a:rPr lang="ru-RU" sz="115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 ходе его </a:t>
              </a:r>
              <a:endParaRPr lang="ru-RU" sz="1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279525">
                <a:lnSpc>
                  <a:spcPct val="90000"/>
                </a:lnSpc>
                <a:defRPr/>
              </a:pPr>
              <a:r>
                <a:rPr lang="ru-RU" sz="115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эксплуатации</a:t>
              </a:r>
              <a:endParaRPr lang="ru-RU" sz="1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6733409" y="2589263"/>
              <a:ext cx="1193448" cy="8783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defTabSz="1279525">
                <a:lnSpc>
                  <a:spcPct val="90000"/>
                </a:lnSpc>
                <a:defRPr/>
              </a:pPr>
              <a:r>
                <a:rPr lang="ru-RU" sz="115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Обеспечение безопасности </a:t>
              </a:r>
              <a:r>
                <a:rPr lang="ru-RU" sz="115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значимого объекта</a:t>
              </a:r>
              <a:r>
                <a:rPr lang="ru-RU" sz="115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при </a:t>
              </a:r>
              <a:r>
                <a:rPr lang="ru-RU" sz="115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выводе </a:t>
              </a:r>
              <a:r>
                <a:rPr lang="ru-RU" sz="115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его из </a:t>
              </a:r>
              <a:r>
                <a:rPr lang="ru-RU" sz="115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эксплуатации</a:t>
              </a:r>
              <a:endParaRPr lang="ru-RU" sz="1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7971059" y="2590562"/>
              <a:ext cx="1042008" cy="8783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defTabSz="1279525">
                <a:lnSpc>
                  <a:spcPct val="90000"/>
                </a:lnSpc>
                <a:defRPr/>
              </a:pPr>
              <a:r>
                <a:rPr lang="ru-RU" sz="1100" dirty="0" smtClean="0">
                  <a:solidFill>
                    <a:srgbClr val="000000"/>
                  </a:solidFill>
                  <a:latin typeface="+mn-lt"/>
                </a:rPr>
                <a:t>Вывод их эксплуатации значимого объекта</a:t>
              </a:r>
              <a:endParaRPr lang="ru-RU" sz="11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2" name="Выгнутая вверх стрелка 1"/>
          <p:cNvSpPr/>
          <p:nvPr/>
        </p:nvSpPr>
        <p:spPr>
          <a:xfrm>
            <a:off x="685340" y="2852936"/>
            <a:ext cx="2880320" cy="433727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>
            <a:off x="4284133" y="5102090"/>
            <a:ext cx="2232248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6737" y="2613136"/>
            <a:ext cx="244971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Создание значимого объекта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32511" y="5776434"/>
            <a:ext cx="279115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эксплуатация 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значимого объекта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6920408" y="2968414"/>
            <a:ext cx="1947794" cy="297841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42022" y="2568305"/>
            <a:ext cx="41744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	Вывод из эксплуатации</a:t>
            </a: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	Значимого объекта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02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136" y="188640"/>
            <a:ext cx="8280920" cy="5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algn="ctr" defTabSz="913965">
              <a:lnSpc>
                <a:spcPct val="80000"/>
              </a:lnSpc>
              <a:buClr>
                <a:schemeClr val="hlink"/>
              </a:buClr>
              <a:buSzPct val="60000"/>
            </a:pPr>
            <a:r>
              <a:rPr lang="ru-RU" sz="2100" b="1" dirty="0" smtClean="0">
                <a:solidFill>
                  <a:srgbClr val="C00000"/>
                </a:solidFill>
                <a:latin typeface="+mj-lt"/>
              </a:rPr>
              <a:t>ЭТАПЫ РЕАЛИЗАЦИИ ТРЕБОВАНИЙ БЕЗОПАСНОСТИ КИИ</a:t>
            </a:r>
            <a:endParaRPr lang="ru-RU" sz="2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2317" y="694358"/>
            <a:ext cx="829377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14350" indent="-514350" defTabSz="913965">
              <a:lnSpc>
                <a:spcPct val="80000"/>
              </a:lnSpc>
              <a:buClr>
                <a:schemeClr val="accent6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Установление </a:t>
            </a:r>
            <a:r>
              <a:rPr lang="ru-RU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требований к обеспечению безопасности значимого </a:t>
            </a: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Разработка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</a:t>
            </a: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Внедрение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объекта и ввод его в </a:t>
            </a: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действие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в ходе его </a:t>
            </a: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при выводе его из </a:t>
            </a: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</a:p>
          <a:p>
            <a:pPr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</a:pPr>
            <a:endParaRPr lang="ru-RU" sz="240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Меры обеспечения безопасности значимого объекта</a:t>
            </a:r>
            <a:endParaRPr lang="ru-RU" sz="24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6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95" y="341163"/>
            <a:ext cx="8229600" cy="279525"/>
          </a:xfrm>
        </p:spPr>
        <p:txBody>
          <a:bodyPr/>
          <a:lstStyle/>
          <a:p>
            <a:r>
              <a:rPr lang="ru-RU" sz="2100" b="1" dirty="0" smtClean="0">
                <a:solidFill>
                  <a:srgbClr val="C00000"/>
                </a:solidFill>
              </a:rPr>
              <a:t>УСТАНОВЛЕНИЕ </a:t>
            </a:r>
            <a:r>
              <a:rPr lang="ru-RU" sz="2100" b="1" dirty="0">
                <a:solidFill>
                  <a:srgbClr val="C00000"/>
                </a:solidFill>
              </a:rPr>
              <a:t>ТРЕБОВАНИЙ </a:t>
            </a:r>
            <a:r>
              <a:rPr lang="ru-RU" sz="2100" b="1" dirty="0" smtClean="0">
                <a:solidFill>
                  <a:srgbClr val="C00000"/>
                </a:solidFill>
              </a:rPr>
              <a:t>К  ОБЕСПЕЧЕНИЮ БЕЗОПАСНОСТИ ЗНАЧИМОГО ОБЪЕКТА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7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594" y="836712"/>
            <a:ext cx="367136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Задание Требований к обеспечению безопасности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23628" y="1736812"/>
            <a:ext cx="29523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атегорией значимости значимого объекта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20254" y="2537283"/>
            <a:ext cx="2952328" cy="8144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Перечня показателей критериев значимости объектов КИИ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3568" y="1547468"/>
            <a:ext cx="0" cy="1313852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3568" y="2068292"/>
            <a:ext cx="54006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9454" y="2861320"/>
            <a:ext cx="56080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нутый угол 25"/>
          <p:cNvSpPr/>
          <p:nvPr/>
        </p:nvSpPr>
        <p:spPr>
          <a:xfrm>
            <a:off x="5199308" y="660526"/>
            <a:ext cx="3470169" cy="2442060"/>
          </a:xfrm>
          <a:prstGeom prst="foldedCorne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ПРАВИТЕЛЬСТВО РОССИЙСКОЙ ФЕДЕРАЦИИ </a:t>
            </a:r>
            <a:b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 О С Т А Н О В Л Е Н И Е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8 февраля 2018 г. № 127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Правил категорирования объектов критической информационной инфраструктуры Российской Федерации,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перечня показателей критериев значимости объектов критической информационной инфраструктуры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и их значений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1223628" y="3776081"/>
            <a:ext cx="2948954" cy="210119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задание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создание значимого объекта и (или) техническое задание (частное техническое) на создание подсистемы безопасности значимого объекта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2696418" y="3382265"/>
            <a:ext cx="0" cy="393816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4982176" y="3203304"/>
            <a:ext cx="3904431" cy="296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 </a:t>
            </a:r>
            <a:r>
              <a:rPr lang="ru-RU" sz="1400" dirty="0"/>
              <a:t>и задачи обеспечения безопасности</a:t>
            </a:r>
          </a:p>
        </p:txBody>
      </p:sp>
      <p:sp>
        <p:nvSpPr>
          <p:cNvPr id="60" name="Стрелка влево 59"/>
          <p:cNvSpPr/>
          <p:nvPr/>
        </p:nvSpPr>
        <p:spPr>
          <a:xfrm>
            <a:off x="4357241" y="1660611"/>
            <a:ext cx="624935" cy="800471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лево 61"/>
          <p:cNvSpPr/>
          <p:nvPr/>
        </p:nvSpPr>
        <p:spPr>
          <a:xfrm rot="10800000">
            <a:off x="4323127" y="4421157"/>
            <a:ext cx="504056" cy="811040"/>
          </a:xfrm>
          <a:prstGeom prst="leftArrow">
            <a:avLst>
              <a:gd name="adj1" fmla="val 50000"/>
              <a:gd name="adj2" fmla="val 4827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982178" y="3866944"/>
            <a:ext cx="3904430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Перечень НПА, МД и НС</a:t>
            </a:r>
            <a:endParaRPr lang="ru-RU" sz="1400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982178" y="4251832"/>
            <a:ext cx="390443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Перечень типов объектов защиты</a:t>
            </a:r>
            <a:endParaRPr lang="ru-RU" sz="1400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982178" y="3506904"/>
            <a:ext cx="3904430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Категорию значимости объекта</a:t>
            </a:r>
            <a:endParaRPr lang="ru-RU" sz="1400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982177" y="4688077"/>
            <a:ext cx="390443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Организационные и технические меры, применяемые для обеспечения безопасности</a:t>
            </a:r>
            <a:endParaRPr lang="ru-RU" sz="1400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982178" y="5134241"/>
            <a:ext cx="390443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Стадии </a:t>
            </a:r>
            <a:r>
              <a:rPr lang="ru-RU" sz="1400" dirty="0"/>
              <a:t>(этапы работ) создания подсистемы безопасности 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982178" y="5566289"/>
            <a:ext cx="390443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Требования </a:t>
            </a:r>
            <a:r>
              <a:rPr lang="ru-RU" sz="1400" dirty="0"/>
              <a:t>к </a:t>
            </a:r>
            <a:r>
              <a:rPr lang="ru-RU" sz="1400" dirty="0" smtClean="0"/>
              <a:t>применяемым к программным и ПАС,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СЗИ</a:t>
            </a:r>
            <a:endParaRPr lang="ru-RU" sz="1400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982178" y="5982541"/>
            <a:ext cx="390443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Требования </a:t>
            </a:r>
            <a:r>
              <a:rPr lang="ru-RU" sz="1400" dirty="0"/>
              <a:t>к </a:t>
            </a:r>
            <a:r>
              <a:rPr lang="ru-RU" sz="1400" dirty="0" smtClean="0"/>
              <a:t>защите средств и систем, обеспечивающих функционирование </a:t>
            </a:r>
            <a:r>
              <a:rPr lang="ru-RU" sz="1400" dirty="0" err="1" smtClean="0"/>
              <a:t>ЗнО</a:t>
            </a:r>
            <a:endParaRPr lang="ru-RU" sz="1400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982178" y="6425952"/>
            <a:ext cx="3904430" cy="3874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Требования </a:t>
            </a:r>
            <a:r>
              <a:rPr lang="ru-RU" sz="1400" dirty="0"/>
              <a:t>к информационному взаимодействию </a:t>
            </a:r>
            <a:r>
              <a:rPr lang="ru-RU" sz="1400" dirty="0" err="1" smtClean="0"/>
              <a:t>ЗнО</a:t>
            </a:r>
            <a:r>
              <a:rPr lang="ru-RU" sz="1400" dirty="0" smtClean="0"/>
              <a:t> с иными объектами КИИ</a:t>
            </a:r>
            <a:endParaRPr lang="ru-RU" sz="1400" dirty="0"/>
          </a:p>
        </p:txBody>
      </p:sp>
      <p:sp>
        <p:nvSpPr>
          <p:cNvPr id="73" name="Прямоугольная выноска 72"/>
          <p:cNvSpPr/>
          <p:nvPr/>
        </p:nvSpPr>
        <p:spPr>
          <a:xfrm>
            <a:off x="395537" y="6198565"/>
            <a:ext cx="4248472" cy="614811"/>
          </a:xfrm>
          <a:prstGeom prst="wedgeRectCallout">
            <a:avLst>
              <a:gd name="adj1" fmla="val -1132"/>
              <a:gd name="adj2" fmla="val -9556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П</a:t>
            </a:r>
            <a:r>
              <a:rPr lang="ru-RU" sz="1300" dirty="0" smtClean="0"/>
              <a:t>оложения </a:t>
            </a:r>
            <a:r>
              <a:rPr lang="ru-RU" sz="1300" dirty="0"/>
              <a:t>организационно-распорядительных документов по обеспечению безопасности значимых </a:t>
            </a:r>
            <a:r>
              <a:rPr lang="ru-RU" sz="1300" dirty="0" smtClean="0"/>
              <a:t>объектов, разрабатываемых субъектами КИИ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1618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281218"/>
            <a:ext cx="8280920" cy="5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algn="ctr" defTabSz="913965">
              <a:lnSpc>
                <a:spcPct val="80000"/>
              </a:lnSpc>
              <a:buClr>
                <a:schemeClr val="hlink"/>
              </a:buClr>
              <a:buSzPct val="60000"/>
            </a:pPr>
            <a:r>
              <a:rPr lang="ru-RU" sz="2100" b="1" dirty="0" smtClean="0">
                <a:solidFill>
                  <a:srgbClr val="C00000"/>
                </a:solidFill>
                <a:latin typeface="+mj-lt"/>
              </a:rPr>
              <a:t>ЭТАПЫ РЕАЛИЗАЦИИ ТРЕБОВАНИЙ БЕЗОПАСНОСТИ КИИ</a:t>
            </a:r>
            <a:endParaRPr lang="ru-RU" sz="2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2811" y="908720"/>
            <a:ext cx="8293779" cy="546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Установление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требований к обеспечению безопасности значимого объекта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Разработка организационных и технических мер по обеспечению безопасности значимого объекта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Внедрение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объекта и ввод его в </a:t>
            </a: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действие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в ходе его </a:t>
            </a: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</a:p>
          <a:p>
            <a:pPr marL="514350" indent="-514350" defTabSz="913965">
              <a:lnSpc>
                <a:spcPct val="8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при выводе его из </a:t>
            </a:r>
            <a:r>
              <a:rPr lang="ru-RU" sz="2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  <a:endParaRPr lang="ru-RU" sz="24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8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/>
          <p:nvPr/>
        </p:nvCxnSpPr>
        <p:spPr>
          <a:xfrm>
            <a:off x="524578" y="3861048"/>
            <a:ext cx="629313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42" y="52388"/>
            <a:ext cx="8554683" cy="144388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РАЗРАБОТКА ОРГАНИЗАЦИОННЫХ И ТЕХНИЧЕСКИХ МЕР </a:t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ПО ОБЕСПЕЧЕНИЮ БЕЗОПАСНОСТИ ЗНАЧИМОГО ОБЪЕКТА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83680" y="52388"/>
            <a:ext cx="452816" cy="28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9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083" y="908720"/>
            <a:ext cx="3667987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РАЗРАБОТКА ОРГАНИЗАЦИОННЫХ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ТЕХНИЧЕСКИХ МЕР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6117" y="1808820"/>
            <a:ext cx="295232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угроз </a:t>
            </a:r>
          </a:p>
          <a:p>
            <a:pPr algn="ctr"/>
            <a:r>
              <a:rPr lang="ru-RU" dirty="0" smtClean="0"/>
              <a:t>безопасности информации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2743" y="2609292"/>
            <a:ext cx="295232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Проектирование подсистемы безопасности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13100" y="1628800"/>
            <a:ext cx="22958" cy="2241572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6057" y="2140300"/>
            <a:ext cx="54006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3" idx="1"/>
          </p:cNvCxnSpPr>
          <p:nvPr/>
        </p:nvCxnSpPr>
        <p:spPr>
          <a:xfrm>
            <a:off x="536057" y="2933328"/>
            <a:ext cx="536686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нутый угол 25"/>
          <p:cNvSpPr/>
          <p:nvPr/>
        </p:nvSpPr>
        <p:spPr>
          <a:xfrm>
            <a:off x="5724127" y="919270"/>
            <a:ext cx="2664296" cy="2442060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угроз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информации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трелка влево 59"/>
          <p:cNvSpPr/>
          <p:nvPr/>
        </p:nvSpPr>
        <p:spPr>
          <a:xfrm rot="10800000">
            <a:off x="4441379" y="1725062"/>
            <a:ext cx="792599" cy="815588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96857" y="3415236"/>
            <a:ext cx="2952328" cy="7973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рабочей (эксплуатационной) документации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87762" y="3813889"/>
            <a:ext cx="3878048" cy="4021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1. Описание архитектуры значимого объекта</a:t>
            </a:r>
            <a:endParaRPr lang="ru-RU" sz="1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87762" y="4216069"/>
            <a:ext cx="3878049" cy="4370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2. Анализ угроз безопасности информации</a:t>
            </a:r>
            <a:endParaRPr lang="ru-RU" sz="1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20581" y="5157192"/>
            <a:ext cx="3645225" cy="4707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2.2. Анализ возможных уязвимостей значимого объекта и его программных, ПАС</a:t>
            </a:r>
            <a:endParaRPr lang="ru-RU" sz="1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20584" y="4681262"/>
            <a:ext cx="3645227" cy="4759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2.1. Выявление источников угроз БИ и возможностей нарушителей</a:t>
            </a:r>
            <a:endParaRPr lang="ru-RU" sz="1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20583" y="5623902"/>
            <a:ext cx="3645227" cy="5125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2.3. Определение возможных способов реализации угроз БИ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33661" y="6136436"/>
            <a:ext cx="3645227" cy="5329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2.4. Оценка возможных последствий </a:t>
            </a:r>
            <a:r>
              <a:rPr lang="ru-RU" sz="1400" dirty="0"/>
              <a:t>от реализации угроз </a:t>
            </a:r>
            <a:r>
              <a:rPr lang="ru-RU" sz="1400" dirty="0" smtClean="0"/>
              <a:t>БИ</a:t>
            </a:r>
            <a:endParaRPr lang="ru-RU" sz="1400" dirty="0"/>
          </a:p>
        </p:txBody>
      </p:sp>
      <p:sp>
        <p:nvSpPr>
          <p:cNvPr id="36" name="Стрелка влево 35"/>
          <p:cNvSpPr/>
          <p:nvPr/>
        </p:nvSpPr>
        <p:spPr>
          <a:xfrm rot="16200000">
            <a:off x="6883902" y="2933661"/>
            <a:ext cx="344746" cy="1307893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r="2673" b="3075"/>
          <a:stretch>
            <a:fillRect/>
          </a:stretch>
        </p:blipFill>
        <p:spPr bwMode="auto">
          <a:xfrm>
            <a:off x="990407" y="4434603"/>
            <a:ext cx="3117000" cy="17661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8" name="Стрелка влево 37"/>
          <p:cNvSpPr/>
          <p:nvPr/>
        </p:nvSpPr>
        <p:spPr>
          <a:xfrm rot="8588924">
            <a:off x="4406174" y="4377215"/>
            <a:ext cx="504056" cy="81558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76777" y="620076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/>
              <a:t>Банк </a:t>
            </a:r>
            <a:r>
              <a:rPr lang="ru-RU" altLang="ru-RU" b="1" dirty="0" smtClean="0"/>
              <a:t>данных</a:t>
            </a:r>
          </a:p>
          <a:p>
            <a:pPr algn="ctr"/>
            <a:r>
              <a:rPr lang="ru-RU" altLang="ru-RU" b="1" dirty="0" smtClean="0"/>
              <a:t>угроз </a:t>
            </a:r>
            <a:r>
              <a:rPr lang="ru-RU" altLang="ru-RU" b="1" dirty="0"/>
              <a:t>безопасности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2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7385</TotalTime>
  <Words>1907</Words>
  <Application>Microsoft Office PowerPoint</Application>
  <PresentationFormat>Экран (4:3)</PresentationFormat>
  <Paragraphs>467</Paragraphs>
  <Slides>26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1_Тема Office</vt:lpstr>
      <vt:lpstr>Image</vt:lpstr>
      <vt:lpstr>Презентация PowerPoint</vt:lpstr>
      <vt:lpstr>Презентация PowerPoint</vt:lpstr>
      <vt:lpstr>I. ОБЩИЕ ПОЛОЖЕНИЯ</vt:lpstr>
      <vt:lpstr>ОСОБЕННОСТИ РЕАЛИЗАЦИИ ТРЕБОВАНИЙ</vt:lpstr>
      <vt:lpstr>Презентация PowerPoint</vt:lpstr>
      <vt:lpstr>Презентация PowerPoint</vt:lpstr>
      <vt:lpstr>УСТАНОВЛЕНИЕ ТРЕБОВАНИЙ К  ОБЕСПЕЧЕНИЮ БЕЗОПАСНОСТИ ЗНАЧИМОГО ОБЪЕКТА </vt:lpstr>
      <vt:lpstr>Презентация PowerPoint</vt:lpstr>
      <vt:lpstr>  РАЗРАБОТКА ОРГАНИЗАЦИОННЫХ И ТЕХНИЧЕСКИХ МЕР  ПО ОБЕСПЕЧЕНИЮ БЕЗОПАСНОСТИ ЗНАЧИМОГО ОБЪЕКТА</vt:lpstr>
      <vt:lpstr> РАЗРАБОТКА ОРГАНИЗАЦИОННЫХ И ТЕХНИЧЕСКИХ МЕР  ПО ОБЕСПЕЧЕНИЮ БЕЗОПАСНОСТИ ЗНАЧИМОГО ОБЪЕКТА</vt:lpstr>
      <vt:lpstr> РАЗРАБОТКА ОРГАНИЗАЦИОННЫХ И ТЕХНИЧЕСКИХ МЕР  ПО ОБЕСПЕЧЕНИЮ БЕЗОПАСНОСТИ ЗНАЧИМОГО ОБЪЕКТА</vt:lpstr>
      <vt:lpstr>Презентация PowerPoint</vt:lpstr>
      <vt:lpstr> ВНЕДРЕНИЕ ОРГАНИЗАЦИОННЫХ И ТЕХНИЧЕСКИХ МЕР  ПО ОБЕСПЕЧЕНИЮ БЕЗОПАСНОСТИ ЗНАЧИМОГО ОБЪЕКТА </vt:lpstr>
      <vt:lpstr> ВНЕДРЕНИЕ ОРГАНИЗАЦИОННЫХ И ТЕХНИЧЕСКИХ МЕР  ПО ОБЕСПЕЧЕНИЮ БЕЗОПАСНОСТИ ЗНАЧИМОГО ОБЪЕКТА </vt:lpstr>
      <vt:lpstr> ВНЕДРЕНИЕ ОРГАНИЗАЦИОННЫХ И ТЕХНИЧЕСКИХ МЕР  ПО ОБЕСПЕЧЕНИЮ БЕЗОПАСНОСТИ ЗНАЧИМОГО ОБЪЕКТА </vt:lpstr>
      <vt:lpstr> ВНЕДРЕНИЕ ОРГАНИЗАЦИОННЫХ И ТЕХНИЧЕСКИХ МЕР  ПО ОБЕСПЕЧЕНИЮ БЕЗОПАСНОСТИ ЗНАЧИМОГО ОБЪЕКТА </vt:lpstr>
      <vt:lpstr>Презентация PowerPoint</vt:lpstr>
      <vt:lpstr> ОБЕСПЕЧЕНИЕ БЕЗОПАСНОСТИ ЗНАЧИМОГО ОБЪЕКТА  В ХОДЕ ЕГО ЭКСПЛУАТАЦИИ </vt:lpstr>
      <vt:lpstr> ОБЕСПЕЧЕНИЕ БЕЗОПАСНОСТИ ЗНАЧИМОГО ОБЪЕКТА  В ХОДЕ ЕГО ЭКСПЛУАТАЦИИ </vt:lpstr>
      <vt:lpstr>Презентация PowerPoint</vt:lpstr>
      <vt:lpstr>  ОБЕСПЕЧЕНИЕ БЕЗОПАСНОСТИ ЗНАЧИМОГО ОБЪЕКТА  ПРИ ВЫВОДЕ ЕГО ИЗ ЭКСПЛУАТАЦИИ  </vt:lpstr>
      <vt:lpstr>Презентация PowerPoint</vt:lpstr>
      <vt:lpstr>   СОСТАВ МЕР ПО ОБЕСПЕЧЕНИЮ БЕЗОПАСНОСТИ  ДЛЯ ЗНАЧИМОГО ОБЪЕКТА   </vt:lpstr>
      <vt:lpstr>Презентация PowerPoint</vt:lpstr>
      <vt:lpstr> ОБЕСПЕЧЕНИЕ БЕЗОПАСНОСТИ ЗНАЧИМОГО ОБЪЕКТА   </vt:lpstr>
      <vt:lpstr>Презентация PowerPoint</vt:lpstr>
    </vt:vector>
  </TitlesOfParts>
  <Company>ФСТЭК2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программа  «Информационное общество (2011-2020 годы)»</dc:title>
  <dc:creator>МММ</dc:creator>
  <cp:lastModifiedBy>Прищенко</cp:lastModifiedBy>
  <cp:revision>721</cp:revision>
  <cp:lastPrinted>2015-09-14T09:13:00Z</cp:lastPrinted>
  <dcterms:created xsi:type="dcterms:W3CDTF">2011-04-18T14:06:09Z</dcterms:created>
  <dcterms:modified xsi:type="dcterms:W3CDTF">2018-05-16T09:50:43Z</dcterms:modified>
</cp:coreProperties>
</file>