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2"/>
  </p:notesMasterIdLst>
  <p:sldIdLst>
    <p:sldId id="256" r:id="rId2"/>
    <p:sldId id="260" r:id="rId3"/>
    <p:sldId id="272" r:id="rId4"/>
    <p:sldId id="298" r:id="rId5"/>
    <p:sldId id="262" r:id="rId6"/>
    <p:sldId id="294" r:id="rId7"/>
    <p:sldId id="296" r:id="rId8"/>
    <p:sldId id="297" r:id="rId9"/>
    <p:sldId id="278" r:id="rId10"/>
    <p:sldId id="301" r:id="rId11"/>
    <p:sldId id="307" r:id="rId12"/>
    <p:sldId id="304" r:id="rId13"/>
    <p:sldId id="305" r:id="rId14"/>
    <p:sldId id="306" r:id="rId15"/>
    <p:sldId id="286" r:id="rId16"/>
    <p:sldId id="308" r:id="rId17"/>
    <p:sldId id="309" r:id="rId18"/>
    <p:sldId id="311" r:id="rId19"/>
    <p:sldId id="310" r:id="rId20"/>
    <p:sldId id="314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FFFFFF"/>
    <a:srgbClr val="CC3300"/>
    <a:srgbClr val="660066"/>
    <a:srgbClr val="000066"/>
    <a:srgbClr val="663300"/>
    <a:srgbClr val="D105C2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2" autoAdjust="0"/>
  </p:normalViewPr>
  <p:slideViewPr>
    <p:cSldViewPr>
      <p:cViewPr varScale="1">
        <p:scale>
          <a:sx n="103" d="100"/>
          <a:sy n="103" d="100"/>
        </p:scale>
        <p:origin x="2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0E22B2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0E22B2"/>
                </a:solidFill>
              </a:ln>
            </c:spPr>
          </c:dPt>
          <c:dLbls>
            <c:dLbl>
              <c:idx val="0"/>
              <c:layout>
                <c:manualLayout>
                  <c:x val="-2.7777777777777818E-2"/>
                  <c:y val="-1.492556900536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39192798268639E-2"/>
                  <c:y val="-4.726368159203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887021.6</c:v>
                </c:pt>
                <c:pt idx="1">
                  <c:v>1021743.5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E22B2"/>
            </a:solidFill>
          </c:spPr>
          <c:invertIfNegative val="0"/>
          <c:dLbls>
            <c:dLbl>
              <c:idx val="0"/>
              <c:layout>
                <c:manualLayout>
                  <c:x val="5.9941520467836296E-2"/>
                  <c:y val="-1.4925373134328361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2865497076023472E-2"/>
                  <c:y val="-3.4826066517804698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894221.6</c:v>
                </c:pt>
                <c:pt idx="1">
                  <c:v>1032111.1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0467836257309954E-2"/>
                  <c:y val="-2.7363184079602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8011695906432746E-2"/>
                  <c:y val="-3.9800995024875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7200</c:v>
                </c:pt>
                <c:pt idx="1">
                  <c:v>10367.6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4442520"/>
        <c:axId val="284442128"/>
        <c:axId val="0"/>
      </c:bar3DChart>
      <c:catAx>
        <c:axId val="284442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999" b="1">
                <a:solidFill>
                  <a:schemeClr val="bg1"/>
                </a:solidFill>
              </a:defRPr>
            </a:pPr>
            <a:endParaRPr lang="ru-RU"/>
          </a:p>
        </c:txPr>
        <c:crossAx val="284442128"/>
        <c:crosses val="autoZero"/>
        <c:auto val="1"/>
        <c:lblAlgn val="ctr"/>
        <c:lblOffset val="100"/>
        <c:noMultiLvlLbl val="0"/>
      </c:catAx>
      <c:valAx>
        <c:axId val="284442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799" b="1">
                <a:solidFill>
                  <a:schemeClr val="bg1"/>
                </a:solidFill>
              </a:defRPr>
            </a:pPr>
            <a:endParaRPr lang="ru-RU"/>
          </a:p>
        </c:txPr>
        <c:crossAx val="284442520"/>
        <c:crosses val="autoZero"/>
        <c:crossBetween val="between"/>
      </c:valAx>
      <c:spPr>
        <a:noFill/>
        <a:ln w="25383">
          <a:noFill/>
        </a:ln>
      </c:spPr>
    </c:plotArea>
    <c:legend>
      <c:legendPos val="r"/>
      <c:layout>
        <c:manualLayout>
          <c:xMode val="edge"/>
          <c:yMode val="edge"/>
          <c:x val="0.78666666666666651"/>
          <c:y val="0.24409448818897658"/>
          <c:w val="0.19444444444444478"/>
          <c:h val="0.52165354330708669"/>
        </c:manualLayout>
      </c:layout>
      <c:overlay val="0"/>
      <c:txPr>
        <a:bodyPr/>
        <a:lstStyle/>
        <a:p>
          <a:pPr>
            <a:defRPr sz="2398"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1">
            <a:shade val="58000"/>
            <a:satMod val="150000"/>
          </a:schemeClr>
        </a:gs>
        <a:gs pos="72000">
          <a:schemeClr val="accent1">
            <a:tint val="90000"/>
            <a:satMod val="135000"/>
          </a:schemeClr>
        </a:gs>
        <a:gs pos="100000">
          <a:schemeClr val="accent1">
            <a:tint val="80000"/>
            <a:satMod val="155000"/>
          </a:schemeClr>
        </a:gs>
      </a:gsLst>
      <a:lin ang="16200000" scaled="0"/>
    </a:gradFill>
    <a:ln w="9518" cap="flat" cmpd="sng" algn="ctr">
      <a:solidFill>
        <a:schemeClr val="accent1">
          <a:shade val="80000"/>
        </a:schemeClr>
      </a:solidFill>
      <a:prstDash val="solid"/>
    </a:ln>
    <a:effectLst>
      <a:outerShdw blurRad="50800" dist="38100" dir="5400000" rotWithShape="0">
        <a:srgbClr val="000000">
          <a:alpha val="43137"/>
        </a:srgbClr>
      </a:outerShdw>
    </a:effectLst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Доходная частья бюджета на 2018 год, тыс. руб</c:v>
                </c:pt>
              </c:strCache>
            </c:strRef>
          </c:tx>
          <c:spPr>
            <a:solidFill>
              <a:srgbClr val="FFFF00"/>
            </a:solidFill>
            <a:ln w="38050" cap="flat" cmpd="sng" algn="ctr">
              <a:solidFill>
                <a:srgbClr val="0E22B2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43137"/>
                </a:srgbClr>
              </a:outerShdw>
            </a:effectLst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38050" cap="flat" cmpd="sng" algn="ctr">
                <a:solidFill>
                  <a:srgbClr val="0E22B2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FFC000"/>
              </a:solidFill>
              <a:ln w="38050" cap="flat" cmpd="sng" algn="ctr">
                <a:solidFill>
                  <a:srgbClr val="0E22B2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22885461599908677"/>
                  <c:y val="-0.20740527152415825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en-US" sz="1600" b="1"/>
                      <a:t>242134 (87,8 %)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37064932100879E-2"/>
                  <c:y val="-7.1326383497837481E-3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en-US" sz="1600" b="1"/>
                      <a:t>33705 (12,2 %)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242134</c:v>
                </c:pt>
                <c:pt idx="1">
                  <c:v>33705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83">
          <a:noFill/>
        </a:ln>
      </c:spPr>
    </c:plotArea>
    <c:legend>
      <c:legendPos val="r"/>
      <c:layout>
        <c:manualLayout>
          <c:xMode val="edge"/>
          <c:yMode val="edge"/>
          <c:x val="0.64217899685616264"/>
          <c:y val="0.29550437915690686"/>
          <c:w val="0.34901041216001838"/>
          <c:h val="0.26924392515451701"/>
        </c:manualLayout>
      </c:layout>
      <c:overlay val="0"/>
      <c:txPr>
        <a:bodyPr/>
        <a:lstStyle/>
        <a:p>
          <a:pPr>
            <a:defRPr sz="1999" b="1"/>
          </a:pPr>
          <a:endParaRPr lang="ru-RU"/>
        </a:p>
      </c:txPr>
    </c:legend>
    <c:plotVisOnly val="1"/>
    <c:dispBlanksAs val="zero"/>
    <c:showDLblsOverMax val="0"/>
  </c:chart>
  <c:spPr>
    <a:gradFill rotWithShape="1">
      <a:gsLst>
        <a:gs pos="0">
          <a:schemeClr val="accent3">
            <a:tint val="70000"/>
            <a:satMod val="180000"/>
          </a:schemeClr>
        </a:gs>
        <a:gs pos="62000">
          <a:schemeClr val="accent3">
            <a:tint val="30000"/>
            <a:satMod val="180000"/>
          </a:schemeClr>
        </a:gs>
        <a:gs pos="100000">
          <a:schemeClr val="accent3">
            <a:tint val="22000"/>
            <a:satMod val="180000"/>
          </a:schemeClr>
        </a:gs>
      </a:gsLst>
      <a:lin ang="16200000" scaled="0"/>
    </a:gradFill>
    <a:ln w="9513" cap="flat" cmpd="sng" algn="ctr">
      <a:solidFill>
        <a:schemeClr val="accent3">
          <a:shade val="80000"/>
        </a:schemeClr>
      </a:solidFill>
      <a:prstDash val="solid"/>
    </a:ln>
    <a:effectLst>
      <a:outerShdw blurRad="50800" dist="38100" dir="5400000" rotWithShape="0">
        <a:srgbClr val="000000">
          <a:alpha val="43137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chemeClr val="accent6">
                  <a:lumMod val="90000"/>
                </a:schemeClr>
              </a:solidFill>
            </c:spPr>
          </c:dPt>
          <c:dLbls>
            <c:dLbl>
              <c:idx val="0"/>
              <c:layout>
                <c:manualLayout>
                  <c:x val="-6.489675516224197E-2"/>
                  <c:y val="2.4271844660194246E-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latin typeface="Times New Roman" pitchFamily="18" charset="0"/>
                        <a:cs typeface="Times New Roman" pitchFamily="18" charset="0"/>
                      </a:rPr>
                      <a:t>198035 (81,8 %)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010589980600251"/>
                  <c:y val="-0.10141696814925161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smtClean="0">
                        <a:latin typeface="Times New Roman" pitchFamily="18" charset="0"/>
                        <a:cs typeface="Times New Roman" pitchFamily="18" charset="0"/>
                      </a:rPr>
                      <a:t>29587 (12,2 %)</a:t>
                    </a:r>
                    <a:endParaRPr lang="en-US" sz="18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7988154741526874"/>
                  <c:y val="-0.16238206710647671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latin typeface="Times New Roman" pitchFamily="18" charset="0"/>
                        <a:cs typeface="Times New Roman" pitchFamily="18" charset="0"/>
                      </a:rPr>
                      <a:t>8000 (3,3 %)</a:t>
                    </a:r>
                    <a:endParaRPr lang="en-US" sz="18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498525073746309E-2"/>
                  <c:y val="-0.1577669902912627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smtClean="0">
                        <a:latin typeface="Times New Roman" pitchFamily="18" charset="0"/>
                        <a:cs typeface="Times New Roman" pitchFamily="18" charset="0"/>
                      </a:rPr>
                      <a:t>3850 (1,1 %)</a:t>
                    </a:r>
                    <a:endParaRPr lang="en-US" sz="18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2257274905854174"/>
                  <c:y val="-0.15221288217351231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latin typeface="Times New Roman" pitchFamily="18" charset="0"/>
                        <a:cs typeface="Times New Roman" pitchFamily="18" charset="0"/>
                      </a:rPr>
                      <a:t>2662 (1,6 %)</a:t>
                    </a:r>
                    <a:endParaRPr lang="en-US" sz="18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Доходы от уплаты акцизов</c:v>
                </c:pt>
                <c:pt idx="2">
                  <c:v>Единый налог на вмененный доход</c:v>
                </c:pt>
                <c:pt idx="3">
                  <c:v>Налоги на добычу полезных ископаемых</c:v>
                </c:pt>
                <c:pt idx="4">
                  <c:v>Прочие налоги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198035</c:v>
                </c:pt>
                <c:pt idx="1">
                  <c:v>29587</c:v>
                </c:pt>
                <c:pt idx="2">
                  <c:v>8000</c:v>
                </c:pt>
                <c:pt idx="3">
                  <c:v>3850</c:v>
                </c:pt>
                <c:pt idx="4">
                  <c:v>2662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65969162995594754"/>
          <c:y val="5.3191489361702107E-2"/>
          <c:w val="0.30837004405286389"/>
          <c:h val="0.90070921985815644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zero"/>
    <c:showDLblsOverMax val="0"/>
  </c:chart>
  <c:spPr>
    <a:gradFill rotWithShape="1">
      <a:gsLst>
        <a:gs pos="0">
          <a:schemeClr val="dk1">
            <a:tint val="70000"/>
            <a:satMod val="180000"/>
          </a:schemeClr>
        </a:gs>
        <a:gs pos="62000">
          <a:schemeClr val="dk1">
            <a:tint val="30000"/>
            <a:satMod val="180000"/>
          </a:schemeClr>
        </a:gs>
        <a:gs pos="100000">
          <a:schemeClr val="dk1">
            <a:tint val="22000"/>
            <a:satMod val="180000"/>
          </a:schemeClr>
        </a:gs>
      </a:gsLst>
      <a:lin ang="16200000" scaled="0"/>
    </a:gradFill>
    <a:ln w="9518" cap="flat" cmpd="sng" algn="ctr">
      <a:solidFill>
        <a:schemeClr val="dk1">
          <a:shade val="80000"/>
        </a:schemeClr>
      </a:solidFill>
      <a:prstDash val="solid"/>
    </a:ln>
    <a:effectLst>
      <a:outerShdw blurRad="50800" dist="38100" dir="5400000" rotWithShape="0">
        <a:srgbClr val="000000">
          <a:alpha val="43137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0.10324483775811223"/>
                  <c:y val="9.2233009708737934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latin typeface="Times New Roman" pitchFamily="18" charset="0"/>
                        <a:cs typeface="Times New Roman" pitchFamily="18" charset="0"/>
                      </a:rPr>
                      <a:t>23075 (68,5 %)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1503252310852447E-2"/>
                  <c:y val="0.24029101936582273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latin typeface="Times New Roman" pitchFamily="18" charset="0"/>
                        <a:cs typeface="Times New Roman" pitchFamily="18" charset="0"/>
                      </a:rPr>
                      <a:t>1300 (3,9 %)</a:t>
                    </a:r>
                    <a:endParaRPr lang="en-US" sz="20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3615999087070682E-2"/>
                  <c:y val="-0.27269738242179148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latin typeface="Times New Roman" pitchFamily="18" charset="0"/>
                        <a:cs typeface="Times New Roman" pitchFamily="18" charset="0"/>
                      </a:rPr>
                      <a:t>4380 (13 %)</a:t>
                    </a:r>
                    <a:endParaRPr lang="en-US" sz="20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648967551622478E-2"/>
                  <c:y val="-0.18689358611726981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latin typeface="Times New Roman" pitchFamily="18" charset="0"/>
                        <a:cs typeface="Times New Roman" pitchFamily="18" charset="0"/>
                      </a:rPr>
                      <a:t>4850 (14,4 %)</a:t>
                    </a:r>
                    <a:endParaRPr lang="en-US" sz="20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3126843657817169"/>
                  <c:y val="-0.143203883495146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продажи</c:v>
                </c:pt>
                <c:pt idx="3">
                  <c:v>Штрафы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23075</c:v>
                </c:pt>
                <c:pt idx="1">
                  <c:v>1300</c:v>
                </c:pt>
                <c:pt idx="2">
                  <c:v>4380</c:v>
                </c:pt>
                <c:pt idx="3">
                  <c:v>4850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6244493392070487"/>
          <c:y val="1.0638297872340406E-2"/>
          <c:w val="0.37444933920704887"/>
          <c:h val="0.98936170212765906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zero"/>
    <c:showDLblsOverMax val="0"/>
  </c:chart>
  <c:spPr>
    <a:gradFill rotWithShape="1">
      <a:gsLst>
        <a:gs pos="0">
          <a:schemeClr val="dk1">
            <a:tint val="70000"/>
            <a:satMod val="180000"/>
          </a:schemeClr>
        </a:gs>
        <a:gs pos="62000">
          <a:schemeClr val="dk1">
            <a:tint val="30000"/>
            <a:satMod val="180000"/>
          </a:schemeClr>
        </a:gs>
        <a:gs pos="100000">
          <a:schemeClr val="dk1">
            <a:tint val="22000"/>
            <a:satMod val="180000"/>
          </a:schemeClr>
        </a:gs>
      </a:gsLst>
      <a:lin ang="16200000" scaled="0"/>
    </a:gradFill>
    <a:ln w="9516" cap="flat" cmpd="sng" algn="ctr">
      <a:solidFill>
        <a:schemeClr val="dk1">
          <a:shade val="80000"/>
        </a:schemeClr>
      </a:solidFill>
      <a:prstDash val="solid"/>
    </a:ln>
    <a:effectLst>
      <a:outerShdw blurRad="50800" dist="38100" dir="5400000" rotWithShape="0">
        <a:srgbClr val="000000">
          <a:alpha val="43137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409221902017301E-2"/>
          <c:y val="0.12528254898370242"/>
          <c:w val="0.53955921395992645"/>
          <c:h val="0.8383786852224867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D105C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rgbClr val="66FF33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rgbClr val="A82E08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rgbClr val="1D047A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1"/>
              <c:layout>
                <c:manualLayout>
                  <c:x val="-7.3324360096013633E-2"/>
                  <c:y val="-0.1373690891097632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369068960039938E-2"/>
                  <c:y val="-0.144490569492766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046631418911201E-2"/>
                  <c:y val="-2.35220655557590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7255030621172448E-2"/>
                  <c:y val="3.26767350802462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5311329959835713E-2"/>
                  <c:y val="7.888298846365139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0397898749687989E-2"/>
                  <c:y val="-9.066654458890328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7.726888305628471E-2"/>
                  <c:y val="-6.9081795103480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96">
                <a:noFill/>
              </a:ln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3" cap="flat" cmpd="sng" algn="ctr">
                  <a:solidFill>
                    <a:schemeClr val="dk1">
                      <a:shade val="80000"/>
                    </a:schemeClr>
                  </a:solidFill>
                  <a:prstDash val="solid"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Лист1!$A$1:$A$9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межбюджетные трансферты</c:v>
                </c:pt>
              </c:strCache>
            </c:strRef>
          </c:cat>
          <c:val>
            <c:numRef>
              <c:f>Лист1!$B$1:$B$9</c:f>
              <c:numCache>
                <c:formatCode>General</c:formatCode>
                <c:ptCount val="9"/>
                <c:pt idx="0">
                  <c:v>8.4</c:v>
                </c:pt>
                <c:pt idx="1">
                  <c:v>0.4</c:v>
                </c:pt>
                <c:pt idx="2">
                  <c:v>0.2</c:v>
                </c:pt>
                <c:pt idx="3">
                  <c:v>2.9</c:v>
                </c:pt>
                <c:pt idx="4">
                  <c:v>0.1</c:v>
                </c:pt>
                <c:pt idx="5">
                  <c:v>75.3</c:v>
                </c:pt>
                <c:pt idx="6">
                  <c:v>2.2999999999999998</c:v>
                </c:pt>
                <c:pt idx="7">
                  <c:v>6.5</c:v>
                </c:pt>
                <c:pt idx="8">
                  <c:v>4.0999999999999996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gradFill rotWithShape="1">
          <a:gsLst>
            <a:gs pos="0">
              <a:schemeClr val="accent1">
                <a:shade val="58000"/>
                <a:satMod val="150000"/>
              </a:schemeClr>
            </a:gs>
            <a:gs pos="72000">
              <a:schemeClr val="accent1">
                <a:tint val="90000"/>
                <a:satMod val="135000"/>
              </a:schemeClr>
            </a:gs>
            <a:gs pos="100000">
              <a:schemeClr val="accent1">
                <a:tint val="80000"/>
                <a:satMod val="155000"/>
              </a:schemeClr>
            </a:gs>
          </a:gsLst>
          <a:lin ang="16200000" scaled="0"/>
        </a:gradFill>
        <a:ln w="9523" cap="flat" cmpd="sng" algn="ctr">
          <a:solidFill>
            <a:schemeClr val="accent1">
              <a:shade val="80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542787544999498"/>
          <c:y val="0"/>
          <c:w val="0.457212455000502"/>
          <c:h val="1"/>
        </c:manualLayout>
      </c:layout>
      <c:overlay val="0"/>
      <c:spPr>
        <a:gradFill rotWithShape="1">
          <a:gsLst>
            <a:gs pos="0">
              <a:schemeClr val="accent3">
                <a:tint val="70000"/>
                <a:satMod val="180000"/>
              </a:schemeClr>
            </a:gs>
            <a:gs pos="62000">
              <a:schemeClr val="accent3">
                <a:tint val="30000"/>
                <a:satMod val="180000"/>
              </a:schemeClr>
            </a:gs>
            <a:gs pos="100000">
              <a:schemeClr val="accent3">
                <a:tint val="22000"/>
                <a:satMod val="180000"/>
              </a:schemeClr>
            </a:gs>
          </a:gsLst>
          <a:lin ang="16200000" scaled="0"/>
        </a:gradFill>
        <a:ln w="9523" cap="flat" cmpd="sng" algn="ctr">
          <a:solidFill>
            <a:schemeClr val="accent3">
              <a:shade val="80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600" b="1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sz="1999" b="0" i="0" baseline="0" dirty="0" smtClean="0">
                <a:ln>
                  <a:solidFill>
                    <a:schemeClr val="bg1"/>
                  </a:solidFill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Расходы, планируемые в 2018 году, тыс. рублей, %</a:t>
            </a:r>
            <a:endParaRPr lang="ru-RU" sz="2000" b="0" i="0" baseline="0" dirty="0">
              <a:ln>
                <a:solidFill>
                  <a:schemeClr val="bg1"/>
                </a:solidFill>
              </a:ln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4775138021540424"/>
          <c:y val="4.2253521126760563E-2"/>
        </c:manualLayout>
      </c:layout>
      <c:overlay val="0"/>
      <c:spPr>
        <a:solidFill>
          <a:schemeClr val="lt1"/>
        </a:solidFill>
        <a:ln w="38100" cap="flat" cmpd="sng" algn="ctr">
          <a:solidFill>
            <a:schemeClr val="accent2"/>
          </a:solidFill>
          <a:prstDash val="solid"/>
        </a:ln>
        <a:effectLst/>
      </c:spPr>
    </c:title>
    <c:autoTitleDeleted val="0"/>
    <c:view3D>
      <c:rotX val="1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490632636437687E-2"/>
          <c:y val="0.15794462311929347"/>
          <c:w val="0.60219114852022804"/>
          <c:h val="0.842055376880707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rgbClr val="66FF33"/>
              </a:solidFill>
            </c:spPr>
          </c:dPt>
          <c:dPt>
            <c:idx val="1"/>
            <c:bubble3D val="0"/>
            <c:spPr>
              <a:solidFill>
                <a:srgbClr val="D105C2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0.23556317313784061"/>
                  <c:y val="1.8600791098295825E-2"/>
                </c:manualLayout>
              </c:layout>
              <c:tx>
                <c:rich>
                  <a:bodyPr/>
                  <a:lstStyle/>
                  <a:p>
                    <a:r>
                      <a:rPr lang="en-US" sz="1800" smtClean="0">
                        <a:solidFill>
                          <a:schemeClr val="tx1"/>
                        </a:solidFill>
                      </a:rPr>
                      <a:t>201363,2</a:t>
                    </a:r>
                    <a:r>
                      <a:rPr lang="en-US" sz="1800" baseline="0" smtClean="0">
                        <a:solidFill>
                          <a:schemeClr val="tx1"/>
                        </a:solidFill>
                      </a:rPr>
                      <a:t> (</a:t>
                    </a:r>
                    <a:r>
                      <a:rPr lang="en-US" sz="1800" smtClean="0">
                        <a:solidFill>
                          <a:schemeClr val="tx1"/>
                        </a:solidFill>
                      </a:rPr>
                      <a:t>26%)</a:t>
                    </a:r>
                    <a:endParaRPr lang="en-US" sz="180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8423160467010589E-2"/>
                  <c:y val="-0.12728549776348388"/>
                </c:manualLayout>
              </c:layout>
              <c:tx>
                <c:rich>
                  <a:bodyPr/>
                  <a:lstStyle/>
                  <a:p>
                    <a:r>
                      <a:rPr lang="en-US" sz="1800" smtClean="0">
                        <a:solidFill>
                          <a:schemeClr val="tx1"/>
                        </a:solidFill>
                      </a:rPr>
                      <a:t>527432,4 (68%)</a:t>
                    </a:r>
                    <a:endParaRPr lang="en-US" sz="180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4675649380034377E-2"/>
                  <c:y val="-4.2010461720453987E-2"/>
                </c:manualLayout>
              </c:layout>
              <c:tx>
                <c:rich>
                  <a:bodyPr/>
                  <a:lstStyle/>
                  <a:p>
                    <a:r>
                      <a:rPr lang="en-US" sz="1800" smtClean="0">
                        <a:solidFill>
                          <a:schemeClr val="tx1"/>
                        </a:solidFill>
                      </a:rPr>
                      <a:t>26073</a:t>
                    </a:r>
                    <a:r>
                      <a:rPr lang="en-US" sz="1800" baseline="0" smtClean="0">
                        <a:solidFill>
                          <a:schemeClr val="tx1"/>
                        </a:solidFill>
                      </a:rPr>
                      <a:t> (</a:t>
                    </a:r>
                    <a:r>
                      <a:rPr lang="en-US" sz="1800" smtClean="0">
                        <a:solidFill>
                          <a:schemeClr val="tx1"/>
                        </a:solidFill>
                      </a:rPr>
                      <a:t>3%)</a:t>
                    </a:r>
                    <a:endParaRPr lang="en-US" sz="180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4945074214861081E-2"/>
                  <c:y val="-0.13062548519463241"/>
                </c:manualLayout>
              </c:layout>
              <c:tx>
                <c:rich>
                  <a:bodyPr/>
                  <a:lstStyle/>
                  <a:p>
                    <a:r>
                      <a:rPr lang="en-US" sz="1800" smtClean="0">
                        <a:solidFill>
                          <a:schemeClr val="tx1"/>
                        </a:solidFill>
                      </a:rPr>
                      <a:t>300 (0%)</a:t>
                    </a:r>
                    <a:endParaRPr lang="en-US" sz="180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3277151778441487"/>
                  <c:y val="-7.4666555765036419E-2"/>
                </c:manualLayout>
              </c:layout>
              <c:tx>
                <c:rich>
                  <a:bodyPr/>
                  <a:lstStyle/>
                  <a:p>
                    <a:r>
                      <a:rPr lang="en-US" sz="1800" smtClean="0">
                        <a:solidFill>
                          <a:schemeClr val="tx1"/>
                        </a:solidFill>
                      </a:rPr>
                      <a:t>22176,1 (3%)</a:t>
                    </a:r>
                    <a:endParaRPr lang="en-US" sz="180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19" cap="flat" cmpd="sng" algn="ctr">
                  <a:solidFill>
                    <a:schemeClr val="dk1">
                      <a:shade val="80000"/>
                    </a:schemeClr>
                  </a:solidFill>
                  <a:prstDash val="solid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3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Прочее в сфере образования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11401.6</c:v>
                </c:pt>
                <c:pt idx="1">
                  <c:v>8278.9</c:v>
                </c:pt>
                <c:pt idx="2">
                  <c:v>3655.9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3">
          <a:noFill/>
        </a:ln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66228443666763925"/>
          <c:y val="7.0149484002671722E-2"/>
          <c:w val="0.32521549185436788"/>
          <c:h val="0.88825464021298361"/>
        </c:manualLayout>
      </c:layout>
      <c:overlay val="0"/>
      <c:txPr>
        <a:bodyPr/>
        <a:lstStyle/>
        <a:p>
          <a:pPr>
            <a:defRPr sz="1800"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b="0" cap="none" spc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Расходы, планируемые в 2018 году, тыс. рублей, %</a:t>
            </a:r>
            <a:endParaRPr lang="ru-RU" b="0" cap="none" spc="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c:rich>
      </c:tx>
      <c:layout/>
      <c:overlay val="0"/>
      <c:spPr>
        <a:solidFill>
          <a:schemeClr val="lt1"/>
        </a:solidFill>
        <a:ln w="38100" cap="flat" cmpd="sng" algn="ctr">
          <a:solidFill>
            <a:schemeClr val="accent2"/>
          </a:solidFill>
          <a:prstDash val="solid"/>
        </a:ln>
        <a:effectLst/>
      </c:spPr>
    </c:title>
    <c:autoTitleDeleted val="0"/>
    <c:view3D>
      <c:rotX val="1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340162125752E-2"/>
          <c:y val="0.19550330856530282"/>
          <c:w val="0.55794334889554731"/>
          <c:h val="0.778675095190567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CC33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23314728358070314"/>
                  <c:y val="1.1558537577169051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>
                        <a:solidFill>
                          <a:schemeClr val="tx1"/>
                        </a:solidFill>
                      </a:rPr>
                      <a:t>11401,6 (49%)</a:t>
                    </a:r>
                    <a:endParaRPr lang="en-US" sz="180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714607576707791"/>
                  <c:y val="-0.11320099072123041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>
                        <a:solidFill>
                          <a:schemeClr val="tx1"/>
                        </a:solidFill>
                      </a:rPr>
                      <a:t>8278,9 (35%)</a:t>
                    </a:r>
                    <a:endParaRPr lang="en-US" sz="180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9266717766473893E-2"/>
                  <c:y val="-8.1916565006839054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>
                        <a:solidFill>
                          <a:schemeClr val="tx1"/>
                        </a:solidFill>
                      </a:rPr>
                      <a:t>3655,9 (16%)</a:t>
                    </a:r>
                    <a:endParaRPr lang="en-US" sz="180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4945074214861081E-2"/>
                  <c:y val="-0.1306254851946324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3277151778441487"/>
                  <c:y val="-7.466655576503641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8" cap="flat" cmpd="sng" algn="ctr">
                  <a:solidFill>
                    <a:schemeClr val="dk1">
                      <a:shade val="80000"/>
                    </a:schemeClr>
                  </a:solidFill>
                  <a:prstDash val="solid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МБУК "Районный дом культуры"</c:v>
                </c:pt>
                <c:pt idx="1">
                  <c:v>МБУК "Межрайонная центральная районная библиотека"</c:v>
                </c:pt>
                <c:pt idx="2">
                  <c:v>Комитет культуры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11401.6</c:v>
                </c:pt>
                <c:pt idx="1">
                  <c:v>8278.9</c:v>
                </c:pt>
                <c:pt idx="2">
                  <c:v>3655.9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7">
          <a:noFill/>
        </a:ln>
      </c:spPr>
    </c:plotArea>
    <c:legend>
      <c:legendPos val="r"/>
      <c:layout>
        <c:manualLayout>
          <c:xMode val="edge"/>
          <c:yMode val="edge"/>
          <c:x val="0.65490989800771604"/>
          <c:y val="0.19925756592253918"/>
          <c:w val="0.32521552255632441"/>
          <c:h val="0.67698698952953462"/>
        </c:manualLayout>
      </c:layout>
      <c:overlay val="0"/>
      <c:txPr>
        <a:bodyPr/>
        <a:lstStyle/>
        <a:p>
          <a:pPr>
            <a:defRPr sz="1800"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b="0" cap="none" spc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Расходы, планируемые в 2018 году, тыс. рублей, %</a:t>
            </a:r>
            <a:endParaRPr lang="ru-RU" b="0" cap="none" spc="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c:rich>
      </c:tx>
      <c:layout/>
      <c:overlay val="0"/>
      <c:spPr>
        <a:solidFill>
          <a:schemeClr val="lt1"/>
        </a:solidFill>
        <a:ln w="38100" cap="flat" cmpd="sng" algn="ctr">
          <a:solidFill>
            <a:schemeClr val="accent2"/>
          </a:solidFill>
          <a:prstDash val="solid"/>
        </a:ln>
        <a:effectLst/>
      </c:spPr>
    </c:title>
    <c:autoTitleDeleted val="0"/>
    <c:view3D>
      <c:rotX val="1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340162125752E-2"/>
          <c:y val="0.19550330856530287"/>
          <c:w val="0.55794334889554731"/>
          <c:h val="0.778675095190567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2.054003205351549E-2"/>
                  <c:y val="-0.1973616502162581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1310,4 (2%)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22934522565212"/>
                  <c:y val="-9.676906583860124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24015,4 (36%)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956170301721144"/>
                  <c:y val="-8.19165650068390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41458,9 (62%)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9192855317864024E-2"/>
                  <c:y val="-0.1400151565561348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200 (0%)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9942396580958345E-2"/>
                  <c:y val="-4.41501238401538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8" cap="flat" cmpd="sng" algn="ctr">
                  <a:solidFill>
                    <a:schemeClr val="dk1">
                      <a:shade val="80000"/>
                    </a:schemeClr>
                  </a:solidFill>
                  <a:prstDash val="solid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  <c:pt idx="3">
                  <c:v>Другие вопросы в области социальной политики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1310.4000000000001</c:v>
                </c:pt>
                <c:pt idx="1">
                  <c:v>24015.4</c:v>
                </c:pt>
                <c:pt idx="2">
                  <c:v>41458.9</c:v>
                </c:pt>
                <c:pt idx="3">
                  <c:v>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7">
          <a:noFill/>
        </a:ln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66228446276430253"/>
          <c:y val="0.14226192156088024"/>
          <c:w val="0.31046627560816664"/>
          <c:h val="0.73097752565875551"/>
        </c:manualLayout>
      </c:layout>
      <c:overlay val="0"/>
      <c:txPr>
        <a:bodyPr/>
        <a:lstStyle/>
        <a:p>
          <a:pPr>
            <a:defRPr sz="1800"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282665753737328E-2"/>
          <c:y val="3.2895215021199353E-2"/>
          <c:w val="0.53722309711286087"/>
          <c:h val="0.809030943500484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Функционирование высшего должностного лица</c:v>
                </c:pt>
              </c:strCache>
            </c:strRef>
          </c:tx>
          <c:spPr>
            <a:solidFill>
              <a:srgbClr val="66FF33"/>
            </a:solidFill>
          </c:spPr>
          <c:invertIfNegative val="0"/>
          <c:dLbls>
            <c:dLbl>
              <c:idx val="0"/>
              <c:layout>
                <c:manualLayout>
                  <c:x val="-1.5942028985507267E-2"/>
                  <c:y val="-1.3157894736842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7971014492753624E-3"/>
                  <c:y val="-1.7543859649122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1078.4000000000001</c:v>
                </c:pt>
                <c:pt idx="1">
                  <c:v>1078.4000000000001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Функционирование законодательных ОГВ и представительных органов МО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5.2631578947368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450</c:v>
                </c:pt>
                <c:pt idx="1">
                  <c:v>500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Функционирование Правительства РФ, высших исполнительных ОГВ SРФ, местных администраций</c:v>
                </c:pt>
              </c:strCache>
            </c:strRef>
          </c:tx>
          <c:spPr>
            <a:solidFill>
              <a:srgbClr val="CC3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27220.2</c:v>
                </c:pt>
                <c:pt idx="1">
                  <c:v>24361.7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Обеспечение деятельности финансовых, налоговых и таможенных органов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3043478260869594E-2"/>
                  <c:y val="-1.5350877192982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4625.9000000000005</c:v>
                </c:pt>
                <c:pt idx="1">
                  <c:v>7508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Обеспечение проведения выборов и референдумов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0</c:v>
                </c:pt>
                <c:pt idx="1">
                  <c:v>500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Резервные фонды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Lbls>
            <c:dLbl>
              <c:idx val="0"/>
              <c:layout>
                <c:manualLayout>
                  <c:x val="8.6956521739130575E-3"/>
                  <c:y val="-1.3157894736842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4.3859649122807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1000</c:v>
                </c:pt>
                <c:pt idx="1">
                  <c:v>1000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Другие общегосударственные вопросы</c:v>
                </c:pt>
              </c:strCache>
            </c:strRef>
          </c:tx>
          <c:spPr>
            <a:solidFill>
              <a:srgbClr val="D105C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23652.7</c:v>
                </c:pt>
                <c:pt idx="1">
                  <c:v>51313.3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84443304"/>
        <c:axId val="282196832"/>
        <c:axId val="0"/>
      </c:bar3DChart>
      <c:catAx>
        <c:axId val="284443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4" cap="flat" cmpd="sng" algn="ctr">
            <a:solidFill>
              <a:schemeClr val="dk1">
                <a:shade val="80000"/>
              </a:schemeClr>
            </a:solidFill>
            <a:prstDash val="solid"/>
          </a:ln>
          <a:effectLst/>
        </c:spPr>
        <c:txPr>
          <a:bodyPr/>
          <a:lstStyle/>
          <a:p>
            <a:pPr>
              <a:defRPr sz="1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196832"/>
        <c:crosses val="autoZero"/>
        <c:auto val="1"/>
        <c:lblAlgn val="ctr"/>
        <c:lblOffset val="100"/>
        <c:noMultiLvlLbl val="0"/>
      </c:catAx>
      <c:valAx>
        <c:axId val="282196832"/>
        <c:scaling>
          <c:orientation val="minMax"/>
        </c:scaling>
        <c:delete val="0"/>
        <c:axPos val="l"/>
        <c:majorGridlines>
          <c:spPr>
            <a:ln w="9524" cap="flat" cmpd="sng" algn="ctr">
              <a:solidFill>
                <a:schemeClr val="dk1">
                  <a:shade val="80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ru-RU"/>
          </a:p>
        </c:txPr>
        <c:crossAx val="284443304"/>
        <c:crosses val="autoZero"/>
        <c:crossBetween val="between"/>
      </c:valAx>
      <c:spPr>
        <a:noFill/>
        <a:ln w="25398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4">
            <a:shade val="58000"/>
            <a:satMod val="150000"/>
          </a:schemeClr>
        </a:gs>
        <a:gs pos="72000">
          <a:schemeClr val="accent4">
            <a:tint val="90000"/>
            <a:satMod val="135000"/>
          </a:schemeClr>
        </a:gs>
        <a:gs pos="100000">
          <a:schemeClr val="accent4">
            <a:tint val="80000"/>
            <a:satMod val="155000"/>
          </a:schemeClr>
        </a:gs>
      </a:gsLst>
      <a:lin ang="16200000" scaled="0"/>
    </a:gradFill>
    <a:ln w="9524" cap="flat" cmpd="sng" algn="ctr">
      <a:solidFill>
        <a:schemeClr val="accent4">
          <a:shade val="80000"/>
        </a:schemeClr>
      </a:solidFill>
      <a:prstDash val="solid"/>
    </a:ln>
    <a:effectLst>
      <a:outerShdw blurRad="50800" dist="38100" dir="5400000" rotWithShape="0">
        <a:srgbClr val="000000">
          <a:alpha val="43137"/>
        </a:srgbClr>
      </a:outerShdw>
    </a:effectLst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EAF85F-2F42-47A7-94D3-8AE38ED8D338}" type="doc">
      <dgm:prSet loTypeId="urn:microsoft.com/office/officeart/2005/8/layout/hierarchy2" loCatId="hierarchy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123BBB5-1C49-4618-9233-6FDE88EA7FD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ПРОЕКТ БЮДЖЕТА</a:t>
          </a:r>
          <a:endParaRPr lang="ru-RU" sz="2400" b="1" dirty="0">
            <a:solidFill>
              <a:schemeClr val="tx1"/>
            </a:solidFill>
          </a:endParaRPr>
        </a:p>
      </dgm:t>
    </dgm:pt>
    <dgm:pt modelId="{B68FA60B-B21B-4222-852E-FBCA2EA73AD1}" type="parTrans" cxnId="{47BCBC8D-CFD8-4361-B831-CAA5157EE21A}">
      <dgm:prSet/>
      <dgm:spPr/>
      <dgm:t>
        <a:bodyPr/>
        <a:lstStyle/>
        <a:p>
          <a:endParaRPr lang="ru-RU"/>
        </a:p>
      </dgm:t>
    </dgm:pt>
    <dgm:pt modelId="{E2229DB3-4258-41F2-B8D0-04F3D52CC14E}" type="sibTrans" cxnId="{47BCBC8D-CFD8-4361-B831-CAA5157EE21A}">
      <dgm:prSet/>
      <dgm:spPr/>
      <dgm:t>
        <a:bodyPr/>
        <a:lstStyle/>
        <a:p>
          <a:endParaRPr lang="ru-RU"/>
        </a:p>
      </dgm:t>
    </dgm:pt>
    <dgm:pt modelId="{20FFF602-F3A0-4A09-933B-813BA04093B9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tx1"/>
              </a:solidFill>
              <a:effectLst/>
            </a:rPr>
            <a:t>Ожидаемые показатели поступлений доходов главных администраторов доходов бюджета района</a:t>
          </a:r>
          <a:endParaRPr lang="ru-RU" sz="2000" b="1" dirty="0">
            <a:solidFill>
              <a:schemeClr val="tx1"/>
            </a:solidFill>
            <a:effectLst/>
          </a:endParaRPr>
        </a:p>
      </dgm:t>
    </dgm:pt>
    <dgm:pt modelId="{1A34C996-85E5-47DA-9043-49838FF7E911}" type="parTrans" cxnId="{AEC4DE14-DE14-4342-B6AB-A6C1B39FC1E2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6949FF5E-0645-4CE1-9476-4E7972BD54FC}" type="sibTrans" cxnId="{AEC4DE14-DE14-4342-B6AB-A6C1B39FC1E2}">
      <dgm:prSet/>
      <dgm:spPr/>
      <dgm:t>
        <a:bodyPr/>
        <a:lstStyle/>
        <a:p>
          <a:endParaRPr lang="ru-RU"/>
        </a:p>
      </dgm:t>
    </dgm:pt>
    <dgm:pt modelId="{F061E509-918E-4529-A317-EA5D4E0E1D7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accent5">
                  <a:lumMod val="20000"/>
                  <a:lumOff val="80000"/>
                </a:schemeClr>
              </a:solidFill>
              <a:effectLst/>
            </a:rPr>
            <a:t>Прогноз </a:t>
          </a:r>
          <a:r>
            <a:rPr lang="ru-RU" sz="2000" b="1" dirty="0" smtClean="0">
              <a:solidFill>
                <a:schemeClr val="tx1"/>
              </a:solidFill>
              <a:effectLst/>
            </a:rPr>
            <a:t>социально-экономического</a:t>
          </a:r>
          <a:r>
            <a:rPr lang="ru-RU" sz="2000" b="1" dirty="0" smtClean="0">
              <a:solidFill>
                <a:schemeClr val="accent5">
                  <a:lumMod val="20000"/>
                  <a:lumOff val="80000"/>
                </a:schemeClr>
              </a:solidFill>
              <a:effectLst/>
            </a:rPr>
            <a:t> развития района</a:t>
          </a:r>
          <a:endParaRPr lang="ru-RU" sz="2000" b="1" dirty="0">
            <a:solidFill>
              <a:schemeClr val="accent5">
                <a:lumMod val="20000"/>
                <a:lumOff val="80000"/>
              </a:schemeClr>
            </a:solidFill>
            <a:effectLst/>
          </a:endParaRPr>
        </a:p>
      </dgm:t>
    </dgm:pt>
    <dgm:pt modelId="{FAB2122B-8C75-4FC4-88CC-AA97A2ADD759}" type="parTrans" cxnId="{787BE09E-4E35-4E54-B308-78935D6AAC5D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99ED401A-C1C2-4F12-988D-360E1686AF9A}" type="sibTrans" cxnId="{787BE09E-4E35-4E54-B308-78935D6AAC5D}">
      <dgm:prSet/>
      <dgm:spPr/>
      <dgm:t>
        <a:bodyPr/>
        <a:lstStyle/>
        <a:p>
          <a:endParaRPr lang="ru-RU"/>
        </a:p>
      </dgm:t>
    </dgm:pt>
    <dgm:pt modelId="{23007420-D625-4CE8-AE54-8DB64C08AA3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tx1"/>
              </a:solidFill>
              <a:effectLst/>
            </a:rPr>
            <a:t>Основные направления бюджетной и налоговой политики</a:t>
          </a:r>
          <a:endParaRPr lang="ru-RU" sz="2000" b="1" dirty="0">
            <a:solidFill>
              <a:schemeClr val="tx1"/>
            </a:solidFill>
            <a:effectLst/>
          </a:endParaRPr>
        </a:p>
      </dgm:t>
    </dgm:pt>
    <dgm:pt modelId="{E80CF53D-4557-4D28-A63C-EBD66A29737D}" type="parTrans" cxnId="{F0479BDF-1ECD-4B61-96FB-0017FF8C17B9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E78EAC16-8EA2-44CF-A80C-B25576AAF913}" type="sibTrans" cxnId="{F0479BDF-1ECD-4B61-96FB-0017FF8C17B9}">
      <dgm:prSet/>
      <dgm:spPr/>
      <dgm:t>
        <a:bodyPr/>
        <a:lstStyle/>
        <a:p>
          <a:endParaRPr lang="ru-RU"/>
        </a:p>
      </dgm:t>
    </dgm:pt>
    <dgm:pt modelId="{93A21437-1FA2-404E-8F13-B2D3BDA5A6D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tx1"/>
              </a:solidFill>
              <a:effectLst/>
            </a:rPr>
            <a:t>Проект Закона Забайкальского края «О бюджете Забайкальского края на очередной финансовый год и плановый период»</a:t>
          </a:r>
          <a:endParaRPr lang="ru-RU" sz="2000" b="1" dirty="0">
            <a:solidFill>
              <a:schemeClr val="tx1"/>
            </a:solidFill>
            <a:effectLst/>
          </a:endParaRPr>
        </a:p>
      </dgm:t>
    </dgm:pt>
    <dgm:pt modelId="{377E4AF4-2D95-49A6-89AD-EE6F9E06C6E0}" type="parTrans" cxnId="{3CC6B903-4CC4-4507-BD1C-06BE034FF3A8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88FCA9EC-0A51-45D1-A590-4E1FC7F7C023}" type="sibTrans" cxnId="{3CC6B903-4CC4-4507-BD1C-06BE034FF3A8}">
      <dgm:prSet/>
      <dgm:spPr/>
      <dgm:t>
        <a:bodyPr/>
        <a:lstStyle/>
        <a:p>
          <a:endParaRPr lang="ru-RU"/>
        </a:p>
      </dgm:t>
    </dgm:pt>
    <dgm:pt modelId="{0275A9D8-4B6C-46BD-ACE0-8ACA1265F9F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Статистические показатели  </a:t>
          </a:r>
          <a:endParaRPr lang="ru-RU" sz="20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1F89D698-9F7B-4F9B-9C54-5071B5C4E34E}" type="parTrans" cxnId="{903AA194-B3F3-43BC-A1E1-6555D797F923}">
      <dgm:prSet/>
      <dgm:spPr/>
      <dgm:t>
        <a:bodyPr/>
        <a:lstStyle/>
        <a:p>
          <a:endParaRPr lang="ru-RU"/>
        </a:p>
      </dgm:t>
    </dgm:pt>
    <dgm:pt modelId="{474D229C-38CE-4CC4-B151-83D2347198A4}" type="sibTrans" cxnId="{903AA194-B3F3-43BC-A1E1-6555D797F923}">
      <dgm:prSet/>
      <dgm:spPr/>
      <dgm:t>
        <a:bodyPr/>
        <a:lstStyle/>
        <a:p>
          <a:endParaRPr lang="ru-RU"/>
        </a:p>
      </dgm:t>
    </dgm:pt>
    <dgm:pt modelId="{4DA90710-8112-4A0F-88C0-62B4CFD6102D}" type="pres">
      <dgm:prSet presAssocID="{A2EAF85F-2F42-47A7-94D3-8AE38ED8D33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395CC0-CA38-4F97-86E5-91F4434306AD}" type="pres">
      <dgm:prSet presAssocID="{3123BBB5-1C49-4618-9233-6FDE88EA7FDC}" presName="root1" presStyleCnt="0"/>
      <dgm:spPr/>
    </dgm:pt>
    <dgm:pt modelId="{B8C2C62C-6B12-49A9-A6E6-78BD1D169477}" type="pres">
      <dgm:prSet presAssocID="{3123BBB5-1C49-4618-9233-6FDE88EA7FDC}" presName="LevelOneTextNode" presStyleLbl="node0" presStyleIdx="0" presStyleCnt="2" custScaleX="75233" custLinFactNeighborX="2708" custLinFactNeighborY="155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87D97E-C12F-42B9-ADE1-8495AD474C14}" type="pres">
      <dgm:prSet presAssocID="{3123BBB5-1C49-4618-9233-6FDE88EA7FDC}" presName="level2hierChild" presStyleCnt="0"/>
      <dgm:spPr/>
    </dgm:pt>
    <dgm:pt modelId="{A73C65D4-F20F-4AB9-BA48-294DB644CEB9}" type="pres">
      <dgm:prSet presAssocID="{1A34C996-85E5-47DA-9043-49838FF7E911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8A57EAFC-67E3-4160-9E82-AF94FC8F11CB}" type="pres">
      <dgm:prSet presAssocID="{1A34C996-85E5-47DA-9043-49838FF7E911}" presName="connTx" presStyleLbl="parChTrans1D2" presStyleIdx="0" presStyleCnt="4"/>
      <dgm:spPr/>
      <dgm:t>
        <a:bodyPr/>
        <a:lstStyle/>
        <a:p>
          <a:endParaRPr lang="ru-RU"/>
        </a:p>
      </dgm:t>
    </dgm:pt>
    <dgm:pt modelId="{BF254461-AD62-48F4-9D01-52E335588449}" type="pres">
      <dgm:prSet presAssocID="{20FFF602-F3A0-4A09-933B-813BA04093B9}" presName="root2" presStyleCnt="0"/>
      <dgm:spPr/>
    </dgm:pt>
    <dgm:pt modelId="{31EDD352-B3CB-42CF-A320-D1A969A9FA18}" type="pres">
      <dgm:prSet presAssocID="{20FFF602-F3A0-4A09-933B-813BA04093B9}" presName="LevelTwoTextNode" presStyleLbl="node2" presStyleIdx="0" presStyleCnt="4" custScaleX="229922" custScaleY="95126" custLinFactY="42956" custLinFactNeighborX="76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B95C62-DD74-4951-80BF-28DAA3B98851}" type="pres">
      <dgm:prSet presAssocID="{20FFF602-F3A0-4A09-933B-813BA04093B9}" presName="level3hierChild" presStyleCnt="0"/>
      <dgm:spPr/>
    </dgm:pt>
    <dgm:pt modelId="{16A68D87-34DA-487F-AEB5-6271FF0C075B}" type="pres">
      <dgm:prSet presAssocID="{FAB2122B-8C75-4FC4-88CC-AA97A2ADD759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5B6F294A-D654-4211-BB31-F03B96D6CB54}" type="pres">
      <dgm:prSet presAssocID="{FAB2122B-8C75-4FC4-88CC-AA97A2ADD759}" presName="connTx" presStyleLbl="parChTrans1D2" presStyleIdx="1" presStyleCnt="4"/>
      <dgm:spPr/>
      <dgm:t>
        <a:bodyPr/>
        <a:lstStyle/>
        <a:p>
          <a:endParaRPr lang="ru-RU"/>
        </a:p>
      </dgm:t>
    </dgm:pt>
    <dgm:pt modelId="{23131B3E-7F48-4E58-B01B-E9B2274A76D0}" type="pres">
      <dgm:prSet presAssocID="{F061E509-918E-4529-A317-EA5D4E0E1D76}" presName="root2" presStyleCnt="0"/>
      <dgm:spPr/>
    </dgm:pt>
    <dgm:pt modelId="{1725012D-0145-4973-B359-364B34D78229}" type="pres">
      <dgm:prSet presAssocID="{F061E509-918E-4529-A317-EA5D4E0E1D76}" presName="LevelTwoTextNode" presStyleLbl="node2" presStyleIdx="1" presStyleCnt="4" custScaleX="229922" custScaleY="59548" custLinFactNeighborX="76" custLinFactNeighborY="-402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255B95-5E2D-468B-8C05-94816B033C02}" type="pres">
      <dgm:prSet presAssocID="{F061E509-918E-4529-A317-EA5D4E0E1D76}" presName="level3hierChild" presStyleCnt="0"/>
      <dgm:spPr/>
    </dgm:pt>
    <dgm:pt modelId="{422F34FE-7A6B-43B7-946E-C66BF6225D47}" type="pres">
      <dgm:prSet presAssocID="{E80CF53D-4557-4D28-A63C-EBD66A29737D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DB839833-4008-49EB-8566-C296671E70DF}" type="pres">
      <dgm:prSet presAssocID="{E80CF53D-4557-4D28-A63C-EBD66A29737D}" presName="connTx" presStyleLbl="parChTrans1D2" presStyleIdx="2" presStyleCnt="4"/>
      <dgm:spPr/>
      <dgm:t>
        <a:bodyPr/>
        <a:lstStyle/>
        <a:p>
          <a:endParaRPr lang="ru-RU"/>
        </a:p>
      </dgm:t>
    </dgm:pt>
    <dgm:pt modelId="{9EE0795A-7865-4F5B-99E7-F70546B59EA3}" type="pres">
      <dgm:prSet presAssocID="{23007420-D625-4CE8-AE54-8DB64C08AA30}" presName="root2" presStyleCnt="0"/>
      <dgm:spPr/>
    </dgm:pt>
    <dgm:pt modelId="{108B0130-3A67-4B83-AB62-5EA91FA76604}" type="pres">
      <dgm:prSet presAssocID="{23007420-D625-4CE8-AE54-8DB64C08AA30}" presName="LevelTwoTextNode" presStyleLbl="node2" presStyleIdx="2" presStyleCnt="4" custScaleX="229922" custScaleY="58031" custLinFactY="-81708" custLinFactNeighborX="311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E166FD-E591-41C2-BF9B-80307E5128E2}" type="pres">
      <dgm:prSet presAssocID="{23007420-D625-4CE8-AE54-8DB64C08AA30}" presName="level3hierChild" presStyleCnt="0"/>
      <dgm:spPr/>
    </dgm:pt>
    <dgm:pt modelId="{FE00E86D-73D0-4DAD-8A96-87E0F7302C2F}" type="pres">
      <dgm:prSet presAssocID="{377E4AF4-2D95-49A6-89AD-EE6F9E06C6E0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5CCFBC8C-7023-4886-9253-424967BF9394}" type="pres">
      <dgm:prSet presAssocID="{377E4AF4-2D95-49A6-89AD-EE6F9E06C6E0}" presName="connTx" presStyleLbl="parChTrans1D2" presStyleIdx="3" presStyleCnt="4"/>
      <dgm:spPr/>
      <dgm:t>
        <a:bodyPr/>
        <a:lstStyle/>
        <a:p>
          <a:endParaRPr lang="ru-RU"/>
        </a:p>
      </dgm:t>
    </dgm:pt>
    <dgm:pt modelId="{94DF60CD-56A5-433B-8AAD-93275B8CE1F4}" type="pres">
      <dgm:prSet presAssocID="{93A21437-1FA2-404E-8F13-B2D3BDA5A6D0}" presName="root2" presStyleCnt="0"/>
      <dgm:spPr/>
    </dgm:pt>
    <dgm:pt modelId="{22C4687D-B0A8-40EC-9C70-E211CEDD94E3}" type="pres">
      <dgm:prSet presAssocID="{93A21437-1FA2-404E-8F13-B2D3BDA5A6D0}" presName="LevelTwoTextNode" presStyleLbl="node2" presStyleIdx="3" presStyleCnt="4" custScaleX="228734" custScaleY="85022" custLinFactNeighborX="76" custLinFactNeighborY="617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C8FDD4-500E-4482-B907-670CBC23836D}" type="pres">
      <dgm:prSet presAssocID="{93A21437-1FA2-404E-8F13-B2D3BDA5A6D0}" presName="level3hierChild" presStyleCnt="0"/>
      <dgm:spPr/>
    </dgm:pt>
    <dgm:pt modelId="{741A75B7-864A-41EE-8127-02F5802E639F}" type="pres">
      <dgm:prSet presAssocID="{0275A9D8-4B6C-46BD-ACE0-8ACA1265F9FB}" presName="root1" presStyleCnt="0"/>
      <dgm:spPr/>
    </dgm:pt>
    <dgm:pt modelId="{500C568E-30BA-4148-AABA-D11A0D23EC34}" type="pres">
      <dgm:prSet presAssocID="{0275A9D8-4B6C-46BD-ACE0-8ACA1265F9FB}" presName="LevelOneTextNode" presStyleLbl="node0" presStyleIdx="1" presStyleCnt="2" custScaleX="229922" custScaleY="58031" custLinFactX="15309" custLinFactY="-11300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9A938A-2343-4DF5-8483-E4F63FD72725}" type="pres">
      <dgm:prSet presAssocID="{0275A9D8-4B6C-46BD-ACE0-8ACA1265F9FB}" presName="level2hierChild" presStyleCnt="0"/>
      <dgm:spPr/>
    </dgm:pt>
  </dgm:ptLst>
  <dgm:cxnLst>
    <dgm:cxn modelId="{E9C81026-5D5F-4782-B83A-D9F298CF17E7}" type="presOf" srcId="{0275A9D8-4B6C-46BD-ACE0-8ACA1265F9FB}" destId="{500C568E-30BA-4148-AABA-D11A0D23EC34}" srcOrd="0" destOrd="0" presId="urn:microsoft.com/office/officeart/2005/8/layout/hierarchy2"/>
    <dgm:cxn modelId="{ED95AA0D-E17B-47A2-988E-3EF0DECEA2F0}" type="presOf" srcId="{FAB2122B-8C75-4FC4-88CC-AA97A2ADD759}" destId="{5B6F294A-D654-4211-BB31-F03B96D6CB54}" srcOrd="1" destOrd="0" presId="urn:microsoft.com/office/officeart/2005/8/layout/hierarchy2"/>
    <dgm:cxn modelId="{F0479BDF-1ECD-4B61-96FB-0017FF8C17B9}" srcId="{3123BBB5-1C49-4618-9233-6FDE88EA7FDC}" destId="{23007420-D625-4CE8-AE54-8DB64C08AA30}" srcOrd="2" destOrd="0" parTransId="{E80CF53D-4557-4D28-A63C-EBD66A29737D}" sibTransId="{E78EAC16-8EA2-44CF-A80C-B25576AAF913}"/>
    <dgm:cxn modelId="{787BE09E-4E35-4E54-B308-78935D6AAC5D}" srcId="{3123BBB5-1C49-4618-9233-6FDE88EA7FDC}" destId="{F061E509-918E-4529-A317-EA5D4E0E1D76}" srcOrd="1" destOrd="0" parTransId="{FAB2122B-8C75-4FC4-88CC-AA97A2ADD759}" sibTransId="{99ED401A-C1C2-4F12-988D-360E1686AF9A}"/>
    <dgm:cxn modelId="{03D414B9-805B-4801-A3C2-29EC0A74FF8D}" type="presOf" srcId="{377E4AF4-2D95-49A6-89AD-EE6F9E06C6E0}" destId="{5CCFBC8C-7023-4886-9253-424967BF9394}" srcOrd="1" destOrd="0" presId="urn:microsoft.com/office/officeart/2005/8/layout/hierarchy2"/>
    <dgm:cxn modelId="{AEC4DE14-DE14-4342-B6AB-A6C1B39FC1E2}" srcId="{3123BBB5-1C49-4618-9233-6FDE88EA7FDC}" destId="{20FFF602-F3A0-4A09-933B-813BA04093B9}" srcOrd="0" destOrd="0" parTransId="{1A34C996-85E5-47DA-9043-49838FF7E911}" sibTransId="{6949FF5E-0645-4CE1-9476-4E7972BD54FC}"/>
    <dgm:cxn modelId="{2D502389-5580-4AB7-B9C3-0F0DB8E3CA52}" type="presOf" srcId="{E80CF53D-4557-4D28-A63C-EBD66A29737D}" destId="{DB839833-4008-49EB-8566-C296671E70DF}" srcOrd="1" destOrd="0" presId="urn:microsoft.com/office/officeart/2005/8/layout/hierarchy2"/>
    <dgm:cxn modelId="{D5942A71-A02B-4C21-A437-CD33B979BDF7}" type="presOf" srcId="{F061E509-918E-4529-A317-EA5D4E0E1D76}" destId="{1725012D-0145-4973-B359-364B34D78229}" srcOrd="0" destOrd="0" presId="urn:microsoft.com/office/officeart/2005/8/layout/hierarchy2"/>
    <dgm:cxn modelId="{C4A8B5B0-18BC-44E9-A2C2-33BAF354FD12}" type="presOf" srcId="{20FFF602-F3A0-4A09-933B-813BA04093B9}" destId="{31EDD352-B3CB-42CF-A320-D1A969A9FA18}" srcOrd="0" destOrd="0" presId="urn:microsoft.com/office/officeart/2005/8/layout/hierarchy2"/>
    <dgm:cxn modelId="{F0675140-5534-4664-9618-0A2573AFD6A2}" type="presOf" srcId="{93A21437-1FA2-404E-8F13-B2D3BDA5A6D0}" destId="{22C4687D-B0A8-40EC-9C70-E211CEDD94E3}" srcOrd="0" destOrd="0" presId="urn:microsoft.com/office/officeart/2005/8/layout/hierarchy2"/>
    <dgm:cxn modelId="{760869DF-3B5F-4A96-A83D-B9D94C8F701B}" type="presOf" srcId="{377E4AF4-2D95-49A6-89AD-EE6F9E06C6E0}" destId="{FE00E86D-73D0-4DAD-8A96-87E0F7302C2F}" srcOrd="0" destOrd="0" presId="urn:microsoft.com/office/officeart/2005/8/layout/hierarchy2"/>
    <dgm:cxn modelId="{C6061FBF-4F6C-4486-A2E9-B5003A1E5305}" type="presOf" srcId="{FAB2122B-8C75-4FC4-88CC-AA97A2ADD759}" destId="{16A68D87-34DA-487F-AEB5-6271FF0C075B}" srcOrd="0" destOrd="0" presId="urn:microsoft.com/office/officeart/2005/8/layout/hierarchy2"/>
    <dgm:cxn modelId="{3CC6B903-4CC4-4507-BD1C-06BE034FF3A8}" srcId="{3123BBB5-1C49-4618-9233-6FDE88EA7FDC}" destId="{93A21437-1FA2-404E-8F13-B2D3BDA5A6D0}" srcOrd="3" destOrd="0" parTransId="{377E4AF4-2D95-49A6-89AD-EE6F9E06C6E0}" sibTransId="{88FCA9EC-0A51-45D1-A590-4E1FC7F7C023}"/>
    <dgm:cxn modelId="{069AC111-C7F2-47B3-9212-91E2423D717C}" type="presOf" srcId="{1A34C996-85E5-47DA-9043-49838FF7E911}" destId="{8A57EAFC-67E3-4160-9E82-AF94FC8F11CB}" srcOrd="1" destOrd="0" presId="urn:microsoft.com/office/officeart/2005/8/layout/hierarchy2"/>
    <dgm:cxn modelId="{D507E072-9801-4510-9E52-8F6B4E515F8E}" type="presOf" srcId="{A2EAF85F-2F42-47A7-94D3-8AE38ED8D338}" destId="{4DA90710-8112-4A0F-88C0-62B4CFD6102D}" srcOrd="0" destOrd="0" presId="urn:microsoft.com/office/officeart/2005/8/layout/hierarchy2"/>
    <dgm:cxn modelId="{6749D8B4-F6AF-4C25-AA8A-DDAF5C36A460}" type="presOf" srcId="{23007420-D625-4CE8-AE54-8DB64C08AA30}" destId="{108B0130-3A67-4B83-AB62-5EA91FA76604}" srcOrd="0" destOrd="0" presId="urn:microsoft.com/office/officeart/2005/8/layout/hierarchy2"/>
    <dgm:cxn modelId="{903AA194-B3F3-43BC-A1E1-6555D797F923}" srcId="{A2EAF85F-2F42-47A7-94D3-8AE38ED8D338}" destId="{0275A9D8-4B6C-46BD-ACE0-8ACA1265F9FB}" srcOrd="1" destOrd="0" parTransId="{1F89D698-9F7B-4F9B-9C54-5071B5C4E34E}" sibTransId="{474D229C-38CE-4CC4-B151-83D2347198A4}"/>
    <dgm:cxn modelId="{47BCBC8D-CFD8-4361-B831-CAA5157EE21A}" srcId="{A2EAF85F-2F42-47A7-94D3-8AE38ED8D338}" destId="{3123BBB5-1C49-4618-9233-6FDE88EA7FDC}" srcOrd="0" destOrd="0" parTransId="{B68FA60B-B21B-4222-852E-FBCA2EA73AD1}" sibTransId="{E2229DB3-4258-41F2-B8D0-04F3D52CC14E}"/>
    <dgm:cxn modelId="{2BB6BCDD-B06B-4C96-9F28-F743637EC061}" type="presOf" srcId="{E80CF53D-4557-4D28-A63C-EBD66A29737D}" destId="{422F34FE-7A6B-43B7-946E-C66BF6225D47}" srcOrd="0" destOrd="0" presId="urn:microsoft.com/office/officeart/2005/8/layout/hierarchy2"/>
    <dgm:cxn modelId="{FF1B9CCC-A869-4207-AB67-6AD18F5AA525}" type="presOf" srcId="{3123BBB5-1C49-4618-9233-6FDE88EA7FDC}" destId="{B8C2C62C-6B12-49A9-A6E6-78BD1D169477}" srcOrd="0" destOrd="0" presId="urn:microsoft.com/office/officeart/2005/8/layout/hierarchy2"/>
    <dgm:cxn modelId="{1145CAC0-BCC3-4311-A380-14590D593373}" type="presOf" srcId="{1A34C996-85E5-47DA-9043-49838FF7E911}" destId="{A73C65D4-F20F-4AB9-BA48-294DB644CEB9}" srcOrd="0" destOrd="0" presId="urn:microsoft.com/office/officeart/2005/8/layout/hierarchy2"/>
    <dgm:cxn modelId="{8DD6DA6D-5086-4518-AEF9-A9458161476E}" type="presParOf" srcId="{4DA90710-8112-4A0F-88C0-62B4CFD6102D}" destId="{1C395CC0-CA38-4F97-86E5-91F4434306AD}" srcOrd="0" destOrd="0" presId="urn:microsoft.com/office/officeart/2005/8/layout/hierarchy2"/>
    <dgm:cxn modelId="{302F04C5-4CE9-43EF-A895-081CA48A63DE}" type="presParOf" srcId="{1C395CC0-CA38-4F97-86E5-91F4434306AD}" destId="{B8C2C62C-6B12-49A9-A6E6-78BD1D169477}" srcOrd="0" destOrd="0" presId="urn:microsoft.com/office/officeart/2005/8/layout/hierarchy2"/>
    <dgm:cxn modelId="{FA9862DE-2541-4428-A01C-96EE2E802A4D}" type="presParOf" srcId="{1C395CC0-CA38-4F97-86E5-91F4434306AD}" destId="{B487D97E-C12F-42B9-ADE1-8495AD474C14}" srcOrd="1" destOrd="0" presId="urn:microsoft.com/office/officeart/2005/8/layout/hierarchy2"/>
    <dgm:cxn modelId="{1D4563EE-2058-4781-AD57-EF05AFDBC87A}" type="presParOf" srcId="{B487D97E-C12F-42B9-ADE1-8495AD474C14}" destId="{A73C65D4-F20F-4AB9-BA48-294DB644CEB9}" srcOrd="0" destOrd="0" presId="urn:microsoft.com/office/officeart/2005/8/layout/hierarchy2"/>
    <dgm:cxn modelId="{C2978F2F-CB1D-4FCE-B43C-CF7F959383E0}" type="presParOf" srcId="{A73C65D4-F20F-4AB9-BA48-294DB644CEB9}" destId="{8A57EAFC-67E3-4160-9E82-AF94FC8F11CB}" srcOrd="0" destOrd="0" presId="urn:microsoft.com/office/officeart/2005/8/layout/hierarchy2"/>
    <dgm:cxn modelId="{BF5E017C-01E3-4CB9-9593-94B689BA925E}" type="presParOf" srcId="{B487D97E-C12F-42B9-ADE1-8495AD474C14}" destId="{BF254461-AD62-48F4-9D01-52E335588449}" srcOrd="1" destOrd="0" presId="urn:microsoft.com/office/officeart/2005/8/layout/hierarchy2"/>
    <dgm:cxn modelId="{986E9F87-EA75-4EBB-AC87-803D369FF466}" type="presParOf" srcId="{BF254461-AD62-48F4-9D01-52E335588449}" destId="{31EDD352-B3CB-42CF-A320-D1A969A9FA18}" srcOrd="0" destOrd="0" presId="urn:microsoft.com/office/officeart/2005/8/layout/hierarchy2"/>
    <dgm:cxn modelId="{F31256FF-EDC3-4B2A-ADAA-9451A7855DEF}" type="presParOf" srcId="{BF254461-AD62-48F4-9D01-52E335588449}" destId="{16B95C62-DD74-4951-80BF-28DAA3B98851}" srcOrd="1" destOrd="0" presId="urn:microsoft.com/office/officeart/2005/8/layout/hierarchy2"/>
    <dgm:cxn modelId="{1E0CE11E-AFFF-4002-AA40-32292A3A91C7}" type="presParOf" srcId="{B487D97E-C12F-42B9-ADE1-8495AD474C14}" destId="{16A68D87-34DA-487F-AEB5-6271FF0C075B}" srcOrd="2" destOrd="0" presId="urn:microsoft.com/office/officeart/2005/8/layout/hierarchy2"/>
    <dgm:cxn modelId="{82969EFE-64FC-4587-BE47-A606FC7BB4C3}" type="presParOf" srcId="{16A68D87-34DA-487F-AEB5-6271FF0C075B}" destId="{5B6F294A-D654-4211-BB31-F03B96D6CB54}" srcOrd="0" destOrd="0" presId="urn:microsoft.com/office/officeart/2005/8/layout/hierarchy2"/>
    <dgm:cxn modelId="{7A48E431-2B98-4F33-85E4-0FD036E90D53}" type="presParOf" srcId="{B487D97E-C12F-42B9-ADE1-8495AD474C14}" destId="{23131B3E-7F48-4E58-B01B-E9B2274A76D0}" srcOrd="3" destOrd="0" presId="urn:microsoft.com/office/officeart/2005/8/layout/hierarchy2"/>
    <dgm:cxn modelId="{780ACFA0-9DB0-4B71-B5D3-0B0618DBE0B8}" type="presParOf" srcId="{23131B3E-7F48-4E58-B01B-E9B2274A76D0}" destId="{1725012D-0145-4973-B359-364B34D78229}" srcOrd="0" destOrd="0" presId="urn:microsoft.com/office/officeart/2005/8/layout/hierarchy2"/>
    <dgm:cxn modelId="{F7C72577-D467-46BA-BCF2-5776E04BA521}" type="presParOf" srcId="{23131B3E-7F48-4E58-B01B-E9B2274A76D0}" destId="{61255B95-5E2D-468B-8C05-94816B033C02}" srcOrd="1" destOrd="0" presId="urn:microsoft.com/office/officeart/2005/8/layout/hierarchy2"/>
    <dgm:cxn modelId="{17899359-AD68-4916-BB1D-AF9301BB5531}" type="presParOf" srcId="{B487D97E-C12F-42B9-ADE1-8495AD474C14}" destId="{422F34FE-7A6B-43B7-946E-C66BF6225D47}" srcOrd="4" destOrd="0" presId="urn:microsoft.com/office/officeart/2005/8/layout/hierarchy2"/>
    <dgm:cxn modelId="{58E2111E-D979-4D14-A41D-A2517665354B}" type="presParOf" srcId="{422F34FE-7A6B-43B7-946E-C66BF6225D47}" destId="{DB839833-4008-49EB-8566-C296671E70DF}" srcOrd="0" destOrd="0" presId="urn:microsoft.com/office/officeart/2005/8/layout/hierarchy2"/>
    <dgm:cxn modelId="{CB27CF97-60EE-44FE-8071-0A3DD0960EB9}" type="presParOf" srcId="{B487D97E-C12F-42B9-ADE1-8495AD474C14}" destId="{9EE0795A-7865-4F5B-99E7-F70546B59EA3}" srcOrd="5" destOrd="0" presId="urn:microsoft.com/office/officeart/2005/8/layout/hierarchy2"/>
    <dgm:cxn modelId="{02A59EE3-EFFF-4A8C-A23F-2A766D94F6CE}" type="presParOf" srcId="{9EE0795A-7865-4F5B-99E7-F70546B59EA3}" destId="{108B0130-3A67-4B83-AB62-5EA91FA76604}" srcOrd="0" destOrd="0" presId="urn:microsoft.com/office/officeart/2005/8/layout/hierarchy2"/>
    <dgm:cxn modelId="{E09DD424-6F2E-476E-A65C-66B6ADAD1B0A}" type="presParOf" srcId="{9EE0795A-7865-4F5B-99E7-F70546B59EA3}" destId="{6BE166FD-E591-41C2-BF9B-80307E5128E2}" srcOrd="1" destOrd="0" presId="urn:microsoft.com/office/officeart/2005/8/layout/hierarchy2"/>
    <dgm:cxn modelId="{961D9808-F633-44B2-8DB6-0E13017286B4}" type="presParOf" srcId="{B487D97E-C12F-42B9-ADE1-8495AD474C14}" destId="{FE00E86D-73D0-4DAD-8A96-87E0F7302C2F}" srcOrd="6" destOrd="0" presId="urn:microsoft.com/office/officeart/2005/8/layout/hierarchy2"/>
    <dgm:cxn modelId="{BE22100D-EF44-40A9-88E8-8814F3542980}" type="presParOf" srcId="{FE00E86D-73D0-4DAD-8A96-87E0F7302C2F}" destId="{5CCFBC8C-7023-4886-9253-424967BF9394}" srcOrd="0" destOrd="0" presId="urn:microsoft.com/office/officeart/2005/8/layout/hierarchy2"/>
    <dgm:cxn modelId="{A0D75B68-3860-4B51-8C81-8D105FEA1D8E}" type="presParOf" srcId="{B487D97E-C12F-42B9-ADE1-8495AD474C14}" destId="{94DF60CD-56A5-433B-8AAD-93275B8CE1F4}" srcOrd="7" destOrd="0" presId="urn:microsoft.com/office/officeart/2005/8/layout/hierarchy2"/>
    <dgm:cxn modelId="{DAD47C03-1C3B-4944-861F-3B924A37AC36}" type="presParOf" srcId="{94DF60CD-56A5-433B-8AAD-93275B8CE1F4}" destId="{22C4687D-B0A8-40EC-9C70-E211CEDD94E3}" srcOrd="0" destOrd="0" presId="urn:microsoft.com/office/officeart/2005/8/layout/hierarchy2"/>
    <dgm:cxn modelId="{74A21200-AA83-4893-BE0B-5437A639C679}" type="presParOf" srcId="{94DF60CD-56A5-433B-8AAD-93275B8CE1F4}" destId="{59C8FDD4-500E-4482-B907-670CBC23836D}" srcOrd="1" destOrd="0" presId="urn:microsoft.com/office/officeart/2005/8/layout/hierarchy2"/>
    <dgm:cxn modelId="{A2C63691-926E-4F61-BC8C-C1691EFA3925}" type="presParOf" srcId="{4DA90710-8112-4A0F-88C0-62B4CFD6102D}" destId="{741A75B7-864A-41EE-8127-02F5802E639F}" srcOrd="1" destOrd="0" presId="urn:microsoft.com/office/officeart/2005/8/layout/hierarchy2"/>
    <dgm:cxn modelId="{E06A982B-6152-42FF-89B2-935E196D9C6F}" type="presParOf" srcId="{741A75B7-864A-41EE-8127-02F5802E639F}" destId="{500C568E-30BA-4148-AABA-D11A0D23EC34}" srcOrd="0" destOrd="0" presId="urn:microsoft.com/office/officeart/2005/8/layout/hierarchy2"/>
    <dgm:cxn modelId="{64F4CCC3-4E08-4E7B-9DB9-31F6AD48B046}" type="presParOf" srcId="{741A75B7-864A-41EE-8127-02F5802E639F}" destId="{439A938A-2343-4DF5-8483-E4F63FD7272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2C62C-6B12-49A9-A6E6-78BD1D169477}">
      <dsp:nvSpPr>
        <dsp:cNvPr id="0" name=""/>
        <dsp:cNvSpPr/>
      </dsp:nvSpPr>
      <dsp:spPr>
        <a:xfrm>
          <a:off x="76195" y="1727199"/>
          <a:ext cx="1883753" cy="12519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dk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ПРОЕКТ БЮДЖЕТА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112863" y="1763867"/>
        <a:ext cx="1810417" cy="1178610"/>
      </dsp:txXfrm>
    </dsp:sp>
    <dsp:sp modelId="{A73C65D4-F20F-4AB9-BA48-294DB644CEB9}">
      <dsp:nvSpPr>
        <dsp:cNvPr id="0" name=""/>
        <dsp:cNvSpPr/>
      </dsp:nvSpPr>
      <dsp:spPr>
        <a:xfrm rot="167738">
          <a:off x="1959391" y="2354483"/>
          <a:ext cx="936769" cy="43068"/>
        </a:xfrm>
        <a:custGeom>
          <a:avLst/>
          <a:gdLst/>
          <a:ahLst/>
          <a:cxnLst/>
          <a:rect l="0" t="0" r="0" b="0"/>
          <a:pathLst>
            <a:path>
              <a:moveTo>
                <a:pt x="0" y="21534"/>
              </a:moveTo>
              <a:lnTo>
                <a:pt x="936769" y="21534"/>
              </a:lnTo>
            </a:path>
          </a:pathLst>
        </a:custGeom>
        <a:noFill/>
        <a:ln w="9525" cap="flat" cmpd="sng" algn="ctr">
          <a:solidFill>
            <a:schemeClr val="dk1">
              <a:shade val="8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04357" y="2352598"/>
        <a:ext cx="46838" cy="46838"/>
      </dsp:txXfrm>
    </dsp:sp>
    <dsp:sp modelId="{31EDD352-B3CB-42CF-A320-D1A969A9FA18}">
      <dsp:nvSpPr>
        <dsp:cNvPr id="0" name=""/>
        <dsp:cNvSpPr/>
      </dsp:nvSpPr>
      <dsp:spPr>
        <a:xfrm>
          <a:off x="2895603" y="1803398"/>
          <a:ext cx="5756999" cy="11909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dk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1"/>
              </a:solidFill>
              <a:effectLst/>
            </a:rPr>
            <a:t>Ожидаемые показатели поступлений доходов главных администраторов доходов бюджета района</a:t>
          </a:r>
          <a:endParaRPr lang="ru-RU" sz="2000" b="1" kern="1200" dirty="0">
            <a:solidFill>
              <a:schemeClr val="tx1"/>
            </a:solidFill>
            <a:effectLst/>
          </a:endParaRPr>
        </a:p>
      </dsp:txBody>
      <dsp:txXfrm>
        <a:off x="2930484" y="1838279"/>
        <a:ext cx="5687237" cy="1121164"/>
      </dsp:txXfrm>
    </dsp:sp>
    <dsp:sp modelId="{16A68D87-34DA-487F-AEB5-6271FF0C075B}">
      <dsp:nvSpPr>
        <dsp:cNvPr id="0" name=""/>
        <dsp:cNvSpPr/>
      </dsp:nvSpPr>
      <dsp:spPr>
        <a:xfrm rot="18636360">
          <a:off x="1708986" y="1785930"/>
          <a:ext cx="1437580" cy="43068"/>
        </a:xfrm>
        <a:custGeom>
          <a:avLst/>
          <a:gdLst/>
          <a:ahLst/>
          <a:cxnLst/>
          <a:rect l="0" t="0" r="0" b="0"/>
          <a:pathLst>
            <a:path>
              <a:moveTo>
                <a:pt x="0" y="21534"/>
              </a:moveTo>
              <a:lnTo>
                <a:pt x="1437580" y="21534"/>
              </a:lnTo>
            </a:path>
          </a:pathLst>
        </a:custGeom>
        <a:noFill/>
        <a:ln w="9525" cap="flat" cmpd="sng" algn="ctr">
          <a:solidFill>
            <a:schemeClr val="dk1">
              <a:shade val="8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91837" y="1771525"/>
        <a:ext cx="71879" cy="71879"/>
      </dsp:txXfrm>
    </dsp:sp>
    <dsp:sp modelId="{1725012D-0145-4973-B359-364B34D78229}">
      <dsp:nvSpPr>
        <dsp:cNvPr id="0" name=""/>
        <dsp:cNvSpPr/>
      </dsp:nvSpPr>
      <dsp:spPr>
        <a:xfrm>
          <a:off x="2895603" y="889002"/>
          <a:ext cx="5756999" cy="7455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dk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accent5">
                  <a:lumMod val="20000"/>
                  <a:lumOff val="80000"/>
                </a:schemeClr>
              </a:solidFill>
              <a:effectLst/>
            </a:rPr>
            <a:t>Прогноз </a:t>
          </a:r>
          <a:r>
            <a:rPr lang="ru-RU" sz="2000" b="1" kern="1200" dirty="0" smtClean="0">
              <a:solidFill>
                <a:schemeClr val="tx1"/>
              </a:solidFill>
              <a:effectLst/>
            </a:rPr>
            <a:t>социально-экономического</a:t>
          </a:r>
          <a:r>
            <a:rPr lang="ru-RU" sz="2000" b="1" kern="1200" dirty="0" smtClean="0">
              <a:solidFill>
                <a:schemeClr val="accent5">
                  <a:lumMod val="20000"/>
                  <a:lumOff val="80000"/>
                </a:schemeClr>
              </a:solidFill>
              <a:effectLst/>
            </a:rPr>
            <a:t> развития района</a:t>
          </a:r>
          <a:endParaRPr lang="ru-RU" sz="2000" b="1" kern="1200" dirty="0">
            <a:solidFill>
              <a:schemeClr val="accent5">
                <a:lumMod val="20000"/>
                <a:lumOff val="80000"/>
              </a:schemeClr>
            </a:solidFill>
            <a:effectLst/>
          </a:endParaRPr>
        </a:p>
      </dsp:txBody>
      <dsp:txXfrm>
        <a:off x="2917438" y="910837"/>
        <a:ext cx="5713329" cy="701838"/>
      </dsp:txXfrm>
    </dsp:sp>
    <dsp:sp modelId="{422F34FE-7A6B-43B7-946E-C66BF6225D47}">
      <dsp:nvSpPr>
        <dsp:cNvPr id="0" name=""/>
        <dsp:cNvSpPr/>
      </dsp:nvSpPr>
      <dsp:spPr>
        <a:xfrm rot="17754801">
          <a:off x="1353082" y="1362081"/>
          <a:ext cx="2155874" cy="43068"/>
        </a:xfrm>
        <a:custGeom>
          <a:avLst/>
          <a:gdLst/>
          <a:ahLst/>
          <a:cxnLst/>
          <a:rect l="0" t="0" r="0" b="0"/>
          <a:pathLst>
            <a:path>
              <a:moveTo>
                <a:pt x="0" y="21534"/>
              </a:moveTo>
              <a:lnTo>
                <a:pt x="2155874" y="21534"/>
              </a:lnTo>
            </a:path>
          </a:pathLst>
        </a:custGeom>
        <a:noFill/>
        <a:ln w="9525" cap="flat" cmpd="sng" algn="ctr">
          <a:solidFill>
            <a:schemeClr val="dk1">
              <a:shade val="8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377123" y="1329718"/>
        <a:ext cx="107793" cy="107793"/>
      </dsp:txXfrm>
    </dsp:sp>
    <dsp:sp modelId="{108B0130-3A67-4B83-AB62-5EA91FA76604}">
      <dsp:nvSpPr>
        <dsp:cNvPr id="0" name=""/>
        <dsp:cNvSpPr/>
      </dsp:nvSpPr>
      <dsp:spPr>
        <a:xfrm>
          <a:off x="2902091" y="50799"/>
          <a:ext cx="5756999" cy="7265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dk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1"/>
              </a:solidFill>
              <a:effectLst/>
            </a:rPr>
            <a:t>Основные направления бюджетной и налоговой политики</a:t>
          </a:r>
          <a:endParaRPr lang="ru-RU" sz="2000" b="1" kern="1200" dirty="0">
            <a:solidFill>
              <a:schemeClr val="tx1"/>
            </a:solidFill>
            <a:effectLst/>
          </a:endParaRPr>
        </a:p>
      </dsp:txBody>
      <dsp:txXfrm>
        <a:off x="2923370" y="72078"/>
        <a:ext cx="5714441" cy="683958"/>
      </dsp:txXfrm>
    </dsp:sp>
    <dsp:sp modelId="{FE00E86D-73D0-4DAD-8A96-87E0F7302C2F}">
      <dsp:nvSpPr>
        <dsp:cNvPr id="0" name=""/>
        <dsp:cNvSpPr/>
      </dsp:nvSpPr>
      <dsp:spPr>
        <a:xfrm rot="4013224">
          <a:off x="1235996" y="3427757"/>
          <a:ext cx="2383560" cy="43068"/>
        </a:xfrm>
        <a:custGeom>
          <a:avLst/>
          <a:gdLst/>
          <a:ahLst/>
          <a:cxnLst/>
          <a:rect l="0" t="0" r="0" b="0"/>
          <a:pathLst>
            <a:path>
              <a:moveTo>
                <a:pt x="0" y="21534"/>
              </a:moveTo>
              <a:lnTo>
                <a:pt x="2383560" y="21534"/>
              </a:lnTo>
            </a:path>
          </a:pathLst>
        </a:custGeom>
        <a:noFill/>
        <a:ln w="9525" cap="flat" cmpd="sng" algn="ctr">
          <a:solidFill>
            <a:schemeClr val="dk1">
              <a:shade val="8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368187" y="3389702"/>
        <a:ext cx="119178" cy="119178"/>
      </dsp:txXfrm>
    </dsp:sp>
    <dsp:sp modelId="{22C4687D-B0A8-40EC-9C70-E211CEDD94E3}">
      <dsp:nvSpPr>
        <dsp:cNvPr id="0" name=""/>
        <dsp:cNvSpPr/>
      </dsp:nvSpPr>
      <dsp:spPr>
        <a:xfrm>
          <a:off x="2895603" y="4013196"/>
          <a:ext cx="5727253" cy="10644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dk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1"/>
              </a:solidFill>
              <a:effectLst/>
            </a:rPr>
            <a:t>Проект Закона Забайкальского края «О бюджете Забайкальского края на очередной финансовый год и плановый период»</a:t>
          </a:r>
          <a:endParaRPr lang="ru-RU" sz="2000" b="1" kern="1200" dirty="0">
            <a:solidFill>
              <a:schemeClr val="tx1"/>
            </a:solidFill>
            <a:effectLst/>
          </a:endParaRPr>
        </a:p>
      </dsp:txBody>
      <dsp:txXfrm>
        <a:off x="2926779" y="4044372"/>
        <a:ext cx="5664901" cy="1002077"/>
      </dsp:txXfrm>
    </dsp:sp>
    <dsp:sp modelId="{500C568E-30BA-4148-AABA-D11A0D23EC34}">
      <dsp:nvSpPr>
        <dsp:cNvPr id="0" name=""/>
        <dsp:cNvSpPr/>
      </dsp:nvSpPr>
      <dsp:spPr>
        <a:xfrm>
          <a:off x="2895603" y="3098800"/>
          <a:ext cx="5756999" cy="7265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dk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Статистические показатели  </a:t>
          </a:r>
          <a:endParaRPr lang="ru-RU" sz="20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16882" y="3120079"/>
        <a:ext cx="5714441" cy="683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0.14783</cdr:x>
      <cdr:y>0.06757</cdr:y>
    </cdr:from>
    <cdr:to>
      <cdr:x>0.25217</cdr:x>
      <cdr:y>0.10811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>
          <a:off x="1295399" y="381000"/>
          <a:ext cx="914401" cy="22860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0.29204</cdr:x>
      <cdr:y>0.06796</cdr:y>
    </cdr:from>
    <cdr:to>
      <cdr:x>0.30435</cdr:x>
      <cdr:y>0.10811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rot="5400000" flipH="1">
          <a:off x="2499880" y="442480"/>
          <a:ext cx="226387" cy="10785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0.33043</cdr:x>
      <cdr:y>0.05405</cdr:y>
    </cdr:from>
    <cdr:to>
      <cdr:x>0.38261</cdr:x>
      <cdr:y>0.09459</cdr:y>
    </cdr:to>
    <cdr:sp macro="" textlink="">
      <cdr:nvSpPr>
        <cdr:cNvPr id="6" name="Прямая соединительная линия 5"/>
        <cdr:cNvSpPr/>
      </cdr:nvSpPr>
      <cdr:spPr>
        <a:xfrm xmlns:a="http://schemas.openxmlformats.org/drawingml/2006/main" flipV="1">
          <a:off x="2895601" y="304800"/>
          <a:ext cx="457200" cy="22860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>
              <a:shade val="80000"/>
            </a:sys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0.11304</cdr:x>
      <cdr:y>0.21622</cdr:y>
    </cdr:from>
    <cdr:to>
      <cdr:x>0.15652</cdr:x>
      <cdr:y>0.24324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>
          <a:off x="990599" y="1219200"/>
          <a:ext cx="381001" cy="15240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>
              <a:shade val="80000"/>
            </a:sys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0.22609</cdr:x>
      <cdr:y>0.40541</cdr:y>
    </cdr:from>
    <cdr:to>
      <cdr:x>0.45217</cdr:x>
      <cdr:y>0.59744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955385" y="2177903"/>
          <a:ext cx="1955298" cy="1031629"/>
        </a:xfrm>
        <a:prstGeom xmlns:a="http://schemas.openxmlformats.org/drawingml/2006/main" prst="rect">
          <a:avLst/>
        </a:prstGeom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 w="10160">
                <a:solidFill>
                  <a:srgbClr val="35528B"/>
                </a:solidFill>
                <a:prstDash val="solid"/>
              </a:ln>
              <a:solidFill>
                <a:srgbClr val="003366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Налоговые доходы, </a:t>
          </a:r>
        </a:p>
        <a:p xmlns:a="http://schemas.openxmlformats.org/drawingml/2006/main">
          <a:pPr algn="ctr"/>
          <a:r>
            <a:rPr lang="ru-RU" sz="2000" b="1" dirty="0" smtClean="0">
              <a:ln w="10160">
                <a:solidFill>
                  <a:srgbClr val="35528B"/>
                </a:solidFill>
                <a:prstDash val="solid"/>
              </a:ln>
              <a:solidFill>
                <a:srgbClr val="003366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242134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0.23034</cdr:x>
      <cdr:y>0.06971</cdr:y>
    </cdr:from>
    <cdr:to>
      <cdr:x>0.24348</cdr:x>
      <cdr:y>0.12162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>
          <a:off x="2018468" y="393081"/>
          <a:ext cx="115131" cy="29271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0.06195</cdr:x>
      <cdr:y>0.63514</cdr:y>
    </cdr:from>
    <cdr:to>
      <cdr:x>0.07826</cdr:x>
      <cdr:y>0.78155</cdr:y>
    </cdr:to>
    <cdr:sp macro="" textlink="">
      <cdr:nvSpPr>
        <cdr:cNvPr id="6" name="Прямая соединительная линия 5"/>
        <cdr:cNvSpPr/>
      </cdr:nvSpPr>
      <cdr:spPr>
        <a:xfrm xmlns:a="http://schemas.openxmlformats.org/drawingml/2006/main" flipV="1">
          <a:off x="542868" y="3581400"/>
          <a:ext cx="142932" cy="82560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>
              <a:shade val="80000"/>
            </a:sys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0.08696</cdr:x>
      <cdr:y>0.17568</cdr:y>
    </cdr:from>
    <cdr:to>
      <cdr:x>0.11304</cdr:x>
      <cdr:y>0.27027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>
          <a:off x="762000" y="990601"/>
          <a:ext cx="228600" cy="53339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>
              <a:shade val="80000"/>
            </a:sys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0.21739</cdr:x>
      <cdr:y>0.40541</cdr:y>
    </cdr:from>
    <cdr:to>
      <cdr:x>0.44348</cdr:x>
      <cdr:y>0.59744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880141" y="2177903"/>
          <a:ext cx="1955384" cy="1031629"/>
        </a:xfrm>
        <a:prstGeom xmlns:a="http://schemas.openxmlformats.org/drawingml/2006/main" prst="rect">
          <a:avLst/>
        </a:prstGeom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 w="10160">
                <a:solidFill>
                  <a:srgbClr val="35528B"/>
                </a:solidFill>
                <a:prstDash val="solid"/>
              </a:ln>
              <a:solidFill>
                <a:srgbClr val="003366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Неналоговые доходы, </a:t>
          </a:r>
        </a:p>
        <a:p xmlns:a="http://schemas.openxmlformats.org/drawingml/2006/main">
          <a:pPr algn="ctr"/>
          <a:r>
            <a:rPr lang="ru-RU" sz="2000" b="1" dirty="0" smtClean="0">
              <a:ln w="10160">
                <a:solidFill>
                  <a:srgbClr val="35528B"/>
                </a:solidFill>
                <a:prstDash val="solid"/>
              </a:ln>
              <a:solidFill>
                <a:srgbClr val="003366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33705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719BCB4-FB09-40FE-921D-259A6B39362C}" type="datetimeFigureOut">
              <a:rPr lang="ru-RU"/>
              <a:pPr>
                <a:defRPr/>
              </a:pPr>
              <a:t>19.06.2018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1F6055D-E127-431D-BB45-8B72C07D9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860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2BAAF7-B94F-41B1-AD03-B5F8AE1EF1F3}" type="slidenum">
              <a:rPr lang="ru-RU" smtClean="0"/>
              <a:pPr/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00278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445B80-E622-41BE-8905-0C9E0562C86D}" type="slidenum">
              <a:rPr lang="ru-RU" smtClean="0"/>
              <a:pPr/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41749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B023BF-99D4-4E1E-BD0F-E6ABFA7E9B64}" type="slidenum">
              <a:rPr lang="ru-RU" smtClean="0"/>
              <a:pPr/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56233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ACB6B9-3CAB-4334-9F57-A45BE21D213D}" type="slidenum">
              <a:rPr lang="ru-RU" smtClean="0"/>
              <a:pPr/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37207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B443354-E827-484F-BCAE-27A1DC9AC1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164C5-32BA-467A-9C34-57651626C3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D96CE-EB32-4DFF-8A4B-C048E4D847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E31BE3-9CF1-4FF0-B97D-D4A2C0A435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81268D8-39E3-4388-A1B6-5493FA06A3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D3579F-22FB-495A-BD1A-288EB0635B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3F1344-CBFF-4201-B9A9-7D2AC47868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61E0AC-C5F2-4C14-8C3D-3D1BDF8CDB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A22FB-773F-4764-A8C4-07049876DC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64CE368-7B10-408E-AC83-2F70BC59E2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879DAED-3A0C-4CF8-B69D-CDC4CB51BF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BB9D3A90-9915-4CD9-8C40-01784093FB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3999" r:id="rId7"/>
    <p:sldLayoutId id="2147484008" r:id="rId8"/>
    <p:sldLayoutId id="2147484009" r:id="rId9"/>
    <p:sldLayoutId id="2147484000" r:id="rId10"/>
    <p:sldLayoutId id="2147484001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2600" y="914400"/>
            <a:ext cx="5943600" cy="838200"/>
          </a:xfrm>
          <a:solidFill>
            <a:srgbClr val="C00000"/>
          </a:solidFill>
          <a:extLst/>
        </p:spPr>
        <p:txBody>
          <a:bodyPr rtlCol="0">
            <a:noAutofit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FFCC"/>
                </a:solidFill>
              </a:rPr>
              <a:t>Бюджет</a:t>
            </a:r>
            <a:endParaRPr lang="ru-RU" sz="6000" b="1" dirty="0">
              <a:solidFill>
                <a:srgbClr val="FFFF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276600"/>
            <a:ext cx="8382000" cy="2895600"/>
          </a:xfrm>
          <a:ln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</a:t>
            </a:r>
            <a:r>
              <a:rPr lang="ru-RU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 «Читинский район»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2018 год</a:t>
            </a:r>
            <a:endParaRPr lang="ru-RU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" y="152400"/>
            <a:ext cx="8686800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ln w="10160">
                  <a:solidFill>
                    <a:schemeClr val="accent6">
                      <a:lumMod val="25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Основы формирования расходов бюджета района на 2018 год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4800" y="1447800"/>
            <a:ext cx="3124200" cy="1676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05200" y="1676400"/>
            <a:ext cx="2743200" cy="2514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24600" y="3429000"/>
            <a:ext cx="2590800" cy="3048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28600" y="1447800"/>
            <a:ext cx="32004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spc="50" dirty="0">
                <a:ln w="12700" cmpd="sng">
                  <a:solidFill>
                    <a:schemeClr val="accent6">
                      <a:lumMod val="25000"/>
                    </a:schemeClr>
                  </a:solidFill>
                  <a:prstDash val="solid"/>
                </a:ln>
                <a:solidFill>
                  <a:srgbClr val="1D047A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Обеспечение </a:t>
            </a:r>
          </a:p>
          <a:p>
            <a:pPr algn="ctr">
              <a:defRPr/>
            </a:pPr>
            <a:r>
              <a:rPr lang="ru-RU" sz="2400" b="1" spc="50" dirty="0">
                <a:ln w="12700" cmpd="sng">
                  <a:solidFill>
                    <a:schemeClr val="accent6">
                      <a:lumMod val="25000"/>
                    </a:schemeClr>
                  </a:solidFill>
                  <a:prstDash val="solid"/>
                </a:ln>
                <a:solidFill>
                  <a:srgbClr val="1D047A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заработной платы </a:t>
            </a:r>
          </a:p>
          <a:p>
            <a:pPr algn="ctr">
              <a:defRPr/>
            </a:pPr>
            <a:r>
              <a:rPr lang="ru-RU" sz="2400" b="1" spc="50" dirty="0">
                <a:ln w="12700" cmpd="sng">
                  <a:solidFill>
                    <a:schemeClr val="accent6">
                      <a:lumMod val="25000"/>
                    </a:schemeClr>
                  </a:solidFill>
                  <a:prstDash val="solid"/>
                </a:ln>
                <a:solidFill>
                  <a:srgbClr val="1D047A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работникам </a:t>
            </a:r>
          </a:p>
          <a:p>
            <a:pPr algn="ctr">
              <a:defRPr/>
            </a:pPr>
            <a:r>
              <a:rPr lang="ru-RU" sz="2400" b="1" spc="50" dirty="0">
                <a:ln w="12700" cmpd="sng">
                  <a:solidFill>
                    <a:schemeClr val="accent6">
                      <a:lumMod val="25000"/>
                    </a:schemeClr>
                  </a:solidFill>
                  <a:prstDash val="solid"/>
                </a:ln>
                <a:solidFill>
                  <a:srgbClr val="1D047A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бюджетной сферы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05200" y="1676400"/>
            <a:ext cx="274320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spc="50" dirty="0">
                <a:ln w="12700" cmpd="sng">
                  <a:solidFill>
                    <a:schemeClr val="accent6">
                      <a:lumMod val="25000"/>
                    </a:schemeClr>
                  </a:solidFill>
                  <a:prstDash val="solid"/>
                </a:ln>
                <a:solidFill>
                  <a:srgbClr val="1D047A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Концентрация ресурсов на решение вопросов, связанных </a:t>
            </a:r>
            <a:r>
              <a:rPr lang="ru-RU" sz="2000" b="1" spc="50" dirty="0" smtClean="0">
                <a:ln w="12700" cmpd="sng">
                  <a:solidFill>
                    <a:schemeClr val="accent6">
                      <a:lumMod val="25000"/>
                    </a:schemeClr>
                  </a:solidFill>
                  <a:prstDash val="solid"/>
                </a:ln>
                <a:solidFill>
                  <a:srgbClr val="1D047A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 первоочередными расходными обязательствами</a:t>
            </a:r>
            <a:endParaRPr lang="ru-RU" sz="2000" b="1" spc="50" dirty="0">
              <a:ln w="12700" cmpd="sng">
                <a:solidFill>
                  <a:schemeClr val="accent6">
                    <a:lumMod val="25000"/>
                  </a:schemeClr>
                </a:solidFill>
                <a:prstDash val="solid"/>
              </a:ln>
              <a:solidFill>
                <a:srgbClr val="1D047A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72200" y="3429000"/>
            <a:ext cx="297180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spc="50" dirty="0">
                <a:ln w="12700" cmpd="sng">
                  <a:solidFill>
                    <a:schemeClr val="accent6">
                      <a:lumMod val="25000"/>
                    </a:schemeClr>
                  </a:solidFill>
                  <a:prstDash val="solid"/>
                </a:ln>
                <a:solidFill>
                  <a:srgbClr val="1D047A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Обеспечение максимальной эффективности бюджетных расходов и оказание муниципальных услуг</a:t>
            </a:r>
          </a:p>
        </p:txBody>
      </p:sp>
      <p:pic>
        <p:nvPicPr>
          <p:cNvPr id="16" name="Рисунок 15" descr="komu-vygodna-vysokaya-zarpla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657600"/>
            <a:ext cx="2923443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 descr="mun_uslug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1524000"/>
            <a:ext cx="2567344" cy="1552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67" name="Рисунок 18" descr="37d00c29-37d00c29-143748420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343400"/>
            <a:ext cx="213360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4"/>
          <p:cNvGraphicFramePr>
            <a:graphicFrameLocks/>
          </p:cNvGraphicFramePr>
          <p:nvPr/>
        </p:nvGraphicFramePr>
        <p:xfrm>
          <a:off x="177800" y="1295400"/>
          <a:ext cx="88138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8600" y="152400"/>
            <a:ext cx="8686800" cy="1077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ln w="10160">
                  <a:solidFill>
                    <a:srgbClr val="660066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Структура расходов бюджета по отраслевой принадлежности на 2018 год, тыс. рублей, %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" y="152400"/>
            <a:ext cx="8686800" cy="584775"/>
          </a:xfrm>
          <a:prstGeom prst="rect">
            <a:avLst/>
          </a:prstGeom>
          <a:ln>
            <a:solidFill>
              <a:srgbClr val="CC33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ln w="10160">
                  <a:solidFill>
                    <a:srgbClr val="660066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ОБРАЗОВАНИЕ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29200" y="762000"/>
            <a:ext cx="3939733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C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0541" cmpd="sng">
                  <a:solidFill>
                    <a:srgbClr val="660066"/>
                  </a:solidFill>
                  <a:prstDash val="solid"/>
                </a:ln>
                <a:solidFill>
                  <a:srgbClr val="000099"/>
                </a:solidFill>
              </a:rPr>
              <a:t>777344,7 тыс. рублей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152400" y="12192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" y="152400"/>
            <a:ext cx="8686800" cy="584775"/>
          </a:xfrm>
          <a:prstGeom prst="rect">
            <a:avLst/>
          </a:prstGeom>
          <a:ln>
            <a:solidFill>
              <a:srgbClr val="CC33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ln w="10160">
                  <a:solidFill>
                    <a:srgbClr val="660066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КУЛЬТУРА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29200" y="762000"/>
            <a:ext cx="3668441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C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0541" cmpd="sng">
                  <a:solidFill>
                    <a:srgbClr val="660066"/>
                  </a:solidFill>
                  <a:prstDash val="solid"/>
                </a:ln>
                <a:solidFill>
                  <a:srgbClr val="000099"/>
                </a:solidFill>
              </a:rPr>
              <a:t>23336,4 тыс. рублей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381000" y="1295400"/>
          <a:ext cx="8610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" y="152400"/>
            <a:ext cx="8686800" cy="584775"/>
          </a:xfrm>
          <a:prstGeom prst="rect">
            <a:avLst/>
          </a:prstGeom>
          <a:ln>
            <a:solidFill>
              <a:srgbClr val="CC33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ln w="10160">
                  <a:solidFill>
                    <a:srgbClr val="660066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СОЦИАЛЬНАЯ ПОЛИТИКА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29200" y="762000"/>
            <a:ext cx="3668441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C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0541" cmpd="sng">
                  <a:solidFill>
                    <a:srgbClr val="660066"/>
                  </a:solidFill>
                  <a:prstDash val="solid"/>
                </a:ln>
                <a:solidFill>
                  <a:srgbClr val="000099"/>
                </a:solidFill>
              </a:rPr>
              <a:t>66984,7 тыс. рублей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381000" y="1295400"/>
          <a:ext cx="8610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600" y="152400"/>
            <a:ext cx="8686800" cy="584775"/>
          </a:xfrm>
          <a:prstGeom prst="rect">
            <a:avLst/>
          </a:prstGeom>
          <a:ln>
            <a:solidFill>
              <a:srgbClr val="CC33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ln w="10160">
                  <a:solidFill>
                    <a:srgbClr val="660066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ОБЩЕГОСУДАРСТВЕННЫЕ ВОПРОСЫ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228600" y="838200"/>
          <a:ext cx="87630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505200" y="6096000"/>
            <a:ext cx="206922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(86261,4 тыс. рублей)</a:t>
            </a:r>
            <a:endParaRPr lang="ru-RU" sz="14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90600" y="5867400"/>
            <a:ext cx="202914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(61027,2тыс. рублей)</a:t>
            </a:r>
            <a:endParaRPr lang="ru-RU" sz="14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600" y="152400"/>
            <a:ext cx="8686800" cy="584775"/>
          </a:xfrm>
          <a:prstGeom prst="rect">
            <a:avLst/>
          </a:prstGeom>
          <a:ln>
            <a:solidFill>
              <a:srgbClr val="CC33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ln w="10160">
                  <a:solidFill>
                    <a:srgbClr val="660066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НАЦИОНАЛЬНАЯ БЕЗОПАСНОСТЬ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228600" y="2057400"/>
            <a:ext cx="5715000" cy="457200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43600" y="2667000"/>
            <a:ext cx="2971800" cy="3048000"/>
          </a:xfrm>
          <a:prstGeom prst="roundRect">
            <a:avLst/>
          </a:prstGeom>
          <a:solidFill>
            <a:srgbClr val="92D050"/>
          </a:solidFill>
          <a:ln>
            <a:solidFill>
              <a:srgbClr val="CC33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867400" y="3352800"/>
            <a:ext cx="31242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0000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Безопасность </a:t>
            </a:r>
          </a:p>
          <a:p>
            <a:pPr algn="ctr">
              <a:defRPr/>
            </a:pPr>
            <a:r>
              <a:rPr lang="ru-RU" sz="32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0000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населения</a:t>
            </a:r>
          </a:p>
          <a:p>
            <a:pPr algn="ctr">
              <a:defRPr/>
            </a:pPr>
            <a:r>
              <a:rPr lang="ru-RU" sz="32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0000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1800 тыс. руб.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3581400"/>
            <a:ext cx="52578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0000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Предупреждение и ликвидация последствий ЧС и стихийных бедствий, профилактика правонарушений</a:t>
            </a:r>
          </a:p>
        </p:txBody>
      </p:sp>
      <p:pic>
        <p:nvPicPr>
          <p:cNvPr id="14" name="Рисунок 13" descr="pozharu-n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2743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600" y="152400"/>
            <a:ext cx="8686800" cy="584775"/>
          </a:xfrm>
          <a:prstGeom prst="rect">
            <a:avLst/>
          </a:prstGeom>
          <a:ln>
            <a:solidFill>
              <a:srgbClr val="CC33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ln w="10160">
                  <a:solidFill>
                    <a:srgbClr val="660066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НАЦИОНАЛЬНАЯ ЭКОНОМИКА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04800" y="914400"/>
            <a:ext cx="3962400" cy="2362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2286000" y="3352800"/>
            <a:ext cx="4343400" cy="1981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4800600" y="914400"/>
            <a:ext cx="4038600" cy="2362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66800" y="5486400"/>
            <a:ext cx="7029297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66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29661,5 тыс. рублей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81000" y="914400"/>
            <a:ext cx="38862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0000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Дорожные фонды</a:t>
            </a:r>
          </a:p>
          <a:p>
            <a:pPr algn="ctr">
              <a:defRPr/>
            </a:pPr>
            <a:r>
              <a:rPr lang="ru-RU" sz="2400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0000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29587 тыс. рублей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876800" y="914400"/>
            <a:ext cx="38862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0000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Мероприятия в области сельского хозяйства</a:t>
            </a:r>
          </a:p>
          <a:p>
            <a:pPr algn="ctr">
              <a:defRPr/>
            </a:pPr>
            <a:r>
              <a:rPr lang="ru-RU" sz="2400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0000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50 тыс. рублей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14600" y="3352800"/>
            <a:ext cx="38862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0000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Транспорт</a:t>
            </a:r>
          </a:p>
          <a:p>
            <a:pPr algn="ctr">
              <a:defRPr/>
            </a:pPr>
            <a:r>
              <a:rPr lang="ru-RU" sz="2400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0000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24,5 тыс. рублей</a:t>
            </a:r>
          </a:p>
        </p:txBody>
      </p:sp>
      <p:pic>
        <p:nvPicPr>
          <p:cNvPr id="20" name="Рисунок 19" descr="DSC_34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752600"/>
            <a:ext cx="2088438" cy="1392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e97153acf41c2547bb5e57730e92a068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715000" y="2133600"/>
            <a:ext cx="2362200" cy="114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загруженно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4114800"/>
            <a:ext cx="1752600" cy="1167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600" y="152400"/>
            <a:ext cx="8686800" cy="584775"/>
          </a:xfrm>
          <a:prstGeom prst="rect">
            <a:avLst/>
          </a:prstGeom>
          <a:ln>
            <a:solidFill>
              <a:srgbClr val="CC33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ln w="10160">
                  <a:solidFill>
                    <a:srgbClr val="660066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ЖИЛИЩНО-КОММУНАЛЬНОЕ ХОЗЯЙСТВО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4800" y="838200"/>
            <a:ext cx="5916876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66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1000 тыс. рублей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>
            <a:off x="-418306" y="3313906"/>
            <a:ext cx="28194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4267200" y="2286000"/>
            <a:ext cx="838200" cy="76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1828800" y="2819400"/>
            <a:ext cx="691256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660066"/>
                </a:solidFill>
              </a:rPr>
              <a:t>мероприятия по содержанию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660066"/>
                </a:solidFill>
              </a:rPr>
              <a:t>мест захоронений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660066"/>
                </a:solidFill>
              </a:rPr>
              <a:t>(500 тыс. руб.)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66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81000" y="4876800"/>
            <a:ext cx="7415876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660066"/>
                </a:solidFill>
              </a:rPr>
              <a:t>мероприятия по организации сбора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660066"/>
                </a:solidFill>
              </a:rPr>
              <a:t>и вывоза бытовых отходов и мусора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660066"/>
                </a:solidFill>
              </a:rPr>
              <a:t>(500 тыс. руб.)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66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2" name="Рисунок 31" descr="302450_r51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990600"/>
            <a:ext cx="2357353" cy="1545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228600" y="152400"/>
            <a:ext cx="8686800" cy="584775"/>
          </a:xfrm>
          <a:prstGeom prst="rect">
            <a:avLst/>
          </a:prstGeom>
          <a:ln>
            <a:solidFill>
              <a:srgbClr val="CC33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ln w="10160">
                  <a:solidFill>
                    <a:srgbClr val="660066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МЕЖБЮДЖЕТНЫЕ ТРАНСФЕРТЫ</a:t>
            </a:r>
          </a:p>
        </p:txBody>
      </p:sp>
      <p:sp>
        <p:nvSpPr>
          <p:cNvPr id="36" name="Шестиугольник 35"/>
          <p:cNvSpPr/>
          <p:nvPr/>
        </p:nvSpPr>
        <p:spPr>
          <a:xfrm>
            <a:off x="228600" y="914400"/>
            <a:ext cx="3048000" cy="2514600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Шестиугольник 36"/>
          <p:cNvSpPr/>
          <p:nvPr/>
        </p:nvSpPr>
        <p:spPr>
          <a:xfrm>
            <a:off x="2514600" y="2438400"/>
            <a:ext cx="3048000" cy="2514600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Шестиугольник 37"/>
          <p:cNvSpPr/>
          <p:nvPr/>
        </p:nvSpPr>
        <p:spPr>
          <a:xfrm>
            <a:off x="228600" y="4038600"/>
            <a:ext cx="3048000" cy="2514600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5638800" y="3352800"/>
            <a:ext cx="533400" cy="609600"/>
          </a:xfrm>
          <a:prstGeom prst="rightArrow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6248400" y="2362200"/>
            <a:ext cx="2667000" cy="2438400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ln w="10160">
                <a:solidFill>
                  <a:srgbClr val="003366"/>
                </a:solidFill>
                <a:prstDash val="solid"/>
              </a:ln>
              <a:solidFill>
                <a:srgbClr val="CC33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248400" y="2819400"/>
            <a:ext cx="2667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33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Межбюджетные </a:t>
            </a:r>
          </a:p>
          <a:p>
            <a:pPr algn="ctr">
              <a:defRPr/>
            </a:pPr>
            <a:r>
              <a:rPr lang="ru-RU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33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трансферты</a:t>
            </a:r>
          </a:p>
          <a:p>
            <a:pPr algn="ctr">
              <a:defRPr/>
            </a:pPr>
            <a:r>
              <a:rPr lang="ru-RU" sz="2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41846 </a:t>
            </a:r>
            <a:r>
              <a:rPr lang="ru-RU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тыс. рублей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57200" y="1066800"/>
            <a:ext cx="2590800" cy="21390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9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3366"/>
                </a:solidFill>
              </a:rPr>
              <a:t>Дотация на выравнивание бюджетной обеспеченности бюджетов поселений за счет субвенции</a:t>
            </a:r>
          </a:p>
          <a:p>
            <a:pPr algn="ctr">
              <a:defRPr/>
            </a:pPr>
            <a:r>
              <a:rPr lang="ru-RU" sz="19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CC3300"/>
                </a:solidFill>
              </a:rPr>
              <a:t>9630 тыс. рублей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743200" y="2438400"/>
            <a:ext cx="2590800" cy="24314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5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3366"/>
                </a:solidFill>
              </a:rPr>
              <a:t>Дотация на выравнивание бюджетной обеспеченности бюджетов поселений из районного бюджета</a:t>
            </a:r>
          </a:p>
          <a:p>
            <a:pPr algn="ctr">
              <a:defRPr/>
            </a:pPr>
            <a:r>
              <a:rPr lang="ru-RU" sz="185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CC3300"/>
                </a:solidFill>
              </a:rPr>
              <a:t>15877 тыс. рублей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57200" y="4191000"/>
            <a:ext cx="2590800" cy="18466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9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3366"/>
                </a:solidFill>
              </a:rPr>
              <a:t>Дотация на поддержку мер по обеспечению сбалансированности бюджетов поселений</a:t>
            </a:r>
          </a:p>
          <a:p>
            <a:pPr algn="ctr">
              <a:defRPr/>
            </a:pPr>
            <a:r>
              <a:rPr lang="ru-RU" sz="19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CC3300"/>
                </a:solidFill>
              </a:rPr>
              <a:t>16339 тыс. рублей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28600" y="1397000"/>
          <a:ext cx="8659091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3400" y="304800"/>
            <a:ext cx="82296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dirty="0">
                <a:ln w="18415" cmpd="sng">
                  <a:solidFill>
                    <a:srgbClr val="35528B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Основы разработки проекта бюджета </a:t>
            </a:r>
          </a:p>
          <a:p>
            <a:pPr algn="ctr" eaLnBrk="1" hangingPunct="1">
              <a:defRPr/>
            </a:pPr>
            <a:r>
              <a:rPr lang="ru-RU" sz="2800" dirty="0">
                <a:ln w="18415" cmpd="sng">
                  <a:solidFill>
                    <a:srgbClr val="35528B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«Читинский район»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2171700" y="3771900"/>
            <a:ext cx="990600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269" name="Picture 1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4025" y="1447800"/>
            <a:ext cx="18716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52400"/>
            <a:ext cx="8820375" cy="17543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Основные характеристики бюджета </a:t>
            </a:r>
          </a:p>
          <a:p>
            <a:pPr algn="ctr" eaLnBrk="1" hangingPunct="1">
              <a:defRPr/>
            </a:pPr>
            <a:r>
              <a:rPr lang="ru-RU" sz="36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муниципального района </a:t>
            </a:r>
          </a:p>
          <a:p>
            <a:pPr algn="ctr" eaLnBrk="1" hangingPunct="1">
              <a:defRPr/>
            </a:pPr>
            <a:r>
              <a:rPr lang="ru-RU" sz="36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«Читинский район» на 2018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8600" y="2133600"/>
          <a:ext cx="8686800" cy="4495801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343400"/>
                <a:gridCol w="4343400"/>
              </a:tblGrid>
              <a:tr h="10604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24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dirty="0" smtClean="0"/>
                        <a:t>2018 год, тыс. рублей</a:t>
                      </a:r>
                      <a:endParaRPr lang="ru-RU" sz="2400" dirty="0">
                        <a:solidFill>
                          <a:srgbClr val="003366"/>
                        </a:solidFill>
                      </a:endParaRPr>
                    </a:p>
                  </a:txBody>
                  <a:tcPr marT="45715" marB="45715"/>
                </a:tc>
              </a:tr>
              <a:tr h="1145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3600" b="1" dirty="0" smtClean="0"/>
                        <a:t>Доходы </a:t>
                      </a:r>
                      <a:endParaRPr lang="ru-RU" sz="3600" b="1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3600" b="1" dirty="0" smtClean="0"/>
                        <a:t>1021743,5</a:t>
                      </a:r>
                      <a:endParaRPr lang="ru-RU" sz="3600" b="1" dirty="0"/>
                    </a:p>
                  </a:txBody>
                  <a:tcPr marT="45715" marB="45715"/>
                </a:tc>
              </a:tr>
              <a:tr h="1145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3600" b="1" dirty="0" smtClean="0"/>
                        <a:t>Расходы</a:t>
                      </a:r>
                      <a:r>
                        <a:rPr lang="ru-RU" sz="3600" b="1" baseline="0" dirty="0" smtClean="0"/>
                        <a:t> </a:t>
                      </a:r>
                      <a:endParaRPr lang="ru-RU" sz="3600" b="1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3600" b="1" dirty="0" smtClean="0"/>
                        <a:t>1032111,1</a:t>
                      </a:r>
                      <a:endParaRPr lang="ru-RU" sz="3600" b="1" dirty="0"/>
                    </a:p>
                  </a:txBody>
                  <a:tcPr marT="45715" marB="45715"/>
                </a:tc>
              </a:tr>
              <a:tr h="1145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3600" b="1" dirty="0" smtClean="0"/>
                        <a:t>Дефицит</a:t>
                      </a:r>
                      <a:endParaRPr lang="ru-RU" sz="3600" b="1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3600" b="1" dirty="0" smtClean="0"/>
                        <a:t>10367,6</a:t>
                      </a:r>
                      <a:endParaRPr lang="ru-RU" sz="3600" b="1" dirty="0"/>
                    </a:p>
                  </a:txBody>
                  <a:tcPr marT="45715" marB="45715"/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8686800" cy="1371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35528B"/>
                </a:solidFill>
              </a:rPr>
              <a:t>Основные параметры бюджета района в сравнительной характеристике на 2017, 2018 </a:t>
            </a:r>
            <a:r>
              <a:rPr lang="ru-RU" sz="2800" b="1" dirty="0" err="1" smtClean="0">
                <a:solidFill>
                  <a:srgbClr val="35528B"/>
                </a:solidFill>
              </a:rPr>
              <a:t>гг</a:t>
            </a:r>
            <a:r>
              <a:rPr lang="ru-RU" sz="2800" b="1" dirty="0" smtClean="0">
                <a:solidFill>
                  <a:srgbClr val="35528B"/>
                </a:solidFill>
              </a:rPr>
              <a:t> (тыс. рублей)</a:t>
            </a:r>
          </a:p>
        </p:txBody>
      </p:sp>
      <p:graphicFrame>
        <p:nvGraphicFramePr>
          <p:cNvPr id="4" name="Диаграмма 6"/>
          <p:cNvGraphicFramePr>
            <a:graphicFrameLocks/>
          </p:cNvGraphicFramePr>
          <p:nvPr/>
        </p:nvGraphicFramePr>
        <p:xfrm>
          <a:off x="228600" y="1524000"/>
          <a:ext cx="8686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990600"/>
            <a:ext cx="58420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00400" y="609600"/>
            <a:ext cx="2905091" cy="923330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rgbClr val="F90516"/>
                  </a:solidFill>
                  <a:prstDash val="solid"/>
                </a:ln>
                <a:solidFill>
                  <a:srgbClr val="0D23F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Доходы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5486400"/>
            <a:ext cx="7753149" cy="954107"/>
          </a:xfrm>
          <a:prstGeom prst="rect">
            <a:avLst/>
          </a:prstGeom>
          <a:solidFill>
            <a:srgbClr val="E8E8E4"/>
          </a:solidFill>
          <a:ln>
            <a:solidFill>
              <a:srgbClr val="0E22B2"/>
            </a:solidFill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ln w="18415" cmpd="sng">
                  <a:solidFill>
                    <a:srgbClr val="35528B"/>
                  </a:solidFill>
                  <a:prstDash val="solid"/>
                </a:ln>
                <a:solidFill>
                  <a:srgbClr val="000066"/>
                </a:solidFill>
              </a:rPr>
              <a:t>Всего предусмотрено доходов в 2018 году – </a:t>
            </a:r>
          </a:p>
          <a:p>
            <a:pPr algn="ctr">
              <a:defRPr/>
            </a:pPr>
            <a:r>
              <a:rPr lang="ru-RU" sz="2800" b="1" dirty="0" smtClean="0">
                <a:ln w="18415" cmpd="sng">
                  <a:solidFill>
                    <a:srgbClr val="35528B"/>
                  </a:solidFill>
                  <a:prstDash val="solid"/>
                </a:ln>
                <a:solidFill>
                  <a:srgbClr val="000066"/>
                </a:solidFill>
              </a:rPr>
              <a:t>1021743,5 тыс. рублей</a:t>
            </a:r>
            <a:endParaRPr lang="ru-RU" sz="2800" b="1" dirty="0">
              <a:ln w="18415" cmpd="sng">
                <a:solidFill>
                  <a:srgbClr val="35528B"/>
                </a:solidFill>
                <a:prstDash val="solid"/>
              </a:ln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4"/>
          <p:cNvGraphicFramePr>
            <a:graphicFrameLocks/>
          </p:cNvGraphicFramePr>
          <p:nvPr/>
        </p:nvGraphicFramePr>
        <p:xfrm>
          <a:off x="228600" y="1219200"/>
          <a:ext cx="8763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8600" y="228600"/>
            <a:ext cx="8763000" cy="954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solidFill>
                  <a:schemeClr val="bg1"/>
                </a:solidFill>
              </a:rPr>
              <a:t>Доходная часть бюджета </a:t>
            </a:r>
          </a:p>
          <a:p>
            <a:pPr algn="ctr"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solidFill>
                  <a:schemeClr val="bg1"/>
                </a:solidFill>
              </a:rPr>
              <a:t>на 2018 год, тыс. рублей, %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600" y="228600"/>
            <a:ext cx="8763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</a:rPr>
              <a:t>Структура собственных доходов бюджета в 2018 году, </a:t>
            </a:r>
          </a:p>
          <a:p>
            <a:pPr algn="ctr"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</a:rPr>
              <a:t>тыс. рублей, %</a:t>
            </a:r>
          </a:p>
        </p:txBody>
      </p:sp>
      <p:graphicFrame>
        <p:nvGraphicFramePr>
          <p:cNvPr id="4" name="Диаграмма 6"/>
          <p:cNvGraphicFramePr>
            <a:graphicFrameLocks/>
          </p:cNvGraphicFramePr>
          <p:nvPr/>
        </p:nvGraphicFramePr>
        <p:xfrm>
          <a:off x="228600" y="990600"/>
          <a:ext cx="8763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600" y="152400"/>
            <a:ext cx="8763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</a:rPr>
              <a:t>Структура собственных доходов бюджета в 2018 году, </a:t>
            </a:r>
          </a:p>
          <a:p>
            <a:pPr algn="ctr"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</a:rPr>
              <a:t>тыс. рублей, %</a:t>
            </a:r>
          </a:p>
        </p:txBody>
      </p:sp>
      <p:graphicFrame>
        <p:nvGraphicFramePr>
          <p:cNvPr id="4" name="Диаграмма 6"/>
          <p:cNvGraphicFramePr>
            <a:graphicFrameLocks/>
          </p:cNvGraphicFramePr>
          <p:nvPr/>
        </p:nvGraphicFramePr>
        <p:xfrm>
          <a:off x="228600" y="990600"/>
          <a:ext cx="8763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</a:rPr>
              <a:t>Безвозмездные поступления в бюджет в 2018 году</a:t>
            </a:r>
          </a:p>
        </p:txBody>
      </p:sp>
      <p:sp>
        <p:nvSpPr>
          <p:cNvPr id="4" name="Овал 3"/>
          <p:cNvSpPr/>
          <p:nvPr/>
        </p:nvSpPr>
        <p:spPr>
          <a:xfrm>
            <a:off x="533400" y="838200"/>
            <a:ext cx="2590800" cy="1981200"/>
          </a:xfrm>
          <a:prstGeom prst="ellipse">
            <a:avLst/>
          </a:prstGeom>
          <a:solidFill>
            <a:srgbClr val="92D050"/>
          </a:solidFill>
          <a:ln>
            <a:solidFill>
              <a:srgbClr val="0E22B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35528B"/>
                </a:solidFill>
              </a:ln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257800" y="1981200"/>
            <a:ext cx="3581400" cy="3200400"/>
          </a:xfrm>
          <a:prstGeom prst="ellipse">
            <a:avLst/>
          </a:prstGeom>
          <a:solidFill>
            <a:srgbClr val="00B0F0"/>
          </a:solidFill>
          <a:ln>
            <a:solidFill>
              <a:srgbClr val="0E22B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410200" y="2819400"/>
            <a:ext cx="340054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0160">
                  <a:solidFill>
                    <a:srgbClr val="003366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Безвозмездные </a:t>
            </a:r>
          </a:p>
          <a:p>
            <a:pPr algn="ctr">
              <a:defRPr/>
            </a:pPr>
            <a:r>
              <a:rPr lang="ru-RU" sz="2400" b="1" dirty="0">
                <a:ln w="10160">
                  <a:solidFill>
                    <a:srgbClr val="003366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поступления</a:t>
            </a:r>
          </a:p>
          <a:p>
            <a:pPr algn="ctr">
              <a:defRPr/>
            </a:pPr>
            <a:r>
              <a:rPr lang="ru-RU" sz="2400" b="1" dirty="0">
                <a:ln w="10160">
                  <a:solidFill>
                    <a:srgbClr val="003366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745904,5 тыс. рублей</a:t>
            </a:r>
          </a:p>
        </p:txBody>
      </p:sp>
      <p:sp>
        <p:nvSpPr>
          <p:cNvPr id="10" name="Овал 9"/>
          <p:cNvSpPr/>
          <p:nvPr/>
        </p:nvSpPr>
        <p:spPr>
          <a:xfrm>
            <a:off x="1447800" y="2743200"/>
            <a:ext cx="2667000" cy="1981200"/>
          </a:xfrm>
          <a:prstGeom prst="ellipse">
            <a:avLst/>
          </a:prstGeom>
          <a:solidFill>
            <a:srgbClr val="92D050"/>
          </a:solidFill>
          <a:ln>
            <a:solidFill>
              <a:srgbClr val="0E22B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35528B"/>
                </a:solidFill>
              </a:ln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81000" y="4572000"/>
            <a:ext cx="2667000" cy="1981200"/>
          </a:xfrm>
          <a:prstGeom prst="ellipse">
            <a:avLst/>
          </a:prstGeom>
          <a:solidFill>
            <a:srgbClr val="92D050"/>
          </a:solidFill>
          <a:ln>
            <a:solidFill>
              <a:srgbClr val="0E22B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" y="1295400"/>
            <a:ext cx="26670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n w="18415" cmpd="sng">
                  <a:solidFill>
                    <a:srgbClr val="003366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Дотации:</a:t>
            </a:r>
          </a:p>
          <a:p>
            <a:pPr algn="ctr">
              <a:defRPr/>
            </a:pPr>
            <a:r>
              <a:rPr lang="ru-RU" sz="2000" dirty="0">
                <a:ln w="18415" cmpd="sng">
                  <a:solidFill>
                    <a:srgbClr val="003366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136564 тыс. рублей</a:t>
            </a:r>
          </a:p>
          <a:p>
            <a:pPr algn="ctr">
              <a:defRPr/>
            </a:pPr>
            <a:r>
              <a:rPr lang="ru-RU" sz="2000" dirty="0">
                <a:ln w="18415" cmpd="sng">
                  <a:solidFill>
                    <a:srgbClr val="003366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(18,3 %)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24000" y="3200400"/>
            <a:ext cx="25908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n w="18415" cmpd="sng">
                  <a:solidFill>
                    <a:srgbClr val="003366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Субсидии:</a:t>
            </a:r>
          </a:p>
          <a:p>
            <a:pPr algn="ctr">
              <a:defRPr/>
            </a:pPr>
            <a:r>
              <a:rPr lang="ru-RU" sz="2000" dirty="0">
                <a:ln w="18415" cmpd="sng">
                  <a:solidFill>
                    <a:srgbClr val="003366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1493,6 тыс. рублей</a:t>
            </a:r>
          </a:p>
          <a:p>
            <a:pPr algn="ctr">
              <a:defRPr/>
            </a:pPr>
            <a:r>
              <a:rPr lang="ru-RU" sz="2000" dirty="0">
                <a:ln w="18415" cmpd="sng">
                  <a:solidFill>
                    <a:srgbClr val="003366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(0,2 %)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4800" y="5029200"/>
            <a:ext cx="28956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n w="18415" cmpd="sng">
                  <a:solidFill>
                    <a:srgbClr val="003366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Субвенции:</a:t>
            </a:r>
          </a:p>
          <a:p>
            <a:pPr algn="ctr">
              <a:defRPr/>
            </a:pPr>
            <a:r>
              <a:rPr lang="ru-RU" sz="2000" dirty="0">
                <a:ln w="18415" cmpd="sng">
                  <a:solidFill>
                    <a:srgbClr val="003366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607846,9 тыс. рублей</a:t>
            </a:r>
          </a:p>
          <a:p>
            <a:pPr algn="ctr">
              <a:defRPr/>
            </a:pPr>
            <a:r>
              <a:rPr lang="ru-RU" sz="2000" dirty="0">
                <a:ln w="18415" cmpd="sng">
                  <a:solidFill>
                    <a:srgbClr val="003366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(81,5 %)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4267200" y="3505200"/>
            <a:ext cx="914400" cy="484188"/>
          </a:xfrm>
          <a:prstGeom prst="rightArrow">
            <a:avLst/>
          </a:prstGeom>
          <a:solidFill>
            <a:srgbClr val="FFFF00"/>
          </a:solidFill>
          <a:ln>
            <a:solidFill>
              <a:srgbClr val="0E22B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667000" y="685800"/>
            <a:ext cx="4038601" cy="901700"/>
          </a:xfrm>
          <a:solidFill>
            <a:srgbClr val="FFFFCC"/>
          </a:solidFill>
          <a:ln>
            <a:solidFill>
              <a:srgbClr val="CC3300"/>
            </a:solidFill>
          </a:ln>
        </p:spPr>
        <p:txBody>
          <a:bodyPr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000099"/>
                </a:solidFill>
                <a:sym typeface="Symbol" pitchFamily="18" charset="2"/>
              </a:rPr>
              <a:t>Расходы</a:t>
            </a:r>
            <a:endParaRPr lang="ru-RU" sz="6000" b="1" dirty="0" smtClean="0">
              <a:solidFill>
                <a:srgbClr val="000099"/>
              </a:solidFill>
            </a:endParaRPr>
          </a:p>
        </p:txBody>
      </p:sp>
      <p:pic>
        <p:nvPicPr>
          <p:cNvPr id="1843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1676400"/>
            <a:ext cx="42386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5800" y="5486400"/>
            <a:ext cx="7914795" cy="954107"/>
          </a:xfrm>
          <a:prstGeom prst="rect">
            <a:avLst/>
          </a:prstGeom>
          <a:solidFill>
            <a:srgbClr val="E8E8E4"/>
          </a:solidFill>
          <a:ln>
            <a:solidFill>
              <a:srgbClr val="0E22B2"/>
            </a:solidFill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ln w="18415" cmpd="sng">
                  <a:solidFill>
                    <a:srgbClr val="35528B"/>
                  </a:solidFill>
                  <a:prstDash val="solid"/>
                </a:ln>
                <a:solidFill>
                  <a:srgbClr val="000066"/>
                </a:solidFill>
              </a:rPr>
              <a:t>Всего предусмотрено расходов в 2018 году – </a:t>
            </a:r>
          </a:p>
          <a:p>
            <a:pPr algn="ctr">
              <a:defRPr/>
            </a:pPr>
            <a:r>
              <a:rPr lang="ru-RU" sz="2800" b="1" dirty="0" smtClean="0">
                <a:ln w="18415" cmpd="sng">
                  <a:solidFill>
                    <a:srgbClr val="35528B"/>
                  </a:solidFill>
                  <a:prstDash val="solid"/>
                </a:ln>
                <a:solidFill>
                  <a:srgbClr val="000066"/>
                </a:solidFill>
              </a:rPr>
              <a:t>1032111,1 тыс. рублей</a:t>
            </a:r>
            <a:endParaRPr lang="ru-RU" sz="2800" b="1" dirty="0">
              <a:ln w="18415" cmpd="sng">
                <a:solidFill>
                  <a:srgbClr val="35528B"/>
                </a:solidFill>
                <a:prstDash val="solid"/>
              </a:ln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1309</TotalTime>
  <Words>557</Words>
  <Application>Microsoft Office PowerPoint</Application>
  <PresentationFormat>Экран (4:3)</PresentationFormat>
  <Paragraphs>149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</vt:lpstr>
      <vt:lpstr>Rockwell</vt:lpstr>
      <vt:lpstr>Symbol</vt:lpstr>
      <vt:lpstr>Times New Roman</vt:lpstr>
      <vt:lpstr>Wingdings 2</vt:lpstr>
      <vt:lpstr>Литейная</vt:lpstr>
      <vt:lpstr>Бюджет</vt:lpstr>
      <vt:lpstr>Презентация PowerPoint</vt:lpstr>
      <vt:lpstr>Основные параметры бюджета района в сравнительной характеристике на 2017, 2018 гг (тыс. рублей)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Катюша</dc:creator>
  <cp:lastModifiedBy>Перевалова</cp:lastModifiedBy>
  <cp:revision>145</cp:revision>
  <cp:lastPrinted>2014-11-27T06:09:19Z</cp:lastPrinted>
  <dcterms:created xsi:type="dcterms:W3CDTF">2014-06-20T04:31:06Z</dcterms:created>
  <dcterms:modified xsi:type="dcterms:W3CDTF">2018-06-19T02:05:06Z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