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290" r:id="rId2"/>
    <p:sldId id="289" r:id="rId3"/>
    <p:sldId id="283" r:id="rId4"/>
    <p:sldId id="285" r:id="rId5"/>
    <p:sldId id="309" r:id="rId6"/>
    <p:sldId id="314" r:id="rId7"/>
    <p:sldId id="315" r:id="rId8"/>
    <p:sldId id="316" r:id="rId9"/>
    <p:sldId id="317" r:id="rId10"/>
    <p:sldId id="318" r:id="rId11"/>
    <p:sldId id="288" r:id="rId12"/>
    <p:sldId id="319" r:id="rId13"/>
    <p:sldId id="278" r:id="rId14"/>
    <p:sldId id="32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D4D4D"/>
    <a:srgbClr val="0072BC"/>
    <a:srgbClr val="ED1B34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11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1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6560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пы булитов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935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219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pPr/>
              <a:t>03.07.2019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pPr/>
              <a:t>03.07.2019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49" r:id="rId3"/>
    <p:sldLayoutId id="2147483660" r:id="rId4"/>
    <p:sldLayoutId id="2147483662" r:id="rId5"/>
    <p:sldLayoutId id="2147483663" r:id="rId6"/>
    <p:sldLayoutId id="214748366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93" r:id="rId16"/>
    <p:sldLayoutId id="2147483695" r:id="rId17"/>
    <p:sldLayoutId id="2147483696" r:id="rId18"/>
    <p:sldLayoutId id="2147483697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svyaz.ru/ru/activity/govservices/2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pbank.ru/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7964513"/>
              </p:ext>
            </p:extLst>
          </p:nvPr>
        </p:nvGraphicFramePr>
        <p:xfrm>
          <a:off x="185051" y="873204"/>
          <a:ext cx="877389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Спорт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реализующие проекты в области создания и развития объектов спортивной инфраструктуры, в 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т.ч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соответствии с Бизнес планом, сформированным на портале "Бизнес-навигатор МСП" на цели, реализуемые в сфере в сфере физической культуры и спорта, либо в рамках исполнения контрактов в соответствии с Федеральными законами 223-ФЗ и 44-ФЗ цели поставки спорттоваров, поставки или ремонта спортивного оборудования, а также на цели финансирования инвестиций в области создания и развития объектов спортивной инфраструктуры.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Семейный бизнес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соответствующие любому из перечисленных условий: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предприниматели, наемными работниками которых являются члены их семей (не менее одного);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Юридические лица, в штате, которых работают члены семьи (не менее одного) лица/лиц (одной семьи),  которым принадлежит 100% долей в уставном капитале.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911</a:t>
                      </a:r>
                      <a:endParaRPr lang="ru-RU" sz="1050" kern="120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бизнес которых пострадал от стихийных бедствий.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Северный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завоз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существляет деятельность в регионах с затрудненной транспортной доступностью, определяемую Правительством РФ (Постановление Правительства РФ от 23.05.2000 № 402 «Об утверждении перечня районов Крайнего Севера и приравненных к ним местностей с ограниченными сроками завоза грузов (продукции))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53918687"/>
              </p:ext>
            </p:extLst>
          </p:nvPr>
        </p:nvGraphicFramePr>
        <p:xfrm>
          <a:off x="323528" y="908720"/>
          <a:ext cx="75608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№44-ФЗ и №223-ФЗ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32040" y="1844824"/>
            <a:ext cx="1495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ГАРАНТИИ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932040" y="2852936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4149080"/>
            <a:ext cx="1936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ГАРАНТИИ*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08138" y="3162177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59614" y="4458320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67345" y="2156679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80112" y="231868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1 0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9636" y="3162177"/>
            <a:ext cx="2863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гарантия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–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часа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 млн руб. –  до 24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часов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100 млн руб. –  до 2 рабочих дней</a:t>
            </a: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от 1000 млн руб. –  до 5 рабочих дней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0114" y="4589291"/>
            <a:ext cx="2231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4% годовых – до 2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 – более 3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5"/>
          <p:cNvSpPr/>
          <p:nvPr/>
        </p:nvSpPr>
        <p:spPr>
          <a:xfrm>
            <a:off x="323528" y="116632"/>
            <a:ext cx="7560840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Гарантийная поддержка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484" y="1862378"/>
            <a:ext cx="4319099" cy="3734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4752" y="6021288"/>
            <a:ext cx="5864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Минимальная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стоимость банковской гарантии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999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7894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68596" y="692621"/>
            <a:ext cx="7977114" cy="7921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2400" kern="1200" dirty="0">
                <a:solidFill>
                  <a:srgbClr val="0072B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000" dirty="0" smtClean="0">
                <a:solidFill>
                  <a:srgbClr val="F37065"/>
                </a:solidFill>
              </a:rPr>
              <a:t>5</a:t>
            </a:r>
            <a:r>
              <a:rPr lang="ru-RU" sz="2000" dirty="0" smtClean="0"/>
              <a:t> шагов до получения кредита через портал АИС НГС</a:t>
            </a:r>
            <a:endParaRPr lang="ru-RU" sz="2000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25982" y="3161642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Регистрация и авторизация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УКЭП)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endCxn id="26" idx="2"/>
          </p:cNvCxnSpPr>
          <p:nvPr/>
        </p:nvCxnSpPr>
        <p:spPr>
          <a:xfrm flipV="1">
            <a:off x="1115616" y="2805951"/>
            <a:ext cx="6887886" cy="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43432" y="2511220"/>
            <a:ext cx="576064" cy="5760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475656" y="2511220"/>
            <a:ext cx="1133073" cy="1008112"/>
            <a:chOff x="2302248" y="2420888"/>
            <a:chExt cx="1133073" cy="1008112"/>
          </a:xfrm>
        </p:grpSpPr>
        <p:sp>
          <p:nvSpPr>
            <p:cNvPr id="14" name="Объект 3"/>
            <p:cNvSpPr txBox="1">
              <a:spLocks/>
            </p:cNvSpPr>
            <p:nvPr/>
          </p:nvSpPr>
          <p:spPr>
            <a:xfrm>
              <a:off x="2302248" y="3071310"/>
              <a:ext cx="1133073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Заявка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585194" y="2420888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059832" y="2511220"/>
            <a:ext cx="1246380" cy="1008112"/>
            <a:chOff x="3330156" y="2993952"/>
            <a:chExt cx="1246380" cy="1008112"/>
          </a:xfrm>
        </p:grpSpPr>
        <p:sp>
          <p:nvSpPr>
            <p:cNvPr id="17" name="Объект 3"/>
            <p:cNvSpPr txBox="1">
              <a:spLocks/>
            </p:cNvSpPr>
            <p:nvPr/>
          </p:nvSpPr>
          <p:spPr>
            <a:xfrm>
              <a:off x="3330156" y="3644374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Анкета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665314" y="2993952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70319" y="2511220"/>
            <a:ext cx="1246380" cy="1008112"/>
            <a:chOff x="4410276" y="3552764"/>
            <a:chExt cx="1246380" cy="1008112"/>
          </a:xfrm>
        </p:grpSpPr>
        <p:sp>
          <p:nvSpPr>
            <p:cNvPr id="20" name="Объект 3"/>
            <p:cNvSpPr txBox="1">
              <a:spLocks/>
            </p:cNvSpPr>
            <p:nvPr/>
          </p:nvSpPr>
          <p:spPr>
            <a:xfrm>
              <a:off x="4410276" y="420318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Обеспечение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745434" y="355276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277948" y="2511220"/>
            <a:ext cx="1246380" cy="1008112"/>
            <a:chOff x="5490396" y="4091324"/>
            <a:chExt cx="1246380" cy="1008112"/>
          </a:xfrm>
        </p:grpSpPr>
        <p:sp>
          <p:nvSpPr>
            <p:cNvPr id="23" name="Объект 3"/>
            <p:cNvSpPr txBox="1">
              <a:spLocks/>
            </p:cNvSpPr>
            <p:nvPr/>
          </p:nvSpPr>
          <p:spPr>
            <a:xfrm>
              <a:off x="5490396" y="474174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Документы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825554" y="409132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Объект 3"/>
          <p:cNvSpPr txBox="1">
            <a:spLocks/>
          </p:cNvSpPr>
          <p:nvPr/>
        </p:nvSpPr>
        <p:spPr>
          <a:xfrm>
            <a:off x="7668344" y="3168341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Отправка на рассмотрение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003502" y="2517919"/>
            <a:ext cx="576064" cy="576064"/>
          </a:xfrm>
          <a:prstGeom prst="ellipse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8115632" y="2630969"/>
            <a:ext cx="288032" cy="31683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бъект 3"/>
          <p:cNvSpPr txBox="1">
            <a:spLocks/>
          </p:cNvSpPr>
          <p:nvPr/>
        </p:nvSpPr>
        <p:spPr>
          <a:xfrm>
            <a:off x="543433" y="4029219"/>
            <a:ext cx="7844992" cy="153785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Для регистрации на портале и подписания документов обязательно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ключа электронной подписи (УКЭП)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субъекта МСП и поручителя/залогодателя</a:t>
            </a:r>
          </a:p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 электронной подписи можно получить в удостоверяющем центре, аккредитованном в Министерстве связи и массовых коммуникаций Российской Федерации. Перечень удостоверяющих центров доступен на официальном сайте министерства в разделе «Аккредитация удостоверяющих центров»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://minsvyaz.ru/ru/activity/govservices/2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бъект 3"/>
          <p:cNvSpPr txBox="1">
            <a:spLocks/>
          </p:cNvSpPr>
          <p:nvPr/>
        </p:nvSpPr>
        <p:spPr>
          <a:xfrm>
            <a:off x="1697073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3331247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~2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479689" y="3760757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бъект 3"/>
          <p:cNvSpPr txBox="1">
            <a:spLocks/>
          </p:cNvSpPr>
          <p:nvPr/>
        </p:nvSpPr>
        <p:spPr>
          <a:xfrm>
            <a:off x="4407998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 залога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 мин.</a:t>
            </a:r>
          </a:p>
          <a:p>
            <a:pPr marL="0" indent="0" algn="ctr">
              <a:spcBef>
                <a:spcPts val="600"/>
              </a:spcBef>
              <a:buClr>
                <a:srgbClr val="0070C0"/>
              </a:buClr>
              <a:buNone/>
            </a:pPr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оручительство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бъект 3"/>
          <p:cNvSpPr txBox="1">
            <a:spLocks/>
          </p:cNvSpPr>
          <p:nvPr/>
        </p:nvSpPr>
        <p:spPr>
          <a:xfrm>
            <a:off x="6215627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Минимальное время загрузки всех документов       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120 мин.*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бъект 3"/>
          <p:cNvSpPr txBox="1">
            <a:spLocks/>
          </p:cNvSpPr>
          <p:nvPr/>
        </p:nvSpPr>
        <p:spPr>
          <a:xfrm>
            <a:off x="225982" y="6569069"/>
            <a:ext cx="8665606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* - время загрузки зависит от количеств</a:t>
            </a:r>
            <a:r>
              <a:rPr lang="ru-RU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объектов обеспечения, вида кредитного продукта, наличия готовых скан-копий всех документов и скорости Интернет</a:t>
            </a:r>
            <a:endParaRPr lang="ru-RU" sz="7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бъект 3"/>
          <p:cNvSpPr txBox="1">
            <a:spLocks/>
          </p:cNvSpPr>
          <p:nvPr/>
        </p:nvSpPr>
        <p:spPr>
          <a:xfrm>
            <a:off x="535308" y="4869160"/>
            <a:ext cx="7468194" cy="1194463"/>
          </a:xfrm>
          <a:prstGeom prst="roundRect">
            <a:avLst>
              <a:gd name="adj" fmla="val 0"/>
            </a:avLst>
          </a:prstGeom>
          <a:ln w="3175"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Ознакомиться с детальной информацией по порядку регистрации и авторизации на портале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АИС НГС, а также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формированию и отправке кредитной заявки можно ознакомиться в: </a:t>
            </a: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созданию кредитной заявки в системе АИС НГС</a:t>
            </a:r>
            <a:endParaRPr lang="ru-RU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регистрации и авторизации пользователей в системе АИС НГС</a:t>
            </a:r>
          </a:p>
        </p:txBody>
      </p:sp>
      <p:sp>
        <p:nvSpPr>
          <p:cNvPr id="36" name="Нашивка 35"/>
          <p:cNvSpPr/>
          <p:nvPr/>
        </p:nvSpPr>
        <p:spPr>
          <a:xfrm>
            <a:off x="323528" y="4392964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323528" y="5242263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34449" y="5157192"/>
            <a:ext cx="805708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4449" y="4339626"/>
            <a:ext cx="8211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4449" y="5805264"/>
            <a:ext cx="785291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ашивка 40"/>
          <p:cNvSpPr/>
          <p:nvPr/>
        </p:nvSpPr>
        <p:spPr>
          <a:xfrm>
            <a:off x="323528" y="4774292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1214702"/>
            <a:ext cx="2730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Ввод ИНН, СНИЛС, ОГРН, выбор сертификата УКЭП, получение логина и пароля, принятие условий Пользовательского соглашения, авторизация на портале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28708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841437" y="1864889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полей с параметрами кредита (цель, сумма, срок, продукт, источник погашения, валюта)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864605" y="169800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503256" y="1214702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карточки ЮЛ, части информации заполнена автоматически из внешних источников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26424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871037" y="1864889"/>
            <a:ext cx="157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Заведение карточек объектов залога и поручительства, добавление ЮЛ / ФЛ поручителя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894205" y="194362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641091" y="1214702"/>
            <a:ext cx="1650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Добавление документов на заявку, система автоматически формирует пакет документов, которые необходимо приложить и подписать УКЭП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664259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5"/>
          <p:cNvSpPr/>
          <p:nvPr/>
        </p:nvSpPr>
        <p:spPr>
          <a:xfrm>
            <a:off x="361379" y="104292"/>
            <a:ext cx="775425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Портал АИС НГС –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smbfin.ru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5853172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Консультации и техническая поддержка:  </a:t>
            </a: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800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30 20 100, 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электронный адрес: </a:t>
            </a:r>
            <a:r>
              <a:rPr lang="en-US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msbsupport@mspbank.ru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3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7547"/>
          <a:stretch/>
        </p:blipFill>
        <p:spPr bwMode="auto">
          <a:xfrm>
            <a:off x="166977" y="227346"/>
            <a:ext cx="6997311" cy="651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51075" y="227346"/>
            <a:ext cx="2073254" cy="9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23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699792" y="548680"/>
            <a:ext cx="4536504" cy="5544615"/>
          </a:xfrm>
        </p:spPr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Благодарим</a:t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8 800 30 20 100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u="sng" dirty="0" smtClean="0">
                <a:solidFill>
                  <a:srgbClr val="0072BC"/>
                </a:solidFill>
              </a:rPr>
              <a:t/>
            </a:r>
            <a:br>
              <a:rPr lang="ru-RU" sz="1800" u="sng" dirty="0" smtClean="0">
                <a:solidFill>
                  <a:srgbClr val="0072BC"/>
                </a:solidFill>
              </a:rPr>
            </a:br>
            <a:r>
              <a:rPr lang="ru-RU" dirty="0">
                <a:solidFill>
                  <a:srgbClr val="4D4D4D"/>
                </a:solidFill>
              </a:rPr>
              <a:t/>
            </a:r>
            <a:br>
              <a:rPr lang="ru-RU" dirty="0">
                <a:solidFill>
                  <a:srgbClr val="4D4D4D"/>
                </a:solidFill>
              </a:rPr>
            </a:br>
            <a:r>
              <a:rPr lang="ru-RU" dirty="0" err="1">
                <a:solidFill>
                  <a:srgbClr val="4D4D4D"/>
                </a:solidFill>
              </a:rPr>
              <a:t>Лиценберг</a:t>
            </a:r>
            <a:r>
              <a:rPr lang="ru-RU" dirty="0">
                <a:solidFill>
                  <a:srgbClr val="4D4D4D"/>
                </a:solidFill>
              </a:rPr>
              <a:t> Виктория</a:t>
            </a:r>
            <a:br>
              <a:rPr lang="ru-RU" dirty="0">
                <a:solidFill>
                  <a:srgbClr val="4D4D4D"/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Региональный менеджер 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Департамента региональных программ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+7 (914) 447 2442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+7 (963) 716 64 83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u="sng" dirty="0">
                <a:solidFill>
                  <a:srgbClr val="0072BC"/>
                </a:solidFill>
                <a:hlinkClick r:id="rId2"/>
              </a:rPr>
              <a:t>www.mspbank.ru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05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386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8408185"/>
              </p:ext>
            </p:extLst>
          </p:nvPr>
        </p:nvGraphicFramePr>
        <p:xfrm>
          <a:off x="395536" y="1412777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«Оборотное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12414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6992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96992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296992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415850" y="332996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15428" y="332996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0841" y="328233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32996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329967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3212976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16632"/>
            <a:ext cx="6419055" cy="648073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Продукты Банка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4578891"/>
              </p:ext>
            </p:extLst>
          </p:nvPr>
        </p:nvGraphicFramePr>
        <p:xfrm>
          <a:off x="403700" y="40770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700" y="4788441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 для приобретения, реконструкции, модернизации, ремонта основных средств, а также для строительства зданий и сооружений производственного назначения.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700" y="551723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347916" y="551723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6018" y="5517233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424014" y="5877273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23592" y="5877273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9005" y="5829641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51772" y="587727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1000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15512" y="5877273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5"/>
          <p:cNvSpPr/>
          <p:nvPr/>
        </p:nvSpPr>
        <p:spPr>
          <a:xfrm>
            <a:off x="433387" y="764705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96657" y="5758092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годовых</a:t>
            </a:r>
          </a:p>
        </p:txBody>
      </p:sp>
    </p:spTree>
    <p:extLst>
      <p:ext uri="{BB962C8B-B14F-4D97-AF65-F5344CB8AC3E}">
        <p14:creationId xmlns:p14="http://schemas.microsoft.com/office/powerpoint/2010/main" xmlns="" val="41192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17631408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«Контрактное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расходов, связанных с исполнением Заемщиком контракта в рамках Федеральных законов 223-ФЗ и 44-ФЗ, но не более 70% суммы контракта уменьшенной на сумму аванса, предусмотренного контрактом или полученного от заказчика, а также на сумму произведенных оплат в рамках выполнения контракта. в случае если финансирование осуществляется до заключения контракта - не более 70% от величины максимальной закупки, указанной в параметрах закупки на сайте zakupki.gov.ru.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579968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579967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457996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631874" y="4940008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43590" y="4940008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0841" y="4892376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4940008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3372" y="494000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779912" y="1699647"/>
            <a:ext cx="412159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5437673"/>
            <a:ext cx="201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более 70% суммы контракта, уменьшенной на сумму полученного аванса и на сумму произведенных оплат за выполнение контракта от заказчика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5436512"/>
            <a:ext cx="2016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более срока действия контракта, увеличенного на 90 дней.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6098" y="4940008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27" name="Freeform 5"/>
          <p:cNvSpPr/>
          <p:nvPr/>
        </p:nvSpPr>
        <p:spPr>
          <a:xfrm>
            <a:off x="433387" y="332656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3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67261241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«Рефинансирование»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рефинансирование кредитов  (займов), выданных другими кредитными организациями на оборотные и инвестиционные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цели.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b05frv\Desktop\Depositphotos_58440907_original-val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2368" y="1700808"/>
            <a:ext cx="4572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487946" y="4769857"/>
            <a:ext cx="39966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оборотные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цели: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9,1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Неприоритетные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9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2937599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391" y="4448145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79912" y="4448145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055" y="4849380"/>
            <a:ext cx="603089" cy="58837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7446" y="4770127"/>
            <a:ext cx="632508" cy="6030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284984"/>
            <a:ext cx="639863" cy="6251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99592" y="4869160"/>
            <a:ext cx="244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584" y="3261038"/>
            <a:ext cx="2539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500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до 1000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433387" y="260648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7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8790146"/>
              </p:ext>
            </p:extLst>
          </p:nvPr>
        </p:nvGraphicFramePr>
        <p:xfrm>
          <a:off x="122720" y="894224"/>
          <a:ext cx="8841768" cy="152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8111"/>
                <a:gridCol w="2863408"/>
                <a:gridCol w="3010249"/>
              </a:tblGrid>
              <a:tr h="53255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«Микрокредит»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4107"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«Дальневосточный федеральный округ»</a:t>
                      </a:r>
                      <a:endParaRPr lang="ru-RU" sz="10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«Моногорода»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или осуществляет предпринимательскую деятельность на территории моногорода)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«Мама – предприниматель»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(субъект МСП, получивший грант в рамках федерального образовательного проекта по развитию женского предпринимательства «Мама – предприниматель»)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2638653"/>
            <a:ext cx="801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На организацию и (или) развитие бизнеса в части пополнения оборотных средств, финансирования текущей деятельности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включая выплату заработной платы и пр. платежи, за исключением уплаты налогов и сборов), а также финансирования инвестиций.</a:t>
            </a:r>
          </a:p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допускается рефинансирование ранее выданных кредитов (займов).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085" y="5203717"/>
            <a:ext cx="886650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СРОК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149160" y="6063099"/>
            <a:ext cx="121544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СТАВКА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37430" y="4569116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22720" y="5476652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9043" y="3637638"/>
            <a:ext cx="639863" cy="625153"/>
          </a:xfrm>
          <a:prstGeom prst="rect">
            <a:avLst/>
          </a:prstGeom>
        </p:spPr>
      </p:pic>
      <p:sp>
        <p:nvSpPr>
          <p:cNvPr id="31" name="Freeform 5"/>
          <p:cNvSpPr/>
          <p:nvPr/>
        </p:nvSpPr>
        <p:spPr>
          <a:xfrm>
            <a:off x="137431" y="116632"/>
            <a:ext cx="8178986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начинающих предпринимателей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4544" y="4226751"/>
            <a:ext cx="1515099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СУММА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1600" y="3871377"/>
            <a:ext cx="7632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более 500 тыс. рублей и не более 1 кредита одному Заемщику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4979" y="479715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itchFamily="34" charset="0"/>
                <a:cs typeface="Arial" pitchFamily="34" charset="0"/>
              </a:rPr>
              <a:t>Не более 36 месяцев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64979" y="5613561"/>
            <a:ext cx="2349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,6 % годовых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0986" y="3023039"/>
            <a:ext cx="658914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84796" y="2495245"/>
            <a:ext cx="504056" cy="504056"/>
            <a:chOff x="184796" y="1844824"/>
            <a:chExt cx="504056" cy="504056"/>
          </a:xfrm>
        </p:grpSpPr>
        <p:sp>
          <p:nvSpPr>
            <p:cNvPr id="8" name="Овал 7"/>
            <p:cNvSpPr/>
            <p:nvPr/>
          </p:nvSpPr>
          <p:spPr>
            <a:xfrm>
              <a:off x="184796" y="1844824"/>
              <a:ext cx="504056" cy="504056"/>
            </a:xfrm>
            <a:prstGeom prst="ellipse">
              <a:avLst/>
            </a:prstGeom>
            <a:noFill/>
            <a:ln w="22225">
              <a:solidFill>
                <a:srgbClr val="F370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>
              <a:stCxn id="8" idx="0"/>
            </p:cNvCxnSpPr>
            <p:nvPr/>
          </p:nvCxnSpPr>
          <p:spPr>
            <a:xfrm>
              <a:off x="436824" y="1844824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36824" y="210141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>
              <a:off x="292848" y="1981427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>
              <a:off x="583276" y="197826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>
            <a:off x="251520" y="3542711"/>
            <a:ext cx="8543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51520" y="4478815"/>
            <a:ext cx="8327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21140" y="5442928"/>
            <a:ext cx="7751260" cy="7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28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791881"/>
              </p:ext>
            </p:extLst>
          </p:nvPr>
        </p:nvGraphicFramePr>
        <p:xfrm>
          <a:off x="52113" y="908720"/>
          <a:ext cx="9025420" cy="60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6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43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38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839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809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04880"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000" b="0" i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5052" y="1595264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5051" y="6309320"/>
            <a:ext cx="8638443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62002" y="1923260"/>
            <a:ext cx="166172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Оборотное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113" y="1916833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13" y="3140969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13" y="414908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113" y="5096218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13" y="581442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2001" y="3140969"/>
            <a:ext cx="159525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Инвестиционное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2002" y="4149081"/>
            <a:ext cx="1661723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Контрактное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2002" y="5096218"/>
            <a:ext cx="1883586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Рефинансирование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62002" y="5816298"/>
            <a:ext cx="1750649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Микрокредит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85051" y="2728181"/>
            <a:ext cx="7378050" cy="1052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5051" y="3906174"/>
            <a:ext cx="7378050" cy="10965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5052" y="4860776"/>
            <a:ext cx="7283744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5052" y="5589240"/>
            <a:ext cx="7283744" cy="17346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9933" y="2116299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6390" y="1675915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1553" y="1694979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7896" y="2164145"/>
            <a:ext cx="350189" cy="3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b05frv\Downloads\gy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4553" y="2116298"/>
            <a:ext cx="423611" cy="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6545" y="1628801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8911" y="3332011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5368" y="2903153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531" y="2922217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6874" y="3389583"/>
            <a:ext cx="341211" cy="3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9" descr="C:\Users\b05frv\Downloads\coup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8523" y="2829267"/>
            <a:ext cx="369641" cy="4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b05frv\Downloads\famil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9317" y="3366101"/>
            <a:ext cx="362886" cy="3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C:\Users\b05frv\Downloads\gym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4553" y="3284985"/>
            <a:ext cx="437763" cy="4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7275" y="2856039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1" descr="C:\Users\b05frv\Downloads\gym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4552" y="4150831"/>
            <a:ext cx="424537" cy="4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7275" y="5659225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4048" y="5725403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05frv\Downloads\91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9149" y="5028046"/>
            <a:ext cx="333638" cy="3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2112650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837876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6125" y="183929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8468" y="1810916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179119" y="2205444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118" y="1797414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3459568" y="2205444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6125" y="2989018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8468" y="2977860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2179119" y="3372388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3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118" y="2964358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3459568" y="3372388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5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101732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8468" y="4090574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2194147" y="4487333"/>
            <a:ext cx="950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8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118" y="4077072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3474597" y="4496135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2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96546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>
          <a:xfrm>
            <a:off x="185052" y="1094258"/>
            <a:ext cx="1838674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Цель кредитования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2179119" y="908721"/>
            <a:ext cx="2431530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19050" marR="0" lvl="0" indent="-190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Наличие льготных программ</a:t>
            </a:r>
            <a:r>
              <a:rPr lang="en-US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 возможности рыночного кредитования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4860031" y="910462"/>
            <a:ext cx="2808313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Специальные продукты для приоритетных ниш*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  <a:p>
            <a:pPr lvl="0" algn="ctr" defTabSz="914400"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(«</a:t>
            </a:r>
            <a:r>
              <a:rPr lang="ru-RU" sz="1200" b="1" u="sng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дисконтные карты – </a:t>
            </a:r>
            <a:r>
              <a:rPr lang="ru-RU" sz="1200" b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8,5%</a:t>
            </a:r>
            <a:r>
              <a:rPr lang="ru-RU" sz="1200" b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»)</a:t>
            </a:r>
            <a:endParaRPr lang="ru-RU" sz="1200" b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2928" y="1820475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4145367" y="2217607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5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2928" y="2975782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4145367" y="3372914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7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095551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145367" y="4492683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9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898167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4173186" y="5295299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18302" y="2331534"/>
            <a:ext cx="387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90520" y="2331534"/>
            <a:ext cx="806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%**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5210" y="2331534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25669" y="3534958"/>
            <a:ext cx="457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7887" y="3534958"/>
            <a:ext cx="799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9,1%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10,1%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62577" y="353495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8302" y="4581708"/>
            <a:ext cx="4652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90521" y="4581708"/>
            <a:ext cx="806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5210" y="458170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83585" y="5391142"/>
            <a:ext cx="878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</a:t>
            </a:r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1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7430164" y="1590466"/>
            <a:ext cx="1706984" cy="455509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помимо ценовых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преференций (процентная ставка 8,5% годовых) </a:t>
            </a:r>
            <a:r>
              <a:rPr lang="ru-RU" sz="1000" i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могут применяться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льготы по собственному участию в инвестиционном. проекте (10-15%),</a:t>
            </a: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погашения части (до 50%) суммы основного долга в конце срока,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оформления </a:t>
            </a:r>
            <a:r>
              <a:rPr lang="ru-RU" sz="1000" i="1" dirty="0" err="1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недообеспеченных</a:t>
            </a: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 сделок (50-70% обеспечения) под рыночную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ставку,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б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олее простой процесс рассмотрения заявок…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35463" y="1981169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571354" y="1988840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937033" y="1988840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031127" y="2524254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486356" y="2543515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024113" y="2538563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835463" y="3212976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571354" y="3220647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818701" y="3220647"/>
            <a:ext cx="78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Серебряный бизнес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68785" y="3220647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44355" y="3729129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499583" y="374839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018107" y="3743438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408692" y="3719591"/>
            <a:ext cx="1021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Семейный бизнес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986300" y="4551847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19887" y="5370430"/>
            <a:ext cx="630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Опция «911»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524468" y="6034368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32585" y="6034855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cxnSp>
        <p:nvCxnSpPr>
          <p:cNvPr id="157" name="Прямая со стрелкой 156"/>
          <p:cNvCxnSpPr/>
          <p:nvPr/>
        </p:nvCxnSpPr>
        <p:spPr>
          <a:xfrm flipV="1">
            <a:off x="7164289" y="2193831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7164289" y="3566756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7164289" y="4380787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flipV="1">
            <a:off x="7164289" y="5210183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V="1">
            <a:off x="7164289" y="5880125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Заголовок 1"/>
          <p:cNvSpPr txBox="1">
            <a:spLocks/>
          </p:cNvSpPr>
          <p:nvPr/>
        </p:nvSpPr>
        <p:spPr bwMode="auto">
          <a:xfrm>
            <a:off x="118583" y="6381328"/>
            <a:ext cx="8574490" cy="432048"/>
          </a:xfrm>
          <a:prstGeom prst="rect">
            <a:avLst/>
          </a:prstGeom>
          <a:ln w="12700"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805" tIns="40403" rIns="80805" bIns="40403" rtlCol="0" anchor="ctr">
            <a:noAutofit/>
          </a:bodyPr>
          <a:lstStyle>
            <a:lvl1pPr algn="ctr" defTabSz="107268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ru-RU" sz="800" dirty="0" smtClean="0">
                <a:latin typeface="Arial" pitchFamily="34" charset="0"/>
                <a:cs typeface="Arial" pitchFamily="34" charset="0"/>
              </a:rPr>
              <a:t>* –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соответствие целевым сегментам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чек-листа</a:t>
            </a:r>
          </a:p>
          <a:p>
            <a:pPr algn="l"/>
            <a:r>
              <a:rPr lang="ru-RU" sz="800" dirty="0">
                <a:latin typeface="Arial" pitchFamily="34" charset="0"/>
                <a:cs typeface="Arial" pitchFamily="34" charset="0"/>
              </a:rPr>
              <a:t>**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для приоритетных и неприоритетных отраслей в рамках Программы стимулирования кредитования субъектов МСП, см. Приложение 3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b05frv\Desktop\iceberg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1659" y="2142425"/>
            <a:ext cx="390284" cy="42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extBox 123"/>
          <p:cNvSpPr txBox="1"/>
          <p:nvPr/>
        </p:nvSpPr>
        <p:spPr>
          <a:xfrm>
            <a:off x="6366661" y="2524254"/>
            <a:ext cx="661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Северный завоз</a:t>
            </a:r>
          </a:p>
        </p:txBody>
      </p:sp>
      <p:pic>
        <p:nvPicPr>
          <p:cNvPr id="125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6039" y="1675915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6505574" y="198884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127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946" y="2870476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6960482" y="3212976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27890" y="6032322"/>
            <a:ext cx="88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 smtClean="0">
                <a:cs typeface="Aharoni" pitchFamily="2" charset="-79"/>
              </a:rPr>
              <a:t>Мама предприниматель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5" name="Picture 2" descr="C:\Users\b05frv\Desktop\maternity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4113" y="5685513"/>
            <a:ext cx="365779" cy="39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Freeform 5"/>
          <p:cNvSpPr/>
          <p:nvPr/>
        </p:nvSpPr>
        <p:spPr>
          <a:xfrm>
            <a:off x="137430" y="116632"/>
            <a:ext cx="868606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Специальные продукты в рамках базовых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8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271725"/>
              </p:ext>
            </p:extLst>
          </p:nvPr>
        </p:nvGraphicFramePr>
        <p:xfrm>
          <a:off x="185051" y="873204"/>
          <a:ext cx="8773898" cy="512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0457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80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федеральный округ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Монопрофильные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муниципальные подразделения (моногорода)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или осуществляет свою деятельность на территории </a:t>
                      </a: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монопрофильного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муниципального подразделения (моногорода)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Сельскохозяйственная кооперация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сельскохозяйственным производственным или потребительским кооперативом или членом сельскохозяйственного потребительского кооператива – крестьянским (фермерским) хозяйством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Женское предпринимательство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обществом с ограниченной ответственностью, при условии, что единоличным исполнительным органом такой организации является женщина – гражданка РФ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и/или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- 50% и более долей в уставном капитале организации принадлежит физическим лицам – женщинам, являющимся гражданами РФ,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индивидуальным предпринимателем–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женщиной, гражданкой РФ.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Серебряный бизнес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 в возрасте не менее 45 лет и не более 65 лет или юридические лица, при условии, что единоличным исполнительным органом такого юридического лица является гражданин (-ка) РФ в возрасте не менее 45 лет и не более 65 лет и 50% и более долей в уставном капитале этой организации принадлежит указанному гражданину (-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РФ.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соответствующий любому из перечисленных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условий:</a:t>
                      </a:r>
                      <a:endParaRPr lang="en-US" sz="1050" kern="120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 в штате субъекта МСП превышает 30% от общего числа сотрудников в штате субъекта МСП на дату подачи кредитной заявки;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лет, принятых субъектом МСП на работу в течение последних двух лет до даты подачи кредитной заявки, превышает 30% от общего числа сотрудников субъекта МСП, принятых им на работу в течение этого периода.</a:t>
                      </a: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7025400"/>
              </p:ext>
            </p:extLst>
          </p:nvPr>
        </p:nvGraphicFramePr>
        <p:xfrm>
          <a:off x="185051" y="873204"/>
          <a:ext cx="8773898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 даты регистрации которого на дату обращения в Банк прошло не более 5 лет, или субъект МСП, который с даты государственной регистрации не осуществлял производство (реализацию услуги) или осуществлял в незначительном объеме. Деятельность субъекта МСП и (или) реализуемый проект соответствуют одному из следующих критериев: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утвержденные Указом Президента Российской Федерации от 7 июля 2011 г.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реализация проекта осуществляется в Приоритетных отраслях с использованием инноваций и (или) высоких технологий, позволяющих создать новый для рынка продукт или продукт с более высокими качественными характеристиками по сравнению с существующими аналогичными продуктами на рынке или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экспортно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ориентированный импортозамещающий продукт;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реализуемый проект, осуществляемые в Приоритетных отраслях экономики, масштабируемы; ежегодный прирост выручки на протяжении последних трех лет, завершившихся на дату представления заявки на получение гарантии, составил не менее 20% или прогнозные данные финансовой модели реализуемого проекта подтверждают ежегодный прирост выручки не менее 20% на протяжении не менее 3 лет с момента завершения инвестиционной фазы проекта.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Соответствие деятельности субъекта МСП и (или) реализуемого им проекта критериям отнесения к Стартапу подтверждается заключением организаций, оказывающих услуги по проведению научной, технической экспертизы, бизнес-экспертизы проектов субъектов МСП, в том числе в целях развития исследований, разработок субъектов МСП и коммерциализации их результатов.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Газели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должен соответствовать критериям отнесения к быстрорастущим инновационным, высокотехнологичным предприятиям, утвержденным Рабочей группой по вопросам оказания поддержки субъектам малого и среднего предпринимательства высокотехнологичных секторов экономики, в том числе внедряющим инновации, осуществляющим проекты в сфере импортозамещения и (или) производящим экспортную продукцию и услуги, созданной АО «Корпорация «МСП» и иными институтами развития, в том числе следующим критериям: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осуществление деятельности не менее 3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лет;</a:t>
                      </a:r>
                      <a:endParaRPr lang="en-US" sz="1000" b="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деятельность субъекта МСП осуществляется в Приоритетных отраслях экономики и обеспечивает ежегодный прирост выручки не менее 20% на протяжении последних трех лет, завершившихся на дату представления заявки на получение гарантии,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положительный финансовый результат;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положительные чистые активы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9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4915</TotalTime>
  <Words>2056</Words>
  <Application>Microsoft Office PowerPoint</Application>
  <PresentationFormat>Экран (4:3)</PresentationFormat>
  <Paragraphs>284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Специальное оформление</vt:lpstr>
      <vt:lpstr>Инструменты поддержки малого и среднего предпринимательства</vt:lpstr>
      <vt:lpstr>О Банке</vt:lpstr>
      <vt:lpstr>Продукты Банка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8 800 30 20 100   Лиценберг Виктория Региональный менеджер  Департамента региональных программ   +7 (914) 447 2442 +7 (963) 716 64 83  www.mspbank.ru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Пользователь</cp:lastModifiedBy>
  <cp:revision>247</cp:revision>
  <cp:lastPrinted>2017-11-27T08:27:26Z</cp:lastPrinted>
  <dcterms:created xsi:type="dcterms:W3CDTF">2017-08-03T13:00:25Z</dcterms:created>
  <dcterms:modified xsi:type="dcterms:W3CDTF">2019-07-03T08:02:17Z</dcterms:modified>
</cp:coreProperties>
</file>