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2" r:id="rId1"/>
  </p:sldMasterIdLst>
  <p:notesMasterIdLst>
    <p:notesMasterId r:id="rId21"/>
  </p:notesMasterIdLst>
  <p:sldIdLst>
    <p:sldId id="256" r:id="rId2"/>
    <p:sldId id="286" r:id="rId3"/>
    <p:sldId id="257" r:id="rId4"/>
    <p:sldId id="258" r:id="rId5"/>
    <p:sldId id="287" r:id="rId6"/>
    <p:sldId id="260" r:id="rId7"/>
    <p:sldId id="267" r:id="rId8"/>
    <p:sldId id="268" r:id="rId9"/>
    <p:sldId id="261" r:id="rId10"/>
    <p:sldId id="282" r:id="rId11"/>
    <p:sldId id="262" r:id="rId12"/>
    <p:sldId id="283" r:id="rId13"/>
    <p:sldId id="281" r:id="rId14"/>
    <p:sldId id="263" r:id="rId15"/>
    <p:sldId id="284" r:id="rId16"/>
    <p:sldId id="288" r:id="rId17"/>
    <p:sldId id="285" r:id="rId18"/>
    <p:sldId id="264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258"/>
    <a:srgbClr val="0066FF"/>
    <a:srgbClr val="F054F0"/>
    <a:srgbClr val="FF00FF"/>
    <a:srgbClr val="BEBA06"/>
    <a:srgbClr val="BF1330"/>
    <a:srgbClr val="19A3BF"/>
    <a:srgbClr val="2519BF"/>
    <a:srgbClr val="51E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69" autoAdjust="0"/>
    <p:restoredTop sz="94659" autoAdjust="0"/>
  </p:normalViewPr>
  <p:slideViewPr>
    <p:cSldViewPr>
      <p:cViewPr varScale="1">
        <p:scale>
          <a:sx n="69" d="100"/>
          <a:sy n="69" d="100"/>
        </p:scale>
        <p:origin x="-976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1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процентах</c:v>
                </c:pt>
              </c:strCache>
            </c:strRef>
          </c:tx>
          <c:dPt>
            <c:idx val="1"/>
            <c:bubble3D val="0"/>
            <c:spPr>
              <a:solidFill>
                <a:srgbClr val="BF133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F054F0"/>
              </a:solidFill>
            </c:spPr>
          </c:dPt>
          <c:dPt>
            <c:idx val="7"/>
            <c:bubble3D val="0"/>
            <c:spPr>
              <a:solidFill>
                <a:srgbClr val="0066FF"/>
              </a:solidFill>
            </c:spPr>
          </c:dPt>
          <c:dPt>
            <c:idx val="8"/>
            <c:bubble3D val="0"/>
            <c:spPr>
              <a:solidFill>
                <a:srgbClr val="F67258"/>
              </a:solidFill>
            </c:spPr>
          </c:dPt>
          <c:dPt>
            <c:idx val="9"/>
            <c:bubble3D val="0"/>
            <c:spPr>
              <a:solidFill>
                <a:srgbClr val="51EF64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Национальная оборона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6.6500000000000004E-2</c:v>
                </c:pt>
                <c:pt idx="1">
                  <c:v>1E-3</c:v>
                </c:pt>
                <c:pt idx="2">
                  <c:v>2.0000000000000001E-4</c:v>
                </c:pt>
                <c:pt idx="3">
                  <c:v>3.0000000000000001E-3</c:v>
                </c:pt>
                <c:pt idx="4">
                  <c:v>0.71350000000000002</c:v>
                </c:pt>
                <c:pt idx="5">
                  <c:v>5.9999999999999995E-4</c:v>
                </c:pt>
                <c:pt idx="6">
                  <c:v>3.5200000000000002E-2</c:v>
                </c:pt>
                <c:pt idx="7">
                  <c:v>4.5999999999999999E-2</c:v>
                </c:pt>
                <c:pt idx="8">
                  <c:v>4.0000000000000002E-4</c:v>
                </c:pt>
                <c:pt idx="9">
                  <c:v>0.1336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Национальная оборона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39834699014366"/>
          <c:y val="1.2459784834040841E-3"/>
          <c:w val="0.32857132489159313"/>
          <c:h val="0.9957779016180924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93257874015747"/>
          <c:y val="3.2617125984251968E-2"/>
          <c:w val="0.56007267060367449"/>
          <c:h val="0.827929872047244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01.01.2018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#,##0.0</c:formatCode>
                <c:ptCount val="3"/>
                <c:pt idx="0">
                  <c:v>43789.7</c:v>
                </c:pt>
                <c:pt idx="1">
                  <c:v>38285</c:v>
                </c:pt>
                <c:pt idx="2">
                  <c:v>36270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43789.7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01.01.2019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#,##0.0</c:formatCode>
                <c:ptCount val="3"/>
                <c:pt idx="0">
                  <c:v>43789.7</c:v>
                </c:pt>
                <c:pt idx="1">
                  <c:v>38285</c:v>
                </c:pt>
                <c:pt idx="2">
                  <c:v>36270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 formatCode="General">
                  <c:v>2.4</c:v>
                </c:pt>
                <c:pt idx="1">
                  <c:v>38285</c:v>
                </c:pt>
                <c:pt idx="2" formatCode="General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01.01.2020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#,##0.0</c:formatCode>
                <c:ptCount val="3"/>
                <c:pt idx="0">
                  <c:v>43789.7</c:v>
                </c:pt>
                <c:pt idx="1">
                  <c:v>38285</c:v>
                </c:pt>
                <c:pt idx="2">
                  <c:v>36270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 formatCode="#,##0.0">
                  <c:v>36270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538048"/>
        <c:axId val="33539584"/>
        <c:axId val="0"/>
      </c:bar3DChart>
      <c:catAx>
        <c:axId val="33538048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539584"/>
        <c:crosses val="autoZero"/>
        <c:auto val="1"/>
        <c:lblAlgn val="ctr"/>
        <c:lblOffset val="100"/>
        <c:noMultiLvlLbl val="0"/>
      </c:catAx>
      <c:valAx>
        <c:axId val="33539584"/>
        <c:scaling>
          <c:orientation val="minMax"/>
          <c:max val="5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353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8866-9C3C-48CA-9A02-34B36FC9568E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AAF2A-CE47-4EB0-BCB7-11567F209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42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50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4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19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89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13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93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11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83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453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22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772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272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37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230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4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038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2A7-AE37-4420-A857-A89088867115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66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908720"/>
            <a:ext cx="8378108" cy="907800"/>
          </a:xfrm>
        </p:spPr>
        <p:txBody>
          <a:bodyPr/>
          <a:lstStyle/>
          <a:p>
            <a:pPr algn="ctr"/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09853" y="2428869"/>
            <a:ext cx="7072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«Хилокский район»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pic>
        <p:nvPicPr>
          <p:cNvPr id="1026" name="Picture 2" descr="C:\Users\Игорь\Desktop\Презентация\75f84c5f67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288" y="4426213"/>
            <a:ext cx="341830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914501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бюджета муниципального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«Хилокский район» на 2018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510284"/>
              </p:ext>
            </p:extLst>
          </p:nvPr>
        </p:nvGraphicFramePr>
        <p:xfrm>
          <a:off x="1703511" y="1340768"/>
          <a:ext cx="9937105" cy="48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315"/>
                <a:gridCol w="1892782"/>
                <a:gridCol w="1703504"/>
                <a:gridCol w="1703504"/>
              </a:tblGrid>
              <a:tr h="8710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2018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115 758,4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120 551,9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123 760,1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15 027,9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16 892,9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17 902,0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9 100,0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9 150,0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9 200,0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86,3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433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взимаемый в связи с применением патентной системы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60,0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42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добычу полезных ископаемых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2 005,9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2 090,0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2 180,2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4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3 100,0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4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5 860,0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6 010,0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6 060,0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4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151 398,5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157 843,5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162 353,3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43584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060" y="428612"/>
            <a:ext cx="6657964" cy="5714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9348378"/>
              </p:ext>
            </p:extLst>
          </p:nvPr>
        </p:nvGraphicFramePr>
        <p:xfrm>
          <a:off x="1703512" y="1628800"/>
          <a:ext cx="9145016" cy="5040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63321"/>
                <a:gridCol w="4181695"/>
              </a:tblGrid>
              <a:tr h="9276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межбюджетных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трансфертов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8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определения конкретной цели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их использования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97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 «переданных»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другим публично-правовым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образованиям полномочий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0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долевого софинансирования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других бюджетов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Игорь\Desktop\Презентация\трансфе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6825" y="188640"/>
            <a:ext cx="2459815" cy="10552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31887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Безвозмездные поступления из других бюджетов бюджетной системы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55485"/>
              </p:ext>
            </p:extLst>
          </p:nvPr>
        </p:nvGraphicFramePr>
        <p:xfrm>
          <a:off x="2567608" y="1412777"/>
          <a:ext cx="8280920" cy="494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872208"/>
                <a:gridCol w="1944216"/>
                <a:gridCol w="1728192"/>
              </a:tblGrid>
              <a:tr h="648071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3588"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безвозмездные поступления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319 423,1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280 374,8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260 518,2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422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5656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85 402,0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64 326,0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55 094,0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135,8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124,2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117,8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231 234,3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213 273,6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202 655,4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73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2 651,0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2 651,0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2 651,0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13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горь\Desktop\Презентация\трансфе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68" y="4467684"/>
            <a:ext cx="5572132" cy="23903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52" y="357166"/>
            <a:ext cx="7200900" cy="8633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сельским и городским поселениям Хилокского района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3822675"/>
              </p:ext>
            </p:extLst>
          </p:nvPr>
        </p:nvGraphicFramePr>
        <p:xfrm>
          <a:off x="2552672" y="2143117"/>
          <a:ext cx="8043922" cy="304450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86689"/>
                <a:gridCol w="3257233"/>
              </a:tblGrid>
              <a:tr h="38451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5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37 023,8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8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обеспеченности муниципальных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16 001,0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6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поддержку мер по обеспечению сбалансированности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24 499,0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6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 характера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22 860,4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60296" y="1630908"/>
            <a:ext cx="13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38" y="142852"/>
            <a:ext cx="8001056" cy="142876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2000240"/>
            <a:ext cx="5357850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бюджета по основным функциям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95646" y="2285992"/>
            <a:ext cx="7686700" cy="378621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оборона 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правоохранительная  деятельность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Жилищно-коммунальное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Социальная политика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муниципального долга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405" t="1405" r="2716" b="1654"/>
          <a:stretch>
            <a:fillRect/>
          </a:stretch>
        </p:blipFill>
        <p:spPr bwMode="auto">
          <a:xfrm rot="398020">
            <a:off x="9167834" y="1875155"/>
            <a:ext cx="12144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260648"/>
            <a:ext cx="7416824" cy="7784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48364"/>
              </p:ext>
            </p:extLst>
          </p:nvPr>
        </p:nvGraphicFramePr>
        <p:xfrm>
          <a:off x="1991544" y="1556792"/>
          <a:ext cx="9577064" cy="508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0"/>
                <a:gridCol w="1512168"/>
                <a:gridCol w="1512168"/>
                <a:gridCol w="1512168"/>
              </a:tblGrid>
              <a:tr h="600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31 580,0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30 364,0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28 390,3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1 435,2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1 451,0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1 505,1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5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470,3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353,0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17 022,9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18 032,0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6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338 321,0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311 437,2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299 450,1</a:t>
                      </a:r>
                    </a:p>
                  </a:txBody>
                  <a:tcPr marL="68580" marR="68580" marT="0" marB="0"/>
                </a:tc>
              </a:tr>
              <a:tr h="224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16 696,5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15 561,6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334,6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21 724,5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18 818,2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17 970,4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3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3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63 360,4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42 810,4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41 586,0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2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474 228,1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438 218,3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422 871,5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9951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16632"/>
            <a:ext cx="10153128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района «Хилокский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программ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непрограммную деятельность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5377821"/>
              </p:ext>
            </p:extLst>
          </p:nvPr>
        </p:nvGraphicFramePr>
        <p:xfrm>
          <a:off x="1847528" y="1341439"/>
          <a:ext cx="9865095" cy="543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988"/>
                <a:gridCol w="1895757"/>
                <a:gridCol w="1971587"/>
                <a:gridCol w="1827763"/>
              </a:tblGrid>
              <a:tr h="35849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57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муниципальными финансами и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муниципальным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долгом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auto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315,9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36 783,6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35 259,2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"Экономическое развитие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18 708,0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18 708,0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17 358,0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6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"Совершенствование гражданской обороны, защиты населения и территорий муниципального района "Хилокский район" от чрезвычайных ситуаций мирного и военного времени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"Социальное развитие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"Территориальное развитие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1 793,1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19 222,0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28 869,6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26 743,1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26 323,7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муниципального района "Хилокский район" на 2017-2019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344 277,6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317 028,4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304 398,2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6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Непрограммная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деятельность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37 538,5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19 836,3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19 827,4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34738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274320"/>
            <a:ext cx="7530040" cy="63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расходов муниципального района «Хилокский район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на 2018 год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91359445"/>
              </p:ext>
            </p:extLst>
          </p:nvPr>
        </p:nvGraphicFramePr>
        <p:xfrm>
          <a:off x="2999656" y="1412776"/>
          <a:ext cx="74888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04743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95538" y="2071678"/>
            <a:ext cx="785818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 бюджета - превышение  расходов бюджета над его доходами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95538" y="3357562"/>
            <a:ext cx="7786742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Профицит бюджета - превышение  доходов бюджета  над его расходами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горь\Desktop\Презентация\03894ba6434a8ec6c7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0" y="4286256"/>
            <a:ext cx="4225931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7498080" cy="107099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Объем муниципального долга Хилокского района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0740839"/>
              </p:ext>
            </p:extLst>
          </p:nvPr>
        </p:nvGraphicFramePr>
        <p:xfrm>
          <a:off x="2999656" y="1340768"/>
          <a:ext cx="67687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76540"/>
              </p:ext>
            </p:extLst>
          </p:nvPr>
        </p:nvGraphicFramePr>
        <p:xfrm>
          <a:off x="2999656" y="1340768"/>
          <a:ext cx="6792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241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Хилокского района!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5360" y="2331030"/>
            <a:ext cx="11089232" cy="4050298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познакомит Вас с основным финансовым документом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«Хилокский район».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района.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Граждане – и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для  каждого человека.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постарались  в доступной  и понятной для граждан форме показать понятия и  основные параметры бюджета района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Users\Игорь\Desktop\Презентация\D99B1665B439412991AACFA3E21B9F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4432" y="65605"/>
            <a:ext cx="2160240" cy="2052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2070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4696"/>
            <a:ext cx="7704906" cy="1882136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31504" y="2348881"/>
            <a:ext cx="8965090" cy="31487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 форма  образования  и  расходования  денежных средств,  предназначенных  для  финансового  обеспечения задач и функций государства и местного самоуправления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Консолидированный  бюджет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свод  бюджетов  бюджетной системы  Российской  Федерации  на  соответствующей территории  (за  исключением  бюджетов  государственных внебюджетных  фондов)  без  учета  межбюджетных трансфертов между этими бюджетами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документ, определяющий цели и задачи муниципальной политики в определенной сфере, способы их достижения, примерные объемы используемых финансов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горь\Desktop\Презентация\NumismaticGoldCo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0" y="171617"/>
            <a:ext cx="2232198" cy="16906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9736" y="3140968"/>
            <a:ext cx="54242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esktop\Презентация\2016-z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0"/>
            <a:ext cx="1214422" cy="1214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728403"/>
            <a:ext cx="8186766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Бюджетный процесс – ежегодное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и исполнение бюджета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2214554"/>
            <a:ext cx="8143932" cy="414037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бюджета на очередной год и плановый период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бюджета в текущем году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проекта бюджета на очередной год и плановый период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гражданина в бюджетном процессе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7528" y="2204864"/>
            <a:ext cx="5055548" cy="370635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767" y="1390619"/>
            <a:ext cx="2541437" cy="1028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189222" y="2492896"/>
            <a:ext cx="2260526" cy="105913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Помогает формировать доходную часть бюджета (налог на доходы физических лиц)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F:\картинки для бюджета\8714-1920x1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172" y="4293096"/>
            <a:ext cx="1778626" cy="10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8128985" y="3625546"/>
            <a:ext cx="381000" cy="5715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://s59.radikal.ru/i165/1302/38/b2e94d8e16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6659" y="1171401"/>
            <a:ext cx="2346005" cy="16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1338" y="4725144"/>
            <a:ext cx="2590800" cy="1038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 flipH="1">
            <a:off x="9394809" y="3034101"/>
            <a:ext cx="2693042" cy="1403011"/>
          </a:xfrm>
          <a:prstGeom prst="downArrow">
            <a:avLst>
              <a:gd name="adj1" fmla="val 55506"/>
              <a:gd name="adj2" fmla="val 25000"/>
            </a:avLst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КАК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ПОЛУЧАТЕЛЬ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СОЦИАЛЬНЫХ ГАРАНТИЙ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01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70162"/>
            <a:ext cx="8136904" cy="13026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этапы подготовки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районного 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1"/>
          </p:nvPr>
        </p:nvSpPr>
        <p:spPr>
          <a:xfrm>
            <a:off x="2524100" y="2000240"/>
            <a:ext cx="8115328" cy="435468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прогноза социально-экономического развития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основных направлений бюджетной и налоговой политики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Прогнозирование доходов бюджета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реестра расходных обязательств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и утверждение проекта бюджета Советом муниципального района «Хилокский район»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горь\Desktop\Презентация\Песочные-часы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774094" y="0"/>
            <a:ext cx="1730668" cy="14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1828800"/>
            <a:ext cx="8429684" cy="1528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РАЗВИТИЕ ДОХОДНОГО ПОТЕНЦИАЛА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52662" y="3500438"/>
            <a:ext cx="8072494" cy="19288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ФИНАНСОВОЙ ПОДДЕРЖКИ БЮДЖЕТОВ ПОСЕЛЕНИЙ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РАСХДОВ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479" y="188845"/>
            <a:ext cx="8496994" cy="15119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районного бюджета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4664752"/>
              </p:ext>
            </p:extLst>
          </p:nvPr>
        </p:nvGraphicFramePr>
        <p:xfrm>
          <a:off x="1343472" y="2132856"/>
          <a:ext cx="9073008" cy="43924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68252"/>
                <a:gridCol w="2268252"/>
                <a:gridCol w="2230446"/>
                <a:gridCol w="2306058"/>
              </a:tblGrid>
              <a:tr h="1427471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034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470 821,6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438 218,3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422 871,5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750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474 228,1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438 218,3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422 871,5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71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3 406,5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10645" y="1571612"/>
            <a:ext cx="145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7" name="Picture 2" descr="C:\Users\Игорь\Desktop\Презентация\NumismaticGoldCo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45081"/>
            <a:ext cx="1788316" cy="1354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горь\Desktop\Презентация\40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4371976"/>
            <a:ext cx="3676650" cy="2486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500042"/>
            <a:ext cx="8358246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81224" y="1717522"/>
            <a:ext cx="2714644" cy="39260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формируются за счет налоговых отчислений, имеют законодательно (нормативно) установленные процентные отчисления от налогооблагаемой базы и распределение между бюджетами различного уровня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5868" y="2132856"/>
            <a:ext cx="2857520" cy="408222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формируются за счет неналоговых поступлений, к которым относятся: доходы от использования или продажи имущества, находящегося в государственной и муниципальной собственности, сдачи в аренду, штрафы и т.д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8184232" y="2708920"/>
            <a:ext cx="2664296" cy="45074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just">
              <a:lnSpc>
                <a:spcPct val="80000"/>
              </a:lnSpc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 дотации, субсидии, субвенции из вышестоящего бюджета и иные межбюджетные трансферты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 Поступления от организаций, граждан (кроме налоговых и неналоговых доходов) 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1393</TotalTime>
  <Words>1125</Words>
  <Application>Microsoft Office PowerPoint</Application>
  <PresentationFormat>Произвольный</PresentationFormat>
  <Paragraphs>285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БЮДЖЕТ ДЛЯ ГРАЖДАН</vt:lpstr>
      <vt:lpstr>Уважаемые жители Хилокского района!</vt:lpstr>
      <vt:lpstr> Основные понятия</vt:lpstr>
      <vt:lpstr>Бюджетный процесс – ежегодное  формирование и исполнение бюджета </vt:lpstr>
      <vt:lpstr>Участие гражданина в бюджетном процессе</vt:lpstr>
      <vt:lpstr>Основные этапы подготовки   районного  бюджета</vt:lpstr>
      <vt:lpstr>Основные направления бюджетной политики</vt:lpstr>
      <vt:lpstr>Основные характеристики районного бюджета  на 2018 год и плановый период 2019 и 2020 годов</vt:lpstr>
      <vt:lpstr>Доходы бюджета   - поступающие в бюджет денежные средства</vt:lpstr>
      <vt:lpstr>Объем и структура доходов бюджета муниципального  образования «Хилокский район» на 2018 год  и на плановый период 2019 и 2020 годов</vt:lpstr>
      <vt:lpstr>Межбюджетные трансферты – денежные средства, перечисляемые из одного бюджета бюджетной системы Российской Федерации другому</vt:lpstr>
      <vt:lpstr>Безвозмездные поступления из других бюджетов бюджетной системы</vt:lpstr>
      <vt:lpstr>Межбюджетные трансферты общего характера   сельским и городским поселениям Хилокского района</vt:lpstr>
      <vt:lpstr>Расходы бюджета   - выплачиваемые из бюджета денежные средства</vt:lpstr>
      <vt:lpstr>РАСХОДЫ БЮДЖЕТА</vt:lpstr>
      <vt:lpstr>Расходы бюджета муниципального района «Хилокский район»   на реализацию муниципальных программ и непрограммную деятельность  на 2018 год и на плановый период 2019 и 2020 годов </vt:lpstr>
      <vt:lpstr>Структура расходов муниципального района «Хилокский район» на 2018 год </vt:lpstr>
      <vt:lpstr>Результат исполнения бюджета</vt:lpstr>
      <vt:lpstr>Объем муниципального долга Хилокского района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Admin</dc:creator>
  <cp:lastModifiedBy>Татьяна</cp:lastModifiedBy>
  <cp:revision>151</cp:revision>
  <dcterms:created xsi:type="dcterms:W3CDTF">2014-10-14T00:45:05Z</dcterms:created>
  <dcterms:modified xsi:type="dcterms:W3CDTF">2018-04-02T02:47:52Z</dcterms:modified>
</cp:coreProperties>
</file>