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92" r:id="rId1"/>
  </p:sldMasterIdLst>
  <p:notesMasterIdLst>
    <p:notesMasterId r:id="rId21"/>
  </p:notesMasterIdLst>
  <p:sldIdLst>
    <p:sldId id="256" r:id="rId2"/>
    <p:sldId id="286" r:id="rId3"/>
    <p:sldId id="257" r:id="rId4"/>
    <p:sldId id="258" r:id="rId5"/>
    <p:sldId id="287" r:id="rId6"/>
    <p:sldId id="260" r:id="rId7"/>
    <p:sldId id="267" r:id="rId8"/>
    <p:sldId id="268" r:id="rId9"/>
    <p:sldId id="261" r:id="rId10"/>
    <p:sldId id="282" r:id="rId11"/>
    <p:sldId id="262" r:id="rId12"/>
    <p:sldId id="283" r:id="rId13"/>
    <p:sldId id="281" r:id="rId14"/>
    <p:sldId id="263" r:id="rId15"/>
    <p:sldId id="284" r:id="rId16"/>
    <p:sldId id="288" r:id="rId17"/>
    <p:sldId id="285" r:id="rId18"/>
    <p:sldId id="264" r:id="rId19"/>
    <p:sldId id="265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7258"/>
    <a:srgbClr val="0066FF"/>
    <a:srgbClr val="F054F0"/>
    <a:srgbClr val="FF00FF"/>
    <a:srgbClr val="BEBA06"/>
    <a:srgbClr val="BF1330"/>
    <a:srgbClr val="19A3BF"/>
    <a:srgbClr val="2519BF"/>
    <a:srgbClr val="51EF6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4169" autoAdjust="0"/>
    <p:restoredTop sz="94659" autoAdjust="0"/>
  </p:normalViewPr>
  <p:slideViewPr>
    <p:cSldViewPr>
      <p:cViewPr>
        <p:scale>
          <a:sx n="130" d="100"/>
          <a:sy n="130" d="100"/>
        </p:scale>
        <p:origin x="-456" y="4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image" Target="../media/image15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 процентах</c:v>
                </c:pt>
              </c:strCache>
            </c:strRef>
          </c:tx>
          <c:dPt>
            <c:idx val="1"/>
            <c:spPr>
              <a:solidFill>
                <a:srgbClr val="BF1330"/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dPt>
            <c:idx val="6"/>
            <c:spPr>
              <a:solidFill>
                <a:srgbClr val="F054F0"/>
              </a:solidFill>
            </c:spPr>
          </c:dPt>
          <c:dPt>
            <c:idx val="7"/>
            <c:spPr>
              <a:solidFill>
                <a:srgbClr val="0066FF"/>
              </a:solidFill>
            </c:spPr>
          </c:dPt>
          <c:dPt>
            <c:idx val="8"/>
            <c:spPr>
              <a:solidFill>
                <a:srgbClr val="F67258"/>
              </a:solidFill>
            </c:spPr>
          </c:dPt>
          <c:dPt>
            <c:idx val="9"/>
            <c:spPr>
              <a:solidFill>
                <a:srgbClr val="51EF64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5,71</a:t>
                    </a:r>
                  </a:p>
                  <a:p>
                    <a:r>
                      <a:rPr lang="en-US" dirty="0" smtClean="0"/>
                      <a:t>%</a:t>
                    </a:r>
                    <a:endParaRPr lang="en-US" dirty="0" smtClean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1,51</a:t>
                    </a:r>
                  </a:p>
                  <a:p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1,</a:t>
                    </a:r>
                    <a:r>
                      <a:rPr lang="ru-RU" dirty="0" smtClean="0"/>
                      <a:t>52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71</a:t>
                    </a:r>
                    <a:r>
                      <a:rPr lang="en-US" dirty="0" smtClean="0"/>
                      <a:t>,94</a:t>
                    </a:r>
                    <a:r>
                      <a:rPr lang="en-US" dirty="0"/>
                      <a:t>%</a:t>
                    </a:r>
                  </a:p>
                </c:rich>
              </c:tx>
              <c:showVal val="1"/>
            </c:dLbl>
            <c:dLbl>
              <c:idx val="5"/>
              <c:layout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3,25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3,58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Национальная оборона</c:v>
                </c:pt>
                <c:pt idx="4">
                  <c:v>Образование</c:v>
                </c:pt>
                <c:pt idx="5">
                  <c:v>ЖКХ</c:v>
                </c:pt>
                <c:pt idx="6">
                  <c:v>Культура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Межбюджетные трансферты</c:v>
                </c:pt>
              </c:strCache>
            </c:strRef>
          </c:cat>
          <c:val>
            <c:numRef>
              <c:f>Лист1!$B$2:$B$11</c:f>
              <c:numCache>
                <c:formatCode>0.00%</c:formatCode>
                <c:ptCount val="10"/>
                <c:pt idx="0">
                  <c:v>5.7099999999999998E-2</c:v>
                </c:pt>
                <c:pt idx="1">
                  <c:v>6.9999999999999999E-4</c:v>
                </c:pt>
                <c:pt idx="2">
                  <c:v>1.52E-2</c:v>
                </c:pt>
                <c:pt idx="3">
                  <c:v>3.3E-3</c:v>
                </c:pt>
                <c:pt idx="4">
                  <c:v>0.71940000000000004</c:v>
                </c:pt>
                <c:pt idx="5">
                  <c:v>2.3999999999999998E-3</c:v>
                </c:pt>
                <c:pt idx="6">
                  <c:v>3.2500000000000001E-2</c:v>
                </c:pt>
                <c:pt idx="7">
                  <c:v>4.0000000000000002E-4</c:v>
                </c:pt>
                <c:pt idx="8">
                  <c:v>4.0000000000000002E-4</c:v>
                </c:pt>
                <c:pt idx="9">
                  <c:v>0.13239999999999999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Национальная оборона</c:v>
                </c:pt>
                <c:pt idx="4">
                  <c:v>Образование</c:v>
                </c:pt>
                <c:pt idx="5">
                  <c:v>ЖКХ</c:v>
                </c:pt>
                <c:pt idx="6">
                  <c:v>Культура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Межбюджетные трансферты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</c:numCache>
            </c:numRef>
          </c:val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.65839834699014377"/>
          <c:y val="1.2459784834040839E-3"/>
          <c:w val="0.32857132489159319"/>
          <c:h val="0.99577790161809254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4093257874015747"/>
          <c:y val="3.2617125984251982E-2"/>
          <c:w val="0.56007267060367472"/>
          <c:h val="0.82792987204724422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 01.01.2020</c:v>
                </c:pt>
              </c:strCache>
            </c:strRef>
          </c:tx>
          <c:cat>
            <c:numRef>
              <c:f>Лист1!$A$2:$A$4</c:f>
              <c:numCache>
                <c:formatCode>#,##0.0</c:formatCode>
                <c:ptCount val="3"/>
                <c:pt idx="0">
                  <c:v>40300</c:v>
                </c:pt>
                <c:pt idx="1">
                  <c:v>38285</c:v>
                </c:pt>
                <c:pt idx="2">
                  <c:v>36270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 formatCode="#,##0.0">
                  <c:v>38285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01.01.2021</c:v>
                </c:pt>
              </c:strCache>
            </c:strRef>
          </c:tx>
          <c:cat>
            <c:numRef>
              <c:f>Лист1!$A$2:$A$4</c:f>
              <c:numCache>
                <c:formatCode>#,##0.0</c:formatCode>
                <c:ptCount val="3"/>
                <c:pt idx="0">
                  <c:v>40300</c:v>
                </c:pt>
                <c:pt idx="1">
                  <c:v>38285</c:v>
                </c:pt>
                <c:pt idx="2">
                  <c:v>36270</c:v>
                </c:pt>
              </c:numCache>
            </c:numRef>
          </c:cat>
          <c:val>
            <c:numRef>
              <c:f>Лист1!$C$2:$C$4</c:f>
              <c:numCache>
                <c:formatCode>#,##0.0</c:formatCode>
                <c:ptCount val="3"/>
                <c:pt idx="0" formatCode="General">
                  <c:v>2.4</c:v>
                </c:pt>
                <c:pt idx="1">
                  <c:v>36270</c:v>
                </c:pt>
                <c:pt idx="2" formatCode="General">
                  <c:v>1.8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 01.01.2022</c:v>
                </c:pt>
              </c:strCache>
            </c:strRef>
          </c:tx>
          <c:cat>
            <c:numRef>
              <c:f>Лист1!$A$2:$A$4</c:f>
              <c:numCache>
                <c:formatCode>#,##0.0</c:formatCode>
                <c:ptCount val="3"/>
                <c:pt idx="0">
                  <c:v>40300</c:v>
                </c:pt>
                <c:pt idx="1">
                  <c:v>38285</c:v>
                </c:pt>
                <c:pt idx="2">
                  <c:v>36270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 formatCode="#,##0.0">
                  <c:v>36270</c:v>
                </c:pt>
              </c:numCache>
            </c:numRef>
          </c:val>
        </c:ser>
        <c:dLbls/>
        <c:shape val="cylinder"/>
        <c:axId val="134711168"/>
        <c:axId val="134712704"/>
        <c:axId val="0"/>
      </c:bar3DChart>
      <c:catAx>
        <c:axId val="134711168"/>
        <c:scaling>
          <c:orientation val="minMax"/>
        </c:scaling>
        <c:axPos val="b"/>
        <c:numFmt formatCode="#,##0.0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4712704"/>
        <c:crosses val="autoZero"/>
        <c:auto val="1"/>
        <c:lblAlgn val="ctr"/>
        <c:lblOffset val="100"/>
      </c:catAx>
      <c:valAx>
        <c:axId val="134712704"/>
        <c:scaling>
          <c:orientation val="minMax"/>
          <c:max val="50000"/>
        </c:scaling>
        <c:axPos val="l"/>
        <c:majorGridlines/>
        <c:numFmt formatCode="#,##0.0" sourceLinked="1"/>
        <c:tickLblPos val="nextTo"/>
        <c:crossAx val="134711168"/>
        <c:crosses val="autoZero"/>
        <c:crossBetween val="between"/>
      </c:valAx>
    </c:plotArea>
    <c:legend>
      <c:legendPos val="r"/>
      <c:layout/>
    </c:legend>
    <c:plotVisOnly val="1"/>
    <c:dispBlanksAs val="gap"/>
  </c:chart>
  <c:spPr>
    <a:blipFill>
      <a:blip xmlns:r="http://schemas.openxmlformats.org/officeDocument/2006/relationships" r:embed="rId1"/>
      <a:tile tx="0" ty="0" sx="100000" sy="100000" flip="none" algn="tl"/>
    </a:blipFill>
  </c:spPr>
  <c:txPr>
    <a:bodyPr/>
    <a:lstStyle/>
    <a:p>
      <a:pPr>
        <a:defRPr sz="1800"/>
      </a:pPr>
      <a:endParaRPr lang="ru-RU"/>
    </a:p>
  </c:txPr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E8866-9C3C-48CA-9A02-34B36FC9568E}" type="datetimeFigureOut">
              <a:rPr lang="ru-RU" smtClean="0"/>
              <a:pPr/>
              <a:t>26.02.2020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AAAF2A-CE47-4EB0-BCB7-11567F209F3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47428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136503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42A7-AE37-4420-A857-A89088867115}" type="datetimeFigureOut">
              <a:rPr lang="ru-RU" smtClean="0"/>
              <a:pPr/>
              <a:t>26.02.2020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0C39F58-BA51-484F-B147-C4747BC2D3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92455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42A7-AE37-4420-A857-A89088867115}" type="datetimeFigureOut">
              <a:rPr lang="ru-RU" smtClean="0"/>
              <a:pPr/>
              <a:t>26.02.2020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0C39F58-BA51-484F-B147-C4747BC2D3F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346193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42A7-AE37-4420-A857-A89088867115}" type="datetimeFigureOut">
              <a:rPr lang="ru-RU" smtClean="0"/>
              <a:pPr/>
              <a:t>26.02.2020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0C39F58-BA51-484F-B147-C4747BC2D3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70899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42A7-AE37-4420-A857-A89088867115}" type="datetimeFigureOut">
              <a:rPr lang="ru-RU" smtClean="0"/>
              <a:pPr/>
              <a:t>26.02.2020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0C39F58-BA51-484F-B147-C4747BC2D3F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512138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42A7-AE37-4420-A857-A89088867115}" type="datetimeFigureOut">
              <a:rPr lang="ru-RU" smtClean="0"/>
              <a:pPr/>
              <a:t>26.02.2020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0C39F58-BA51-484F-B147-C4747BC2D3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02937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42A7-AE37-4420-A857-A89088867115}" type="datetimeFigureOut">
              <a:rPr lang="ru-RU" smtClean="0"/>
              <a:pPr/>
              <a:t>26.02.2020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9F58-BA51-484F-B147-C4747BC2D3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59111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42A7-AE37-4420-A857-A89088867115}" type="datetimeFigureOut">
              <a:rPr lang="ru-RU" smtClean="0"/>
              <a:pPr/>
              <a:t>26.02.2020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9F58-BA51-484F-B147-C4747BC2D3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03834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42A7-AE37-4420-A857-A89088867115}" type="datetimeFigureOut">
              <a:rPr lang="ru-RU" smtClean="0"/>
              <a:pPr/>
              <a:t>26.02.2020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9F58-BA51-484F-B147-C4747BC2D3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284532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055222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42A7-AE37-4420-A857-A89088867115}" type="datetimeFigureOut">
              <a:rPr lang="ru-RU" smtClean="0"/>
              <a:pPr/>
              <a:t>26.02.2020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0C39F58-BA51-484F-B147-C4747BC2D3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527727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42A7-AE37-4420-A857-A89088867115}" type="datetimeFigureOut">
              <a:rPr lang="ru-RU" smtClean="0"/>
              <a:pPr/>
              <a:t>26.02.2020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0C39F58-BA51-484F-B147-C4747BC2D3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792720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42A7-AE37-4420-A857-A89088867115}" type="datetimeFigureOut">
              <a:rPr lang="ru-RU" smtClean="0"/>
              <a:pPr/>
              <a:t>26.02.2020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9F58-BA51-484F-B147-C4747BC2D3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796377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42A7-AE37-4420-A857-A89088867115}" type="datetimeFigureOut">
              <a:rPr lang="ru-RU" smtClean="0"/>
              <a:pPr/>
              <a:t>26.02.2020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9F58-BA51-484F-B147-C4747BC2D3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502304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42A7-AE37-4420-A857-A89088867115}" type="datetimeFigureOut">
              <a:rPr lang="ru-RU" smtClean="0"/>
              <a:pPr/>
              <a:t>26.02.2020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9F58-BA51-484F-B147-C4747BC2D3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46049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42A7-AE37-4420-A857-A89088867115}" type="datetimeFigureOut">
              <a:rPr lang="ru-RU" smtClean="0"/>
              <a:pPr/>
              <a:t>26.02.2020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0C39F58-BA51-484F-B147-C4747BC2D3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580389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D42A7-AE37-4420-A857-A89088867115}" type="datetimeFigureOut">
              <a:rPr lang="ru-RU" smtClean="0"/>
              <a:pPr/>
              <a:t>26.02.2020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0C39F58-BA51-484F-B147-C4747BC2D3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3066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3" r:id="rId1"/>
    <p:sldLayoutId id="2147484194" r:id="rId2"/>
    <p:sldLayoutId id="2147484195" r:id="rId3"/>
    <p:sldLayoutId id="2147484196" r:id="rId4"/>
    <p:sldLayoutId id="2147484197" r:id="rId5"/>
    <p:sldLayoutId id="2147484198" r:id="rId6"/>
    <p:sldLayoutId id="2147484199" r:id="rId7"/>
    <p:sldLayoutId id="2147484200" r:id="rId8"/>
    <p:sldLayoutId id="2147484201" r:id="rId9"/>
    <p:sldLayoutId id="2147484202" r:id="rId10"/>
    <p:sldLayoutId id="2147484203" r:id="rId11"/>
    <p:sldLayoutId id="2147484204" r:id="rId12"/>
    <p:sldLayoutId id="2147484205" r:id="rId13"/>
    <p:sldLayoutId id="2147484206" r:id="rId14"/>
    <p:sldLayoutId id="2147484207" r:id="rId15"/>
    <p:sldLayoutId id="2147484208" r:id="rId16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75520" y="908720"/>
            <a:ext cx="8378108" cy="907800"/>
          </a:xfrm>
        </p:spPr>
        <p:txBody>
          <a:bodyPr/>
          <a:lstStyle/>
          <a:p>
            <a:pPr algn="ctr"/>
            <a:r>
              <a:rPr lang="ru-RU" dirty="0" smtClean="0"/>
              <a:t>БЮДЖЕТ ДЛЯ ГРАЖДАН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809853" y="2453238"/>
            <a:ext cx="70723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Бюджет муниципального района </a:t>
            </a: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«Хилокский район» на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годов</a:t>
            </a:r>
          </a:p>
        </p:txBody>
      </p:sp>
      <p:pic>
        <p:nvPicPr>
          <p:cNvPr id="1026" name="Picture 2" descr="C:\Users\Игорь\Desktop\Презентация\75f84c5f675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88288" y="4426213"/>
            <a:ext cx="3418308" cy="235745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3552" y="116632"/>
            <a:ext cx="9145016" cy="108012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доходов бюджета муниципального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«Хилокский район» на 2020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 плановый период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80247295"/>
              </p:ext>
            </p:extLst>
          </p:nvPr>
        </p:nvGraphicFramePr>
        <p:xfrm>
          <a:off x="1703511" y="1340768"/>
          <a:ext cx="9937105" cy="482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7315"/>
                <a:gridCol w="1892782"/>
                <a:gridCol w="1703504"/>
                <a:gridCol w="1703504"/>
              </a:tblGrid>
              <a:tr h="87106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2020 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1744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154674,7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162098,8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176223,3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17794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18366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19086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Единый налог на вмененный доход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7350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1650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860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93,3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93,3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93,3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433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взимаемый в связи с применением патентной системы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270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275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280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842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добычу полезных ископаемых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3150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3307,5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3438,2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842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3080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3100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3110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842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4852,1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4954,1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5114,1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842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ДОХОДОВ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191264,1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193844,7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207344,9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16435841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7060" y="428612"/>
            <a:ext cx="6657964" cy="57149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Межбюджетные трансферты – денежные средства, перечисляемые из одного бюджета бюджетной системы Российской Федерации другому</a:t>
            </a:r>
            <a:endParaRPr lang="ru-RU" sz="20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729348378"/>
              </p:ext>
            </p:extLst>
          </p:nvPr>
        </p:nvGraphicFramePr>
        <p:xfrm>
          <a:off x="1703512" y="1628800"/>
          <a:ext cx="9145016" cy="504056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963321"/>
                <a:gridCol w="4181695"/>
              </a:tblGrid>
              <a:tr h="92765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Виды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межбюджетных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трансфертов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Определение </a:t>
                      </a:r>
                    </a:p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084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предоставляются без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определения конкретной цели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их использования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497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предоставляются на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финансирование «переданных»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другим публично-правовым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образованиям полномочий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709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Предоставляются на условиях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долевого софинансирования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расходов других бюджетов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 descr="C:\Users\Игорь\Desktop\Презентация\трансферт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96825" y="188640"/>
            <a:ext cx="2459815" cy="10552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7568" y="131887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Безвозмездные поступления из других бюджетов бюджетной системы</a:t>
            </a:r>
            <a:endParaRPr lang="ru-RU" sz="3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26571704"/>
              </p:ext>
            </p:extLst>
          </p:nvPr>
        </p:nvGraphicFramePr>
        <p:xfrm>
          <a:off x="2567608" y="1412777"/>
          <a:ext cx="8280920" cy="4948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1872208"/>
                <a:gridCol w="1944216"/>
                <a:gridCol w="1728192"/>
              </a:tblGrid>
              <a:tr h="648071"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73588">
                <a:tc>
                  <a:txBody>
                    <a:bodyPr/>
                    <a:lstStyle/>
                    <a:p>
                      <a:r>
                        <a:rPr kumimoji="0" lang="ru-RU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Всего безвозмездные поступления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418317,9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335742,0</a:t>
                      </a:r>
                      <a:endParaRPr lang="ru-RU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316988,6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44220">
                <a:tc>
                  <a:txBody>
                    <a:bodyPr/>
                    <a:lstStyle/>
                    <a:p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том числе: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75656">
                <a:tc>
                  <a:txBody>
                    <a:bodyPr/>
                    <a:lstStyle/>
                    <a:p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Дотации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123965,0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93888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67124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Субсидии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152,8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121,4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125,5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Субвенции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290750,1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238282,6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246289,1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66737">
                <a:tc>
                  <a:txBody>
                    <a:bodyPr/>
                    <a:lstStyle/>
                    <a:p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3450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3450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3450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2251348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Игорь\Desktop\Презентация\трансферт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5868" y="4467684"/>
            <a:ext cx="5572132" cy="23903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9852" y="357166"/>
            <a:ext cx="7200900" cy="86338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Межбюджетные трансферты общего характера 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сельским и городским поселениям Хилокского района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450892714"/>
              </p:ext>
            </p:extLst>
          </p:nvPr>
        </p:nvGraphicFramePr>
        <p:xfrm>
          <a:off x="2552672" y="2143117"/>
          <a:ext cx="8043922" cy="304450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786689"/>
                <a:gridCol w="3257233"/>
              </a:tblGrid>
              <a:tr h="384514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451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81186,7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4811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 на выравнивание бюджетной 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обеспеченности муниципальных 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образований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20819,0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368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 на поддержку мер по обеспечению сбалансированности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42254,0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368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 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общего характера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18113,7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760296" y="1630908"/>
            <a:ext cx="1336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5538" y="142852"/>
            <a:ext cx="8001056" cy="1428760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Расходы бюджета 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- выплачиваемые из бюджета денежные средства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52662" y="2000240"/>
            <a:ext cx="5357850" cy="57150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Расходы бюджета по основным функциям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195646" y="2285992"/>
            <a:ext cx="7686700" cy="3786214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endParaRPr lang="ru-RU" dirty="0" smtClean="0"/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Национальная оборона   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Национальная безопасность и 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правоохранительная  деятельность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Жилищно-коммунальное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хозяйство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Образование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Социальная политика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Физическая культура и спорт  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Обслуживание государственного и 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муниципального долга 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Межбюджетные трансферты общего характера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5405" t="1405" r="2716" b="1654"/>
          <a:stretch>
            <a:fillRect/>
          </a:stretch>
        </p:blipFill>
        <p:spPr bwMode="auto">
          <a:xfrm rot="398020">
            <a:off x="9167834" y="1875155"/>
            <a:ext cx="121444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9656" y="260648"/>
            <a:ext cx="7416824" cy="778416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РАСХОДЫ БЮДЖЕТА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66610902"/>
              </p:ext>
            </p:extLst>
          </p:nvPr>
        </p:nvGraphicFramePr>
        <p:xfrm>
          <a:off x="1991544" y="1556792"/>
          <a:ext cx="9605183" cy="54848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55359"/>
                <a:gridCol w="1516608"/>
                <a:gridCol w="1516608"/>
                <a:gridCol w="1516608"/>
              </a:tblGrid>
              <a:tr h="6009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Разделы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(тыс. руб.)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(тыс. руб.)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(тыс. руб.)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87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35036,6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26174,5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25893,9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645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2053,2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2065,4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2103,3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154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420,3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223 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123,0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988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9319,0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9771,0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10391,0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164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1450,0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300,0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300,0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164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Охрана окружающей среды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500,0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988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441308,4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385154,1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379140,9</a:t>
                      </a:r>
                      <a:endParaRPr lang="ru-RU" sz="1600" b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242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19937,8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19393,6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19393,6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988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21941,9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17230,3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17716,0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988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250,0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150,0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150,0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38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Обслуживание муниципального долга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2,2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38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81186,7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69121,8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69121,8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28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613406,1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529586,7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524333,5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74899513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9496" y="116632"/>
            <a:ext cx="10153128" cy="115212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муниципального района «Хилокский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район»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муниципальных программ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непрограммную деятельность 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плановый период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93617136"/>
              </p:ext>
            </p:extLst>
          </p:nvPr>
        </p:nvGraphicFramePr>
        <p:xfrm>
          <a:off x="1847528" y="1341439"/>
          <a:ext cx="9865095" cy="62786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9988"/>
                <a:gridCol w="1895757"/>
                <a:gridCol w="1971587"/>
                <a:gridCol w="1827763"/>
              </a:tblGrid>
              <a:tr h="358494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 муниципальной программы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66574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"Управление муниципальными финансами и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муниципальным </a:t>
                      </a:r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долгом муниципального района "Хилокский район" на 2017-2019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годы«</a:t>
                      </a:r>
                    </a:p>
                    <a:p>
                      <a:pPr algn="l" fontAlgn="auto"/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64989,9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52103,7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52100,7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665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"Экономическое развитие муниципального района "Хилокский район" на 2017-2019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годы«</a:t>
                      </a:r>
                    </a:p>
                    <a:p>
                      <a:pPr algn="l" fontAlgn="ctr"/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20932,9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16295,7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16295,7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463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"Совершенствование гражданской обороны, защиты населения и территорий муниципального района "Хилокский район" от чрезвычайных ситуаций мирного и военного времени на 2017-2019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годы«</a:t>
                      </a:r>
                    </a:p>
                    <a:p>
                      <a:pPr algn="l" fontAlgn="ctr"/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295,4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73,0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38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"Социальное развитие муниципального района "Хилокский район" на 2017-2019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годы</a:t>
                      </a:r>
                    </a:p>
                    <a:p>
                      <a:pPr algn="l" fontAlgn="ctr"/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565,0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665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"Территориальное развитие муниципального района "Хилокский район" на 2017-2019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годы«</a:t>
                      </a:r>
                    </a:p>
                    <a:p>
                      <a:pPr algn="l" fontAlgn="ctr"/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12213,7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10271,0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10691,0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022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"Культура муниципального района "Хилокский район" на 2017-2019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годы«</a:t>
                      </a:r>
                    </a:p>
                    <a:p>
                      <a:pPr algn="l" fontAlgn="ctr"/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34838,8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34177,8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34177,8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022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"Развитие образования муниципального района "Хилокский район" на 2017-2019 годы"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445695,1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385873,9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380342,3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69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Муниципальная программа «Обеспечение экологической безопасности окружающей среды и населенных пунктов  муниципального района «</a:t>
                      </a:r>
                      <a:r>
                        <a:rPr lang="ru-RU" sz="1100" b="1" i="0" u="none" strike="noStrike" dirty="0" err="1" smtClean="0">
                          <a:effectLst/>
                          <a:latin typeface="Times New Roman" panose="02020603050405020304" pitchFamily="18" charset="0"/>
                        </a:rPr>
                        <a:t>Хилоксккий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район» при</a:t>
                      </a:r>
                      <a:r>
                        <a:rPr lang="ru-RU" sz="1100" b="1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обращении с отходами производства и потребления (2019-2022 годы)</a:t>
                      </a:r>
                    </a:p>
                    <a:p>
                      <a:pPr algn="l" fontAlgn="ctr"/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69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Непрограммная</a:t>
                      </a:r>
                      <a:r>
                        <a:rPr lang="ru-RU" sz="1100" b="1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деятельность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33375,3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30441,6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30453,0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65347383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7648" y="274320"/>
            <a:ext cx="7530040" cy="634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Структура расходов муниципального района «Хилокский район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 на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583116504"/>
              </p:ext>
            </p:extLst>
          </p:nvPr>
        </p:nvGraphicFramePr>
        <p:xfrm>
          <a:off x="2999656" y="1412776"/>
          <a:ext cx="7488832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768047431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 исполнения бюджета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95538" y="2071678"/>
            <a:ext cx="7858180" cy="78581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Дефицит бюджета - превышение  расходов бюджета над его доходами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95538" y="3357562"/>
            <a:ext cx="7786742" cy="85725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Профицит бюджета - превышение  доходов бюджета  над его расходами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Игорь\Desktop\Презентация\03894ba6434a8ec6c75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2070" y="4286256"/>
            <a:ext cx="4225931" cy="25717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7648" y="332656"/>
            <a:ext cx="7498080" cy="1070992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Объем муниципального долга Хилокского района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1084880873"/>
              </p:ext>
            </p:extLst>
          </p:nvPr>
        </p:nvGraphicFramePr>
        <p:xfrm>
          <a:off x="2999656" y="1340768"/>
          <a:ext cx="6768752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32576540"/>
              </p:ext>
            </p:extLst>
          </p:nvPr>
        </p:nvGraphicFramePr>
        <p:xfrm>
          <a:off x="2999656" y="1340768"/>
          <a:ext cx="679241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2416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Тыс. рублей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Хилокского района!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35360" y="2331030"/>
            <a:ext cx="11089232" cy="4050298"/>
          </a:xfrm>
        </p:spPr>
        <p:txBody>
          <a:bodyPr>
            <a:normAutofit/>
          </a:bodyPr>
          <a:lstStyle/>
          <a:p>
            <a:pPr algn="ctr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граждан» познакомит Вас с основным финансовым документом 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«Хилокский район». 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Представленная информация предназначена для широкого круга пользователей и будет интересна и полезна для всех, так как бюджет затрагивает интересы каждого жителя района.</a:t>
            </a:r>
            <a:b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Граждане – и как налогоплательщики, и как потребители общественных благ –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 для  каждого человека.</a:t>
            </a:r>
            <a:b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Мы постарались  в доступной  и понятной для граждан форме показать понятия и  основные параметры бюджета района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Picture 3" descr="C:\Users\Игорь\Desktop\Презентация\D99B1665B439412991AACFA3E21B9F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84432" y="65605"/>
            <a:ext cx="2160240" cy="20524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36207067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34696"/>
            <a:ext cx="7704906" cy="1882136"/>
          </a:xfrm>
        </p:spPr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понятия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31504" y="2348881"/>
            <a:ext cx="8965090" cy="314879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-  форма  образования  и  расходования  денежных средств,  предназначенных  для  финансового  обеспечения задач и функций государства и местного самоуправления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Консолидированный  бюджет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свод  бюджетов  бюджетной системы  Российской  Федерации  на  соответствующей территории  (за  исключением  бюджетов  государственных внебюджетных  фондов)  без  учета  межбюджетных трансфертов между этими бюджетами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это документ, определяющий цели и задачи муниципальной политики в определенной сфере, способы их достижения, примерные объемы используемых финансов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ассигнования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предельные объемы денежных средств, предусмотренных в соответствующем финансовом году для исполнения бюджетных обязательств.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Игорь\Desktop\Презентация\NumismaticGoldCoin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96450" y="171617"/>
            <a:ext cx="2232198" cy="169063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719736" y="3140968"/>
            <a:ext cx="5424264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горь\Desktop\Презентация\2016-zr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8448" y="0"/>
            <a:ext cx="1214422" cy="12144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456" y="728403"/>
            <a:ext cx="8186766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Бюджетный процесс – ежегодное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и исполнение бюджета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52662" y="2214554"/>
            <a:ext cx="8143932" cy="414037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Утверждение бюджета на очередной год и плановый период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Исполнение бюджета в текущем году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отчета об исполнении бюджета предыдущего года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Утверждение отчета об исполнении бюджета предыдущего года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Рассмотрение проекта бюджета на очередной год и плановый период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гражданина в бюджетном процессе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847528" y="2204864"/>
            <a:ext cx="5055548" cy="370635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житель района  является участником формирования главного финансового плана с одной стороны как участник производственного процесса, как налогоплательщик, наполняя доходы бюджета, с другой – он получает часть расходов как потребитель общественных услуг.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Государство расходует поступившие доходы для выполнения своих функций и предоставление общественных (муниципальных) услуг: образование, здравоохранение, культура, спорт, социальное обеспечение, поддержка экономики, гарантии безопасности и правопорядка, защита общественных интересов, гражданских прав и свобод и др.</a:t>
            </a:r>
          </a:p>
        </p:txBody>
      </p:sp>
      <p:pic>
        <p:nvPicPr>
          <p:cNvPr id="5" name="Объект 4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8767" y="1390619"/>
            <a:ext cx="2541437" cy="10287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7189222" y="2492896"/>
            <a:ext cx="2260526" cy="105913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C0504D"/>
              </a:gs>
              <a:gs pos="100000">
                <a:srgbClr val="D99594"/>
              </a:gs>
            </a:gsLst>
            <a:lin ang="5400000" scaled="1"/>
          </a:gradFill>
          <a:ln w="12700">
            <a:solidFill>
              <a:srgbClr val="C0504D"/>
            </a:solidFill>
            <a:round/>
            <a:headEnd/>
            <a:tailEnd/>
          </a:ln>
          <a:effectLst>
            <a:outerShdw dist="28398" dir="3806097" algn="ctr" rotWithShape="0">
              <a:srgbClr val="622423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Помогает формировать доходную часть бюджета (налог на доходы физических лиц)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Рисунок 7" descr="F:\картинки для бюджета\8714-1920x12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0172" y="4293096"/>
            <a:ext cx="1778626" cy="1039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8128985" y="3625546"/>
            <a:ext cx="381000" cy="571500"/>
          </a:xfrm>
          <a:prstGeom prst="upArrow">
            <a:avLst>
              <a:gd name="adj1" fmla="val 50000"/>
              <a:gd name="adj2" fmla="val 37500"/>
            </a:avLst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http://s59.radikal.ru/i165/1302/38/b2e94d8e169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26659" y="1171401"/>
            <a:ext cx="2346005" cy="1681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51338" y="4725144"/>
            <a:ext cx="2590800" cy="10382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5" name="AutoShape 5"/>
          <p:cNvSpPr>
            <a:spLocks noChangeArrowheads="1"/>
          </p:cNvSpPr>
          <p:nvPr/>
        </p:nvSpPr>
        <p:spPr bwMode="auto">
          <a:xfrm flipH="1">
            <a:off x="9394809" y="3034101"/>
            <a:ext cx="2693042" cy="1403011"/>
          </a:xfrm>
          <a:prstGeom prst="downArrow">
            <a:avLst>
              <a:gd name="adj1" fmla="val 55506"/>
              <a:gd name="adj2" fmla="val 25000"/>
            </a:avLst>
          </a:prstGeom>
          <a:solidFill>
            <a:srgbClr val="850C00"/>
          </a:solidFill>
          <a:ln w="38100">
            <a:solidFill>
              <a:srgbClr val="E10B00"/>
            </a:solidFill>
            <a:miter lim="800000"/>
            <a:headEnd/>
            <a:tailEnd/>
          </a:ln>
          <a:effectLst>
            <a:outerShdw dist="28398" dir="3806097" algn="ctr" rotWithShape="0">
              <a:srgbClr val="4506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КАК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ПОЛУЧАТЕЛЬ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СОЦИАЛЬНЫХ ГАРАНТИЙ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700199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470162"/>
            <a:ext cx="8136904" cy="130265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этапы подготовки 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районного  бюджета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3"/>
          <p:cNvSpPr>
            <a:spLocks noGrp="1"/>
          </p:cNvSpPr>
          <p:nvPr>
            <p:ph sz="half" idx="1"/>
          </p:nvPr>
        </p:nvSpPr>
        <p:spPr>
          <a:xfrm>
            <a:off x="2524100" y="2000240"/>
            <a:ext cx="8115328" cy="435468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Бюджетное послание Президента Российской Федерации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Составление прогноза социально-экономического развития муниципального района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основных направлений бюджетной и налоговой политики муниципального района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Прогнозирование доходов бюджета муниципального района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Составление реестра расходных обязательств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Составление проекта бюджета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Публичные слушания проекта бюджета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Рассмотрение и утверждение проекта бюджета Советом муниципального района «Хилокский район»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Игорь\Desktop\Презентация\Песочные-часы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9774094" y="0"/>
            <a:ext cx="1730668" cy="1457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направления бюджетной политики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52662" y="1828800"/>
            <a:ext cx="8429684" cy="152876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СОХРАНЕНИЕ И РАЗВИТИЕ ДОХОДНОГО ПОТЕНЦИАЛА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ВЗВЕШЕННОЙ ДОЛГОВОЙ ПОЛИТИКИ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452662" y="3500438"/>
            <a:ext cx="8072494" cy="192882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СОВЕРШЕНСТВОВАНИЕ ФИНАНСОВОЙ ПОДДЕРЖКИ БЮДЖЕТОВ ПОСЕЛЕНИЙ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ПОВЫШЕНИЕ ЭФФЕКТИВНОСТИ БЮДЖЕТНЫХ РАСХДОВ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1479" y="188845"/>
            <a:ext cx="8496994" cy="15119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районного бюджета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2020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плановый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4221409614"/>
              </p:ext>
            </p:extLst>
          </p:nvPr>
        </p:nvGraphicFramePr>
        <p:xfrm>
          <a:off x="1343472" y="2132856"/>
          <a:ext cx="9073008" cy="439248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268252"/>
                <a:gridCol w="2268252"/>
                <a:gridCol w="2230446"/>
                <a:gridCol w="2306058"/>
              </a:tblGrid>
              <a:tr h="1427471"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40342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609582,0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529586,7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524333,5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87502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613406,1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529586,7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524333,5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37172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Дефицит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-3824,1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810645" y="1571612"/>
            <a:ext cx="1453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pic>
        <p:nvPicPr>
          <p:cNvPr id="7" name="Picture 2" descr="C:\Users\Игорь\Desktop\Презентация\NumismaticGoldCoin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8448" y="245081"/>
            <a:ext cx="1788316" cy="13544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Игорь\Desktop\Презентация\4000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5538" y="4371976"/>
            <a:ext cx="3676650" cy="24860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8348" y="500042"/>
            <a:ext cx="8358246" cy="77554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Доходы бюджета 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поступающие в бюджет денежные средства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381224" y="1717522"/>
            <a:ext cx="2714644" cy="3926056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Налоговые доходы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формируются за счет налоговых отчислений, имеют законодательно (нормативно) установленные процентные отчисления от налогооблагаемой базы и распределение между бюджетами различного уровня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95868" y="2132856"/>
            <a:ext cx="2857520" cy="4082226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Неналоговые доходы 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формируются за счет неналоговых поступлений, к которым относятся: доходы от использования или продажи имущества, находящегося в государственной и муниципальной собственности, сдачи в аренду, штрафы и т.д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.  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8184232" y="2708920"/>
            <a:ext cx="2664296" cy="450743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indent="-274320" algn="just">
              <a:lnSpc>
                <a:spcPct val="80000"/>
              </a:lnSpc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Безвозмездные поступления </a:t>
            </a:r>
          </a:p>
          <a:p>
            <a:pPr marL="274320" indent="-274320">
              <a:lnSpc>
                <a:spcPct val="80000"/>
              </a:lnSpc>
              <a:buClr>
                <a:schemeClr val="accent3"/>
              </a:buClr>
              <a:buSzPct val="95000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- дотации, субсидии, субвенции из вышестоящего бюджета и иные межбюджетные трансферты </a:t>
            </a:r>
          </a:p>
          <a:p>
            <a:pPr marL="274320" indent="-274320">
              <a:lnSpc>
                <a:spcPct val="80000"/>
              </a:lnSpc>
              <a:buClr>
                <a:schemeClr val="accent3"/>
              </a:buClr>
              <a:buSzPct val="95000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- Поступления от организаций, граждан (кроме налоговых и неналоговых доходов) </a:t>
            </a: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1750</TotalTime>
  <Words>1080</Words>
  <Application>Microsoft Office PowerPoint</Application>
  <PresentationFormat>Произвольный</PresentationFormat>
  <Paragraphs>295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Легкий дым</vt:lpstr>
      <vt:lpstr>БЮДЖЕТ ДЛЯ ГРАЖДАН</vt:lpstr>
      <vt:lpstr>Уважаемые жители Хилокского района!</vt:lpstr>
      <vt:lpstr> Основные понятия</vt:lpstr>
      <vt:lpstr>Бюджетный процесс – ежегодное  формирование и исполнение бюджета </vt:lpstr>
      <vt:lpstr>Участие гражданина в бюджетном процессе</vt:lpstr>
      <vt:lpstr>Основные этапы подготовки   районного  бюджета</vt:lpstr>
      <vt:lpstr>Основные направления бюджетной политики</vt:lpstr>
      <vt:lpstr>Основные характеристики районного бюджета  на 2020 год и плановый период 2021 и 2022 годов</vt:lpstr>
      <vt:lpstr>Доходы бюджета   - поступающие в бюджет денежные средства</vt:lpstr>
      <vt:lpstr>Объем и структура доходов бюджета муниципального  образования «Хилокский район» на 2020 год  и на плановый период 2021 и 2022 годов</vt:lpstr>
      <vt:lpstr>Межбюджетные трансферты – денежные средства, перечисляемые из одного бюджета бюджетной системы Российской Федерации другому</vt:lpstr>
      <vt:lpstr>Безвозмездные поступления из других бюджетов бюджетной системы</vt:lpstr>
      <vt:lpstr>Межбюджетные трансферты общего характера   сельским и городским поселениям Хилокского района</vt:lpstr>
      <vt:lpstr>Расходы бюджета   - выплачиваемые из бюджета денежные средства</vt:lpstr>
      <vt:lpstr>РАСХОДЫ БЮДЖЕТА</vt:lpstr>
      <vt:lpstr>Расходы бюджета муниципального района «Хилокский район»   на реализацию муниципальных программ и непрограммную деятельность  на 2020 год и на плановый период 2021 и 2022 годов </vt:lpstr>
      <vt:lpstr>Структура расходов муниципального района «Хилокский район» на 2020 год </vt:lpstr>
      <vt:lpstr>Результат исполнения бюджета</vt:lpstr>
      <vt:lpstr>Объем муниципального долга Хилокского района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Admin</dc:creator>
  <cp:lastModifiedBy>Шорохова</cp:lastModifiedBy>
  <cp:revision>191</cp:revision>
  <dcterms:created xsi:type="dcterms:W3CDTF">2014-10-14T00:45:05Z</dcterms:created>
  <dcterms:modified xsi:type="dcterms:W3CDTF">2020-02-26T07:12:58Z</dcterms:modified>
</cp:coreProperties>
</file>